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ubik Light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Abel"/>
      <p:regular r:id="rId30"/>
    </p:embeddedFont>
    <p:embeddedFont>
      <p:font typeface="Proxima Nova Semibold"/>
      <p:regular r:id="rId31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A13F91-B660-4C0E-93F8-C696FA409FEB}">
  <a:tblStyle styleId="{02A13F91-B660-4C0E-93F8-C696FA409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ubikLight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Abel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ubikLight-bold.fntdata"/><Relationship Id="rId18" Type="http://schemas.openxmlformats.org/officeDocument/2006/relationships/font" Target="fonts/Rubi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b0aa856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b0aa856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aea31311b_6_24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aea31311b_6_24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b7925d9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b7925d9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b6472b1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b6472b1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b7925d9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b7925d9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b6472b1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b6472b1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b6472b1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b6472b1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b6472b1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b6472b1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b6472b17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b6472b1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2" name="Google Shape;322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ndre@staff.ubaya.ac.id" TargetMode="External"/><Relationship Id="rId4" Type="http://schemas.openxmlformats.org/officeDocument/2006/relationships/hyperlink" Target="https://hangouts.google.com/group/vfKgkUve9BLWmfjF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ctrTitle"/>
          </p:nvPr>
        </p:nvSpPr>
        <p:spPr>
          <a:xfrm>
            <a:off x="2287425" y="1637150"/>
            <a:ext cx="44865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 to Course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WEEK 0</a:t>
            </a:r>
            <a:endParaRPr/>
          </a:p>
        </p:txBody>
      </p:sp>
      <p:sp>
        <p:nvSpPr>
          <p:cNvPr id="329" name="Google Shape;329;p29"/>
          <p:cNvSpPr txBox="1"/>
          <p:nvPr>
            <p:ph idx="1" type="subTitle"/>
          </p:nvPr>
        </p:nvSpPr>
        <p:spPr>
          <a:xfrm>
            <a:off x="2053275" y="41351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Native Mobile Programming</a:t>
            </a:r>
            <a:br>
              <a:rPr lang="en"/>
            </a:br>
            <a:r>
              <a:rPr lang="en"/>
              <a:t>1604C062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GASAL 2021-2022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andre@staff.ubaya.ac.id</a:t>
            </a:r>
            <a:endParaRPr/>
          </a:p>
        </p:txBody>
      </p:sp>
      <p:sp>
        <p:nvSpPr>
          <p:cNvPr id="384" name="Google Shape;384;p38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QUESTION?</a:t>
            </a:r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3949634" y="2909299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8"/>
          <p:cNvGrpSpPr/>
          <p:nvPr/>
        </p:nvGrpSpPr>
        <p:grpSpPr>
          <a:xfrm>
            <a:off x="4399106" y="2909299"/>
            <a:ext cx="346056" cy="345674"/>
            <a:chOff x="3303268" y="3817349"/>
            <a:chExt cx="346056" cy="345674"/>
          </a:xfrm>
        </p:grpSpPr>
        <p:sp>
          <p:nvSpPr>
            <p:cNvPr id="388" name="Google Shape;388;p38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8"/>
          <p:cNvGrpSpPr/>
          <p:nvPr/>
        </p:nvGrpSpPr>
        <p:grpSpPr>
          <a:xfrm>
            <a:off x="4848195" y="2909299"/>
            <a:ext cx="346056" cy="345674"/>
            <a:chOff x="3752358" y="3817349"/>
            <a:chExt cx="346056" cy="345674"/>
          </a:xfrm>
        </p:grpSpPr>
        <p:sp>
          <p:nvSpPr>
            <p:cNvPr id="393" name="Google Shape;393;p38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38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idx="1" type="subTitle"/>
          </p:nvPr>
        </p:nvSpPr>
        <p:spPr>
          <a:xfrm>
            <a:off x="625650" y="8699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course is an </a:t>
            </a:r>
            <a:r>
              <a:rPr lang="en" sz="1600"/>
              <a:t>extension</a:t>
            </a:r>
            <a:r>
              <a:rPr lang="en" sz="1600"/>
              <a:t> of the Native Mobile Programming course.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 will focus on advanced topics of developing Native platform mobile applications such as:</a:t>
            </a:r>
            <a:endParaRPr sz="1600"/>
          </a:p>
        </p:txBody>
      </p:sp>
      <p:sp>
        <p:nvSpPr>
          <p:cNvPr id="335" name="Google Shape;335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OBJECTIVES</a:t>
            </a:r>
            <a:endParaRPr/>
          </a:p>
        </p:txBody>
      </p:sp>
      <p:graphicFrame>
        <p:nvGraphicFramePr>
          <p:cNvPr id="336" name="Google Shape;336;p30"/>
          <p:cNvGraphicFramePr/>
          <p:nvPr/>
        </p:nvGraphicFramePr>
        <p:xfrm>
          <a:off x="1155900" y="230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{02A13F91-B660-4C0E-93F8-C696FA409FEB}</a:tableStyleId>
              </a:tblPr>
              <a:tblGrid>
                <a:gridCol w="950650"/>
                <a:gridCol w="2668850"/>
                <a:gridCol w="1051075"/>
                <a:gridCol w="256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 Control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8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Room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Navigation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9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Room (Database Migration)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3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Navigation (cont)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10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Binding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4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MVVM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11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Binding (exercise)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5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MVVM (Gson &amp; Volley)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12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Notification &amp; Work Manager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6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Android</a:t>
                      </a: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KTX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13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Sensor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 7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RX Java &amp; </a:t>
                      </a: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Notification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14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Best Practice</a:t>
                      </a:r>
                      <a:endParaRPr sz="110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>
            <p:ph idx="4294967295" type="subTitle"/>
          </p:nvPr>
        </p:nvSpPr>
        <p:spPr>
          <a:xfrm>
            <a:off x="625650" y="1365301"/>
            <a:ext cx="76899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Mampu mendesain, mengimplementasikan dan merekomendasikan sistem berbasis komputer yang optimal melalui penguasaan berbagai bidang keilmuan informatika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Mampu bekerja sama serta memiliki kemampuan supervisi dan evaluasi dalam penyelesaian suatu pekerjaan.</a:t>
            </a:r>
            <a:endParaRPr sz="1600"/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2" name="Google Shape;342;p31"/>
          <p:cNvSpPr txBox="1"/>
          <p:nvPr>
            <p:ph idx="4294967295"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Capaian Pembelajaran Lulusan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idx="4294967295" type="subTitle"/>
          </p:nvPr>
        </p:nvSpPr>
        <p:spPr>
          <a:xfrm>
            <a:off x="625650" y="1365301"/>
            <a:ext cx="76899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Mahasiswa mampu menerapkan </a:t>
            </a:r>
            <a:r>
              <a:rPr lang="en" sz="1600"/>
              <a:t>arsitektur</a:t>
            </a:r>
            <a:r>
              <a:rPr lang="en" sz="1600"/>
              <a:t> MVVM pada projek android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Mahasiswa mampu mempraktekkan teknik penyimpanan data secara lokal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Mahasiswa mampu menerapkan fitur dan teknik lanjutan dari pemrograman native untuk menghasilkan aplikasi yang bermanfaat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Mahasiswa dapat meningkatkan kerjasama tim dengan memanfaatkan tools yang sesuai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Mahasiswa memiliki pemahaman publikasi aplikasi pada platform distribusi online</a:t>
            </a:r>
            <a:endParaRPr sz="1600"/>
          </a:p>
        </p:txBody>
      </p:sp>
      <p:sp>
        <p:nvSpPr>
          <p:cNvPr id="348" name="Google Shape;348;p32"/>
          <p:cNvSpPr txBox="1"/>
          <p:nvPr>
            <p:ph idx="4294967295"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Capaian Pembelajaran Mata Kuliah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Andre, M.Sc.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andre@staff.ubaya.ac.id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Student encouraged to join class Hangout group: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https://hangouts.google.com/group/vfKgkUve9BLWmfjF9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54" name="Google Shape;354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NTS = 10% Group </a:t>
            </a:r>
            <a:r>
              <a:rPr b="1" lang="en" sz="1600"/>
              <a:t>Assessment</a:t>
            </a:r>
            <a:r>
              <a:rPr b="1" lang="en" sz="1600"/>
              <a:t> + 30% Individual </a:t>
            </a:r>
            <a:r>
              <a:rPr b="1" lang="en" sz="1600"/>
              <a:t>Assessment</a:t>
            </a:r>
            <a:r>
              <a:rPr b="1" lang="en" sz="1600"/>
              <a:t> + 60% Individual Project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NAS = 70% Group Project + 30% Individual </a:t>
            </a:r>
            <a:r>
              <a:rPr b="1" lang="en" sz="1600"/>
              <a:t>Assessment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NA = 40% NTS + 60% NAS</a:t>
            </a:r>
            <a:endParaRPr b="1" sz="1600"/>
          </a:p>
        </p:txBody>
      </p:sp>
      <p:sp>
        <p:nvSpPr>
          <p:cNvPr id="360" name="Google Shape;360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Any form of cheating (including plagiarism) will not be tolerated and may result in  </a:t>
            </a:r>
            <a:r>
              <a:rPr b="1" lang="en" sz="1600"/>
              <a:t>NA set to zero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If you don't understand the material in class, ask your lecturer or your friends, don't ask / copy friends' work.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CONDUCT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course will be delivered both synchronously and </a:t>
            </a:r>
            <a:r>
              <a:rPr lang="en" sz="1600"/>
              <a:t>asynchronously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2 credits: Asynchronous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Lectures without face to face, not live, using YouTube and PPT media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Last 1 credit: Synchronous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Question and answer and discussion using Zoom or Meet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Zoom session started on Thursday at 15.00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2" name="Google Shape;372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idx="1" type="subTitle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Students must turn off the microphone (mute)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Students not required to turn on the camera during lectures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Rename zoom display name to name_nrp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8" name="Google Shape;378;p3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RULES OF CONDUCT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