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6.jpeg" ContentType="image/jpeg"/>
  <Override PartName="/ppt/media/image14.png" ContentType="image/png"/>
  <Override PartName="/ppt/media/image13.png" ContentType="image/pn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27C9604-2200-454E-B691-C1EE1AFDEBEC}" type="slidenum"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Pulse para </a:t>
            </a:r>
            <a:r>
              <a:rPr b="0" lang="es-AR" sz="1800" spc="-1" strike="noStrike">
                <a:latin typeface="Arial"/>
              </a:rPr>
              <a:t>editar el </a:t>
            </a:r>
            <a:r>
              <a:rPr b="0" lang="es-AR" sz="1800" spc="-1" strike="noStrike">
                <a:latin typeface="Arial"/>
              </a:rPr>
              <a:t>formato del </a:t>
            </a:r>
            <a:r>
              <a:rPr b="0" lang="es-AR" sz="1800" spc="-1" strike="noStrike">
                <a:latin typeface="Arial"/>
              </a:rPr>
              <a:t>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Taller de Análisis y Minería de Textos</a:t>
            </a:r>
            <a:br/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Hernán Escudero</a:t>
            </a:r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Consejo de Profesionales de Sociología (CPS)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68720" y="4032000"/>
            <a:ext cx="626328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3200" spc="-1" strike="noStrike">
                <a:latin typeface="Arial"/>
              </a:rPr>
              <a:t>Clase 1 – Introducción: Tidytext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Token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izació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n: la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intro a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NLP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4000" y="1584000"/>
            <a:ext cx="8424000" cy="280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2400" spc="-1" strike="noStrike">
                <a:latin typeface="Arial"/>
              </a:rPr>
              <a:t>Identificación de “tokens”: unidades lingüísticas tales como palabras, puntuaciones, números. 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La forma de separarlos (y en última instancia, de identificarlos) dependerá del lenguaje. 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Nos ponemos semiológicos: si no puede ser nombrado, ¿existe?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Tokenización: la intro a NLP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576000" y="1512000"/>
            <a:ext cx="863964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Formas de tokenización: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Letras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Palabras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Oraciones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Documentos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Expresiones regulares (el hombre de la bolsa… de palabras)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Token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izació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n: Bag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of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Words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(BoW)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576000" y="1512000"/>
            <a:ext cx="863964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Modelo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que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representa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documento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s ignorando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el orden de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las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palabras.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La idea es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tener una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representac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ión de cada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documento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en función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de las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palabras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que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contiene.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Puede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generar (y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genera)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matrices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increíbleme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nte ralas. 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Es el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puntapié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inicial para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otros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modelos.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Token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izació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n: Bag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of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Words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(BoW)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48720" y="1656000"/>
            <a:ext cx="835128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76000" y="50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Stopw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ords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(o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hablar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como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polític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o)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66880" y="1511640"/>
            <a:ext cx="6297120" cy="34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76000" y="50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Stopwords (o hablar como político)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576000" y="1450080"/>
            <a:ext cx="9072000" cy="314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2400" spc="-1" strike="noStrike">
                <a:latin typeface="Arial"/>
              </a:rPr>
              <a:t>- Parte </a:t>
            </a:r>
            <a:r>
              <a:rPr b="0" lang="es-AR" sz="2400" spc="-1" strike="noStrike">
                <a:latin typeface="Arial"/>
              </a:rPr>
              <a:t>imprescindi</a:t>
            </a:r>
            <a:r>
              <a:rPr b="0" lang="es-AR" sz="2400" spc="-1" strike="noStrike">
                <a:latin typeface="Arial"/>
              </a:rPr>
              <a:t>ble del </a:t>
            </a:r>
            <a:r>
              <a:rPr b="0" lang="es-AR" sz="2400" spc="-1" strike="noStrike">
                <a:latin typeface="Arial"/>
              </a:rPr>
              <a:t>preprocesa</a:t>
            </a:r>
            <a:r>
              <a:rPr b="0" lang="es-AR" sz="2400" spc="-1" strike="noStrike">
                <a:latin typeface="Arial"/>
              </a:rPr>
              <a:t>miento.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- Palabras </a:t>
            </a:r>
            <a:r>
              <a:rPr b="0" lang="es-AR" sz="2400" spc="-1" strike="noStrike">
                <a:latin typeface="Arial"/>
              </a:rPr>
              <a:t>comunes </a:t>
            </a:r>
            <a:r>
              <a:rPr b="0" lang="es-AR" sz="2400" spc="-1" strike="noStrike">
                <a:latin typeface="Arial"/>
              </a:rPr>
              <a:t>que no </a:t>
            </a:r>
            <a:r>
              <a:rPr b="0" lang="es-AR" sz="2400" spc="-1" strike="noStrike">
                <a:latin typeface="Arial"/>
              </a:rPr>
              <a:t>aportan </a:t>
            </a:r>
            <a:r>
              <a:rPr b="0" lang="es-AR" sz="2400" spc="-1" strike="noStrike">
                <a:latin typeface="Arial"/>
              </a:rPr>
              <a:t>absolutame</a:t>
            </a:r>
            <a:r>
              <a:rPr b="0" lang="es-AR" sz="2400" spc="-1" strike="noStrike">
                <a:latin typeface="Arial"/>
              </a:rPr>
              <a:t>nte nada.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- </a:t>
            </a:r>
            <a:r>
              <a:rPr b="0" lang="es-AR" sz="2400" spc="-1" strike="noStrike">
                <a:latin typeface="Arial"/>
              </a:rPr>
              <a:t>Determinad</a:t>
            </a:r>
            <a:r>
              <a:rPr b="0" lang="es-AR" sz="2400" spc="-1" strike="noStrike">
                <a:latin typeface="Arial"/>
              </a:rPr>
              <a:t>o por la </a:t>
            </a:r>
            <a:r>
              <a:rPr b="0" lang="es-AR" sz="2400" spc="-1" strike="noStrike">
                <a:latin typeface="Arial"/>
              </a:rPr>
              <a:t>cantidad de </a:t>
            </a:r>
            <a:r>
              <a:rPr b="0" lang="es-AR" sz="2400" spc="-1" strike="noStrike">
                <a:latin typeface="Arial"/>
              </a:rPr>
              <a:t>ocurrencias </a:t>
            </a:r>
            <a:r>
              <a:rPr b="0" lang="es-AR" sz="2400" spc="-1" strike="noStrike">
                <a:latin typeface="Arial"/>
              </a:rPr>
              <a:t>(y el </a:t>
            </a:r>
            <a:r>
              <a:rPr b="0" lang="es-AR" sz="2400" spc="-1" strike="noStrike">
                <a:latin typeface="Arial"/>
              </a:rPr>
              <a:t>pararnos </a:t>
            </a:r>
            <a:r>
              <a:rPr b="0" lang="es-AR" sz="2400" spc="-1" strike="noStrike">
                <a:latin typeface="Arial"/>
              </a:rPr>
              <a:t>sobre los </a:t>
            </a:r>
            <a:r>
              <a:rPr b="0" lang="es-AR" sz="2400" spc="-1" strike="noStrike">
                <a:latin typeface="Arial"/>
              </a:rPr>
              <a:t>hombros de </a:t>
            </a:r>
            <a:r>
              <a:rPr b="0" lang="es-AR" sz="2400" spc="-1" strike="noStrike">
                <a:latin typeface="Arial"/>
              </a:rPr>
              <a:t>gigantes).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- </a:t>
            </a:r>
            <a:r>
              <a:rPr b="0" lang="es-AR" sz="2400" spc="-1" strike="noStrike">
                <a:latin typeface="Arial"/>
              </a:rPr>
              <a:t>Pronombre</a:t>
            </a:r>
            <a:r>
              <a:rPr b="0" lang="es-AR" sz="2400" spc="-1" strike="noStrike">
                <a:latin typeface="Arial"/>
              </a:rPr>
              <a:t>s, </a:t>
            </a:r>
            <a:r>
              <a:rPr b="0" lang="es-AR" sz="2400" spc="-1" strike="noStrike">
                <a:latin typeface="Arial"/>
              </a:rPr>
              <a:t>preposicion</a:t>
            </a:r>
            <a:r>
              <a:rPr b="0" lang="es-AR" sz="2400" spc="-1" strike="noStrike">
                <a:latin typeface="Arial"/>
              </a:rPr>
              <a:t>es, </a:t>
            </a:r>
            <a:r>
              <a:rPr b="0" lang="es-AR" sz="2400" spc="-1" strike="noStrike">
                <a:latin typeface="Arial"/>
              </a:rPr>
              <a:t>conjuncion</a:t>
            </a:r>
            <a:r>
              <a:rPr b="0" lang="es-AR" sz="2400" spc="-1" strike="noStrike">
                <a:latin typeface="Arial"/>
              </a:rPr>
              <a:t>es: con </a:t>
            </a:r>
            <a:r>
              <a:rPr b="0" lang="es-AR" sz="2400" spc="-1" strike="noStrike">
                <a:latin typeface="Arial"/>
              </a:rPr>
              <a:t>todo esto </a:t>
            </a:r>
            <a:r>
              <a:rPr b="0" lang="es-AR" sz="2400" spc="-1" strike="noStrike">
                <a:latin typeface="Arial"/>
              </a:rPr>
              <a:t>nos </a:t>
            </a:r>
            <a:r>
              <a:rPr b="0" lang="es-AR" sz="2400" spc="-1" strike="noStrike">
                <a:latin typeface="Arial"/>
              </a:rPr>
              <a:t>sacamos </a:t>
            </a:r>
            <a:r>
              <a:rPr b="0" lang="es-AR" sz="2400" spc="-1" strike="noStrike">
                <a:latin typeface="Arial"/>
              </a:rPr>
              <a:t>entre el </a:t>
            </a:r>
            <a:r>
              <a:rPr b="0" lang="es-AR" sz="2400" spc="-1" strike="noStrike">
                <a:latin typeface="Arial"/>
              </a:rPr>
              <a:t>30% y el </a:t>
            </a:r>
            <a:r>
              <a:rPr b="0" lang="es-AR" sz="2400" spc="-1" strike="noStrike">
                <a:latin typeface="Arial"/>
              </a:rPr>
              <a:t>40% de las </a:t>
            </a:r>
            <a:r>
              <a:rPr b="0" lang="es-AR" sz="2400" spc="-1" strike="noStrike">
                <a:latin typeface="Arial"/>
              </a:rPr>
              <a:t>palabras </a:t>
            </a:r>
            <a:r>
              <a:rPr b="0" lang="es-AR" sz="2400" spc="-1" strike="noStrike">
                <a:latin typeface="Arial"/>
              </a:rPr>
              <a:t>(súper </a:t>
            </a:r>
            <a:r>
              <a:rPr b="0" lang="es-AR" sz="2400" spc="-1" strike="noStrike">
                <a:latin typeface="Arial"/>
              </a:rPr>
              <a:t>estimado).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Rege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x: el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terror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de lxs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niñxs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3"/>
          <p:cNvSpPr txBox="1"/>
          <p:nvPr/>
        </p:nvSpPr>
        <p:spPr>
          <a:xfrm>
            <a:off x="504000" y="1728000"/>
            <a:ext cx="8712000" cy="280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2400" spc="-1" strike="noStrike">
                <a:latin typeface="Arial"/>
              </a:rPr>
              <a:t>- Las </a:t>
            </a:r>
            <a:r>
              <a:rPr b="0" lang="es-AR" sz="2400" spc="-1" strike="noStrike">
                <a:latin typeface="Arial"/>
              </a:rPr>
              <a:t>expresione</a:t>
            </a:r>
            <a:r>
              <a:rPr b="0" lang="es-AR" sz="2400" spc="-1" strike="noStrike">
                <a:latin typeface="Arial"/>
              </a:rPr>
              <a:t>s regulares </a:t>
            </a:r>
            <a:r>
              <a:rPr b="0" lang="es-AR" sz="2400" spc="-1" strike="noStrike">
                <a:latin typeface="Arial"/>
              </a:rPr>
              <a:t>son una </a:t>
            </a:r>
            <a:r>
              <a:rPr b="0" lang="es-AR" sz="2400" spc="-1" strike="noStrike">
                <a:latin typeface="Arial"/>
              </a:rPr>
              <a:t>secuencia </a:t>
            </a:r>
            <a:r>
              <a:rPr b="0" lang="es-AR" sz="2400" spc="-1" strike="noStrike">
                <a:latin typeface="Arial"/>
              </a:rPr>
              <a:t>de </a:t>
            </a:r>
            <a:r>
              <a:rPr b="0" lang="es-AR" sz="2400" spc="-1" strike="noStrike">
                <a:latin typeface="Arial"/>
              </a:rPr>
              <a:t>caracteres </a:t>
            </a:r>
            <a:r>
              <a:rPr b="0" lang="es-AR" sz="2400" spc="-1" strike="noStrike">
                <a:latin typeface="Arial"/>
              </a:rPr>
              <a:t>que se </a:t>
            </a:r>
            <a:r>
              <a:rPr b="0" lang="es-AR" sz="2400" spc="-1" strike="noStrike">
                <a:latin typeface="Arial"/>
              </a:rPr>
              <a:t>utilizan </a:t>
            </a:r>
            <a:r>
              <a:rPr b="0" lang="es-AR" sz="2400" spc="-1" strike="noStrike">
                <a:latin typeface="Arial"/>
              </a:rPr>
              <a:t>para buscar </a:t>
            </a:r>
            <a:r>
              <a:rPr b="0" lang="es-AR" sz="2400" spc="-1" strike="noStrike">
                <a:latin typeface="Arial"/>
              </a:rPr>
              <a:t>texto.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- Podés </a:t>
            </a:r>
            <a:r>
              <a:rPr b="0" lang="es-AR" sz="2400" spc="-1" strike="noStrike">
                <a:latin typeface="Arial"/>
              </a:rPr>
              <a:t>buscar </a:t>
            </a:r>
            <a:r>
              <a:rPr b="0" lang="es-AR" sz="2400" spc="-1" strike="noStrike">
                <a:latin typeface="Arial"/>
              </a:rPr>
              <a:t>determinad</a:t>
            </a:r>
            <a:r>
              <a:rPr b="0" lang="es-AR" sz="2400" spc="-1" strike="noStrike">
                <a:latin typeface="Arial"/>
              </a:rPr>
              <a:t>os patrones </a:t>
            </a:r>
            <a:r>
              <a:rPr b="0" lang="es-AR" sz="2400" spc="-1" strike="noStrike">
                <a:latin typeface="Arial"/>
              </a:rPr>
              <a:t>o </a:t>
            </a:r>
            <a:r>
              <a:rPr b="0" lang="es-AR" sz="2400" spc="-1" strike="noStrike">
                <a:latin typeface="Arial"/>
              </a:rPr>
              <a:t>caracteres.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- Con eso, </a:t>
            </a:r>
            <a:r>
              <a:rPr b="0" lang="es-AR" sz="2400" spc="-1" strike="noStrike">
                <a:latin typeface="Arial"/>
              </a:rPr>
              <a:t>también </a:t>
            </a:r>
            <a:r>
              <a:rPr b="0" lang="es-AR" sz="2400" spc="-1" strike="noStrike">
                <a:latin typeface="Arial"/>
              </a:rPr>
              <a:t>podés </a:t>
            </a:r>
            <a:r>
              <a:rPr b="0" lang="es-AR" sz="2400" spc="-1" strike="noStrike">
                <a:latin typeface="Arial"/>
              </a:rPr>
              <a:t>reemplazar </a:t>
            </a:r>
            <a:r>
              <a:rPr b="0" lang="es-AR" sz="2400" spc="-1" strike="noStrike">
                <a:latin typeface="Arial"/>
              </a:rPr>
              <a:t>a partir de </a:t>
            </a:r>
            <a:r>
              <a:rPr b="0" lang="es-AR" sz="2400" spc="-1" strike="noStrike">
                <a:latin typeface="Arial"/>
              </a:rPr>
              <a:t>otras regex.</a:t>
            </a:r>
            <a:endParaRPr b="0" lang="es-AR" sz="2400" spc="-1" strike="noStrike">
              <a:latin typeface="Arial"/>
            </a:endParaRPr>
          </a:p>
          <a:p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- Casi otro </a:t>
            </a:r>
            <a:r>
              <a:rPr b="0" lang="es-AR" sz="2400" spc="-1" strike="noStrike">
                <a:latin typeface="Arial"/>
              </a:rPr>
              <a:t>lenguaje </a:t>
            </a:r>
            <a:r>
              <a:rPr b="0" lang="es-AR" sz="2400" spc="-1" strike="noStrike">
                <a:latin typeface="Arial"/>
              </a:rPr>
              <a:t>paralelo.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Regex: el terror de lxs niñxs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80040" y="1502640"/>
            <a:ext cx="8319960" cy="36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48000" y="520560"/>
            <a:ext cx="8816400" cy="15674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465920" y="2008800"/>
            <a:ext cx="7390080" cy="317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Del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token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a la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visuali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zació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368000" y="2088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04000" y="2370960"/>
            <a:ext cx="8960400" cy="16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Parole, parole, parole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393640" y="1656000"/>
            <a:ext cx="5291640" cy="35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¡A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agarr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ar la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pala!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47960" y="1512000"/>
            <a:ext cx="8095680" cy="364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Taller </a:t>
            </a: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de </a:t>
            </a: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Anális</a:t>
            </a: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is y </a:t>
            </a: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Minerí</a:t>
            </a: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a de </a:t>
            </a:r>
            <a:r>
              <a:rPr b="1" lang="es-AR" sz="4000" spc="-1" strike="noStrike">
                <a:solidFill>
                  <a:srgbClr val="ffffff"/>
                </a:solidFill>
                <a:latin typeface="Arial"/>
              </a:rPr>
              <a:t>Textos</a:t>
            </a:r>
            <a:br/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Hernán </a:t>
            </a: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Escuder</a:t>
            </a: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o</a:t>
            </a:r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Consejo </a:t>
            </a: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de </a:t>
            </a: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Profesio</a:t>
            </a: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nales de </a:t>
            </a: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Sociolog</a:t>
            </a: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ía (CPS)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960000" y="3960000"/>
            <a:ext cx="6263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4000" spc="-1" strike="noStrike">
                <a:latin typeface="Arial"/>
              </a:rPr>
              <a:t>¡Hasta la próxima!</a:t>
            </a:r>
            <a:endParaRPr b="0" lang="es-AR" sz="4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¿Y esto con qué se come?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1781640"/>
            <a:ext cx="8135640" cy="30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</a:rPr>
              <a:t>- Conteo de palabras (en crudo)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</a:rPr>
              <a:t>- Capacidad de encontrar patrones ocultos (Machine Learning)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</a:rPr>
              <a:t>- Complemento analítico en un contexto de investigación cualitativa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</a:rPr>
              <a:t>- Uso de lexicones y algoritmos para detectar sentimientos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</a:rPr>
              <a:t>- … además quedan lindos (?)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Nuestra victorinox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52000" y="1585800"/>
            <a:ext cx="7959240" cy="323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¡A agarrar la pala!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47960" y="1512000"/>
            <a:ext cx="8095680" cy="364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Procesamiento de lenguaje natural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76320" y="1512000"/>
            <a:ext cx="6115320" cy="351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Procesamiento de lenguaje natural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48000" y="1944000"/>
            <a:ext cx="8135640" cy="21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La idea es usar computadoras para analizar y entender texto (o por lo pronto, como una herramienta más).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Clasificación de textos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Topic modeling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- Sentiment analysis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Proce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samie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nto de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lengu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aje 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natura</a:t>
            </a: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l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0000" y="1656000"/>
            <a:ext cx="8135640" cy="21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Text mining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es el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conjunto de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algoritmos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de machine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learning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que se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usan sobre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datos no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estructurad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os.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Estos datos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necesitan </a:t>
            </a:r>
            <a:r>
              <a:rPr b="1" lang="es-AR" sz="2400" spc="-1" strike="noStrike">
                <a:solidFill>
                  <a:srgbClr val="000000"/>
                </a:solidFill>
                <a:latin typeface="Arial"/>
              </a:rPr>
              <a:t>mucho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preprocesa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miento, y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estas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técnica de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NLP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buscan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estructurar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los datos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mientras se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emula una </a:t>
            </a:r>
            <a:r>
              <a:rPr b="1" lang="es-AR" sz="2400" spc="-1" strike="noStrike">
                <a:solidFill>
                  <a:srgbClr val="000000"/>
                </a:solidFill>
                <a:latin typeface="Arial"/>
              </a:rPr>
              <a:t>interpretac</a:t>
            </a:r>
            <a:r>
              <a:rPr b="1" lang="es-AR" sz="2400" spc="-1" strike="noStrike">
                <a:solidFill>
                  <a:srgbClr val="000000"/>
                </a:solidFill>
                <a:latin typeface="Arial"/>
              </a:rPr>
              <a:t>ión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de los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textos.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Entre las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técnicas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tenemos la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tokenizació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n,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lemmatizaci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ón,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sentence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splitting,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etc.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</a:rPr>
              <a:t>Tokenización: la intro a NLP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232000" y="1512000"/>
            <a:ext cx="5831640" cy="35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2019-11-28T17:52:41Z</dcterms:created>
  <dc:creator/>
  <dc:description/>
  <dc:language>es-AR</dc:language>
  <cp:lastModifiedBy/>
  <dcterms:modified xsi:type="dcterms:W3CDTF">2019-11-29T12:33:37Z</dcterms:modified>
  <cp:revision>6</cp:revision>
  <dc:subject/>
  <dc:title>Classy Red</dc:title>
</cp:coreProperties>
</file>