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0.jpeg" ContentType="image/jpeg"/>
  <Override PartName="/ppt/media/image8.jpeg" ContentType="image/jpeg"/>
  <Override PartName="/ppt/media/image9.png" ContentType="image/png"/>
  <Override PartName="/ppt/media/image7.jpeg" ContentType="image/jpe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104800"/>
            <a:ext cx="10078920" cy="579960"/>
          </a:xfrm>
          <a:prstGeom prst="rect">
            <a:avLst/>
          </a:prstGeom>
          <a:ln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8920" cy="32292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AR" sz="4400" spc="-1" strike="noStrike">
                <a:latin typeface="Arial"/>
              </a:rPr>
              <a:t>Pulse para editar el formato del </a:t>
            </a:r>
            <a:r>
              <a:rPr b="0" lang="es-AR" sz="4400" spc="-1" strike="noStrike">
                <a:latin typeface="Arial"/>
              </a:rPr>
              <a:t>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esquema del texto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78920" cy="32292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78920" cy="32292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1728360" y="5400360"/>
            <a:ext cx="234720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221360" y="5400360"/>
            <a:ext cx="319392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s-AR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7659720" y="5400360"/>
            <a:ext cx="2347200" cy="38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esquema del texto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q_ehexD_drA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920" y="648000"/>
            <a:ext cx="9070560" cy="273492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/>
          <a:p>
            <a:pPr>
              <a:lnSpc>
                <a:spcPct val="100000"/>
              </a:lnSpc>
            </a:pPr>
            <a:r>
              <a:rPr b="1" lang="es-AR" sz="4000" spc="-1" strike="noStrike">
                <a:solidFill>
                  <a:srgbClr val="ffffff"/>
                </a:solidFill>
                <a:latin typeface="Arial"/>
                <a:ea typeface="DejaVu Sans"/>
              </a:rPr>
              <a:t>Taller de Análisis y Minería de Textos</a:t>
            </a:r>
            <a:br/>
            <a:br/>
            <a:r>
              <a:rPr b="0" lang="es-AR" sz="1600" spc="-1" strike="noStrike">
                <a:solidFill>
                  <a:srgbClr val="ffffff"/>
                </a:solidFill>
                <a:latin typeface="Arial"/>
                <a:ea typeface="DejaVu Sans"/>
              </a:rPr>
              <a:t>Hernán Escudero</a:t>
            </a:r>
            <a:br/>
            <a:r>
              <a:rPr b="0" lang="es-AR" sz="1600" spc="-1" strike="noStrike">
                <a:solidFill>
                  <a:srgbClr val="ffffff"/>
                </a:solidFill>
                <a:latin typeface="Arial"/>
                <a:ea typeface="DejaVu Sans"/>
              </a:rPr>
              <a:t>Consejo de Profesionales de Sociología (CPS)</a:t>
            </a:r>
            <a:endParaRPr b="0" lang="es-AR" sz="16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168720" y="4032000"/>
            <a:ext cx="626256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DejaVu Sans"/>
              </a:rPr>
              <a:t>Clase 2 – Sentiment analysis</a:t>
            </a:r>
            <a:endParaRPr b="0" lang="es-AR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4400" spc="-1" strike="noStrike">
                <a:solidFill>
                  <a:srgbClr val="c7243a"/>
                </a:solidFill>
                <a:latin typeface="Arial"/>
                <a:ea typeface="DejaVu Sans"/>
              </a:rPr>
              <a:t>Lo cuanti</a:t>
            </a:r>
            <a:endParaRPr b="0" lang="es-AR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4400" spc="-1" strike="noStrike">
                <a:solidFill>
                  <a:srgbClr val="c7243a"/>
                </a:solidFill>
                <a:latin typeface="Arial"/>
                <a:ea typeface="DejaVu Sans"/>
              </a:rPr>
              <a:t>y lo cuali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720000" y="1656000"/>
            <a:ext cx="8134920" cy="212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s-AR" sz="24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5904000" y="500400"/>
            <a:ext cx="3803760" cy="4395600"/>
          </a:xfrm>
          <a:prstGeom prst="rect">
            <a:avLst/>
          </a:prstGeom>
          <a:ln>
            <a:noFill/>
          </a:ln>
        </p:spPr>
      </p:pic>
      <p:sp>
        <p:nvSpPr>
          <p:cNvPr id="106" name="TextShape 3"/>
          <p:cNvSpPr txBox="1"/>
          <p:nvPr/>
        </p:nvSpPr>
        <p:spPr>
          <a:xfrm>
            <a:off x="432000" y="2304000"/>
            <a:ext cx="4968000" cy="110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AR" sz="2400" spc="-1" strike="noStrike">
                <a:solidFill>
                  <a:srgbClr val="000000"/>
                </a:solidFill>
                <a:latin typeface="Arial"/>
                <a:ea typeface="DejaVu Sans"/>
              </a:rPr>
              <a:t>(nosotrxs sufrimos por el Tamagotchi, el Tamagotchi no sufre por nosotrxs)</a:t>
            </a:r>
            <a:endParaRPr b="0" lang="es-AR" sz="2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AR" sz="4400" spc="-1" strike="noStrike">
                <a:solidFill>
                  <a:srgbClr val="c7243a"/>
                </a:solidFill>
                <a:latin typeface="Arial"/>
                <a:ea typeface="DejaVu Sans"/>
              </a:rPr>
              <a:t>Lo cuali y lo cuanti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720000" y="1656000"/>
            <a:ext cx="8134920" cy="212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720000" y="1656000"/>
            <a:ext cx="8134920" cy="212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  <a:ea typeface="DejaVu Sans"/>
              </a:rPr>
              <a:t>No perder la perspectiva (no seamos economía).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  <a:ea typeface="DejaVu Sans"/>
              </a:rPr>
              <a:t>Jamás olvidar la importancia de una buena lectura y el sentido crítico. 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  <a:ea typeface="DejaVu Sans"/>
              </a:rPr>
              <a:t>La gran ventaja que tenemos es que podemos dar </a:t>
            </a:r>
            <a:r>
              <a:rPr b="1" lang="es-AR" sz="2400" spc="-1" strike="noStrike">
                <a:solidFill>
                  <a:srgbClr val="000000"/>
                </a:solidFill>
                <a:latin typeface="Arial"/>
                <a:ea typeface="DejaVu Sans"/>
              </a:rPr>
              <a:t>otra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interpretación a lo que escupe una máquina. ¡Eso corre por cuenta nuestra!</a:t>
            </a:r>
            <a:endParaRPr b="0" lang="es-AR" sz="2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AR" sz="4400" spc="-1" strike="noStrike">
                <a:solidFill>
                  <a:srgbClr val="c7243a"/>
                </a:solidFill>
                <a:latin typeface="Arial"/>
                <a:ea typeface="DejaVu Sans"/>
              </a:rPr>
              <a:t>¡A agarrar la pala!</a:t>
            </a:r>
            <a:endParaRPr b="0" lang="es-AR" sz="44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1047960" y="1512000"/>
            <a:ext cx="8094960" cy="364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7920" y="648000"/>
            <a:ext cx="9070560" cy="273492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/>
          <a:p>
            <a:pPr>
              <a:lnSpc>
                <a:spcPct val="100000"/>
              </a:lnSpc>
            </a:pPr>
            <a:r>
              <a:rPr b="1" lang="es-AR" sz="4000" spc="-1" strike="noStrike">
                <a:solidFill>
                  <a:srgbClr val="ffffff"/>
                </a:solidFill>
                <a:latin typeface="Arial"/>
                <a:ea typeface="DejaVu Sans"/>
              </a:rPr>
              <a:t>Taller de Análisis y Minería de Textos</a:t>
            </a:r>
            <a:br/>
            <a:br/>
            <a:r>
              <a:rPr b="0" lang="es-AR" sz="3200" spc="-1" strike="noStrike">
                <a:solidFill>
                  <a:srgbClr val="ffffff"/>
                </a:solidFill>
                <a:latin typeface="Arial"/>
                <a:ea typeface="DejaVu Sans"/>
              </a:rPr>
              <a:t>Hernán Escudero</a:t>
            </a:r>
            <a:br/>
            <a:r>
              <a:rPr b="0" lang="es-AR" sz="3200" spc="-1" strike="noStrike">
                <a:solidFill>
                  <a:srgbClr val="ffffff"/>
                </a:solidFill>
                <a:latin typeface="Arial"/>
                <a:ea typeface="DejaVu Sans"/>
              </a:rPr>
              <a:t>Consejo de Profesionales de Sociología (CPS)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3960000" y="3960000"/>
            <a:ext cx="6262560" cy="12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s-AR" sz="4000" spc="-1" strike="noStrike">
                <a:solidFill>
                  <a:srgbClr val="000000"/>
                </a:solidFill>
                <a:latin typeface="Arial"/>
                <a:ea typeface="DejaVu Sans"/>
              </a:rPr>
              <a:t>¡Hasta la próxima!</a:t>
            </a:r>
            <a:endParaRPr b="0" lang="es-AR" sz="4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AR" sz="4400" spc="-1" strike="noStrike">
                <a:solidFill>
                  <a:srgbClr val="c7243a"/>
                </a:solidFill>
                <a:latin typeface="Arial"/>
                <a:ea typeface="DejaVu Sans"/>
              </a:rPr>
              <a:t>¿Qué vemos cuando vemos?</a:t>
            </a:r>
            <a:endParaRPr b="0" lang="es-AR" sz="44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2000520" y="1520640"/>
            <a:ext cx="5703480" cy="351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AR" sz="4400" spc="-1" strike="noStrike">
                <a:solidFill>
                  <a:srgbClr val="c7243a"/>
                </a:solidFill>
                <a:latin typeface="Arial"/>
                <a:ea typeface="DejaVu Sans"/>
              </a:rPr>
              <a:t>Lo que se muestra y lo que es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720000" y="1781640"/>
            <a:ext cx="8134920" cy="30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AR" sz="2600" spc="-1" strike="noStrike">
                <a:solidFill>
                  <a:srgbClr val="000000"/>
                </a:solidFill>
                <a:latin typeface="Arial"/>
                <a:ea typeface="DejaVu Sans"/>
              </a:rPr>
              <a:t>Graficar es una parte importante de la tarea del científico de datos.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600" spc="-1" strike="noStrike">
                <a:solidFill>
                  <a:srgbClr val="000000"/>
                </a:solidFill>
                <a:latin typeface="Arial"/>
                <a:ea typeface="DejaVu Sans"/>
              </a:rPr>
              <a:t>Distintos tipos de gráficos nos cuentan distintas historias.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600" spc="-1" strike="noStrike">
                <a:solidFill>
                  <a:srgbClr val="000000"/>
                </a:solidFill>
                <a:latin typeface="Arial"/>
                <a:ea typeface="DejaVu Sans"/>
              </a:rPr>
              <a:t>Interactividad como valor agregado.</a:t>
            </a:r>
            <a:endParaRPr b="0" lang="es-AR" sz="2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AR" sz="4400" spc="-1" strike="noStrike">
                <a:solidFill>
                  <a:srgbClr val="c7243a"/>
                </a:solidFill>
                <a:latin typeface="Arial"/>
                <a:ea typeface="DejaVu Sans"/>
              </a:rPr>
              <a:t>Nuestra victorinox</a:t>
            </a:r>
            <a:endParaRPr b="0" lang="es-AR" sz="44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152000" y="1585800"/>
            <a:ext cx="7958520" cy="323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AR" sz="4400" spc="-1" strike="noStrike">
                <a:solidFill>
                  <a:srgbClr val="c7243a"/>
                </a:solidFill>
                <a:latin typeface="Arial"/>
                <a:ea typeface="DejaVu Sans"/>
              </a:rPr>
              <a:t>¡A agarrar la pala!</a:t>
            </a:r>
            <a:endParaRPr b="0" lang="es-AR" sz="44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047960" y="1512000"/>
            <a:ext cx="8094960" cy="364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AR" sz="4400" spc="-1" strike="noStrike">
                <a:solidFill>
                  <a:srgbClr val="c7243a"/>
                </a:solidFill>
                <a:latin typeface="Arial"/>
                <a:ea typeface="DejaVu Sans"/>
              </a:rPr>
              <a:t>Sentiment analysis</a:t>
            </a:r>
            <a:endParaRPr b="0" lang="es-AR" sz="44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186920" y="1553400"/>
            <a:ext cx="7644600" cy="353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AR" sz="4400" spc="-1" strike="noStrike">
                <a:solidFill>
                  <a:srgbClr val="c7243a"/>
                </a:solidFill>
                <a:latin typeface="Arial"/>
                <a:ea typeface="DejaVu Sans"/>
              </a:rPr>
              <a:t>Sentiment analysis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49080" y="1687680"/>
            <a:ext cx="8134920" cy="212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  <a:ea typeface="DejaVu Sans"/>
              </a:rPr>
              <a:t>Es un campo de estudio que busca extraer opiniones y sentimientos sobre una entidad y sus aspectos, usando algoritmos.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  <a:ea typeface="DejaVu Sans"/>
              </a:rPr>
              <a:t>Todos los textos, expresado de manera simplificada, tienen sentimientos positivos, neutros o negativos.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  <a:ea typeface="DejaVu Sans"/>
              </a:rPr>
              <a:t>En última instancia es básicamente clasificar, donde las clases son las distintas orientaciones.</a:t>
            </a:r>
            <a:endParaRPr b="0" lang="es-AR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AR" sz="4400" spc="-1" strike="noStrike">
                <a:solidFill>
                  <a:srgbClr val="c7243a"/>
                </a:solidFill>
                <a:latin typeface="Arial"/>
                <a:ea typeface="DejaVu Sans"/>
              </a:rPr>
              <a:t>Sentiment analysis: SDAL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720000" y="1656000"/>
            <a:ext cx="8134920" cy="212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720000" y="1656000"/>
            <a:ext cx="8134920" cy="212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  <a:ea typeface="DejaVu Sans"/>
              </a:rPr>
              <a:t>El Spanish Dictionary of Affect in Language es una versión local, trabajada por Agustín Gravano y Matías Dell’ Amerlina Ríos para la FCEyN de la UBA. 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  <a:ea typeface="DejaVu Sans"/>
              </a:rPr>
              <a:t>Es un léxico de 2880 palabras anotadas manualmente, en función de tres dimensiones afectivas: agrado, activación e imaginabilidad.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  <a:ea typeface="DejaVu Sans"/>
              </a:rPr>
              <a:t>La puntuación va de 1 a 3. </a:t>
            </a:r>
            <a:endParaRPr b="0" lang="es-AR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565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s-AR" sz="4400" spc="-1" strike="noStrike">
                <a:solidFill>
                  <a:srgbClr val="c7243a"/>
                </a:solidFill>
                <a:latin typeface="Arial"/>
                <a:ea typeface="DejaVu Sans"/>
              </a:rPr>
              <a:t>Sentiment analysis: NRC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20000" y="1656000"/>
            <a:ext cx="8134920" cy="212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733680" y="1471680"/>
            <a:ext cx="8134920" cy="212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  <a:ea typeface="DejaVu Sans"/>
              </a:rPr>
              <a:t>Es una investigación de Saif Mohammed, miembro del National Research Council de Canadá. 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  <a:ea typeface="DejaVu Sans"/>
              </a:rPr>
              <a:t>Ampliamente utilizado y hecho a través de crowdsourcing, cuenta clasificación en ocho emociones (alegría, anticipación, confianza, disgusto, ira, miedo, sorpresa y tristeza) y dos sentimientos de forma polar (negativo y positivo), donde 1 marca correlación y 0 no.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  <a:ea typeface="DejaVu Sans"/>
              </a:rPr>
              <a:t>Pueden verlo en acción 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  <a:ea typeface="DejaVu Sans"/>
                <a:hlinkClick r:id="rId1"/>
              </a:rPr>
              <a:t>acá</a:t>
            </a:r>
            <a:r>
              <a:rPr b="0" lang="es-A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(charla de marzo de 2019). </a:t>
            </a:r>
            <a:endParaRPr b="0" lang="es-AR" sz="2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2019-11-28T17:52:41Z</dcterms:created>
  <dc:creator/>
  <dc:description/>
  <dc:language>es-AR</dc:language>
  <cp:lastModifiedBy/>
  <dcterms:modified xsi:type="dcterms:W3CDTF">2019-12-06T16:17:51Z</dcterms:modified>
  <cp:revision>8</cp:revision>
  <dc:subject/>
  <dc:title>Classy Red</dc:title>
</cp:coreProperties>
</file>