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14/09/2017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25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14/09/2017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949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14/09/2017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93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14/09/2017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9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14/09/2017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324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14/09/2017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63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14/09/2017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338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14/09/2017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39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14/09/2017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308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14/09/2017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154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14/09/2017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388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9705D-5885-43B7-BB49-28F53D9E2A05}" type="datetimeFigureOut">
              <a:rPr lang="en-AU" smtClean="0"/>
              <a:t>14/09/2017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02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94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2267744" y="2204864"/>
            <a:ext cx="288032" cy="144016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2771800" y="2204864"/>
            <a:ext cx="288032" cy="144016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2195736" y="2204864"/>
            <a:ext cx="72008" cy="14401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3059832" y="2204864"/>
            <a:ext cx="72008" cy="1440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2555776" y="2204864"/>
            <a:ext cx="216024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2068408" y="2204863"/>
            <a:ext cx="123403" cy="1442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3131840" y="2204864"/>
            <a:ext cx="148879" cy="1438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/>
          <p:cNvCxnSpPr>
            <a:endCxn id="3" idx="2"/>
          </p:cNvCxnSpPr>
          <p:nvPr/>
        </p:nvCxnSpPr>
        <p:spPr>
          <a:xfrm flipV="1">
            <a:off x="2339752" y="3645024"/>
            <a:ext cx="72008" cy="1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083800" y="3645024"/>
            <a:ext cx="147940" cy="1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108283" y="3647249"/>
            <a:ext cx="151858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663788" y="3643842"/>
            <a:ext cx="108012" cy="18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 flipH="1">
            <a:off x="2130110" y="2079249"/>
            <a:ext cx="70679" cy="12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82311" y="3801749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brick</a:t>
            </a:r>
            <a:endParaRPr lang="en-AU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1723521" y="3806835"/>
            <a:ext cx="563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marble</a:t>
            </a:r>
            <a:endParaRPr lang="en-AU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2556858" y="3806835"/>
            <a:ext cx="55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air gap</a:t>
            </a:r>
            <a:endParaRPr lang="en-AU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3084200" y="3804539"/>
            <a:ext cx="568914" cy="21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plaster</a:t>
            </a:r>
            <a:endParaRPr lang="en-AU" sz="800" dirty="0"/>
          </a:p>
        </p:txBody>
      </p:sp>
      <p:cxnSp>
        <p:nvCxnSpPr>
          <p:cNvPr id="34" name="Straight Arrow Connector 33"/>
          <p:cNvCxnSpPr>
            <a:endCxn id="10" idx="0"/>
          </p:cNvCxnSpPr>
          <p:nvPr/>
        </p:nvCxnSpPr>
        <p:spPr>
          <a:xfrm>
            <a:off x="3087994" y="2079249"/>
            <a:ext cx="118286" cy="12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44774" y="1804324"/>
            <a:ext cx="65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air film inside</a:t>
            </a:r>
            <a:endParaRPr lang="en-AU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2857518" y="1803502"/>
            <a:ext cx="65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air film outside</a:t>
            </a:r>
            <a:endParaRPr lang="en-AU" sz="800" dirty="0"/>
          </a:p>
        </p:txBody>
      </p:sp>
      <p:sp>
        <p:nvSpPr>
          <p:cNvPr id="41" name="Rectangle 40"/>
          <p:cNvSpPr/>
          <p:nvPr/>
        </p:nvSpPr>
        <p:spPr>
          <a:xfrm>
            <a:off x="4932040" y="2237112"/>
            <a:ext cx="288032" cy="144016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/>
          <p:cNvSpPr/>
          <p:nvPr/>
        </p:nvSpPr>
        <p:spPr>
          <a:xfrm>
            <a:off x="5436096" y="2237112"/>
            <a:ext cx="288032" cy="144016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/>
          <p:cNvSpPr/>
          <p:nvPr/>
        </p:nvSpPr>
        <p:spPr>
          <a:xfrm>
            <a:off x="5724128" y="2237112"/>
            <a:ext cx="72008" cy="1440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/>
          <p:cNvSpPr/>
          <p:nvPr/>
        </p:nvSpPr>
        <p:spPr>
          <a:xfrm>
            <a:off x="5220072" y="2237112"/>
            <a:ext cx="216024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/>
          <p:cNvSpPr/>
          <p:nvPr/>
        </p:nvSpPr>
        <p:spPr>
          <a:xfrm>
            <a:off x="4803383" y="2237111"/>
            <a:ext cx="123403" cy="1442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/>
          <p:cNvSpPr/>
          <p:nvPr/>
        </p:nvSpPr>
        <p:spPr>
          <a:xfrm>
            <a:off x="5799333" y="2237112"/>
            <a:ext cx="148879" cy="1438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" name="Straight Arrow Connector 47"/>
          <p:cNvCxnSpPr>
            <a:endCxn id="41" idx="2"/>
          </p:cNvCxnSpPr>
          <p:nvPr/>
        </p:nvCxnSpPr>
        <p:spPr>
          <a:xfrm flipV="1">
            <a:off x="5004048" y="3677272"/>
            <a:ext cx="72008" cy="1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772579" y="3679497"/>
            <a:ext cx="151858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5328084" y="3676090"/>
            <a:ext cx="108012" cy="18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6" idx="0"/>
          </p:cNvCxnSpPr>
          <p:nvPr/>
        </p:nvCxnSpPr>
        <p:spPr>
          <a:xfrm flipH="1">
            <a:off x="4865085" y="2111497"/>
            <a:ext cx="70679" cy="12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846607" y="3833997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brick</a:t>
            </a:r>
            <a:endParaRPr lang="en-AU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5221154" y="3839083"/>
            <a:ext cx="55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air gap</a:t>
            </a:r>
            <a:endParaRPr lang="en-AU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5748496" y="3836787"/>
            <a:ext cx="568914" cy="21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plaster</a:t>
            </a:r>
            <a:endParaRPr lang="en-AU" sz="800" dirty="0"/>
          </a:p>
        </p:txBody>
      </p:sp>
      <p:cxnSp>
        <p:nvCxnSpPr>
          <p:cNvPr id="57" name="Straight Arrow Connector 56"/>
          <p:cNvCxnSpPr>
            <a:endCxn id="47" idx="0"/>
          </p:cNvCxnSpPr>
          <p:nvPr/>
        </p:nvCxnSpPr>
        <p:spPr>
          <a:xfrm>
            <a:off x="5755487" y="2111497"/>
            <a:ext cx="118286" cy="12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09070" y="1836572"/>
            <a:ext cx="65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air film inside</a:t>
            </a:r>
            <a:endParaRPr lang="en-AU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5521814" y="1835750"/>
            <a:ext cx="65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air film outside</a:t>
            </a:r>
            <a:endParaRPr lang="en-AU" sz="800" dirty="0"/>
          </a:p>
        </p:txBody>
      </p:sp>
      <p:sp>
        <p:nvSpPr>
          <p:cNvPr id="4" name="Rectangle 3"/>
          <p:cNvSpPr/>
          <p:nvPr/>
        </p:nvSpPr>
        <p:spPr>
          <a:xfrm>
            <a:off x="1403648" y="4365104"/>
            <a:ext cx="72008" cy="136815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/>
          <p:cNvSpPr/>
          <p:nvPr/>
        </p:nvSpPr>
        <p:spPr>
          <a:xfrm>
            <a:off x="1952119" y="4365104"/>
            <a:ext cx="72008" cy="136815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/>
          <p:cNvSpPr/>
          <p:nvPr/>
        </p:nvSpPr>
        <p:spPr>
          <a:xfrm>
            <a:off x="1479018" y="4365104"/>
            <a:ext cx="465755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631729" y="5744477"/>
            <a:ext cx="72008" cy="1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" idx="2"/>
          </p:cNvCxnSpPr>
          <p:nvPr/>
        </p:nvCxnSpPr>
        <p:spPr>
          <a:xfrm flipV="1">
            <a:off x="1375777" y="5733256"/>
            <a:ext cx="63875" cy="193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39" idx="2"/>
          </p:cNvCxnSpPr>
          <p:nvPr/>
        </p:nvCxnSpPr>
        <p:spPr>
          <a:xfrm flipH="1" flipV="1">
            <a:off x="1988123" y="5733256"/>
            <a:ext cx="75654" cy="193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74288" y="5901202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air</a:t>
            </a:r>
            <a:endParaRPr lang="en-AU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43608" y="5906288"/>
            <a:ext cx="563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Plaster board</a:t>
            </a:r>
            <a:endParaRPr lang="en-AU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1848835" y="5906288"/>
            <a:ext cx="554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Plaster board</a:t>
            </a:r>
            <a:endParaRPr lang="en-AU" sz="800" dirty="0"/>
          </a:p>
        </p:txBody>
      </p:sp>
      <p:sp>
        <p:nvSpPr>
          <p:cNvPr id="13" name="Rectangle 12"/>
          <p:cNvSpPr/>
          <p:nvPr/>
        </p:nvSpPr>
        <p:spPr>
          <a:xfrm>
            <a:off x="4609070" y="4437112"/>
            <a:ext cx="1566131" cy="144016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4607661" y="4365103"/>
            <a:ext cx="1567540" cy="6934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5873773" y="4581128"/>
            <a:ext cx="301428" cy="288032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4607661" y="4591211"/>
            <a:ext cx="301428" cy="288032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Rectangle 65"/>
          <p:cNvSpPr/>
          <p:nvPr/>
        </p:nvSpPr>
        <p:spPr>
          <a:xfrm>
            <a:off x="4607570" y="4879243"/>
            <a:ext cx="1567631" cy="693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/>
          <p:cNvCxnSpPr>
            <a:endCxn id="19" idx="3"/>
          </p:cNvCxnSpPr>
          <p:nvPr/>
        </p:nvCxnSpPr>
        <p:spPr>
          <a:xfrm flipH="1">
            <a:off x="6175201" y="4725144"/>
            <a:ext cx="3410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6184612" y="4913915"/>
            <a:ext cx="34101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184611" y="4509120"/>
            <a:ext cx="3410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546776" y="4400250"/>
            <a:ext cx="1121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Wooden roof deck</a:t>
            </a:r>
            <a:endParaRPr lang="en-AU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6546776" y="4615694"/>
            <a:ext cx="977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Wood rafter</a:t>
            </a:r>
            <a:endParaRPr lang="en-AU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6546776" y="4805152"/>
            <a:ext cx="617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plaster</a:t>
            </a:r>
            <a:endParaRPr lang="en-AU" sz="8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427984" y="4723416"/>
            <a:ext cx="792088" cy="1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377590" y="4621599"/>
            <a:ext cx="1121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Fiberglass insulation</a:t>
            </a:r>
            <a:endParaRPr lang="en-AU" sz="800" dirty="0"/>
          </a:p>
        </p:txBody>
      </p:sp>
    </p:spTree>
    <p:extLst>
      <p:ext uri="{BB962C8B-B14F-4D97-AF65-F5344CB8AC3E}">
        <p14:creationId xmlns:p14="http://schemas.microsoft.com/office/powerpoint/2010/main" val="26172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2905125"/>
            <a:ext cx="69056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026" y="3861048"/>
            <a:ext cx="68865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52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330" y="333530"/>
            <a:ext cx="9937104" cy="683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3648" y="2204864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Room T.0.6</a:t>
            </a:r>
          </a:p>
        </p:txBody>
      </p:sp>
      <p:sp>
        <p:nvSpPr>
          <p:cNvPr id="3" name="Oval 2"/>
          <p:cNvSpPr/>
          <p:nvPr/>
        </p:nvSpPr>
        <p:spPr>
          <a:xfrm>
            <a:off x="5923060" y="40856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5618362" y="3833494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chemeClr val="tx2"/>
                </a:solidFill>
              </a:rPr>
              <a:t>OA</a:t>
            </a:r>
            <a:endParaRPr lang="en-AU" sz="1100" dirty="0">
              <a:solidFill>
                <a:schemeClr val="tx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8249" y="46445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3936261" y="4405070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tx2"/>
                </a:solidFill>
              </a:rPr>
              <a:t>R</a:t>
            </a:r>
            <a:r>
              <a:rPr lang="en-AU" sz="1100" dirty="0" smtClean="0">
                <a:solidFill>
                  <a:schemeClr val="tx2"/>
                </a:solidFill>
              </a:rPr>
              <a:t>A</a:t>
            </a:r>
            <a:endParaRPr lang="en-AU" sz="1100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499992" y="3749897"/>
            <a:ext cx="4968552" cy="91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0880603">
            <a:off x="8685308" y="3554589"/>
            <a:ext cx="936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chemeClr val="tx2"/>
                </a:solidFill>
              </a:rPr>
              <a:t>SHF = 0.72</a:t>
            </a:r>
            <a:endParaRPr lang="en-AU" sz="1100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835696" y="4672539"/>
            <a:ext cx="2425412" cy="4583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366041" y="49967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411760" y="4996979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tx2"/>
                </a:solidFill>
              </a:rPr>
              <a:t>S</a:t>
            </a:r>
            <a:r>
              <a:rPr lang="en-AU" sz="1100" dirty="0" smtClean="0">
                <a:solidFill>
                  <a:schemeClr val="tx2"/>
                </a:solidFill>
              </a:rPr>
              <a:t>A</a:t>
            </a:r>
            <a:endParaRPr lang="en-AU" sz="1100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275422" y="4108478"/>
            <a:ext cx="1684811" cy="5589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958329" y="44200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4834422" y="4108477"/>
            <a:ext cx="4576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chemeClr val="tx2"/>
                </a:solidFill>
              </a:rPr>
              <a:t>Mix</a:t>
            </a:r>
            <a:endParaRPr lang="en-AU" sz="1100" dirty="0">
              <a:solidFill>
                <a:schemeClr val="tx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051720" y="50851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1917419" y="5132431"/>
            <a:ext cx="448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chemeClr val="tx2"/>
                </a:solidFill>
              </a:rPr>
              <a:t>ADP</a:t>
            </a:r>
            <a:endParaRPr lang="en-AU" sz="1100" dirty="0">
              <a:solidFill>
                <a:schemeClr val="tx2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383133" y="4427915"/>
            <a:ext cx="2610580" cy="5767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2555778" y="3310622"/>
            <a:ext cx="792086" cy="383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259634" y="4464732"/>
            <a:ext cx="792086" cy="383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549240">
            <a:off x="1396008" y="4412764"/>
            <a:ext cx="657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33kJ/kg</a:t>
            </a:r>
            <a:endParaRPr lang="en-AU" sz="1000" dirty="0"/>
          </a:p>
        </p:txBody>
      </p:sp>
      <p:sp>
        <p:nvSpPr>
          <p:cNvPr id="34" name="TextBox 33"/>
          <p:cNvSpPr txBox="1"/>
          <p:nvPr/>
        </p:nvSpPr>
        <p:spPr>
          <a:xfrm rot="1549240">
            <a:off x="2674575" y="3308214"/>
            <a:ext cx="657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58kJ/kg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91674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330" y="333530"/>
            <a:ext cx="9937104" cy="683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3648" y="2204864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Room MM.0.3</a:t>
            </a:r>
          </a:p>
        </p:txBody>
      </p:sp>
      <p:sp>
        <p:nvSpPr>
          <p:cNvPr id="3" name="Oval 2"/>
          <p:cNvSpPr/>
          <p:nvPr/>
        </p:nvSpPr>
        <p:spPr>
          <a:xfrm>
            <a:off x="5923060" y="40856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5618362" y="3833494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chemeClr val="tx2"/>
                </a:solidFill>
              </a:rPr>
              <a:t>OA</a:t>
            </a:r>
            <a:endParaRPr lang="en-AU" sz="1100" dirty="0">
              <a:solidFill>
                <a:schemeClr val="tx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8249" y="46445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3936261" y="4405070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tx2"/>
                </a:solidFill>
              </a:rPr>
              <a:t>R</a:t>
            </a:r>
            <a:r>
              <a:rPr lang="en-AU" sz="1100" dirty="0" smtClean="0">
                <a:solidFill>
                  <a:schemeClr val="tx2"/>
                </a:solidFill>
              </a:rPr>
              <a:t>A</a:t>
            </a:r>
            <a:endParaRPr lang="en-AU" sz="1100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499992" y="3833494"/>
            <a:ext cx="4968552" cy="83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1078338">
            <a:off x="8685308" y="3619092"/>
            <a:ext cx="936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>
                <a:solidFill>
                  <a:schemeClr val="tx2"/>
                </a:solidFill>
              </a:rPr>
              <a:t>SHF = 0.74</a:t>
            </a:r>
            <a:endParaRPr lang="en-AU" sz="1100" b="1" dirty="0">
              <a:solidFill>
                <a:schemeClr val="tx2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366041" y="49753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319972" y="4995369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tx2"/>
                </a:solidFill>
              </a:rPr>
              <a:t>S</a:t>
            </a:r>
            <a:r>
              <a:rPr lang="en-AU" sz="1100" dirty="0" smtClean="0">
                <a:solidFill>
                  <a:schemeClr val="tx2"/>
                </a:solidFill>
              </a:rPr>
              <a:t>A</a:t>
            </a:r>
            <a:endParaRPr lang="en-AU" sz="1100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275422" y="4108478"/>
            <a:ext cx="1684811" cy="5589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932040" y="44285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4834422" y="4108477"/>
            <a:ext cx="4576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chemeClr val="tx2"/>
                </a:solidFill>
              </a:rPr>
              <a:t>Mix</a:t>
            </a:r>
            <a:endParaRPr lang="en-AU" sz="1100" dirty="0">
              <a:solidFill>
                <a:schemeClr val="tx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123728" y="50131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1929073" y="5049004"/>
            <a:ext cx="448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chemeClr val="tx2"/>
                </a:solidFill>
              </a:rPr>
              <a:t>ADP</a:t>
            </a:r>
            <a:endParaRPr lang="en-AU" sz="1100" dirty="0">
              <a:solidFill>
                <a:schemeClr val="tx2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2499992" y="3336260"/>
            <a:ext cx="847872" cy="383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259634" y="4464732"/>
            <a:ext cx="792086" cy="383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549240">
            <a:off x="1396008" y="4412764"/>
            <a:ext cx="657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33kJ/kg</a:t>
            </a:r>
            <a:endParaRPr lang="en-AU" sz="1000" dirty="0"/>
          </a:p>
        </p:txBody>
      </p:sp>
      <p:sp>
        <p:nvSpPr>
          <p:cNvPr id="34" name="TextBox 33"/>
          <p:cNvSpPr txBox="1"/>
          <p:nvPr/>
        </p:nvSpPr>
        <p:spPr>
          <a:xfrm rot="1549240">
            <a:off x="2598776" y="3290839"/>
            <a:ext cx="737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57.5kJ/kg</a:t>
            </a:r>
            <a:endParaRPr lang="en-AU" sz="1000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619672" y="4678775"/>
            <a:ext cx="2647204" cy="4490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6" idx="0"/>
            <a:endCxn id="20" idx="1"/>
          </p:cNvCxnSpPr>
          <p:nvPr/>
        </p:nvCxnSpPr>
        <p:spPr>
          <a:xfrm flipV="1">
            <a:off x="2388901" y="4435261"/>
            <a:ext cx="2549834" cy="5400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78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332656"/>
            <a:ext cx="9937104" cy="683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91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58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New South Wales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Hengcheng Zhang</dc:creator>
  <cp:lastModifiedBy>Hengcheng Zhang</cp:lastModifiedBy>
  <cp:revision>23</cp:revision>
  <dcterms:created xsi:type="dcterms:W3CDTF">2017-09-07T13:20:41Z</dcterms:created>
  <dcterms:modified xsi:type="dcterms:W3CDTF">2017-09-14T13:17:11Z</dcterms:modified>
</cp:coreProperties>
</file>