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109728-EA17-478B-BEAA-E508B0D8CBBD}">
  <a:tblStyle styleId="{45109728-EA17-478B-BEAA-E508B0D8CBB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7a1f1b3a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7a1f1b3a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7a1f1b3a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7a1f1b3a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7a1f1b3a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7a1f1b3a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7a1f1b3a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7a1f1b3a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7a1f1b3a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7a1f1b3a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7a1f1b3aa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7a1f1b3aa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7a1f1b3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7a1f1b3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7a1f1b3a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7a1f1b3a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7a1f1b3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7a1f1b3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7a1f1b3a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7a1f1b3a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60a93c778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0a93c778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7a1f1b3aa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7a1f1b3aa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7a1f1b3a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7a1f1b3a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7a1f1b3a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7a1f1b3aa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7a1f1b3a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7a1f1b3a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7a1f1b3aa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7a1f1b3aa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7a1f1b3a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7a1f1b3a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7a1f1b3aa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7a1f1b3aa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7a1f1b3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97a1f1b3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7a1f1b3aa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7a1f1b3aa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7a1f1b3aa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97a1f1b3aa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f413f0b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f413f0b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97a1f1b3aa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97a1f1b3aa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7a1f1b3aa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97a1f1b3aa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7a1f1b3a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7a1f1b3a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7a1f1b3a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97a1f1b3a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60a93c778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60a93c778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97a1f1b3a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97a1f1b3a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60a93c778d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0a93c778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60a93c778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0a93c778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7a1f1b3aa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7a1f1b3aa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60a93c778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0a93c778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f413f0b5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f413f0b5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60a93c778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0a93c778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60a93c778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0a93c778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7a1f1b3aa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97a1f1b3aa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97a1f1b3aa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97a1f1b3aa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97a1f1b3aa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97a1f1b3aa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97a1f1b3aa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97a1f1b3aa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97a1f1b3aa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97a1f1b3aa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97a1f1b3aa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97a1f1b3aa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97a1f1b3aa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97a1f1b3aa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97a1f1b3a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97a1f1b3a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7a1f1b3a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7a1f1b3a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97a1f1b3a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97a1f1b3a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97a1f1b3a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97a1f1b3a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97a1f1b3aa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97a1f1b3aa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97a1f1b3aa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97a1f1b3aa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97a1f1b3aa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97a1f1b3aa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97a1f1b3aa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97a1f1b3aa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97a1f1b3aa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97a1f1b3aa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97a1f1b3a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97a1f1b3a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97a1f1b3aa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97a1f1b3aa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60a93c778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60a93c778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7a1f1b3a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7a1f1b3a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60a93c778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60a93c778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60a93c778d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60a93c778d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97a1f1b3aa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97a1f1b3aa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97a1f1b3aa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97a1f1b3aa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97a1f1b3a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97a1f1b3a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7a1f1b3a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7a1f1b3a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7a1f1b3a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7a1f1b3a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7a1f1b3a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7a1f1b3a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ide.cs50.io/" TargetMode="External"/><Relationship Id="rId4" Type="http://schemas.openxmlformats.org/officeDocument/2006/relationships/image" Target="../media/image5.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6.gif"/><Relationship Id="rId4" Type="http://schemas.openxmlformats.org/officeDocument/2006/relationships/hyperlink" Target="https://cs50.harvard.edu/college/2021/fall/labs/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CS50 Section Week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Albert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Practice</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FFFFFF"/>
                </a:solidFill>
              </a:rPr>
              <a:t>Identify improvements in design that could be made for the following code that prints variable </a:t>
            </a:r>
            <a:r>
              <a:rPr i="1" lang="en" sz="1600">
                <a:solidFill>
                  <a:srgbClr val="FFFFFF"/>
                </a:solidFill>
              </a:rPr>
              <a:t>x</a:t>
            </a:r>
            <a:r>
              <a:rPr lang="en" sz="1600">
                <a:solidFill>
                  <a:srgbClr val="FFFFFF"/>
                </a:solidFill>
              </a:rPr>
              <a:t> a certain number of times.</a:t>
            </a:r>
            <a:endParaRPr sz="1600">
              <a:solidFill>
                <a:srgbClr val="FFFFFF"/>
              </a:solidFill>
            </a:endParaRPr>
          </a:p>
        </p:txBody>
      </p:sp>
      <p:sp>
        <p:nvSpPr>
          <p:cNvPr id="115" name="Google Shape;115;p22"/>
          <p:cNvSpPr txBox="1"/>
          <p:nvPr>
            <p:ph idx="1" type="body"/>
          </p:nvPr>
        </p:nvSpPr>
        <p:spPr>
          <a:xfrm>
            <a:off x="1802100" y="1866500"/>
            <a:ext cx="5539800" cy="280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int main(void)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bool times = get_bool("Enter true or false: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if (times)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printf(x);</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printf(x);</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printf(x);</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else if (times == false)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r>
              <a:rPr lang="en" sz="1400">
                <a:solidFill>
                  <a:srgbClr val="FFFFFF"/>
                </a:solidFill>
                <a:latin typeface="Consolas"/>
                <a:ea typeface="Consolas"/>
                <a:cs typeface="Consolas"/>
                <a:sym typeface="Consolas"/>
              </a:rPr>
              <a:t>printf(“\n”);</a:t>
            </a:r>
            <a:endParaRPr sz="1400">
              <a:solidFill>
                <a:srgbClr val="93C47D"/>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p:txBody>
      </p:sp>
      <p:sp>
        <p:nvSpPr>
          <p:cNvPr id="116" name="Google Shape;116;p22"/>
          <p:cNvSpPr/>
          <p:nvPr/>
        </p:nvSpPr>
        <p:spPr>
          <a:xfrm>
            <a:off x="2568250" y="2383650"/>
            <a:ext cx="763800" cy="2643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Practice</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FFFFFF"/>
                </a:solidFill>
              </a:rPr>
              <a:t>Identify improvements in design that could be made for the following code that prints variable </a:t>
            </a:r>
            <a:r>
              <a:rPr i="1" lang="en" sz="1600">
                <a:solidFill>
                  <a:srgbClr val="FFFFFF"/>
                </a:solidFill>
              </a:rPr>
              <a:t>x</a:t>
            </a:r>
            <a:r>
              <a:rPr lang="en" sz="1600">
                <a:solidFill>
                  <a:srgbClr val="FFFFFF"/>
                </a:solidFill>
              </a:rPr>
              <a:t> a certain number of times.</a:t>
            </a:r>
            <a:endParaRPr sz="1600">
              <a:solidFill>
                <a:srgbClr val="FFFFFF"/>
              </a:solidFill>
            </a:endParaRPr>
          </a:p>
        </p:txBody>
      </p:sp>
      <p:sp>
        <p:nvSpPr>
          <p:cNvPr id="123" name="Google Shape;123;p23"/>
          <p:cNvSpPr txBox="1"/>
          <p:nvPr>
            <p:ph idx="1" type="body"/>
          </p:nvPr>
        </p:nvSpPr>
        <p:spPr>
          <a:xfrm>
            <a:off x="1802100" y="1866500"/>
            <a:ext cx="5539800" cy="280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int main(void)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bool times = get_bool("Enter true or false: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if (times)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printf(x);</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printf(x);</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printf(x);</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else if (times == false)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r>
              <a:rPr lang="en" sz="1400">
                <a:solidFill>
                  <a:srgbClr val="FFFFFF"/>
                </a:solidFill>
                <a:latin typeface="Consolas"/>
                <a:ea typeface="Consolas"/>
                <a:cs typeface="Consolas"/>
                <a:sym typeface="Consolas"/>
              </a:rPr>
              <a:t>printf(“\n”);</a:t>
            </a:r>
            <a:endParaRPr sz="1400">
              <a:solidFill>
                <a:srgbClr val="93C47D"/>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p:txBody>
      </p:sp>
      <p:sp>
        <p:nvSpPr>
          <p:cNvPr id="124" name="Google Shape;124;p23"/>
          <p:cNvSpPr/>
          <p:nvPr/>
        </p:nvSpPr>
        <p:spPr>
          <a:xfrm>
            <a:off x="2621125" y="2571750"/>
            <a:ext cx="1094400" cy="7206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Practice</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FFFFFF"/>
                </a:solidFill>
              </a:rPr>
              <a:t>Identify improvements in design that could be made for the following code that prints variable </a:t>
            </a:r>
            <a:r>
              <a:rPr i="1" lang="en" sz="1600">
                <a:solidFill>
                  <a:srgbClr val="FFFFFF"/>
                </a:solidFill>
              </a:rPr>
              <a:t>x</a:t>
            </a:r>
            <a:r>
              <a:rPr lang="en" sz="1600">
                <a:solidFill>
                  <a:srgbClr val="FFFFFF"/>
                </a:solidFill>
              </a:rPr>
              <a:t> a certain number of times.</a:t>
            </a:r>
            <a:endParaRPr sz="1600">
              <a:solidFill>
                <a:srgbClr val="FFFFFF"/>
              </a:solidFill>
            </a:endParaRPr>
          </a:p>
        </p:txBody>
      </p:sp>
      <p:sp>
        <p:nvSpPr>
          <p:cNvPr id="131" name="Google Shape;131;p24"/>
          <p:cNvSpPr txBox="1"/>
          <p:nvPr>
            <p:ph idx="1" type="body"/>
          </p:nvPr>
        </p:nvSpPr>
        <p:spPr>
          <a:xfrm>
            <a:off x="1802100" y="1866500"/>
            <a:ext cx="5539800" cy="280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int main(void)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bool times = get_bool("Enter true or false: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if (times)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for (int i = 0; i &lt; 3; i++)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print(x);</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else if (times == false)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r>
              <a:rPr lang="en" sz="1400">
                <a:solidFill>
                  <a:srgbClr val="FFFFFF"/>
                </a:solidFill>
                <a:latin typeface="Consolas"/>
                <a:ea typeface="Consolas"/>
                <a:cs typeface="Consolas"/>
                <a:sym typeface="Consolas"/>
              </a:rPr>
              <a:t>printf(“\n”);</a:t>
            </a:r>
            <a:endParaRPr sz="1400">
              <a:solidFill>
                <a:srgbClr val="93C47D"/>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p:txBody>
      </p:sp>
      <p:sp>
        <p:nvSpPr>
          <p:cNvPr id="132" name="Google Shape;132;p24"/>
          <p:cNvSpPr/>
          <p:nvPr/>
        </p:nvSpPr>
        <p:spPr>
          <a:xfrm>
            <a:off x="2502125" y="2571750"/>
            <a:ext cx="3130500" cy="7206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Practice</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FFFFFF"/>
                </a:solidFill>
              </a:rPr>
              <a:t>Identify improvements in design that could be made for the following code that prints variable </a:t>
            </a:r>
            <a:r>
              <a:rPr i="1" lang="en" sz="1600">
                <a:solidFill>
                  <a:srgbClr val="FFFFFF"/>
                </a:solidFill>
              </a:rPr>
              <a:t>x</a:t>
            </a:r>
            <a:r>
              <a:rPr lang="en" sz="1600">
                <a:solidFill>
                  <a:srgbClr val="FFFFFF"/>
                </a:solidFill>
              </a:rPr>
              <a:t> a certain number of times.</a:t>
            </a:r>
            <a:endParaRPr sz="1600">
              <a:solidFill>
                <a:srgbClr val="FFFFFF"/>
              </a:solidFill>
            </a:endParaRPr>
          </a:p>
        </p:txBody>
      </p:sp>
      <p:sp>
        <p:nvSpPr>
          <p:cNvPr id="139" name="Google Shape;139;p25"/>
          <p:cNvSpPr txBox="1"/>
          <p:nvPr>
            <p:ph idx="1" type="body"/>
          </p:nvPr>
        </p:nvSpPr>
        <p:spPr>
          <a:xfrm>
            <a:off x="1802100" y="1866500"/>
            <a:ext cx="5539800" cy="280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int main(void)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bool times = get_bool("Enter true or false: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if (times)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for (int i = 0; i &lt; 3; i++)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print(x);</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else if (times == false)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r>
              <a:rPr lang="en" sz="1400">
                <a:solidFill>
                  <a:srgbClr val="FFFFFF"/>
                </a:solidFill>
                <a:latin typeface="Consolas"/>
                <a:ea typeface="Consolas"/>
                <a:cs typeface="Consolas"/>
                <a:sym typeface="Consolas"/>
              </a:rPr>
              <a:t>printf(“\n”);</a:t>
            </a:r>
            <a:endParaRPr sz="1400">
              <a:solidFill>
                <a:srgbClr val="93C47D"/>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p:txBody>
      </p:sp>
      <p:sp>
        <p:nvSpPr>
          <p:cNvPr id="140" name="Google Shape;140;p25"/>
          <p:cNvSpPr/>
          <p:nvPr/>
        </p:nvSpPr>
        <p:spPr>
          <a:xfrm>
            <a:off x="2145125" y="3616325"/>
            <a:ext cx="2786700" cy="2577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Practice</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FFFFFF"/>
                </a:solidFill>
              </a:rPr>
              <a:t>Identify improvements in design that could be made for the following code that prints variable </a:t>
            </a:r>
            <a:r>
              <a:rPr i="1" lang="en" sz="1600">
                <a:solidFill>
                  <a:srgbClr val="FFFFFF"/>
                </a:solidFill>
              </a:rPr>
              <a:t>x</a:t>
            </a:r>
            <a:r>
              <a:rPr lang="en" sz="1600">
                <a:solidFill>
                  <a:srgbClr val="FFFFFF"/>
                </a:solidFill>
              </a:rPr>
              <a:t> a certain number of times.</a:t>
            </a:r>
            <a:endParaRPr sz="1600">
              <a:solidFill>
                <a:srgbClr val="FFFFFF"/>
              </a:solidFill>
            </a:endParaRPr>
          </a:p>
        </p:txBody>
      </p:sp>
      <p:sp>
        <p:nvSpPr>
          <p:cNvPr id="147" name="Google Shape;147;p26"/>
          <p:cNvSpPr txBox="1"/>
          <p:nvPr>
            <p:ph idx="1" type="body"/>
          </p:nvPr>
        </p:nvSpPr>
        <p:spPr>
          <a:xfrm>
            <a:off x="1802100" y="1866500"/>
            <a:ext cx="5539800" cy="280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int main(void)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bool times = get_bool("Enter true or false: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if (times)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for (int i = 0; i &lt; 3; i++)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print(x);</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r>
              <a:rPr lang="en" sz="1400">
                <a:solidFill>
                  <a:schemeClr val="dk1"/>
                </a:solidFill>
                <a:latin typeface="Consolas"/>
                <a:ea typeface="Consolas"/>
                <a:cs typeface="Consolas"/>
                <a:sym typeface="Consolas"/>
              </a:rPr>
              <a:t>else {</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r>
              <a:rPr lang="en" sz="1400">
                <a:solidFill>
                  <a:srgbClr val="FFFFFF"/>
                </a:solidFill>
                <a:latin typeface="Consolas"/>
                <a:ea typeface="Consolas"/>
                <a:cs typeface="Consolas"/>
                <a:sym typeface="Consolas"/>
              </a:rPr>
              <a:t>printf(“\n”);</a:t>
            </a:r>
            <a:endParaRPr sz="1400">
              <a:solidFill>
                <a:srgbClr val="93C47D"/>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rgbClr val="93C47D"/>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p:txBody>
      </p:sp>
      <p:sp>
        <p:nvSpPr>
          <p:cNvPr id="148" name="Google Shape;148;p26"/>
          <p:cNvSpPr/>
          <p:nvPr/>
        </p:nvSpPr>
        <p:spPr>
          <a:xfrm>
            <a:off x="2250925" y="3444425"/>
            <a:ext cx="657900" cy="2049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Debugging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Debugging</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h</a:t>
            </a:r>
            <a:r>
              <a:rPr lang="en">
                <a:solidFill>
                  <a:srgbClr val="FFFFFF"/>
                </a:solidFill>
              </a:rPr>
              <a:t>elp50</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a:t>
            </a:r>
            <a:r>
              <a:rPr lang="en">
                <a:solidFill>
                  <a:srgbClr val="FFFFFF"/>
                </a:solidFill>
              </a:rPr>
              <a:t>tyle50</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a:t>
            </a:r>
            <a:r>
              <a:rPr lang="en">
                <a:solidFill>
                  <a:srgbClr val="FFFFFF"/>
                </a:solidFill>
              </a:rPr>
              <a:t>heck50</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printf()</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a:t>
            </a:r>
            <a:r>
              <a:rPr lang="en">
                <a:solidFill>
                  <a:srgbClr val="FFFFFF"/>
                </a:solidFill>
              </a:rPr>
              <a:t>ebug50</a:t>
            </a:r>
            <a:r>
              <a:rPr lang="en">
                <a:solidFill>
                  <a:srgbClr val="FFFFFF"/>
                </a:solidFill>
              </a:rPr>
              <a:t> ./&lt;name of program&gt;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Mark lines to stop at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Step over to next line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Step into a function</a:t>
            </a:r>
            <a:endParaRPr>
              <a:solidFill>
                <a:srgbClr val="FFFFFF"/>
              </a:solidFill>
            </a:endParaRPr>
          </a:p>
          <a:p>
            <a:pPr indent="-342900" lvl="0" marL="457200" rtl="0" algn="l">
              <a:spcBef>
                <a:spcPts val="0"/>
              </a:spcBef>
              <a:spcAft>
                <a:spcPts val="0"/>
              </a:spcAft>
              <a:buClr>
                <a:srgbClr val="FFFFFF"/>
              </a:buClr>
              <a:buSzPts val="1800"/>
              <a:buChar char="●"/>
            </a:pPr>
            <a:r>
              <a:rPr lang="en" u="sng">
                <a:solidFill>
                  <a:schemeClr val="hlink"/>
                </a:solidFill>
                <a:hlinkClick r:id="rId3"/>
              </a:rPr>
              <a:t>Rubber duck debugging!</a:t>
            </a:r>
            <a:endParaRPr>
              <a:solidFill>
                <a:srgbClr val="FFFFFF"/>
              </a:solidFill>
            </a:endParaRPr>
          </a:p>
        </p:txBody>
      </p:sp>
      <p:pic>
        <p:nvPicPr>
          <p:cNvPr descr="Happy Run Sticker by Here Studio for iOS &amp; Android | GIPHY" id="160" name="Google Shape;160;p28"/>
          <p:cNvPicPr preferRelativeResize="0"/>
          <p:nvPr/>
        </p:nvPicPr>
        <p:blipFill>
          <a:blip r:embed="rId4">
            <a:alphaModFix/>
          </a:blip>
          <a:stretch>
            <a:fillRect/>
          </a:stretch>
        </p:blipFill>
        <p:spPr>
          <a:xfrm>
            <a:off x="4812925" y="759300"/>
            <a:ext cx="3487525" cy="3487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Compiling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Compiling Last Week</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#include &lt;stdio.h&gt; // hi.c</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char c1 = 'H';</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char c2 = 'I';</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char c3 = '!';</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printf("%c%c%c\n", c1, c2, c3);</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Compiling Last Week</a:t>
            </a:r>
            <a:endParaRPr/>
          </a:p>
        </p:txBody>
      </p:sp>
      <p:sp>
        <p:nvSpPr>
          <p:cNvPr id="177" name="Google Shape;17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#include &lt;stdio.h&gt; </a:t>
            </a:r>
            <a:r>
              <a:rPr lang="en">
                <a:solidFill>
                  <a:srgbClr val="FFFFFF"/>
                </a:solidFill>
                <a:latin typeface="Consolas"/>
                <a:ea typeface="Consolas"/>
                <a:cs typeface="Consolas"/>
                <a:sym typeface="Consolas"/>
              </a:rPr>
              <a:t>// hi.c</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char c1 = 'H';</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char c2 = 'I';</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char c3 = '!';</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printf("%c%c%c\n", c1, c2, c3);</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
        <p:nvSpPr>
          <p:cNvPr id="178" name="Google Shape;178;p31"/>
          <p:cNvSpPr txBox="1"/>
          <p:nvPr/>
        </p:nvSpPr>
        <p:spPr>
          <a:xfrm>
            <a:off x="5081100" y="2234600"/>
            <a:ext cx="19665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FF00"/>
                </a:solidFill>
              </a:rPr>
              <a:t>m</a:t>
            </a:r>
            <a:r>
              <a:rPr lang="en" sz="2800">
                <a:solidFill>
                  <a:srgbClr val="00FF00"/>
                </a:solidFill>
              </a:rPr>
              <a:t>ake hi</a:t>
            </a:r>
            <a:endParaRPr sz="2800">
              <a:solidFill>
                <a:srgbClr val="00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2 Schedule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 sz="2400">
                <a:solidFill>
                  <a:srgbClr val="FFFFFF"/>
                </a:solidFill>
              </a:rPr>
              <a:t>Lecture on </a:t>
            </a:r>
            <a:r>
              <a:rPr b="1" lang="en" sz="2400">
                <a:solidFill>
                  <a:srgbClr val="FFFFFF"/>
                </a:solidFill>
              </a:rPr>
              <a:t>Monday</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Quiz due on </a:t>
            </a:r>
            <a:r>
              <a:rPr b="1" lang="en" sz="2400">
                <a:solidFill>
                  <a:srgbClr val="FFFFFF"/>
                </a:solidFill>
              </a:rPr>
              <a:t>Tuesday </a:t>
            </a:r>
            <a:r>
              <a:rPr lang="en" sz="2400">
                <a:solidFill>
                  <a:srgbClr val="FFFFFF"/>
                </a:solidFill>
              </a:rPr>
              <a:t>11:59 a</a:t>
            </a:r>
            <a:r>
              <a:rPr lang="en" sz="2400">
                <a:solidFill>
                  <a:srgbClr val="FFFFFF"/>
                </a:solidFill>
              </a:rPr>
              <a:t>m</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Section on </a:t>
            </a:r>
            <a:r>
              <a:rPr b="1" lang="en" sz="2400">
                <a:solidFill>
                  <a:srgbClr val="FFFFFF"/>
                </a:solidFill>
              </a:rPr>
              <a:t>Tuesday</a:t>
            </a:r>
            <a:r>
              <a:rPr lang="en" sz="2400">
                <a:solidFill>
                  <a:srgbClr val="FFFFFF"/>
                </a:solidFill>
              </a:rPr>
              <a:t> or </a:t>
            </a:r>
            <a:r>
              <a:rPr b="1" lang="en" sz="2400">
                <a:solidFill>
                  <a:srgbClr val="FFFFFF"/>
                </a:solidFill>
              </a:rPr>
              <a:t>Wednesday</a:t>
            </a:r>
            <a:endParaRPr b="1" sz="2400">
              <a:solidFill>
                <a:srgbClr val="FFFFFF"/>
              </a:solidFill>
            </a:endParaRPr>
          </a:p>
          <a:p>
            <a:pPr indent="-355600" lvl="1" marL="914400" rtl="0" algn="l">
              <a:spcBef>
                <a:spcPts val="0"/>
              </a:spcBef>
              <a:spcAft>
                <a:spcPts val="0"/>
              </a:spcAft>
              <a:buClr>
                <a:srgbClr val="FFFFFF"/>
              </a:buClr>
              <a:buSzPts val="2000"/>
              <a:buChar char="○"/>
            </a:pPr>
            <a:r>
              <a:rPr lang="en" sz="2000">
                <a:solidFill>
                  <a:srgbClr val="FFFFFF"/>
                </a:solidFill>
              </a:rPr>
              <a:t>Lab</a:t>
            </a:r>
            <a:endParaRPr sz="20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T</a:t>
            </a:r>
            <a:r>
              <a:rPr lang="en" sz="2400">
                <a:solidFill>
                  <a:srgbClr val="FFFFFF"/>
                </a:solidFill>
              </a:rPr>
              <a:t>utorials on </a:t>
            </a:r>
            <a:r>
              <a:rPr b="1" lang="en" sz="2400">
                <a:solidFill>
                  <a:srgbClr val="FFFFFF"/>
                </a:solidFill>
              </a:rPr>
              <a:t>Wednesday – Sunday</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Office hours </a:t>
            </a:r>
            <a:r>
              <a:rPr b="1" lang="en" sz="2400">
                <a:solidFill>
                  <a:srgbClr val="FFFFFF"/>
                </a:solidFill>
              </a:rPr>
              <a:t>Sunday </a:t>
            </a:r>
            <a:r>
              <a:rPr lang="en" sz="2400">
                <a:solidFill>
                  <a:srgbClr val="FFFFFF"/>
                </a:solidFill>
              </a:rPr>
              <a:t>3-5pm</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Problem set due on </a:t>
            </a:r>
            <a:r>
              <a:rPr b="1" lang="en" sz="2400">
                <a:solidFill>
                  <a:srgbClr val="FFFFFF"/>
                </a:solidFill>
              </a:rPr>
              <a:t>Sunday </a:t>
            </a:r>
            <a:r>
              <a:rPr lang="en" sz="2400">
                <a:solidFill>
                  <a:srgbClr val="FFFFFF"/>
                </a:solidFill>
              </a:rPr>
              <a:t>11:59 pm</a:t>
            </a:r>
            <a:endParaRPr sz="24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Compiling This Week</a:t>
            </a:r>
            <a:endParaRPr/>
          </a:p>
        </p:txBody>
      </p:sp>
      <p:sp>
        <p:nvSpPr>
          <p:cNvPr id="184" name="Google Shape;18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#include &lt;stdio.h&gt; // hi.c</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char c1 = 'H';</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char c2 = 'I';</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char c3 = '!';</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printf("%c%c%c\n", c1, c2, c3);</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
        <p:nvSpPr>
          <p:cNvPr id="185" name="Google Shape;185;p32"/>
          <p:cNvSpPr txBox="1"/>
          <p:nvPr/>
        </p:nvSpPr>
        <p:spPr>
          <a:xfrm>
            <a:off x="5081100" y="2234600"/>
            <a:ext cx="3328200" cy="20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FF00"/>
                </a:solidFill>
              </a:rPr>
              <a:t>clang </a:t>
            </a:r>
            <a:endParaRPr sz="2800">
              <a:solidFill>
                <a:srgbClr val="00FF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Compiling This Week</a:t>
            </a:r>
            <a:endParaRPr/>
          </a:p>
        </p:txBody>
      </p:sp>
      <p:sp>
        <p:nvSpPr>
          <p:cNvPr id="191" name="Google Shape;19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clang hi.c</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Compiling This Week</a:t>
            </a:r>
            <a:endParaRPr/>
          </a:p>
        </p:txBody>
      </p:sp>
      <p:sp>
        <p:nvSpPr>
          <p:cNvPr id="197" name="Google Shape;19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clang hi.c</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a.out</a:t>
            </a:r>
            <a:endParaRPr>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Compiling This Week</a:t>
            </a:r>
            <a:endParaRPr/>
          </a:p>
        </p:txBody>
      </p:sp>
      <p:sp>
        <p:nvSpPr>
          <p:cNvPr id="203" name="Google Shape;20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clang hi.c</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a.out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clang -o hi hi.c</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Many other parameters</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Compiling This Week</a:t>
            </a:r>
            <a:endParaRPr/>
          </a:p>
        </p:txBody>
      </p:sp>
      <p:sp>
        <p:nvSpPr>
          <p:cNvPr id="209" name="Google Shape;20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clang hi.c</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a.out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clang -o hi hi.c</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Many other parameters</a:t>
            </a:r>
            <a:endParaRPr>
              <a:solidFill>
                <a:srgbClr val="FFFFFF"/>
              </a:solidFill>
            </a:endParaRPr>
          </a:p>
          <a:p>
            <a:pPr indent="0" lvl="0" marL="0" rtl="0" algn="l">
              <a:spcBef>
                <a:spcPts val="1600"/>
              </a:spcBef>
              <a:spcAft>
                <a:spcPts val="1600"/>
              </a:spcAft>
              <a:buNone/>
            </a:pPr>
            <a:r>
              <a:rPr lang="en">
                <a:solidFill>
                  <a:srgbClr val="FFFFFF"/>
                </a:solidFill>
              </a:rPr>
              <a:t>Why ever do this?</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Compiling This Week</a:t>
            </a:r>
            <a:endParaRPr/>
          </a:p>
        </p:txBody>
      </p:sp>
      <p:sp>
        <p:nvSpPr>
          <p:cNvPr id="215" name="Google Shape;215;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clang hi.c</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a.out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clang -o hi hi.c</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Many other parameters</a:t>
            </a:r>
            <a:endParaRPr>
              <a:solidFill>
                <a:srgbClr val="FFFFFF"/>
              </a:solidFill>
            </a:endParaRPr>
          </a:p>
          <a:p>
            <a:pPr indent="0" lvl="0" marL="0" rtl="0" algn="l">
              <a:spcBef>
                <a:spcPts val="1600"/>
              </a:spcBef>
              <a:spcAft>
                <a:spcPts val="0"/>
              </a:spcAft>
              <a:buNone/>
            </a:pPr>
            <a:r>
              <a:rPr lang="en">
                <a:solidFill>
                  <a:srgbClr val="FFFFFF"/>
                </a:solidFill>
              </a:rPr>
              <a:t>Why ever do this?</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You won’t</a:t>
            </a:r>
            <a:endParaRPr>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Compiling This Week</a:t>
            </a:r>
            <a:endParaRPr/>
          </a:p>
        </p:txBody>
      </p:sp>
      <p:sp>
        <p:nvSpPr>
          <p:cNvPr id="221" name="Google Shape;22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clang hi.c</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a.out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clang -o hi hi.c</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Many other parameters</a:t>
            </a:r>
            <a:endParaRPr>
              <a:solidFill>
                <a:srgbClr val="FFFFFF"/>
              </a:solidFill>
            </a:endParaRPr>
          </a:p>
          <a:p>
            <a:pPr indent="0" lvl="0" marL="0" rtl="0" algn="l">
              <a:spcBef>
                <a:spcPts val="1600"/>
              </a:spcBef>
              <a:spcAft>
                <a:spcPts val="0"/>
              </a:spcAft>
              <a:buNone/>
            </a:pPr>
            <a:r>
              <a:rPr lang="en">
                <a:solidFill>
                  <a:srgbClr val="FFFFFF"/>
                </a:solidFill>
              </a:rPr>
              <a:t>Why ever do this?</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You won’t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But gives details about commands used when compiling</a:t>
            </a:r>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 Compiling</a:t>
            </a:r>
            <a:endParaRPr/>
          </a:p>
        </p:txBody>
      </p:sp>
      <p:sp>
        <p:nvSpPr>
          <p:cNvPr id="227" name="Google Shape;22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Preprocessing</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Defining functions in libraries</a:t>
            </a:r>
            <a:endParaRPr>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nvSpPr>
        <p:spPr>
          <a:xfrm>
            <a:off x="199000" y="230325"/>
            <a:ext cx="8520600" cy="46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00"/>
                </a:solidFill>
                <a:latin typeface="Consolas"/>
                <a:ea typeface="Consolas"/>
                <a:cs typeface="Consolas"/>
                <a:sym typeface="Consolas"/>
              </a:rPr>
              <a:t>#include &lt;cs50.h&gt;</a:t>
            </a:r>
            <a:endParaRPr sz="1800">
              <a:solidFill>
                <a:srgbClr val="FFFF00"/>
              </a:solidFill>
              <a:latin typeface="Consolas"/>
              <a:ea typeface="Consolas"/>
              <a:cs typeface="Consolas"/>
              <a:sym typeface="Consolas"/>
            </a:endParaRPr>
          </a:p>
          <a:p>
            <a:pPr indent="0" lvl="0" marL="0" rtl="0" algn="l">
              <a:spcBef>
                <a:spcPts val="0"/>
              </a:spcBef>
              <a:spcAft>
                <a:spcPts val="0"/>
              </a:spcAft>
              <a:buNone/>
            </a:pPr>
            <a:r>
              <a:rPr lang="en" sz="1800">
                <a:solidFill>
                  <a:srgbClr val="FFFF00"/>
                </a:solidFill>
                <a:latin typeface="Consolas"/>
                <a:ea typeface="Consolas"/>
                <a:cs typeface="Consolas"/>
                <a:sym typeface="Consolas"/>
              </a:rPr>
              <a:t>#include &lt;stdio.h&gt;</a:t>
            </a:r>
            <a:endParaRPr sz="1800">
              <a:solidFill>
                <a:srgbClr val="FFFF00"/>
              </a:solidFill>
              <a:latin typeface="Consolas"/>
              <a:ea typeface="Consolas"/>
              <a:cs typeface="Consolas"/>
              <a:sym typeface="Consolas"/>
            </a:endParaRPr>
          </a:p>
          <a:p>
            <a:pPr indent="0" lvl="0" marL="0" rtl="0" algn="l">
              <a:spcBef>
                <a:spcPts val="0"/>
              </a:spcBef>
              <a:spcAft>
                <a:spcPts val="0"/>
              </a:spcAft>
              <a:buNone/>
            </a:pPr>
            <a:r>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int main(void)</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string name = get_string("What's your name?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printf("hello, %s\n", name);</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nvSpPr>
        <p:spPr>
          <a:xfrm>
            <a:off x="199000" y="230325"/>
            <a:ext cx="8520600" cy="46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00"/>
                </a:solidFill>
                <a:latin typeface="Consolas"/>
                <a:ea typeface="Consolas"/>
                <a:cs typeface="Consolas"/>
                <a:sym typeface="Consolas"/>
              </a:rPr>
              <a:t>string get_string(string prompt);</a:t>
            </a:r>
            <a:endParaRPr sz="1800">
              <a:solidFill>
                <a:srgbClr val="FFFF00"/>
              </a:solidFill>
              <a:latin typeface="Consolas"/>
              <a:ea typeface="Consolas"/>
              <a:cs typeface="Consolas"/>
              <a:sym typeface="Consolas"/>
            </a:endParaRPr>
          </a:p>
          <a:p>
            <a:pPr indent="0" lvl="0" marL="0" rtl="0" algn="l">
              <a:spcBef>
                <a:spcPts val="0"/>
              </a:spcBef>
              <a:spcAft>
                <a:spcPts val="0"/>
              </a:spcAft>
              <a:buNone/>
            </a:pPr>
            <a:r>
              <a:rPr lang="en" sz="1800">
                <a:solidFill>
                  <a:srgbClr val="FFFF00"/>
                </a:solidFill>
                <a:latin typeface="Consolas"/>
                <a:ea typeface="Consolas"/>
                <a:cs typeface="Consolas"/>
                <a:sym typeface="Consolas"/>
              </a:rPr>
              <a:t>int printf(string format, ...);</a:t>
            </a:r>
            <a:endParaRPr sz="1800">
              <a:solidFill>
                <a:srgbClr val="FFFF00"/>
              </a:solidFill>
              <a:latin typeface="Consolas"/>
              <a:ea typeface="Consolas"/>
              <a:cs typeface="Consolas"/>
              <a:sym typeface="Consolas"/>
            </a:endParaRPr>
          </a:p>
          <a:p>
            <a:pPr indent="0" lvl="0" marL="0" rtl="0" algn="l">
              <a:spcBef>
                <a:spcPts val="0"/>
              </a:spcBef>
              <a:spcAft>
                <a:spcPts val="0"/>
              </a:spcAft>
              <a:buNone/>
            </a:pPr>
            <a:r>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int main(void)</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string name = get_string("What's your name?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printf("hello, %s\n", name);</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Besides Lecture...</a:t>
            </a:r>
            <a:endParaRPr/>
          </a:p>
        </p:txBody>
      </p:sp>
      <p:pic>
        <p:nvPicPr>
          <p:cNvPr id="67" name="Google Shape;67;p15"/>
          <p:cNvPicPr preferRelativeResize="0"/>
          <p:nvPr/>
        </p:nvPicPr>
        <p:blipFill rotWithShape="1">
          <a:blip r:embed="rId3">
            <a:alphaModFix/>
          </a:blip>
          <a:srcRect b="42129" l="0" r="91468" t="11324"/>
          <a:stretch/>
        </p:blipFill>
        <p:spPr>
          <a:xfrm>
            <a:off x="6108501" y="292012"/>
            <a:ext cx="2723802" cy="4559474"/>
          </a:xfrm>
          <a:prstGeom prst="rect">
            <a:avLst/>
          </a:prstGeom>
          <a:noFill/>
          <a:ln>
            <a:noFill/>
          </a:ln>
        </p:spPr>
      </p:pic>
      <p:sp>
        <p:nvSpPr>
          <p:cNvPr id="68" name="Google Shape;68;p15"/>
          <p:cNvSpPr/>
          <p:nvPr/>
        </p:nvSpPr>
        <p:spPr>
          <a:xfrm>
            <a:off x="6346750" y="3702250"/>
            <a:ext cx="753600" cy="2910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idx="1" type="body"/>
          </p:nvPr>
        </p:nvSpPr>
        <p:spPr>
          <a:xfrm>
            <a:off x="341300" y="1126025"/>
            <a:ext cx="8520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FFFFFF"/>
              </a:buClr>
              <a:buSzPts val="2800"/>
              <a:buChar char="●"/>
            </a:pPr>
            <a:r>
              <a:rPr lang="en" sz="2800">
                <a:solidFill>
                  <a:srgbClr val="FFFFFF"/>
                </a:solidFill>
              </a:rPr>
              <a:t>Section</a:t>
            </a:r>
            <a:endParaRPr sz="2800">
              <a:solidFill>
                <a:srgbClr val="FFFFFF"/>
              </a:solidFill>
            </a:endParaRPr>
          </a:p>
          <a:p>
            <a:pPr indent="-381000" lvl="1" marL="914400" rtl="0" algn="l">
              <a:spcBef>
                <a:spcPts val="0"/>
              </a:spcBef>
              <a:spcAft>
                <a:spcPts val="0"/>
              </a:spcAft>
              <a:buClr>
                <a:srgbClr val="FFFFFF"/>
              </a:buClr>
              <a:buSzPts val="2400"/>
              <a:buChar char="○"/>
            </a:pPr>
            <a:r>
              <a:rPr lang="en" sz="2400">
                <a:solidFill>
                  <a:srgbClr val="FFFFFF"/>
                </a:solidFill>
              </a:rPr>
              <a:t>Wednesdays 12-1:45</a:t>
            </a:r>
            <a:r>
              <a:rPr lang="en" sz="2400">
                <a:solidFill>
                  <a:srgbClr val="FFFFFF"/>
                </a:solidFill>
              </a:rPr>
              <a:t>pm </a:t>
            </a:r>
            <a:endParaRPr sz="2400">
              <a:solidFill>
                <a:srgbClr val="FFFFFF"/>
              </a:solidFill>
            </a:endParaRPr>
          </a:p>
          <a:p>
            <a:pPr indent="-381000" lvl="1" marL="914400" rtl="0" algn="l">
              <a:spcBef>
                <a:spcPts val="0"/>
              </a:spcBef>
              <a:spcAft>
                <a:spcPts val="0"/>
              </a:spcAft>
              <a:buClr>
                <a:srgbClr val="FFFFFF"/>
              </a:buClr>
              <a:buSzPts val="2400"/>
              <a:buChar char="○"/>
            </a:pPr>
            <a:r>
              <a:rPr lang="en" sz="2400">
                <a:solidFill>
                  <a:srgbClr val="FFFFFF"/>
                </a:solidFill>
              </a:rPr>
              <a:t>Reinforce concepts (~1 hour)</a:t>
            </a:r>
            <a:endParaRPr sz="2400">
              <a:solidFill>
                <a:srgbClr val="FFFFFF"/>
              </a:solidFill>
            </a:endParaRPr>
          </a:p>
          <a:p>
            <a:pPr indent="-381000" lvl="1" marL="914400" rtl="0" algn="l">
              <a:spcBef>
                <a:spcPts val="0"/>
              </a:spcBef>
              <a:spcAft>
                <a:spcPts val="0"/>
              </a:spcAft>
              <a:buClr>
                <a:srgbClr val="FFFFFF"/>
              </a:buClr>
              <a:buSzPts val="2400"/>
              <a:buChar char="○"/>
            </a:pPr>
            <a:r>
              <a:rPr lang="en" sz="2400">
                <a:solidFill>
                  <a:srgbClr val="FFFFFF"/>
                </a:solidFill>
              </a:rPr>
              <a:t>Lab (~45 mins)</a:t>
            </a:r>
            <a:endParaRPr sz="24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 Compiling</a:t>
            </a:r>
            <a:endParaRPr/>
          </a:p>
        </p:txBody>
      </p:sp>
      <p:sp>
        <p:nvSpPr>
          <p:cNvPr id="243" name="Google Shape;243;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Preprocessing</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Defining functions in libraries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Compiling</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Source code → assembly code</a:t>
            </a:r>
            <a:endParaRPr>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nvSpPr>
        <p:spPr>
          <a:xfrm>
            <a:off x="199000" y="56150"/>
            <a:ext cx="8520600" cy="46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Consolas"/>
                <a:ea typeface="Consolas"/>
                <a:cs typeface="Consolas"/>
                <a:sym typeface="Consolas"/>
              </a:rPr>
              <a:t>...</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main:                                   # @main</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.cfi_startproc</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BB#0:</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pushq    %rbp</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.Ltmp0:</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.cfi_def_cfa_offset 16</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.Ltmp1:</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.cfi_offset %rbp, -16</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movq    %rsp, %rbp</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.Ltmp2:</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.cfi_def_cfa_register %rbp</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subq    $16, %rsp</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xorl    %eax, %eax</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movl    %eax, %edi</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movabsq    $.L.str, %rsi</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movb    $0, %al</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callq    get_string</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movabsq    $.L.str.1, %rdi</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movq    %rax, -8(%rbp)</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movq    -8(%rbp), %rsi</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movb    $0, %al</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callq    printf</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300">
              <a:solidFill>
                <a:srgbClr val="FFFFFF"/>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 Compiling</a:t>
            </a:r>
            <a:endParaRPr/>
          </a:p>
        </p:txBody>
      </p:sp>
      <p:sp>
        <p:nvSpPr>
          <p:cNvPr id="254" name="Google Shape;254;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Preprocessing</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Defining functions in libraries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Compiling</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Source code → assembly code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Assembling</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Assembly code → machine code (bits)</a:t>
            </a:r>
            <a:endParaRPr>
              <a:solidFill>
                <a:srgbClr val="FFFFFF"/>
              </a:solidFill>
            </a:endParaRPr>
          </a:p>
        </p:txBody>
      </p:sp>
      <p:pic>
        <p:nvPicPr>
          <p:cNvPr descr="Encryption GIFs | Tenor" id="255" name="Google Shape;255;p44"/>
          <p:cNvPicPr preferRelativeResize="0"/>
          <p:nvPr/>
        </p:nvPicPr>
        <p:blipFill>
          <a:blip r:embed="rId3">
            <a:alphaModFix/>
          </a:blip>
          <a:stretch>
            <a:fillRect/>
          </a:stretch>
        </p:blipFill>
        <p:spPr>
          <a:xfrm>
            <a:off x="4938250" y="1017725"/>
            <a:ext cx="3543650" cy="1981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 Compiling</a:t>
            </a:r>
            <a:endParaRPr/>
          </a:p>
        </p:txBody>
      </p:sp>
      <p:sp>
        <p:nvSpPr>
          <p:cNvPr id="261" name="Google Shape;261;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Preprocessing</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Defining functions in libraries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Compiling</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Source code → assembly code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Assembling</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Assembly code → machine code (bits)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Linking</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Linking corresponding 0’s and 1’s from your program to C’s programs</a:t>
            </a:r>
            <a:endParaRPr>
              <a:solidFill>
                <a:srgbClr val="FFFFFF"/>
              </a:solidFill>
            </a:endParaRPr>
          </a:p>
        </p:txBody>
      </p:sp>
      <p:pic>
        <p:nvPicPr>
          <p:cNvPr descr="Encryption GIFs | Tenor" id="262" name="Google Shape;262;p45"/>
          <p:cNvPicPr preferRelativeResize="0"/>
          <p:nvPr/>
        </p:nvPicPr>
        <p:blipFill>
          <a:blip r:embed="rId3">
            <a:alphaModFix/>
          </a:blip>
          <a:stretch>
            <a:fillRect/>
          </a:stretch>
        </p:blipFill>
        <p:spPr>
          <a:xfrm>
            <a:off x="4938250" y="1017725"/>
            <a:ext cx="3543650" cy="19812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Arrays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 Declaration</a:t>
            </a:r>
            <a:endParaRPr/>
          </a:p>
        </p:txBody>
      </p:sp>
      <p:sp>
        <p:nvSpPr>
          <p:cNvPr id="273" name="Google Shape;273;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FFFFFF"/>
              </a:buClr>
              <a:buSzPts val="2800"/>
              <a:buChar char="●"/>
            </a:pPr>
            <a:r>
              <a:rPr lang="en" sz="2800">
                <a:solidFill>
                  <a:srgbClr val="FFFFFF"/>
                </a:solidFill>
                <a:latin typeface="Consolas"/>
                <a:ea typeface="Consolas"/>
                <a:cs typeface="Consolas"/>
                <a:sym typeface="Consolas"/>
              </a:rPr>
              <a:t>type name[size]</a:t>
            </a:r>
            <a:endParaRPr sz="2800">
              <a:solidFill>
                <a:srgbClr val="FFFFFF"/>
              </a:solidFill>
              <a:latin typeface="Consolas"/>
              <a:ea typeface="Consolas"/>
              <a:cs typeface="Consolas"/>
              <a:sym typeface="Consolas"/>
            </a:endParaRPr>
          </a:p>
          <a:p>
            <a:pPr indent="-381000" lvl="1" marL="914400" rtl="0" algn="l">
              <a:spcBef>
                <a:spcPts val="0"/>
              </a:spcBef>
              <a:spcAft>
                <a:spcPts val="0"/>
              </a:spcAft>
              <a:buClr>
                <a:srgbClr val="FFFFFF"/>
              </a:buClr>
              <a:buSzPts val="2400"/>
              <a:buChar char="○"/>
            </a:pPr>
            <a:r>
              <a:rPr lang="en" sz="2400">
                <a:solidFill>
                  <a:srgbClr val="FFFFFF"/>
                </a:solidFill>
                <a:latin typeface="Consolas"/>
                <a:ea typeface="Consolas"/>
                <a:cs typeface="Consolas"/>
                <a:sym typeface="Consolas"/>
              </a:rPr>
              <a:t>int scores[5]</a:t>
            </a:r>
            <a:endParaRPr sz="2400">
              <a:solidFill>
                <a:srgbClr val="FFFFFF"/>
              </a:solidFill>
              <a:latin typeface="Consolas"/>
              <a:ea typeface="Consolas"/>
              <a:cs typeface="Consolas"/>
              <a:sym typeface="Consolas"/>
            </a:endParaRPr>
          </a:p>
          <a:p>
            <a:pPr indent="-381000" lvl="1" marL="914400" rtl="0" algn="l">
              <a:spcBef>
                <a:spcPts val="0"/>
              </a:spcBef>
              <a:spcAft>
                <a:spcPts val="0"/>
              </a:spcAft>
              <a:buClr>
                <a:srgbClr val="FFFFFF"/>
              </a:buClr>
              <a:buSzPts val="2400"/>
              <a:buFont typeface="Consolas"/>
              <a:buChar char="○"/>
            </a:pPr>
            <a:r>
              <a:rPr lang="en" sz="2400">
                <a:solidFill>
                  <a:srgbClr val="FFFFFF"/>
                </a:solidFill>
                <a:latin typeface="Consolas"/>
                <a:ea typeface="Consolas"/>
                <a:cs typeface="Consolas"/>
                <a:sym typeface="Consolas"/>
              </a:rPr>
              <a:t>float fractions[100]</a:t>
            </a:r>
            <a:endParaRPr sz="2400">
              <a:solidFill>
                <a:srgbClr val="FFFFFF"/>
              </a:solidFill>
              <a:latin typeface="Consolas"/>
              <a:ea typeface="Consolas"/>
              <a:cs typeface="Consolas"/>
              <a:sym typeface="Consolas"/>
            </a:endParaRPr>
          </a:p>
          <a:p>
            <a:pPr indent="-381000" lvl="1" marL="914400" rtl="0" algn="l">
              <a:spcBef>
                <a:spcPts val="0"/>
              </a:spcBef>
              <a:spcAft>
                <a:spcPts val="0"/>
              </a:spcAft>
              <a:buClr>
                <a:srgbClr val="FFFFFF"/>
              </a:buClr>
              <a:buSzPts val="2400"/>
              <a:buFont typeface="Consolas"/>
              <a:buChar char="○"/>
            </a:pPr>
            <a:r>
              <a:rPr lang="en" sz="2400">
                <a:solidFill>
                  <a:srgbClr val="FFFFFF"/>
                </a:solidFill>
                <a:latin typeface="Consolas"/>
                <a:ea typeface="Consolas"/>
                <a:cs typeface="Consolas"/>
                <a:sym typeface="Consolas"/>
              </a:rPr>
              <a:t>bool checks[50]</a:t>
            </a:r>
            <a:endParaRPr sz="2400">
              <a:solidFill>
                <a:srgbClr val="FFFFFF"/>
              </a:solidFill>
              <a:latin typeface="Consolas"/>
              <a:ea typeface="Consolas"/>
              <a:cs typeface="Consolas"/>
              <a:sym typeface="Consolas"/>
            </a:endParaRPr>
          </a:p>
          <a:p>
            <a:pPr indent="-381000" lvl="0" marL="457200" rtl="0" algn="l">
              <a:spcBef>
                <a:spcPts val="0"/>
              </a:spcBef>
              <a:spcAft>
                <a:spcPts val="0"/>
              </a:spcAft>
              <a:buClr>
                <a:srgbClr val="FFFFFF"/>
              </a:buClr>
              <a:buSzPts val="2400"/>
              <a:buFont typeface="Consolas"/>
              <a:buChar char="●"/>
            </a:pPr>
            <a:r>
              <a:rPr lang="en" sz="2400">
                <a:solidFill>
                  <a:srgbClr val="FFFFFF"/>
                </a:solidFill>
                <a:latin typeface="Consolas"/>
                <a:ea typeface="Consolas"/>
                <a:cs typeface="Consolas"/>
                <a:sym typeface="Consolas"/>
              </a:rPr>
              <a:t>string h = “five”</a:t>
            </a:r>
            <a:endParaRPr sz="2400">
              <a:solidFill>
                <a:srgbClr val="FFFFFF"/>
              </a:solidFill>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Indexing Arrays</a:t>
            </a:r>
            <a:endParaRPr/>
          </a:p>
        </p:txBody>
      </p:sp>
      <p:sp>
        <p:nvSpPr>
          <p:cNvPr id="279" name="Google Shape;279;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Consolas"/>
                <a:ea typeface="Consolas"/>
                <a:cs typeface="Consolas"/>
                <a:sym typeface="Consolas"/>
              </a:rPr>
              <a:t>int scores[5];</a:t>
            </a:r>
            <a:endParaRPr sz="2400">
              <a:solidFill>
                <a:srgbClr val="FFFFFF"/>
              </a:solidFill>
              <a:latin typeface="Consolas"/>
              <a:ea typeface="Consolas"/>
              <a:cs typeface="Consolas"/>
              <a:sym typeface="Consolas"/>
            </a:endParaRPr>
          </a:p>
          <a:p>
            <a:pPr indent="0" lvl="0" marL="0" rtl="0" algn="l">
              <a:spcBef>
                <a:spcPts val="1600"/>
              </a:spcBef>
              <a:spcAft>
                <a:spcPts val="1600"/>
              </a:spcAft>
              <a:buNone/>
            </a:pPr>
            <a:r>
              <a:rPr lang="en" sz="2400">
                <a:solidFill>
                  <a:srgbClr val="FFFFFF"/>
                </a:solidFill>
                <a:latin typeface="Consolas"/>
                <a:ea typeface="Consolas"/>
                <a:cs typeface="Consolas"/>
                <a:sym typeface="Consolas"/>
              </a:rPr>
              <a:t>for (int i = 0; i &lt; 5; i++)</a:t>
            </a:r>
            <a:br>
              <a:rPr lang="en" sz="2400">
                <a:solidFill>
                  <a:srgbClr val="FFFFFF"/>
                </a:solidFill>
                <a:latin typeface="Consolas"/>
                <a:ea typeface="Consolas"/>
                <a:cs typeface="Consolas"/>
                <a:sym typeface="Consolas"/>
              </a:rPr>
            </a:br>
            <a:r>
              <a:rPr lang="en" sz="2400">
                <a:solidFill>
                  <a:srgbClr val="FFFFFF"/>
                </a:solidFill>
                <a:latin typeface="Consolas"/>
                <a:ea typeface="Consolas"/>
                <a:cs typeface="Consolas"/>
                <a:sym typeface="Consolas"/>
              </a:rPr>
              <a:t>{</a:t>
            </a:r>
            <a:br>
              <a:rPr lang="en" sz="2400">
                <a:solidFill>
                  <a:srgbClr val="FFFFFF"/>
                </a:solidFill>
                <a:latin typeface="Consolas"/>
                <a:ea typeface="Consolas"/>
                <a:cs typeface="Consolas"/>
                <a:sym typeface="Consolas"/>
              </a:rPr>
            </a:br>
            <a:r>
              <a:rPr lang="en" sz="2400">
                <a:solidFill>
                  <a:srgbClr val="FFFFFF"/>
                </a:solidFill>
                <a:latin typeface="Consolas"/>
                <a:ea typeface="Consolas"/>
                <a:cs typeface="Consolas"/>
                <a:sym typeface="Consolas"/>
              </a:rPr>
              <a:t>    scores[i] = get_int("Score: ");</a:t>
            </a:r>
            <a:br>
              <a:rPr lang="en" sz="2400">
                <a:solidFill>
                  <a:srgbClr val="FFFFFF"/>
                </a:solidFill>
                <a:latin typeface="Consolas"/>
                <a:ea typeface="Consolas"/>
                <a:cs typeface="Consolas"/>
                <a:sym typeface="Consolas"/>
              </a:rPr>
            </a:br>
            <a:r>
              <a:rPr lang="en" sz="2400">
                <a:solidFill>
                  <a:srgbClr val="FFFFFF"/>
                </a:solidFill>
                <a:latin typeface="Consolas"/>
                <a:ea typeface="Consolas"/>
                <a:cs typeface="Consolas"/>
                <a:sym typeface="Consolas"/>
              </a:rPr>
              <a:t>}</a:t>
            </a:r>
            <a:endParaRPr sz="2400">
              <a:solidFill>
                <a:srgbClr val="FFFFFF"/>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Strings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 Then and Now</a:t>
            </a:r>
            <a:endParaRPr/>
          </a:p>
        </p:txBody>
      </p:sp>
      <p:sp>
        <p:nvSpPr>
          <p:cNvPr id="290" name="Google Shape;290;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Last week:</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Text in double quotes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Ex: “hello” , “mario” , “rubber duck”</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This week:</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Array of chars</a:t>
            </a:r>
            <a:endParaRPr>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ph type="title"/>
          </p:nvPr>
        </p:nvSpPr>
        <p:spPr>
          <a:xfrm>
            <a:off x="311700" y="72842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string s = "CS50";</a:t>
            </a:r>
            <a:endParaRPr>
              <a:latin typeface="Consolas"/>
              <a:ea typeface="Consolas"/>
              <a:cs typeface="Consolas"/>
              <a:sym typeface="Consolas"/>
            </a:endParaRPr>
          </a:p>
        </p:txBody>
      </p:sp>
      <p:graphicFrame>
        <p:nvGraphicFramePr>
          <p:cNvPr id="296" name="Google Shape;296;p51"/>
          <p:cNvGraphicFramePr/>
          <p:nvPr/>
        </p:nvGraphicFramePr>
        <p:xfrm>
          <a:off x="1555750" y="2916075"/>
          <a:ext cx="3000000" cy="3000000"/>
        </p:xfrm>
        <a:graphic>
          <a:graphicData uri="http://schemas.openxmlformats.org/drawingml/2006/table">
            <a:tbl>
              <a:tblPr>
                <a:noFill/>
                <a:tableStyleId>{45109728-EA17-478B-BEAA-E508B0D8CBBD}</a:tableStyleId>
              </a:tblPr>
              <a:tblGrid>
                <a:gridCol w="1206500"/>
                <a:gridCol w="1206500"/>
                <a:gridCol w="1206500"/>
                <a:gridCol w="1206500"/>
                <a:gridCol w="1206500"/>
              </a:tblGrid>
              <a:tr h="621500">
                <a:tc>
                  <a:txBody>
                    <a:bodyPr/>
                    <a:lstStyle/>
                    <a:p>
                      <a:pPr indent="0" lvl="0" marL="0" rtl="0" algn="ctr">
                        <a:spcBef>
                          <a:spcPts val="0"/>
                        </a:spcBef>
                        <a:spcAft>
                          <a:spcPts val="0"/>
                        </a:spcAft>
                        <a:buNone/>
                      </a:pPr>
                      <a:r>
                        <a:rPr lang="en" sz="3600">
                          <a:solidFill>
                            <a:srgbClr val="FFFFFF"/>
                          </a:solidFill>
                        </a:rPr>
                        <a:t>C</a:t>
                      </a:r>
                      <a:endParaRPr sz="36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600">
                          <a:solidFill>
                            <a:srgbClr val="FFFFFF"/>
                          </a:solidFill>
                        </a:rPr>
                        <a:t>S</a:t>
                      </a:r>
                      <a:endParaRPr sz="36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600">
                          <a:solidFill>
                            <a:srgbClr val="FFFFFF"/>
                          </a:solidFill>
                        </a:rPr>
                        <a:t>5</a:t>
                      </a:r>
                      <a:endParaRPr sz="36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600">
                          <a:solidFill>
                            <a:srgbClr val="FFFFFF"/>
                          </a:solidFill>
                        </a:rPr>
                        <a:t>0</a:t>
                      </a:r>
                      <a:endParaRPr sz="36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600">
                          <a:solidFill>
                            <a:srgbClr val="FFFFFF"/>
                          </a:solidFill>
                        </a:rPr>
                        <a:t>\0</a:t>
                      </a:r>
                      <a:endParaRPr sz="3600">
                        <a:solidFill>
                          <a:srgbClr val="FFFFFF"/>
                        </a:solidFill>
                      </a:endParaRPr>
                    </a:p>
                  </a:txBody>
                  <a:tcPr marT="91425" marB="91425" marR="91425" marL="91425"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Introductions</a:t>
            </a:r>
            <a:endParaRPr/>
          </a:p>
        </p:txBody>
      </p:sp>
      <p:sp>
        <p:nvSpPr>
          <p:cNvPr id="75" name="Google Shape;75;p16"/>
          <p:cNvSpPr txBox="1"/>
          <p:nvPr>
            <p:ph idx="1" type="body"/>
          </p:nvPr>
        </p:nvSpPr>
        <p:spPr>
          <a:xfrm>
            <a:off x="311700" y="1152475"/>
            <a:ext cx="54930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 sz="2400">
                <a:solidFill>
                  <a:srgbClr val="FFFFFF"/>
                </a:solidFill>
              </a:rPr>
              <a:t>Name</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Year</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Concentration (declared or likely or idk)</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Dorm / House</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Scratch code block that resembles you the most</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Anything else!</a:t>
            </a:r>
            <a:endParaRPr sz="2400">
              <a:solidFill>
                <a:srgbClr val="FFFFFF"/>
              </a:solidFill>
            </a:endParaRPr>
          </a:p>
        </p:txBody>
      </p:sp>
      <p:pic>
        <p:nvPicPr>
          <p:cNvPr descr="Seal Sup GIFs | Tenor" id="76" name="Google Shape;76;p16"/>
          <p:cNvPicPr preferRelativeResize="0"/>
          <p:nvPr/>
        </p:nvPicPr>
        <p:blipFill>
          <a:blip r:embed="rId3">
            <a:alphaModFix/>
          </a:blip>
          <a:stretch>
            <a:fillRect/>
          </a:stretch>
        </p:blipFill>
        <p:spPr>
          <a:xfrm>
            <a:off x="5804700" y="1152475"/>
            <a:ext cx="2743325" cy="299271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type="title"/>
          </p:nvPr>
        </p:nvSpPr>
        <p:spPr>
          <a:xfrm>
            <a:off x="311700" y="72842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s[0]</a:t>
            </a:r>
            <a:endParaRPr>
              <a:latin typeface="Consolas"/>
              <a:ea typeface="Consolas"/>
              <a:cs typeface="Consolas"/>
              <a:sym typeface="Consolas"/>
            </a:endParaRPr>
          </a:p>
        </p:txBody>
      </p:sp>
      <p:graphicFrame>
        <p:nvGraphicFramePr>
          <p:cNvPr id="302" name="Google Shape;302;p52"/>
          <p:cNvGraphicFramePr/>
          <p:nvPr/>
        </p:nvGraphicFramePr>
        <p:xfrm>
          <a:off x="1555750" y="2916075"/>
          <a:ext cx="3000000" cy="3000000"/>
        </p:xfrm>
        <a:graphic>
          <a:graphicData uri="http://schemas.openxmlformats.org/drawingml/2006/table">
            <a:tbl>
              <a:tblPr>
                <a:noFill/>
                <a:tableStyleId>{45109728-EA17-478B-BEAA-E508B0D8CBBD}</a:tableStyleId>
              </a:tblPr>
              <a:tblGrid>
                <a:gridCol w="1206500"/>
                <a:gridCol w="1206500"/>
                <a:gridCol w="1206500"/>
                <a:gridCol w="1206500"/>
                <a:gridCol w="1206500"/>
              </a:tblGrid>
              <a:tr h="621500">
                <a:tc>
                  <a:txBody>
                    <a:bodyPr/>
                    <a:lstStyle/>
                    <a:p>
                      <a:pPr indent="0" lvl="0" marL="0" rtl="0" algn="ctr">
                        <a:spcBef>
                          <a:spcPts val="0"/>
                        </a:spcBef>
                        <a:spcAft>
                          <a:spcPts val="0"/>
                        </a:spcAft>
                        <a:buNone/>
                      </a:pPr>
                      <a:r>
                        <a:rPr lang="en" sz="3600">
                          <a:solidFill>
                            <a:srgbClr val="FFFFFF"/>
                          </a:solidFill>
                        </a:rPr>
                        <a:t>C</a:t>
                      </a:r>
                      <a:endParaRPr sz="3600">
                        <a:solidFill>
                          <a:srgbClr val="FFFFFF"/>
                        </a:solidFill>
                      </a:endParaRPr>
                    </a:p>
                  </a:txBody>
                  <a:tcPr marT="91425" marB="91425" marR="91425" marL="91425" anchor="ctr">
                    <a:solidFill>
                      <a:srgbClr val="B6D7A8"/>
                    </a:solidFill>
                  </a:tcPr>
                </a:tc>
                <a:tc>
                  <a:txBody>
                    <a:bodyPr/>
                    <a:lstStyle/>
                    <a:p>
                      <a:pPr indent="0" lvl="0" marL="0" rtl="0" algn="ctr">
                        <a:spcBef>
                          <a:spcPts val="0"/>
                        </a:spcBef>
                        <a:spcAft>
                          <a:spcPts val="0"/>
                        </a:spcAft>
                        <a:buNone/>
                      </a:pPr>
                      <a:r>
                        <a:rPr lang="en" sz="3600">
                          <a:solidFill>
                            <a:srgbClr val="FFFFFF"/>
                          </a:solidFill>
                        </a:rPr>
                        <a:t>S</a:t>
                      </a:r>
                      <a:endParaRPr sz="36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600">
                          <a:solidFill>
                            <a:srgbClr val="FFFFFF"/>
                          </a:solidFill>
                        </a:rPr>
                        <a:t>5</a:t>
                      </a:r>
                      <a:endParaRPr sz="36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600">
                          <a:solidFill>
                            <a:srgbClr val="FFFFFF"/>
                          </a:solidFill>
                        </a:rPr>
                        <a:t>0</a:t>
                      </a:r>
                      <a:endParaRPr sz="36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600">
                          <a:solidFill>
                            <a:srgbClr val="FFFFFF"/>
                          </a:solidFill>
                        </a:rPr>
                        <a:t>\0</a:t>
                      </a:r>
                      <a:endParaRPr sz="3600">
                        <a:solidFill>
                          <a:srgbClr val="FFFFFF"/>
                        </a:solidFill>
                      </a:endParaRPr>
                    </a:p>
                  </a:txBody>
                  <a:tcPr marT="91425" marB="91425" marR="91425" marL="91425" anchor="ct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3"/>
          <p:cNvSpPr txBox="1"/>
          <p:nvPr>
            <p:ph type="title"/>
          </p:nvPr>
        </p:nvSpPr>
        <p:spPr>
          <a:xfrm>
            <a:off x="311700" y="72842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s[1]</a:t>
            </a:r>
            <a:endParaRPr>
              <a:latin typeface="Consolas"/>
              <a:ea typeface="Consolas"/>
              <a:cs typeface="Consolas"/>
              <a:sym typeface="Consolas"/>
            </a:endParaRPr>
          </a:p>
        </p:txBody>
      </p:sp>
      <p:graphicFrame>
        <p:nvGraphicFramePr>
          <p:cNvPr id="308" name="Google Shape;308;p53"/>
          <p:cNvGraphicFramePr/>
          <p:nvPr/>
        </p:nvGraphicFramePr>
        <p:xfrm>
          <a:off x="1555750" y="2916075"/>
          <a:ext cx="3000000" cy="3000000"/>
        </p:xfrm>
        <a:graphic>
          <a:graphicData uri="http://schemas.openxmlformats.org/drawingml/2006/table">
            <a:tbl>
              <a:tblPr>
                <a:noFill/>
                <a:tableStyleId>{45109728-EA17-478B-BEAA-E508B0D8CBBD}</a:tableStyleId>
              </a:tblPr>
              <a:tblGrid>
                <a:gridCol w="1206500"/>
                <a:gridCol w="1206500"/>
                <a:gridCol w="1206500"/>
                <a:gridCol w="1206500"/>
                <a:gridCol w="1206500"/>
              </a:tblGrid>
              <a:tr h="621500">
                <a:tc>
                  <a:txBody>
                    <a:bodyPr/>
                    <a:lstStyle/>
                    <a:p>
                      <a:pPr indent="0" lvl="0" marL="0" rtl="0" algn="ctr">
                        <a:spcBef>
                          <a:spcPts val="0"/>
                        </a:spcBef>
                        <a:spcAft>
                          <a:spcPts val="0"/>
                        </a:spcAft>
                        <a:buNone/>
                      </a:pPr>
                      <a:r>
                        <a:rPr lang="en" sz="3600">
                          <a:solidFill>
                            <a:srgbClr val="FFFFFF"/>
                          </a:solidFill>
                        </a:rPr>
                        <a:t>C</a:t>
                      </a:r>
                      <a:endParaRPr sz="36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600">
                          <a:solidFill>
                            <a:srgbClr val="FFFFFF"/>
                          </a:solidFill>
                        </a:rPr>
                        <a:t>S</a:t>
                      </a:r>
                      <a:endParaRPr sz="3600">
                        <a:solidFill>
                          <a:srgbClr val="FFFFFF"/>
                        </a:solidFill>
                      </a:endParaRPr>
                    </a:p>
                  </a:txBody>
                  <a:tcPr marT="91425" marB="91425" marR="91425" marL="91425" anchor="ctr">
                    <a:solidFill>
                      <a:srgbClr val="B6D7A8"/>
                    </a:solidFill>
                  </a:tcPr>
                </a:tc>
                <a:tc>
                  <a:txBody>
                    <a:bodyPr/>
                    <a:lstStyle/>
                    <a:p>
                      <a:pPr indent="0" lvl="0" marL="0" rtl="0" algn="ctr">
                        <a:spcBef>
                          <a:spcPts val="0"/>
                        </a:spcBef>
                        <a:spcAft>
                          <a:spcPts val="0"/>
                        </a:spcAft>
                        <a:buNone/>
                      </a:pPr>
                      <a:r>
                        <a:rPr lang="en" sz="3600">
                          <a:solidFill>
                            <a:srgbClr val="FFFFFF"/>
                          </a:solidFill>
                        </a:rPr>
                        <a:t>5</a:t>
                      </a:r>
                      <a:endParaRPr sz="36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600">
                          <a:solidFill>
                            <a:srgbClr val="FFFFFF"/>
                          </a:solidFill>
                        </a:rPr>
                        <a:t>0</a:t>
                      </a:r>
                      <a:endParaRPr sz="36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600">
                          <a:solidFill>
                            <a:srgbClr val="FFFFFF"/>
                          </a:solidFill>
                        </a:rPr>
                        <a:t>\0</a:t>
                      </a:r>
                      <a:endParaRPr sz="3600">
                        <a:solidFill>
                          <a:srgbClr val="FFFFFF"/>
                        </a:solidFill>
                      </a:endParaRPr>
                    </a:p>
                  </a:txBody>
                  <a:tcPr marT="91425" marB="91425" marR="91425" marL="91425" anchor="ct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Printing Strings Character by Character</a:t>
            </a:r>
            <a:endParaRPr/>
          </a:p>
        </p:txBody>
      </p:sp>
      <p:sp>
        <p:nvSpPr>
          <p:cNvPr id="314" name="Google Shape;314;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s</a:t>
            </a:r>
            <a:r>
              <a:rPr lang="en">
                <a:solidFill>
                  <a:srgbClr val="FFFFFF"/>
                </a:solidFill>
                <a:latin typeface="Consolas"/>
                <a:ea typeface="Consolas"/>
                <a:cs typeface="Consolas"/>
                <a:sym typeface="Consolas"/>
              </a:rPr>
              <a:t>tring cheese = “cheese”;</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rPr>
              <a:t>Normally:</a:t>
            </a:r>
            <a:endParaRPr>
              <a:solidFill>
                <a:srgbClr val="FFFFFF"/>
              </a:solidFill>
            </a:endParaRPr>
          </a:p>
          <a:p>
            <a:pPr indent="-342900" lvl="0" marL="457200" rtl="0" algn="l">
              <a:spcBef>
                <a:spcPts val="0"/>
              </a:spcBef>
              <a:spcAft>
                <a:spcPts val="0"/>
              </a:spcAft>
              <a:buClr>
                <a:srgbClr val="FFFFFF"/>
              </a:buClr>
              <a:buSzPts val="1800"/>
              <a:buFont typeface="Consolas"/>
              <a:buChar char="●"/>
            </a:pPr>
            <a:r>
              <a:rPr lang="en">
                <a:solidFill>
                  <a:srgbClr val="FFFFFF"/>
                </a:solidFill>
                <a:latin typeface="Consolas"/>
                <a:ea typeface="Consolas"/>
                <a:cs typeface="Consolas"/>
                <a:sym typeface="Consolas"/>
              </a:rPr>
              <a:t>printf(“cheese”);</a:t>
            </a:r>
            <a:endParaRPr>
              <a:solidFill>
                <a:srgbClr val="FFFFFF"/>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Printing Strings Character by Character</a:t>
            </a:r>
            <a:endParaRPr/>
          </a:p>
        </p:txBody>
      </p:sp>
      <p:sp>
        <p:nvSpPr>
          <p:cNvPr id="320" name="Google Shape;320;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string cheese = “cheese”;</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rPr>
              <a:t>Normally:</a:t>
            </a:r>
            <a:endParaRPr>
              <a:solidFill>
                <a:srgbClr val="FFFFFF"/>
              </a:solidFill>
            </a:endParaRPr>
          </a:p>
          <a:p>
            <a:pPr indent="-342900" lvl="0" marL="457200" rtl="0" algn="l">
              <a:spcBef>
                <a:spcPts val="0"/>
              </a:spcBef>
              <a:spcAft>
                <a:spcPts val="0"/>
              </a:spcAft>
              <a:buClr>
                <a:srgbClr val="FFFFFF"/>
              </a:buClr>
              <a:buSzPts val="1800"/>
              <a:buFont typeface="Consolas"/>
              <a:buChar char="●"/>
            </a:pPr>
            <a:r>
              <a:rPr lang="en">
                <a:solidFill>
                  <a:srgbClr val="FFFFFF"/>
                </a:solidFill>
                <a:latin typeface="Consolas"/>
                <a:ea typeface="Consolas"/>
                <a:cs typeface="Consolas"/>
                <a:sym typeface="Consolas"/>
              </a:rPr>
              <a:t>printf(“cheese”);</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rPr>
              <a:t>But sometimes, it is helpful to print one character at a time:</a:t>
            </a:r>
            <a:endParaRPr>
              <a:solidFill>
                <a:srgbClr val="FFFFFF"/>
              </a:solidFill>
            </a:endParaRPr>
          </a:p>
          <a:p>
            <a:pPr indent="-342900" lvl="0" marL="457200" rtl="0" algn="l">
              <a:spcBef>
                <a:spcPts val="0"/>
              </a:spcBef>
              <a:spcAft>
                <a:spcPts val="0"/>
              </a:spcAft>
              <a:buClr>
                <a:srgbClr val="FFFFFF"/>
              </a:buClr>
              <a:buSzPts val="1800"/>
              <a:buFont typeface="Consolas"/>
              <a:buChar char="●"/>
            </a:pPr>
            <a:r>
              <a:rPr lang="en">
                <a:solidFill>
                  <a:srgbClr val="FFFFFF"/>
                </a:solidFill>
                <a:latin typeface="Consolas"/>
                <a:ea typeface="Consolas"/>
                <a:cs typeface="Consolas"/>
                <a:sym typeface="Consolas"/>
              </a:rPr>
              <a:t>for (int i = 0, n = strlen(cheese); i &lt; n; i++) </a:t>
            </a:r>
            <a:endParaRPr>
              <a:solidFill>
                <a:srgbClr val="FFFFFF"/>
              </a:solidFill>
              <a:latin typeface="Consolas"/>
              <a:ea typeface="Consolas"/>
              <a:cs typeface="Consolas"/>
              <a:sym typeface="Consolas"/>
            </a:endParaRPr>
          </a:p>
          <a:p>
            <a:pPr indent="0" lvl="0" marL="45720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914400" rtl="0" algn="l">
              <a:spcBef>
                <a:spcPts val="0"/>
              </a:spcBef>
              <a:spcAft>
                <a:spcPts val="0"/>
              </a:spcAft>
              <a:buNone/>
            </a:pPr>
            <a:r>
              <a:rPr lang="en">
                <a:solidFill>
                  <a:srgbClr val="FFFFFF"/>
                </a:solidFill>
                <a:latin typeface="Consolas"/>
                <a:ea typeface="Consolas"/>
                <a:cs typeface="Consolas"/>
                <a:sym typeface="Consolas"/>
              </a:rPr>
              <a:t>printf(“%c”, cheese[i]);</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Printing Strings Character by Character</a:t>
            </a:r>
            <a:endParaRPr/>
          </a:p>
        </p:txBody>
      </p:sp>
      <p:sp>
        <p:nvSpPr>
          <p:cNvPr id="326" name="Google Shape;326;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string cheese = “cheese”;</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rPr>
              <a:t>Normally:</a:t>
            </a:r>
            <a:endParaRPr>
              <a:solidFill>
                <a:srgbClr val="FFFFFF"/>
              </a:solidFill>
            </a:endParaRPr>
          </a:p>
          <a:p>
            <a:pPr indent="-342900" lvl="0" marL="457200" rtl="0" algn="l">
              <a:spcBef>
                <a:spcPts val="0"/>
              </a:spcBef>
              <a:spcAft>
                <a:spcPts val="0"/>
              </a:spcAft>
              <a:buClr>
                <a:srgbClr val="FFFFFF"/>
              </a:buClr>
              <a:buSzPts val="1800"/>
              <a:buFont typeface="Consolas"/>
              <a:buChar char="●"/>
            </a:pPr>
            <a:r>
              <a:rPr lang="en">
                <a:solidFill>
                  <a:srgbClr val="FFFFFF"/>
                </a:solidFill>
                <a:latin typeface="Consolas"/>
                <a:ea typeface="Consolas"/>
                <a:cs typeface="Consolas"/>
                <a:sym typeface="Consolas"/>
              </a:rPr>
              <a:t>printf(“cheese”);</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rPr>
              <a:t>But sometimes, it is helpful to print one character at a time:</a:t>
            </a:r>
            <a:endParaRPr>
              <a:solidFill>
                <a:srgbClr val="FFFFFF"/>
              </a:solidFill>
            </a:endParaRPr>
          </a:p>
          <a:p>
            <a:pPr indent="-342900" lvl="0" marL="457200" rtl="0" algn="l">
              <a:spcBef>
                <a:spcPts val="0"/>
              </a:spcBef>
              <a:spcAft>
                <a:spcPts val="0"/>
              </a:spcAft>
              <a:buClr>
                <a:srgbClr val="FFFFFF"/>
              </a:buClr>
              <a:buSzPts val="1800"/>
              <a:buFont typeface="Consolas"/>
              <a:buChar char="●"/>
            </a:pPr>
            <a:r>
              <a:rPr lang="en">
                <a:solidFill>
                  <a:srgbClr val="FFFFFF"/>
                </a:solidFill>
                <a:latin typeface="Consolas"/>
                <a:ea typeface="Consolas"/>
                <a:cs typeface="Consolas"/>
                <a:sym typeface="Consolas"/>
              </a:rPr>
              <a:t>for (int i = 0, n = strlen(cheese); i &lt; n; i++) </a:t>
            </a:r>
            <a:endParaRPr>
              <a:solidFill>
                <a:srgbClr val="FFFFFF"/>
              </a:solidFill>
              <a:latin typeface="Consolas"/>
              <a:ea typeface="Consolas"/>
              <a:cs typeface="Consolas"/>
              <a:sym typeface="Consolas"/>
            </a:endParaRPr>
          </a:p>
          <a:p>
            <a:pPr indent="0" lvl="0" marL="45720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914400" rtl="0" algn="l">
              <a:spcBef>
                <a:spcPts val="0"/>
              </a:spcBef>
              <a:spcAft>
                <a:spcPts val="0"/>
              </a:spcAft>
              <a:buNone/>
            </a:pPr>
            <a:r>
              <a:rPr lang="en">
                <a:solidFill>
                  <a:srgbClr val="FFFFFF"/>
                </a:solidFill>
                <a:latin typeface="Consolas"/>
                <a:ea typeface="Consolas"/>
                <a:cs typeface="Consolas"/>
                <a:sym typeface="Consolas"/>
              </a:rPr>
              <a:t>printf(“%c</a:t>
            </a:r>
            <a:r>
              <a:rPr lang="en">
                <a:solidFill>
                  <a:srgbClr val="FFFF00"/>
                </a:solidFill>
                <a:latin typeface="Consolas"/>
                <a:ea typeface="Consolas"/>
                <a:cs typeface="Consolas"/>
                <a:sym typeface="Consolas"/>
              </a:rPr>
              <a:t>\n</a:t>
            </a:r>
            <a:r>
              <a:rPr lang="en">
                <a:solidFill>
                  <a:srgbClr val="FFFFFF"/>
                </a:solidFill>
                <a:latin typeface="Consolas"/>
                <a:ea typeface="Consolas"/>
                <a:cs typeface="Consolas"/>
                <a:sym typeface="Consolas"/>
              </a:rPr>
              <a:t>”, cheese[i]);</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Problem 1: Reverse</a:t>
            </a:r>
            <a:endParaRPr/>
          </a:p>
        </p:txBody>
      </p:sp>
      <p:sp>
        <p:nvSpPr>
          <p:cNvPr id="332" name="Google Shape;332;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Write a program </a:t>
            </a:r>
            <a:r>
              <a:rPr lang="en">
                <a:solidFill>
                  <a:srgbClr val="FFFFFF"/>
                </a:solidFill>
                <a:latin typeface="Consolas"/>
                <a:ea typeface="Consolas"/>
                <a:cs typeface="Consolas"/>
                <a:sym typeface="Consolas"/>
              </a:rPr>
              <a:t>reverse.c</a:t>
            </a:r>
            <a:r>
              <a:rPr lang="en">
                <a:solidFill>
                  <a:srgbClr val="FFFFFF"/>
                </a:solidFill>
              </a:rPr>
              <a:t> that takes a string as input and prints the reverse.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u="sng">
                <a:solidFill>
                  <a:srgbClr val="FFFFFF"/>
                </a:solidFill>
              </a:rPr>
              <a:t>Example</a:t>
            </a:r>
            <a:r>
              <a:rPr lang="en">
                <a:solidFill>
                  <a:srgbClr val="FFFFFF"/>
                </a:solidFill>
              </a:rPr>
              <a:t>:</a:t>
            </a:r>
            <a:endParaRPr>
              <a:solidFill>
                <a:srgbClr val="FFFFFF"/>
              </a:solidFill>
            </a:endParaRPr>
          </a:p>
          <a:p>
            <a:pPr indent="0" lvl="0" marL="0" rtl="0" algn="l">
              <a:spcBef>
                <a:spcPts val="0"/>
              </a:spcBef>
              <a:spcAft>
                <a:spcPts val="0"/>
              </a:spcAft>
              <a:buNone/>
            </a:pPr>
            <a:r>
              <a:rPr lang="en">
                <a:solidFill>
                  <a:srgbClr val="FFFFFF"/>
                </a:solidFill>
                <a:latin typeface="Consolas"/>
                <a:ea typeface="Consolas"/>
                <a:cs typeface="Consolas"/>
                <a:sym typeface="Consolas"/>
              </a:rPr>
              <a:t>$ ./reverse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Text: This is CS50.</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Reverse: .05SC si sihT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Hint: Try to printing one character at a time</a:t>
            </a:r>
            <a:endParaRPr>
              <a:solidFill>
                <a:srgbClr val="FFFF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Problem 2: Palindrome</a:t>
            </a:r>
            <a:endParaRPr/>
          </a:p>
        </p:txBody>
      </p:sp>
      <p:sp>
        <p:nvSpPr>
          <p:cNvPr id="338" name="Google Shape;338;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Write a program </a:t>
            </a:r>
            <a:r>
              <a:rPr lang="en">
                <a:solidFill>
                  <a:srgbClr val="FFFFFF"/>
                </a:solidFill>
                <a:latin typeface="Consolas"/>
                <a:ea typeface="Consolas"/>
                <a:cs typeface="Consolas"/>
                <a:sym typeface="Consolas"/>
              </a:rPr>
              <a:t>palindrome.c</a:t>
            </a:r>
            <a:r>
              <a:rPr lang="en">
                <a:solidFill>
                  <a:srgbClr val="FFFFFF"/>
                </a:solidFill>
              </a:rPr>
              <a:t> that takes a string as input, and determines whether it is a palindrome (the same backwards and forwards).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u="sng">
                <a:solidFill>
                  <a:srgbClr val="FFFFFF"/>
                </a:solidFill>
              </a:rPr>
              <a:t>Examples</a:t>
            </a:r>
            <a:r>
              <a:rPr lang="en">
                <a:solidFill>
                  <a:srgbClr val="FFFFFF"/>
                </a:solidFill>
              </a:rPr>
              <a:t>:</a:t>
            </a:r>
            <a:endParaRPr>
              <a:solidFill>
                <a:srgbClr val="FFFFFF"/>
              </a:solidFill>
            </a:endParaRPr>
          </a:p>
          <a:p>
            <a:pPr indent="0" lvl="0" marL="0" rtl="0" algn="l">
              <a:spcBef>
                <a:spcPts val="0"/>
              </a:spcBef>
              <a:spcAft>
                <a:spcPts val="0"/>
              </a:spcAft>
              <a:buNone/>
            </a:pPr>
            <a:r>
              <a:rPr lang="en">
                <a:solidFill>
                  <a:srgbClr val="FFFFFF"/>
                </a:solidFill>
                <a:latin typeface="Consolas"/>
                <a:ea typeface="Consolas"/>
                <a:cs typeface="Consolas"/>
                <a:sym typeface="Consolas"/>
              </a:rPr>
              <a:t>$ ./palindrome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Text: racecar</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PALINDROME</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latin typeface="Consolas"/>
                <a:ea typeface="Consolas"/>
                <a:cs typeface="Consolas"/>
                <a:sym typeface="Consolas"/>
              </a:rPr>
              <a:t>$ ./palindrome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Text: jellyfish</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NOT PALINDROME</a:t>
            </a:r>
            <a:endParaRPr>
              <a:solidFill>
                <a:srgbClr val="FFFFFF"/>
              </a:solidFill>
              <a:latin typeface="Consolas"/>
              <a:ea typeface="Consolas"/>
              <a:cs typeface="Consolas"/>
              <a:sym typeface="Consolas"/>
            </a:endParaRPr>
          </a:p>
        </p:txBody>
      </p:sp>
      <p:sp>
        <p:nvSpPr>
          <p:cNvPr id="339" name="Google Shape;339;p58"/>
          <p:cNvSpPr txBox="1"/>
          <p:nvPr/>
        </p:nvSpPr>
        <p:spPr>
          <a:xfrm>
            <a:off x="4019625" y="2723325"/>
            <a:ext cx="3834600" cy="1243500"/>
          </a:xfrm>
          <a:prstGeom prst="rect">
            <a:avLst/>
          </a:prstGeom>
          <a:noFill/>
          <a:ln cap="flat" cmpd="sng" w="38100">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rPr>
              <a:t>Assume there are no spaces. But if you want a challenge, consider how you would ignore spaces/punctuation to find palindromes like “taco cat” </a:t>
            </a:r>
            <a:endParaRPr sz="1700">
              <a:solidFill>
                <a:srgbClr val="FFFF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Problem 3: Initials</a:t>
            </a:r>
            <a:endParaRPr/>
          </a:p>
        </p:txBody>
      </p:sp>
      <p:sp>
        <p:nvSpPr>
          <p:cNvPr id="345" name="Google Shape;345;p59"/>
          <p:cNvSpPr txBox="1"/>
          <p:nvPr>
            <p:ph idx="1" type="body"/>
          </p:nvPr>
        </p:nvSpPr>
        <p:spPr>
          <a:xfrm>
            <a:off x="311700" y="1152475"/>
            <a:ext cx="8520600" cy="37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Write a program </a:t>
            </a:r>
            <a:r>
              <a:rPr lang="en">
                <a:solidFill>
                  <a:srgbClr val="FFFFFF"/>
                </a:solidFill>
                <a:latin typeface="Consolas"/>
                <a:ea typeface="Consolas"/>
                <a:cs typeface="Consolas"/>
                <a:sym typeface="Consolas"/>
              </a:rPr>
              <a:t>initials.c</a:t>
            </a:r>
            <a:r>
              <a:rPr lang="en">
                <a:solidFill>
                  <a:srgbClr val="FFFFFF"/>
                </a:solidFill>
              </a:rPr>
              <a:t> that takes a user’s full name as input, and outputs their initials.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u="sng">
                <a:solidFill>
                  <a:srgbClr val="FFFFFF"/>
                </a:solidFill>
              </a:rPr>
              <a:t>Example</a:t>
            </a:r>
            <a:r>
              <a:rPr lang="en">
                <a:solidFill>
                  <a:srgbClr val="FFFFFF"/>
                </a:solidFill>
              </a:rPr>
              <a:t>:</a:t>
            </a:r>
            <a:endParaRPr>
              <a:solidFill>
                <a:srgbClr val="FFFFFF"/>
              </a:solidFill>
            </a:endParaRPr>
          </a:p>
          <a:p>
            <a:pPr indent="0" lvl="0" marL="0" rtl="0" algn="l">
              <a:spcBef>
                <a:spcPts val="0"/>
              </a:spcBef>
              <a:spcAft>
                <a:spcPts val="0"/>
              </a:spcAft>
              <a:buNone/>
            </a:pPr>
            <a:r>
              <a:rPr lang="en">
                <a:solidFill>
                  <a:srgbClr val="FFFFFF"/>
                </a:solidFill>
                <a:latin typeface="Consolas"/>
                <a:ea typeface="Consolas"/>
                <a:cs typeface="Consolas"/>
                <a:sym typeface="Consolas"/>
              </a:rPr>
              <a:t>$ ./initials</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Name: David J. Malan</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DJM</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Assume that the user’s names will be separated by one space and that there are no trailing spaces before the first name or after the last name</a:t>
            </a:r>
            <a:endParaRPr>
              <a:solidFill>
                <a:srgbClr val="FFFF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Problem 4: Anagram (Advanced)</a:t>
            </a:r>
            <a:endParaRPr/>
          </a:p>
        </p:txBody>
      </p:sp>
      <p:sp>
        <p:nvSpPr>
          <p:cNvPr id="351" name="Google Shape;351;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rPr>
              <a:t>Write a program </a:t>
            </a:r>
            <a:r>
              <a:rPr lang="en" sz="1600">
                <a:solidFill>
                  <a:srgbClr val="FFFFFF"/>
                </a:solidFill>
                <a:latin typeface="Consolas"/>
                <a:ea typeface="Consolas"/>
                <a:cs typeface="Consolas"/>
                <a:sym typeface="Consolas"/>
              </a:rPr>
              <a:t>anagram.c</a:t>
            </a:r>
            <a:r>
              <a:rPr lang="en" sz="1600">
                <a:solidFill>
                  <a:srgbClr val="FFFFFF"/>
                </a:solidFill>
              </a:rPr>
              <a:t> that takes two words as input, and determines whether the words are exactly the same, anagrams of one another, or not anagrams. Anagram: words that have the same letters.</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rPr lang="en" sz="1600">
                <a:solidFill>
                  <a:srgbClr val="FFFFFF"/>
                </a:solidFill>
              </a:rPr>
              <a:t>Details: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If two words are an exact match (the strings are identical, ignoring case), the program should output EXACT MATCH. (E.g. “program” and “program”)</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If either word contains non-alphabetic characters, the program should output “Alphabetic characters only” and return 1. (E.g. “hi5” and “high five”)</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Otherwise, if two words consist of only alphabetic characters, the program should check to see if the letters in the first word can be rearranged (ignoring case) to form the second word. If so, the program should print ANAGRAM; if not, the program should print NOT ANAGRAM. (E.g. “silent” and “listen” are anagrams; “hi” and “bye” are not)</a:t>
            </a:r>
            <a:endParaRPr sz="1600">
              <a:solidFill>
                <a:srgbClr val="FFFF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ASCII</a:t>
            </a:r>
            <a:endParaRPr/>
          </a:p>
        </p:txBody>
      </p:sp>
      <p:pic>
        <p:nvPicPr>
          <p:cNvPr id="357" name="Google Shape;357;p61"/>
          <p:cNvPicPr preferRelativeResize="0"/>
          <p:nvPr/>
        </p:nvPicPr>
        <p:blipFill>
          <a:blip r:embed="rId3">
            <a:alphaModFix/>
          </a:blip>
          <a:stretch>
            <a:fillRect/>
          </a:stretch>
        </p:blipFill>
        <p:spPr>
          <a:xfrm>
            <a:off x="2102900" y="155700"/>
            <a:ext cx="4938200" cy="483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2 Topics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rPr>
              <a:t>0. Design</a:t>
            </a:r>
            <a:endParaRPr sz="2000">
              <a:solidFill>
                <a:srgbClr val="FFFFFF"/>
              </a:solidFill>
            </a:endParaRPr>
          </a:p>
          <a:p>
            <a:pPr indent="0" lvl="0" marL="0" rtl="0" algn="l">
              <a:spcBef>
                <a:spcPts val="1600"/>
              </a:spcBef>
              <a:spcAft>
                <a:spcPts val="0"/>
              </a:spcAft>
              <a:buNone/>
            </a:pPr>
            <a:r>
              <a:rPr lang="en" sz="2000">
                <a:solidFill>
                  <a:srgbClr val="FFFFFF"/>
                </a:solidFill>
              </a:rPr>
              <a:t>1. Debugging</a:t>
            </a:r>
            <a:endParaRPr sz="2000">
              <a:solidFill>
                <a:srgbClr val="FFFFFF"/>
              </a:solidFill>
            </a:endParaRPr>
          </a:p>
          <a:p>
            <a:pPr indent="0" lvl="0" marL="0" rtl="0" algn="l">
              <a:spcBef>
                <a:spcPts val="1600"/>
              </a:spcBef>
              <a:spcAft>
                <a:spcPts val="0"/>
              </a:spcAft>
              <a:buNone/>
            </a:pPr>
            <a:r>
              <a:rPr lang="en" sz="2000">
                <a:solidFill>
                  <a:srgbClr val="FFFFFF"/>
                </a:solidFill>
              </a:rPr>
              <a:t>2. Compiling</a:t>
            </a:r>
            <a:endParaRPr sz="2000">
              <a:solidFill>
                <a:srgbClr val="FFFFFF"/>
              </a:solidFill>
            </a:endParaRPr>
          </a:p>
          <a:p>
            <a:pPr indent="0" lvl="0" marL="0" rtl="0" algn="l">
              <a:spcBef>
                <a:spcPts val="1600"/>
              </a:spcBef>
              <a:spcAft>
                <a:spcPts val="0"/>
              </a:spcAft>
              <a:buNone/>
            </a:pPr>
            <a:r>
              <a:rPr lang="en" sz="2000">
                <a:solidFill>
                  <a:srgbClr val="FFFFFF"/>
                </a:solidFill>
              </a:rPr>
              <a:t>3. Arrays</a:t>
            </a:r>
            <a:endParaRPr sz="2000">
              <a:solidFill>
                <a:srgbClr val="FFFFFF"/>
              </a:solidFill>
            </a:endParaRPr>
          </a:p>
          <a:p>
            <a:pPr indent="0" lvl="0" marL="0" rtl="0" algn="l">
              <a:spcBef>
                <a:spcPts val="1600"/>
              </a:spcBef>
              <a:spcAft>
                <a:spcPts val="0"/>
              </a:spcAft>
              <a:buNone/>
            </a:pPr>
            <a:r>
              <a:rPr lang="en" sz="2000">
                <a:solidFill>
                  <a:srgbClr val="FFFFFF"/>
                </a:solidFill>
              </a:rPr>
              <a:t>4. Strings</a:t>
            </a:r>
            <a:endParaRPr sz="2000">
              <a:solidFill>
                <a:srgbClr val="FFFFFF"/>
              </a:solidFill>
            </a:endParaRPr>
          </a:p>
          <a:p>
            <a:pPr indent="0" lvl="0" marL="0" rtl="0" algn="l">
              <a:spcBef>
                <a:spcPts val="1600"/>
              </a:spcBef>
              <a:spcAft>
                <a:spcPts val="1600"/>
              </a:spcAft>
              <a:buNone/>
            </a:pPr>
            <a:r>
              <a:rPr lang="en" sz="2000">
                <a:solidFill>
                  <a:srgbClr val="FFFFFF"/>
                </a:solidFill>
              </a:rPr>
              <a:t>5. Command-line arguments</a:t>
            </a:r>
            <a:endParaRPr sz="2000">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library functions</a:t>
            </a:r>
            <a:endParaRPr/>
          </a:p>
        </p:txBody>
      </p:sp>
      <p:sp>
        <p:nvSpPr>
          <p:cNvPr id="363" name="Google Shape;363;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&lt;string.h&gt;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strlen()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a:t>
            </a:r>
            <a:r>
              <a:rPr lang="en">
                <a:solidFill>
                  <a:srgbClr val="FFFFFF"/>
                </a:solidFill>
              </a:rPr>
              <a:t>or loop modification / design</a:t>
            </a:r>
            <a:endParaRPr>
              <a:solidFill>
                <a:srgbClr val="FFFFFF"/>
              </a:solidFill>
            </a:endParaRPr>
          </a:p>
        </p:txBody>
      </p:sp>
      <p:sp>
        <p:nvSpPr>
          <p:cNvPr id="364" name="Google Shape;364;p62"/>
          <p:cNvSpPr txBox="1"/>
          <p:nvPr/>
        </p:nvSpPr>
        <p:spPr>
          <a:xfrm>
            <a:off x="2231700" y="2362075"/>
            <a:ext cx="4680600" cy="22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string s = get_string("Before: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printf("After: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for (int i = 0, </a:t>
            </a:r>
            <a:r>
              <a:rPr lang="en">
                <a:solidFill>
                  <a:srgbClr val="FFFF00"/>
                </a:solidFill>
                <a:latin typeface="Consolas"/>
                <a:ea typeface="Consolas"/>
                <a:cs typeface="Consolas"/>
                <a:sym typeface="Consolas"/>
              </a:rPr>
              <a:t>n = strlen(s)</a:t>
            </a: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i &lt; n</a:t>
            </a:r>
            <a:r>
              <a:rPr lang="en">
                <a:solidFill>
                  <a:srgbClr val="FFFFFF"/>
                </a:solidFill>
                <a:latin typeface="Consolas"/>
                <a:ea typeface="Consolas"/>
                <a:cs typeface="Consolas"/>
                <a:sym typeface="Consolas"/>
              </a:rPr>
              <a:t>; i++)</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printf("%c", toupper(s[i]));</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printf("\n");</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2D Arrays</a:t>
            </a:r>
            <a:endParaRPr/>
          </a:p>
        </p:txBody>
      </p:sp>
      <p:sp>
        <p:nvSpPr>
          <p:cNvPr id="370" name="Google Shape;370;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rgbClr val="FFFFFF"/>
                </a:solidFill>
                <a:latin typeface="Consolas"/>
                <a:ea typeface="Consolas"/>
                <a:cs typeface="Consolas"/>
                <a:sym typeface="Consolas"/>
              </a:rPr>
              <a:t>s</a:t>
            </a:r>
            <a:r>
              <a:rPr lang="en">
                <a:solidFill>
                  <a:srgbClr val="FFFFFF"/>
                </a:solidFill>
                <a:latin typeface="Consolas"/>
                <a:ea typeface="Consolas"/>
                <a:cs typeface="Consolas"/>
                <a:sym typeface="Consolas"/>
              </a:rPr>
              <a:t>tring animals[“dog”, “cat”, “duck”, “frog”]</a:t>
            </a:r>
            <a:endParaRPr>
              <a:solidFill>
                <a:srgbClr val="FFFFFF"/>
              </a:solidFill>
              <a:latin typeface="Consolas"/>
              <a:ea typeface="Consolas"/>
              <a:cs typeface="Consolas"/>
              <a:sym typeface="Consolas"/>
            </a:endParaRPr>
          </a:p>
          <a:p>
            <a:pPr indent="-342900" lvl="0" marL="457200" rtl="0" algn="l">
              <a:spcBef>
                <a:spcPts val="1600"/>
              </a:spcBef>
              <a:spcAft>
                <a:spcPts val="0"/>
              </a:spcAft>
              <a:buClr>
                <a:srgbClr val="FFFFFF"/>
              </a:buClr>
              <a:buSzPts val="1800"/>
              <a:buAutoNum type="arabicPeriod"/>
            </a:pPr>
            <a:r>
              <a:rPr lang="en">
                <a:solidFill>
                  <a:srgbClr val="FFFFFF"/>
                </a:solidFill>
              </a:rPr>
              <a:t>What is animals[0]?</a:t>
            </a:r>
            <a:endParaRPr>
              <a:solidFill>
                <a:srgbClr val="FFFFF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2D Arrays</a:t>
            </a:r>
            <a:endParaRPr/>
          </a:p>
        </p:txBody>
      </p:sp>
      <p:sp>
        <p:nvSpPr>
          <p:cNvPr id="376" name="Google Shape;376;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rgbClr val="FFFFFF"/>
                </a:solidFill>
                <a:latin typeface="Consolas"/>
                <a:ea typeface="Consolas"/>
                <a:cs typeface="Consolas"/>
                <a:sym typeface="Consolas"/>
              </a:rPr>
              <a:t>string animals[“dog”, “cat”, “duck”, “frog”]</a:t>
            </a:r>
            <a:endParaRPr>
              <a:solidFill>
                <a:srgbClr val="FFFFFF"/>
              </a:solidFill>
              <a:latin typeface="Consolas"/>
              <a:ea typeface="Consolas"/>
              <a:cs typeface="Consolas"/>
              <a:sym typeface="Consolas"/>
            </a:endParaRPr>
          </a:p>
          <a:p>
            <a:pPr indent="-342900" lvl="0" marL="457200" rtl="0" algn="l">
              <a:spcBef>
                <a:spcPts val="1600"/>
              </a:spcBef>
              <a:spcAft>
                <a:spcPts val="0"/>
              </a:spcAft>
              <a:buClr>
                <a:srgbClr val="FFFFFF"/>
              </a:buClr>
              <a:buSzPts val="1800"/>
              <a:buAutoNum type="arabicPeriod"/>
            </a:pPr>
            <a:r>
              <a:rPr lang="en">
                <a:solidFill>
                  <a:srgbClr val="FFFFFF"/>
                </a:solidFill>
              </a:rPr>
              <a:t>What is animals[0]?</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“dog”</a:t>
            </a:r>
            <a:endParaRPr>
              <a:solidFill>
                <a:srgbClr val="FFFFFF"/>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2D Arrays</a:t>
            </a:r>
            <a:endParaRPr/>
          </a:p>
        </p:txBody>
      </p:sp>
      <p:sp>
        <p:nvSpPr>
          <p:cNvPr id="382" name="Google Shape;382;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rgbClr val="FFFFFF"/>
                </a:solidFill>
                <a:latin typeface="Consolas"/>
                <a:ea typeface="Consolas"/>
                <a:cs typeface="Consolas"/>
                <a:sym typeface="Consolas"/>
              </a:rPr>
              <a:t>string animals[“dog”, “cat”, “duck”, “frog”]</a:t>
            </a:r>
            <a:endParaRPr>
              <a:solidFill>
                <a:srgbClr val="FFFFFF"/>
              </a:solidFill>
              <a:latin typeface="Consolas"/>
              <a:ea typeface="Consolas"/>
              <a:cs typeface="Consolas"/>
              <a:sym typeface="Consolas"/>
            </a:endParaRPr>
          </a:p>
          <a:p>
            <a:pPr indent="-342900" lvl="0" marL="457200" rtl="0" algn="l">
              <a:spcBef>
                <a:spcPts val="1600"/>
              </a:spcBef>
              <a:spcAft>
                <a:spcPts val="0"/>
              </a:spcAft>
              <a:buClr>
                <a:srgbClr val="FFFFFF"/>
              </a:buClr>
              <a:buSzPts val="1800"/>
              <a:buAutoNum type="arabicPeriod"/>
            </a:pPr>
            <a:r>
              <a:rPr lang="en">
                <a:solidFill>
                  <a:srgbClr val="FFFFFF"/>
                </a:solidFill>
              </a:rPr>
              <a:t>What is animals[0]?</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“dog”</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What is animals[1][2]?</a:t>
            </a:r>
            <a:endParaRPr>
              <a:solidFill>
                <a:srgbClr val="FFFFF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2D Arrays</a:t>
            </a:r>
            <a:endParaRPr/>
          </a:p>
        </p:txBody>
      </p:sp>
      <p:sp>
        <p:nvSpPr>
          <p:cNvPr id="388" name="Google Shape;388;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rgbClr val="FFFFFF"/>
                </a:solidFill>
                <a:latin typeface="Consolas"/>
                <a:ea typeface="Consolas"/>
                <a:cs typeface="Consolas"/>
                <a:sym typeface="Consolas"/>
              </a:rPr>
              <a:t>string animals[“dog”, “cat”, “duck”, “frog”]</a:t>
            </a:r>
            <a:endParaRPr>
              <a:solidFill>
                <a:srgbClr val="FFFFFF"/>
              </a:solidFill>
              <a:latin typeface="Consolas"/>
              <a:ea typeface="Consolas"/>
              <a:cs typeface="Consolas"/>
              <a:sym typeface="Consolas"/>
            </a:endParaRPr>
          </a:p>
          <a:p>
            <a:pPr indent="-342900" lvl="0" marL="457200" rtl="0" algn="l">
              <a:spcBef>
                <a:spcPts val="1600"/>
              </a:spcBef>
              <a:spcAft>
                <a:spcPts val="0"/>
              </a:spcAft>
              <a:buClr>
                <a:srgbClr val="FFFFFF"/>
              </a:buClr>
              <a:buSzPts val="1800"/>
              <a:buAutoNum type="arabicPeriod"/>
            </a:pPr>
            <a:r>
              <a:rPr lang="en">
                <a:solidFill>
                  <a:srgbClr val="FFFFFF"/>
                </a:solidFill>
              </a:rPr>
              <a:t>What is animals[0]?</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“dog”</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What is animals[1][2]?</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a:t>
            </a:r>
            <a:endParaRPr>
              <a:solidFill>
                <a:srgbClr val="FFFF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2D Arrays</a:t>
            </a:r>
            <a:endParaRPr/>
          </a:p>
        </p:txBody>
      </p:sp>
      <p:sp>
        <p:nvSpPr>
          <p:cNvPr id="394" name="Google Shape;394;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rgbClr val="FFFFFF"/>
                </a:solidFill>
                <a:latin typeface="Consolas"/>
                <a:ea typeface="Consolas"/>
                <a:cs typeface="Consolas"/>
                <a:sym typeface="Consolas"/>
              </a:rPr>
              <a:t>string animals[“dog”, “cat”, “duck”, “frog”]</a:t>
            </a:r>
            <a:endParaRPr>
              <a:solidFill>
                <a:srgbClr val="FFFFFF"/>
              </a:solidFill>
              <a:latin typeface="Consolas"/>
              <a:ea typeface="Consolas"/>
              <a:cs typeface="Consolas"/>
              <a:sym typeface="Consolas"/>
            </a:endParaRPr>
          </a:p>
          <a:p>
            <a:pPr indent="-342900" lvl="0" marL="457200" rtl="0" algn="l">
              <a:spcBef>
                <a:spcPts val="1600"/>
              </a:spcBef>
              <a:spcAft>
                <a:spcPts val="0"/>
              </a:spcAft>
              <a:buClr>
                <a:srgbClr val="FFFFFF"/>
              </a:buClr>
              <a:buSzPts val="1800"/>
              <a:buAutoNum type="arabicPeriod"/>
            </a:pPr>
            <a:r>
              <a:rPr lang="en">
                <a:solidFill>
                  <a:srgbClr val="FFFFFF"/>
                </a:solidFill>
              </a:rPr>
              <a:t>What is animals[0]?</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“dog”</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What is animals[1][2]?</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What about animals[4][1]?</a:t>
            </a:r>
            <a:endParaRPr>
              <a:solidFill>
                <a:srgbClr val="FFFFF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2D Arrays</a:t>
            </a:r>
            <a:endParaRPr/>
          </a:p>
        </p:txBody>
      </p:sp>
      <p:sp>
        <p:nvSpPr>
          <p:cNvPr id="400" name="Google Shape;400;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rgbClr val="FFFFFF"/>
                </a:solidFill>
                <a:latin typeface="Consolas"/>
                <a:ea typeface="Consolas"/>
                <a:cs typeface="Consolas"/>
                <a:sym typeface="Consolas"/>
              </a:rPr>
              <a:t>string animals[“dog”, “cat”, “duck”, “frog”]</a:t>
            </a:r>
            <a:endParaRPr>
              <a:solidFill>
                <a:srgbClr val="FFFFFF"/>
              </a:solidFill>
              <a:latin typeface="Consolas"/>
              <a:ea typeface="Consolas"/>
              <a:cs typeface="Consolas"/>
              <a:sym typeface="Consolas"/>
            </a:endParaRPr>
          </a:p>
          <a:p>
            <a:pPr indent="-342900" lvl="0" marL="457200" rtl="0" algn="l">
              <a:spcBef>
                <a:spcPts val="1600"/>
              </a:spcBef>
              <a:spcAft>
                <a:spcPts val="0"/>
              </a:spcAft>
              <a:buClr>
                <a:srgbClr val="FFFFFF"/>
              </a:buClr>
              <a:buSzPts val="1800"/>
              <a:buAutoNum type="arabicPeriod"/>
            </a:pPr>
            <a:r>
              <a:rPr lang="en">
                <a:solidFill>
                  <a:srgbClr val="FFFFFF"/>
                </a:solidFill>
              </a:rPr>
              <a:t>What is animals[0]?</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“dog”</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What is animals[1][2]?</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What about animals[4][1]?</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Don’t know!</a:t>
            </a:r>
            <a:endParaRPr>
              <a:solidFill>
                <a:srgbClr val="FFFFF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Cryptography / Encoding</a:t>
            </a:r>
            <a:endParaRPr/>
          </a:p>
        </p:txBody>
      </p:sp>
      <p:sp>
        <p:nvSpPr>
          <p:cNvPr id="406" name="Google Shape;406;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Changing case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Upper and lower are 32 apart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&lt;ctype.h&gt;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islower(), toupper()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Plaintext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Cipher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Ciphertext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Key (number, letter, word, etc.)</a:t>
            </a:r>
            <a:endParaRPr>
              <a:solidFill>
                <a:srgbClr val="FFFFF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Cryptography / Encoding</a:t>
            </a:r>
            <a:endParaRPr/>
          </a:p>
        </p:txBody>
      </p:sp>
      <p:sp>
        <p:nvSpPr>
          <p:cNvPr id="412" name="Google Shape;412;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Changing case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Upper and lower are 32 apart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&lt;ctype.h&gt;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islower(), toupper()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Plaintext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Cipher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Ciphertext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Key (number, letter, word, etc.)</a:t>
            </a:r>
            <a:endParaRPr>
              <a:solidFill>
                <a:srgbClr val="FFFFFF"/>
              </a:solidFill>
            </a:endParaRPr>
          </a:p>
        </p:txBody>
      </p:sp>
      <p:sp>
        <p:nvSpPr>
          <p:cNvPr id="413" name="Google Shape;413;p70"/>
          <p:cNvSpPr txBox="1"/>
          <p:nvPr/>
        </p:nvSpPr>
        <p:spPr>
          <a:xfrm>
            <a:off x="3987650" y="1718500"/>
            <a:ext cx="5010900" cy="1904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700">
                <a:solidFill>
                  <a:srgbClr val="D9EAD3"/>
                </a:solidFill>
              </a:rPr>
              <a:t>Key: duck</a:t>
            </a:r>
            <a:endParaRPr sz="1700">
              <a:solidFill>
                <a:srgbClr val="D9EAD3"/>
              </a:solidFill>
            </a:endParaRPr>
          </a:p>
          <a:p>
            <a:pPr indent="0" lvl="0" marL="457200" rtl="0" algn="l">
              <a:lnSpc>
                <a:spcPct val="115000"/>
              </a:lnSpc>
              <a:spcBef>
                <a:spcPts val="1600"/>
              </a:spcBef>
              <a:spcAft>
                <a:spcPts val="0"/>
              </a:spcAft>
              <a:buNone/>
            </a:pPr>
            <a:r>
              <a:rPr lang="en" sz="1700">
                <a:solidFill>
                  <a:srgbClr val="D9EAD3"/>
                </a:solidFill>
              </a:rPr>
              <a:t>Ciphertext: uodlhl fefe foeoiqlhi sv njo eyud</a:t>
            </a:r>
            <a:endParaRPr sz="1700">
              <a:solidFill>
                <a:srgbClr val="D9EAD3"/>
              </a:solidFill>
            </a:endParaRPr>
          </a:p>
          <a:p>
            <a:pPr indent="0" lvl="0" marL="457200" rtl="0" algn="l">
              <a:lnSpc>
                <a:spcPct val="115000"/>
              </a:lnSpc>
              <a:spcBef>
                <a:spcPts val="1600"/>
              </a:spcBef>
              <a:spcAft>
                <a:spcPts val="1600"/>
              </a:spcAft>
              <a:buNone/>
            </a:pPr>
            <a:r>
              <a:rPr lang="en" sz="1700">
                <a:solidFill>
                  <a:srgbClr val="D9EAD3"/>
                </a:solidFill>
              </a:rPr>
              <a:t>Plaintext: rubber duck debugging is the best</a:t>
            </a:r>
            <a:endParaRPr sz="1700">
              <a:solidFill>
                <a:srgbClr val="D9EAD3"/>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Command-Line Arguments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Design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Command-Line Arguments</a:t>
            </a:r>
            <a:endParaRPr/>
          </a:p>
        </p:txBody>
      </p:sp>
      <p:sp>
        <p:nvSpPr>
          <p:cNvPr id="424" name="Google Shape;424;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Consolas"/>
                <a:ea typeface="Consolas"/>
                <a:cs typeface="Consolas"/>
                <a:sym typeface="Consolas"/>
              </a:rPr>
              <a:t>int main(int argc, string argv[])</a:t>
            </a:r>
            <a:br>
              <a:rPr lang="en" sz="2400">
                <a:solidFill>
                  <a:srgbClr val="FFFFFF"/>
                </a:solidFill>
                <a:latin typeface="Consolas"/>
                <a:ea typeface="Consolas"/>
                <a:cs typeface="Consolas"/>
                <a:sym typeface="Consolas"/>
              </a:rPr>
            </a:br>
            <a:r>
              <a:rPr lang="en" sz="2400">
                <a:solidFill>
                  <a:srgbClr val="FFFFFF"/>
                </a:solidFill>
                <a:latin typeface="Consolas"/>
                <a:ea typeface="Consolas"/>
                <a:cs typeface="Consolas"/>
                <a:sym typeface="Consolas"/>
              </a:rPr>
              <a:t>{</a:t>
            </a:r>
            <a:endParaRPr sz="2400">
              <a:solidFill>
                <a:srgbClr val="FFFFFF"/>
              </a:solidFill>
              <a:latin typeface="Consolas"/>
              <a:ea typeface="Consolas"/>
              <a:cs typeface="Consolas"/>
              <a:sym typeface="Consolas"/>
            </a:endParaRPr>
          </a:p>
          <a:p>
            <a:pPr indent="0" lvl="0" marL="0" rtl="0" algn="l">
              <a:spcBef>
                <a:spcPts val="1600"/>
              </a:spcBef>
              <a:spcAft>
                <a:spcPts val="0"/>
              </a:spcAft>
              <a:buNone/>
            </a:pPr>
            <a:r>
              <a:t/>
            </a:r>
            <a:endParaRPr sz="2400">
              <a:solidFill>
                <a:srgbClr val="FFFFFF"/>
              </a:solidFill>
              <a:latin typeface="Consolas"/>
              <a:ea typeface="Consolas"/>
              <a:cs typeface="Consolas"/>
              <a:sym typeface="Consolas"/>
            </a:endParaRPr>
          </a:p>
          <a:p>
            <a:pPr indent="0" lvl="0" marL="0" rtl="0" algn="l">
              <a:spcBef>
                <a:spcPts val="1600"/>
              </a:spcBef>
              <a:spcAft>
                <a:spcPts val="0"/>
              </a:spcAft>
              <a:buNone/>
            </a:pPr>
            <a:r>
              <a:rPr lang="en" sz="2400">
                <a:solidFill>
                  <a:srgbClr val="FFFFFF"/>
                </a:solidFill>
                <a:latin typeface="Consolas"/>
                <a:ea typeface="Consolas"/>
                <a:cs typeface="Consolas"/>
                <a:sym typeface="Consolas"/>
              </a:rPr>
              <a:t>}</a:t>
            </a:r>
            <a:endParaRPr sz="2400">
              <a:solidFill>
                <a:srgbClr val="FFFFFF"/>
              </a:solidFill>
              <a:latin typeface="Consolas"/>
              <a:ea typeface="Consolas"/>
              <a:cs typeface="Consolas"/>
              <a:sym typeface="Consolas"/>
            </a:endParaRPr>
          </a:p>
          <a:p>
            <a:pPr indent="-342900" lvl="0" marL="457200" rtl="0" algn="l">
              <a:spcBef>
                <a:spcPts val="1600"/>
              </a:spcBef>
              <a:spcAft>
                <a:spcPts val="0"/>
              </a:spcAft>
              <a:buClr>
                <a:srgbClr val="FFFFFF"/>
              </a:buClr>
              <a:buSzPts val="1800"/>
              <a:buChar char="●"/>
            </a:pPr>
            <a:r>
              <a:rPr b="1" lang="en">
                <a:solidFill>
                  <a:srgbClr val="FFFFFF"/>
                </a:solidFill>
                <a:latin typeface="Consolas"/>
                <a:ea typeface="Consolas"/>
                <a:cs typeface="Consolas"/>
                <a:sym typeface="Consolas"/>
              </a:rPr>
              <a:t>argc</a:t>
            </a:r>
            <a:r>
              <a:rPr lang="en">
                <a:solidFill>
                  <a:srgbClr val="FFFFFF"/>
                </a:solidFill>
              </a:rPr>
              <a:t>: number of command line arguments</a:t>
            </a:r>
            <a:endParaRPr>
              <a:solidFill>
                <a:srgbClr val="FFFFFF"/>
              </a:solidFill>
            </a:endParaRPr>
          </a:p>
          <a:p>
            <a:pPr indent="-342900" lvl="0" marL="457200" rtl="0" algn="l">
              <a:spcBef>
                <a:spcPts val="0"/>
              </a:spcBef>
              <a:spcAft>
                <a:spcPts val="0"/>
              </a:spcAft>
              <a:buClr>
                <a:srgbClr val="FFFFFF"/>
              </a:buClr>
              <a:buSzPts val="1800"/>
              <a:buChar char="●"/>
            </a:pPr>
            <a:r>
              <a:rPr b="1" lang="en">
                <a:solidFill>
                  <a:srgbClr val="FFFFFF"/>
                </a:solidFill>
                <a:latin typeface="Consolas"/>
                <a:ea typeface="Consolas"/>
                <a:cs typeface="Consolas"/>
                <a:sym typeface="Consolas"/>
              </a:rPr>
              <a:t>argv</a:t>
            </a:r>
            <a:r>
              <a:rPr lang="en">
                <a:solidFill>
                  <a:srgbClr val="FFFFFF"/>
                </a:solidFill>
              </a:rPr>
              <a:t>: array of command line arguments</a:t>
            </a:r>
            <a:endParaRPr>
              <a:solidFill>
                <a:srgbClr val="FFFFFF"/>
              </a:solidFill>
            </a:endParaRPr>
          </a:p>
          <a:p>
            <a:pPr indent="0" lvl="0" marL="0" rtl="0" algn="l">
              <a:spcBef>
                <a:spcPts val="1600"/>
              </a:spcBef>
              <a:spcAft>
                <a:spcPts val="1600"/>
              </a:spcAft>
              <a:buNone/>
            </a:pPr>
            <a:r>
              <a:t/>
            </a:r>
            <a:endParaRPr sz="2400">
              <a:solidFill>
                <a:srgbClr val="FFFFFF"/>
              </a:solidFill>
              <a:latin typeface="Consolas"/>
              <a:ea typeface="Consolas"/>
              <a:cs typeface="Consolas"/>
              <a:sym typeface="Consola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3"/>
          <p:cNvSpPr txBox="1"/>
          <p:nvPr>
            <p:ph type="title"/>
          </p:nvPr>
        </p:nvSpPr>
        <p:spPr>
          <a:xfrm>
            <a:off x="311700" y="2150850"/>
            <a:ext cx="8520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./caesar 2</a:t>
            </a:r>
            <a:endParaRPr>
              <a:latin typeface="Consolas"/>
              <a:ea typeface="Consolas"/>
              <a:cs typeface="Consolas"/>
              <a:sym typeface="Consolas"/>
            </a:endParaRPr>
          </a:p>
        </p:txBody>
      </p:sp>
      <p:cxnSp>
        <p:nvCxnSpPr>
          <p:cNvPr id="430" name="Google Shape;430;p73"/>
          <p:cNvCxnSpPr/>
          <p:nvPr/>
        </p:nvCxnSpPr>
        <p:spPr>
          <a:xfrm>
            <a:off x="625875" y="2844850"/>
            <a:ext cx="1217700" cy="0"/>
          </a:xfrm>
          <a:prstGeom prst="straightConnector1">
            <a:avLst/>
          </a:prstGeom>
          <a:noFill/>
          <a:ln cap="flat" cmpd="sng" w="38100">
            <a:solidFill>
              <a:srgbClr val="FFFFFF"/>
            </a:solidFill>
            <a:prstDash val="solid"/>
            <a:round/>
            <a:headEnd len="med" w="med" type="none"/>
            <a:tailEnd len="med" w="med" type="none"/>
          </a:ln>
        </p:spPr>
      </p:cxnSp>
      <p:cxnSp>
        <p:nvCxnSpPr>
          <p:cNvPr id="431" name="Google Shape;431;p73"/>
          <p:cNvCxnSpPr/>
          <p:nvPr/>
        </p:nvCxnSpPr>
        <p:spPr>
          <a:xfrm>
            <a:off x="2158625" y="2844850"/>
            <a:ext cx="318600" cy="0"/>
          </a:xfrm>
          <a:prstGeom prst="straightConnector1">
            <a:avLst/>
          </a:prstGeom>
          <a:noFill/>
          <a:ln cap="flat" cmpd="sng" w="38100">
            <a:solidFill>
              <a:srgbClr val="FFFFFF"/>
            </a:solidFill>
            <a:prstDash val="solid"/>
            <a:round/>
            <a:headEnd len="med" w="med" type="none"/>
            <a:tailEnd len="med" w="med" type="none"/>
          </a:ln>
        </p:spPr>
      </p:cxnSp>
      <p:sp>
        <p:nvSpPr>
          <p:cNvPr id="432" name="Google Shape;432;p73"/>
          <p:cNvSpPr txBox="1"/>
          <p:nvPr/>
        </p:nvSpPr>
        <p:spPr>
          <a:xfrm>
            <a:off x="773925" y="2935875"/>
            <a:ext cx="921600" cy="3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onsolas"/>
                <a:ea typeface="Consolas"/>
                <a:cs typeface="Consolas"/>
                <a:sym typeface="Consolas"/>
              </a:rPr>
              <a:t>argv[0]</a:t>
            </a:r>
            <a:endParaRPr>
              <a:solidFill>
                <a:schemeClr val="dk1"/>
              </a:solidFill>
              <a:latin typeface="Consolas"/>
              <a:ea typeface="Consolas"/>
              <a:cs typeface="Consolas"/>
              <a:sym typeface="Consolas"/>
            </a:endParaRPr>
          </a:p>
        </p:txBody>
      </p:sp>
      <p:sp>
        <p:nvSpPr>
          <p:cNvPr id="433" name="Google Shape;433;p73"/>
          <p:cNvSpPr txBox="1"/>
          <p:nvPr/>
        </p:nvSpPr>
        <p:spPr>
          <a:xfrm>
            <a:off x="2067600" y="2935875"/>
            <a:ext cx="9216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argv[1]</a:t>
            </a:r>
            <a:endParaRPr>
              <a:solidFill>
                <a:schemeClr val="dk1"/>
              </a:solidFill>
              <a:latin typeface="Consolas"/>
              <a:ea typeface="Consolas"/>
              <a:cs typeface="Consolas"/>
              <a:sym typeface="Consolas"/>
            </a:endParaRPr>
          </a:p>
        </p:txBody>
      </p:sp>
      <p:sp>
        <p:nvSpPr>
          <p:cNvPr id="434" name="Google Shape;434;p73"/>
          <p:cNvSpPr txBox="1"/>
          <p:nvPr/>
        </p:nvSpPr>
        <p:spPr>
          <a:xfrm>
            <a:off x="542125" y="727225"/>
            <a:ext cx="73410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You have compiled a file caesar.c that accepts 1 command-line argument when run.</a:t>
            </a:r>
            <a:endParaRPr sz="1800">
              <a:solidFill>
                <a:srgbClr val="FFFFFF"/>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Usage of argc and argv</a:t>
            </a:r>
            <a:endParaRPr/>
          </a:p>
        </p:txBody>
      </p:sp>
      <p:sp>
        <p:nvSpPr>
          <p:cNvPr id="440" name="Google Shape;440;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int main(int argc, string argv[])</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if (argc == 2)</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printf("hello, %s\n", argv[1]);</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FF"/>
                </a:solidFill>
                <a:latin typeface="Consolas"/>
                <a:ea typeface="Consolas"/>
                <a:cs typeface="Consolas"/>
                <a:sym typeface="Consolas"/>
              </a:rPr>
              <a:t>r</a:t>
            </a:r>
            <a:r>
              <a:rPr lang="en">
                <a:solidFill>
                  <a:srgbClr val="FFFFFF"/>
                </a:solidFill>
                <a:latin typeface="Consolas"/>
                <a:ea typeface="Consolas"/>
                <a:cs typeface="Consolas"/>
                <a:sym typeface="Consolas"/>
              </a:rPr>
              <a:t>eturn 0;</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else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FF"/>
                </a:solidFill>
                <a:latin typeface="Consolas"/>
                <a:ea typeface="Consolas"/>
                <a:cs typeface="Consolas"/>
                <a:sym typeface="Consolas"/>
              </a:rPr>
              <a:t>r</a:t>
            </a:r>
            <a:r>
              <a:rPr lang="en">
                <a:solidFill>
                  <a:srgbClr val="FFFFFF"/>
                </a:solidFill>
                <a:latin typeface="Consolas"/>
                <a:ea typeface="Consolas"/>
                <a:cs typeface="Consolas"/>
                <a:sym typeface="Consolas"/>
              </a:rPr>
              <a:t>eturn 1;</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Problem 5: Addition</a:t>
            </a:r>
            <a:endParaRPr/>
          </a:p>
        </p:txBody>
      </p:sp>
      <p:sp>
        <p:nvSpPr>
          <p:cNvPr id="446" name="Google Shape;446;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Write a program </a:t>
            </a:r>
            <a:r>
              <a:rPr lang="en">
                <a:solidFill>
                  <a:srgbClr val="FFFFFF"/>
                </a:solidFill>
                <a:latin typeface="Consolas"/>
                <a:ea typeface="Consolas"/>
                <a:cs typeface="Consolas"/>
                <a:sym typeface="Consolas"/>
              </a:rPr>
              <a:t>addition.c</a:t>
            </a:r>
            <a:r>
              <a:rPr lang="en">
                <a:solidFill>
                  <a:srgbClr val="FFFFFF"/>
                </a:solidFill>
              </a:rPr>
              <a:t> that adds two numbers provided as command-line arguments.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Details: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program should accept two integers as command-line arguments.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Assume the arguments will always be integers.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program should output both original numbers, and their sum. If the program is run as ./additional 2 8, the output should be 2 + 8 = 10.</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If the incorrect number of command-line arguments is provided, the program should display an error and return with exit code 1.</a:t>
            </a:r>
            <a:endParaRPr>
              <a:solidFill>
                <a:srgbClr val="FFFFFF"/>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Scrabble!</a:t>
            </a:r>
            <a:endParaRPr/>
          </a:p>
        </p:txBody>
      </p:sp>
      <p:pic>
        <p:nvPicPr>
          <p:cNvPr descr="Holiday Scrabble Gif - ID: 7213 - Gif Abyss" id="452" name="Google Shape;452;p76"/>
          <p:cNvPicPr preferRelativeResize="0"/>
          <p:nvPr/>
        </p:nvPicPr>
        <p:blipFill>
          <a:blip r:embed="rId3">
            <a:alphaModFix/>
          </a:blip>
          <a:stretch>
            <a:fillRect/>
          </a:stretch>
        </p:blipFill>
        <p:spPr>
          <a:xfrm>
            <a:off x="2667000" y="2102375"/>
            <a:ext cx="3810000" cy="2552700"/>
          </a:xfrm>
          <a:prstGeom prst="rect">
            <a:avLst/>
          </a:prstGeom>
          <a:noFill/>
          <a:ln>
            <a:noFill/>
          </a:ln>
        </p:spPr>
      </p:pic>
      <p:sp>
        <p:nvSpPr>
          <p:cNvPr id="453" name="Google Shape;453;p76"/>
          <p:cNvSpPr txBox="1"/>
          <p:nvPr>
            <p:ph idx="1" type="body"/>
          </p:nvPr>
        </p:nvSpPr>
        <p:spPr>
          <a:xfrm>
            <a:off x="311700" y="1152475"/>
            <a:ext cx="8520600" cy="22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https://cs50.harvard.edu/college/2021/fall/labs/2/</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Guidelines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en" sz="2000">
                <a:solidFill>
                  <a:srgbClr val="FFFFFF"/>
                </a:solidFill>
              </a:rPr>
              <a:t>Could you eliminate:</a:t>
            </a:r>
            <a:endParaRPr sz="20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Repetition?</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Loops?</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Magic Numbers?</a:t>
            </a:r>
            <a:endParaRPr sz="16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Is the code consistent? </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Is the code organized logically and well-documented? </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Is there a shorter/more efficient way to accomplish the same thing? </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Should the code be in its own function?</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Are variables given descriptive names?</a:t>
            </a:r>
            <a:endParaRPr sz="20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Practice</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FFFFFF"/>
                </a:solidFill>
              </a:rPr>
              <a:t>Identify improvements in design that could be made for the following code that prints variable </a:t>
            </a:r>
            <a:r>
              <a:rPr i="1" lang="en" sz="1600">
                <a:solidFill>
                  <a:srgbClr val="FFFFFF"/>
                </a:solidFill>
              </a:rPr>
              <a:t>x</a:t>
            </a:r>
            <a:r>
              <a:rPr lang="en" sz="1600">
                <a:solidFill>
                  <a:srgbClr val="FFFFFF"/>
                </a:solidFill>
              </a:rPr>
              <a:t> a certain number of times.</a:t>
            </a:r>
            <a:endParaRPr sz="1600">
              <a:solidFill>
                <a:srgbClr val="FFFFFF"/>
              </a:solidFill>
            </a:endParaRPr>
          </a:p>
        </p:txBody>
      </p:sp>
      <p:sp>
        <p:nvSpPr>
          <p:cNvPr id="100" name="Google Shape;100;p20"/>
          <p:cNvSpPr txBox="1"/>
          <p:nvPr>
            <p:ph idx="1" type="body"/>
          </p:nvPr>
        </p:nvSpPr>
        <p:spPr>
          <a:xfrm>
            <a:off x="1802100" y="1866500"/>
            <a:ext cx="5539800" cy="280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int main(void)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bool times = get_bool("Enter true or false: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if (times == true)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printf(x);</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printf(x);</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printf(x);</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else if (times == false)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r>
              <a:rPr lang="en" sz="1400">
                <a:solidFill>
                  <a:srgbClr val="FFFFFF"/>
                </a:solidFill>
                <a:latin typeface="Consolas"/>
                <a:ea typeface="Consolas"/>
                <a:cs typeface="Consolas"/>
                <a:sym typeface="Consolas"/>
              </a:rPr>
              <a:t>printf(“\n”);</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Practice</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FFFFFF"/>
                </a:solidFill>
              </a:rPr>
              <a:t>Identify improvements in design that could be made for the following code that prints variable </a:t>
            </a:r>
            <a:r>
              <a:rPr i="1" lang="en" sz="1600">
                <a:solidFill>
                  <a:srgbClr val="FFFFFF"/>
                </a:solidFill>
              </a:rPr>
              <a:t>x</a:t>
            </a:r>
            <a:r>
              <a:rPr lang="en" sz="1600">
                <a:solidFill>
                  <a:srgbClr val="FFFFFF"/>
                </a:solidFill>
              </a:rPr>
              <a:t> a certain number of times.</a:t>
            </a:r>
            <a:endParaRPr sz="1600">
              <a:solidFill>
                <a:srgbClr val="FFFFFF"/>
              </a:solidFill>
            </a:endParaRPr>
          </a:p>
        </p:txBody>
      </p:sp>
      <p:sp>
        <p:nvSpPr>
          <p:cNvPr id="107" name="Google Shape;107;p21"/>
          <p:cNvSpPr txBox="1"/>
          <p:nvPr>
            <p:ph idx="1" type="body"/>
          </p:nvPr>
        </p:nvSpPr>
        <p:spPr>
          <a:xfrm>
            <a:off x="1802100" y="1866500"/>
            <a:ext cx="5539800" cy="280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int main(void)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bool times = get_bool("Enter true or false: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if (times == true)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printf(x);</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printf(x);</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printf(x);</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else if (times == false)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r>
              <a:rPr lang="en" sz="1400">
                <a:solidFill>
                  <a:srgbClr val="FFFFFF"/>
                </a:solidFill>
                <a:latin typeface="Consolas"/>
                <a:ea typeface="Consolas"/>
                <a:cs typeface="Consolas"/>
                <a:sym typeface="Consolas"/>
              </a:rPr>
              <a:t>printf(“\n”);</a:t>
            </a:r>
            <a:endParaRPr sz="1400">
              <a:solidFill>
                <a:srgbClr val="93C47D"/>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p:txBody>
      </p:sp>
      <p:sp>
        <p:nvSpPr>
          <p:cNvPr id="108" name="Google Shape;108;p21"/>
          <p:cNvSpPr/>
          <p:nvPr/>
        </p:nvSpPr>
        <p:spPr>
          <a:xfrm>
            <a:off x="2568250" y="2383650"/>
            <a:ext cx="1480800" cy="2643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