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E832E-64E7-4468-A5E0-F58B98C49C59}">
  <a:tblStyle styleId="{0F7E832E-64E7-4468-A5E0-F58B98C49C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2bb6aac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2bb6aac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a2bb6aac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a2bb6aac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617491d93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17491d93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617491d93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17491d93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617491d93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17491d93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17491d93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17491d93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9a2bb6aac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9a2bb6aac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9a2bb6aac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9a2bb6aac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9a2bb6aac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9a2bb6aac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9a2bb6aac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9a2bb6aac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60a93c778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60a93c778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617491d9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617491d9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a2bb6aa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a2bb6aa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617491d9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617491d9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9a2bb6aac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9a2bb6aac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9a2bb6aac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9a2bb6aac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9a2bb6aac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9a2bb6aac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9a2bb6aac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9a2bb6aac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9a2bb6aac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9a2bb6aac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9a2bb6aac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9a2bb6aac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9a2bb6aac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9a2bb6aac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9a2bb6aac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9a2bb6aac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9a2bb6aac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9a2bb6aac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2bb6aa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a2bb6aa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9a2bb6aac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9a2bb6aac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9a2bb6aac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9a2bb6aac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9a2bb6aac5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9a2bb6aac5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a2bb6aac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a2bb6aa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2bb6aac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2bb6aac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0a93c778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a93c778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2bb6aac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a2bb6aac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17491d9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7491d9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a2bb6aa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a2bb6aa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2bb6aa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2bb6aa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2bb6aac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2bb6aac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0a93c778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0a93c778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17491d9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17491d9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2bb6aac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a2bb6aac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17491d9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7491d9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a2bb6aac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a2bb6aac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17491d9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17491d9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17491d9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7491d9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17491d9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17491d9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17491d93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17491d93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a2bb6aa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a2bb6aa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17491d9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17491d9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17491d93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7491d93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617491d9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17491d9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17491d9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17491d9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17491d93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17491d93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17491d9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17491d9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a2bb6aac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a2bb6aac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17491d9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17491d9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17491d93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17491d9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a2bb6aac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a2bb6aac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a2bb6a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a2bb6a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17491d93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17491d93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17491d9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17491d9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17491d93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17491d93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617491d9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17491d9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17491d93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17491d93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a2bb6aac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a2bb6aac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a2bb6aac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a2bb6aac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a2bb6aac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a2bb6aac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a2bb6aac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a2bb6aac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a2bb6aac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a2bb6aac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a2bb6aa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a2bb6aa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17491d93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17491d93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17491d93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17491d93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17491d93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17491d93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17491d93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17491d9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17491d93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17491d93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617491d93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17491d93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17491d93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17491d93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17491d93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17491d9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617491d93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17491d93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17491d93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17491d93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a2bb6aa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a2bb6aa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617491d93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17491d93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617491d93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17491d93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617491d93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17491d93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617491d93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17491d93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17491d93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17491d93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17491d93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17491d93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617491d9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17491d9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17491d93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17491d93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617491d93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17491d93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17491d93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17491d93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2bb6aa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a2bb6aa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17491d93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17491d93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17491d93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17491d93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17491d93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17491d93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617491d9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17491d9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17491d93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17491d93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617491d93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17491d93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617491d93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17491d93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17491d93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17491d93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17491d93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17491d93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617491d93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17491d93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2bb6aa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2bb6aa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617491d9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17491d9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617491d93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17491d93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17491d93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17491d93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17491d93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17491d93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17491d93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17491d93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617491d93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17491d93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17491d93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17491d93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617491d93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617491d93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617491d93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17491d93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617491d93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17491d93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a2bb6aa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a2bb6aa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617491d93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17491d9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617491d93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17491d93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617491d93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17491d93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17491d93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17491d93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617491d93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17491d93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17491d93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17491d93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617491d93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17491d93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17491d93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17491d93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617491d93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17491d93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617491d93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17491d93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cs50.harvard.edu/college/2020/fall/labs/3/" TargetMode="External"/><Relationship Id="rId4" Type="http://schemas.openxmlformats.org/officeDocument/2006/relationships/image" Target="../media/image5.gi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Which sorting algorithm is this?</a:t>
            </a:r>
            <a:endParaRPr>
              <a:solidFill>
                <a:srgbClr val="FFFFFF"/>
              </a:solidFill>
            </a:endParaRPr>
          </a:p>
        </p:txBody>
      </p:sp>
      <p:pic>
        <p:nvPicPr>
          <p:cNvPr descr="Sorting Algorithms - LAMFO" id="56" name="Google Shape;56;p13"/>
          <p:cNvPicPr preferRelativeResize="0"/>
          <p:nvPr/>
        </p:nvPicPr>
        <p:blipFill>
          <a:blip r:embed="rId3">
            <a:alphaModFix/>
          </a:blip>
          <a:stretch>
            <a:fillRect/>
          </a:stretch>
        </p:blipFill>
        <p:spPr>
          <a:xfrm>
            <a:off x="2939038" y="1718925"/>
            <a:ext cx="3265925" cy="303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Search</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Running time in Big O? O(n)</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Running time in Big Ω? Ω(1)</a:t>
            </a:r>
            <a:endParaRPr>
              <a:solidFill>
                <a:srgbClr val="FFFFFF"/>
              </a:solidFill>
            </a:endParaRPr>
          </a:p>
        </p:txBody>
      </p:sp>
      <p:graphicFrame>
        <p:nvGraphicFramePr>
          <p:cNvPr id="113" name="Google Shape;113;p22"/>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graphicFrame>
        <p:nvGraphicFramePr>
          <p:cNvPr id="666" name="Google Shape;666;p112"/>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67" name="Google Shape;667;p112"/>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68" name="Google Shape;668;p112"/>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69" name="Google Shape;669;p112"/>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graphicFrame>
        <p:nvGraphicFramePr>
          <p:cNvPr id="674" name="Google Shape;674;p11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75" name="Google Shape;675;p113"/>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76" name="Google Shape;676;p113"/>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77" name="Google Shape;677;p113"/>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graphicFrame>
        <p:nvGraphicFramePr>
          <p:cNvPr id="682" name="Google Shape;682;p11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83" name="Google Shape;683;p114"/>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84" name="Google Shape;684;p114"/>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graphicFrame>
        <p:nvGraphicFramePr>
          <p:cNvPr id="685" name="Google Shape;685;p114"/>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aphicFrame>
        <p:nvGraphicFramePr>
          <p:cNvPr id="690" name="Google Shape;690;p11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91" name="Google Shape;691;p115"/>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92" name="Google Shape;692;p115"/>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graphicFrame>
        <p:nvGraphicFramePr>
          <p:cNvPr id="693" name="Google Shape;693;p115"/>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6AA84F"/>
                    </a:solid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graphicFrame>
        <p:nvGraphicFramePr>
          <p:cNvPr id="698" name="Google Shape;698;p11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99" name="Google Shape;699;p116"/>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700" name="Google Shape;700;p116"/>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graphicFrame>
        <p:nvGraphicFramePr>
          <p:cNvPr id="701" name="Google Shape;701;p116"/>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6AA84F"/>
                    </a:solidFill>
                  </a:tcPr>
                </a:tc>
              </a:tr>
            </a:tbl>
          </a:graphicData>
        </a:graphic>
      </p:graphicFrame>
      <p:sp>
        <p:nvSpPr>
          <p:cNvPr id="702" name="Google Shape;702;p116"/>
          <p:cNvSpPr txBox="1"/>
          <p:nvPr/>
        </p:nvSpPr>
        <p:spPr>
          <a:xfrm>
            <a:off x="2128800" y="4046050"/>
            <a:ext cx="4998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Big(O) running time?</a:t>
            </a:r>
            <a:endParaRPr sz="1800">
              <a:solidFill>
                <a:srgbClr val="FFFF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graphicFrame>
        <p:nvGraphicFramePr>
          <p:cNvPr id="707" name="Google Shape;707;p11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708" name="Google Shape;708;p117"/>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709" name="Google Shape;709;p117"/>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graphicFrame>
        <p:nvGraphicFramePr>
          <p:cNvPr id="710" name="Google Shape;710;p117"/>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6AA84F"/>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6AA84F"/>
                    </a:solidFill>
                  </a:tcPr>
                </a:tc>
              </a:tr>
            </a:tbl>
          </a:graphicData>
        </a:graphic>
      </p:graphicFrame>
      <p:sp>
        <p:nvSpPr>
          <p:cNvPr id="711" name="Google Shape;711;p117"/>
          <p:cNvSpPr txBox="1"/>
          <p:nvPr/>
        </p:nvSpPr>
        <p:spPr>
          <a:xfrm>
            <a:off x="2128800" y="4046050"/>
            <a:ext cx="4998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Big(O) running time? O(n log n)</a:t>
            </a:r>
            <a:endParaRPr sz="1800">
              <a:solidFill>
                <a:srgbClr val="FFFFFF"/>
              </a:solidFill>
            </a:endParaRPr>
          </a:p>
          <a:p>
            <a:pPr indent="0" lvl="0" marL="0" rtl="0" algn="l">
              <a:spcBef>
                <a:spcPts val="0"/>
              </a:spcBef>
              <a:spcAft>
                <a:spcPts val="0"/>
              </a:spcAft>
              <a:buNone/>
            </a:pPr>
            <a:r>
              <a:rPr lang="en" sz="1800">
                <a:solidFill>
                  <a:srgbClr val="FFFFFF"/>
                </a:solidFill>
              </a:rPr>
              <a:t>Make sure you can reason why!</a:t>
            </a:r>
            <a:endParaRPr sz="1800">
              <a:solidFill>
                <a:srgbClr val="FFFFF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Merge Sort O(n log(n))</a:t>
            </a:r>
            <a:endParaRPr/>
          </a:p>
        </p:txBody>
      </p:sp>
      <p:pic>
        <p:nvPicPr>
          <p:cNvPr id="717" name="Google Shape;717;p118"/>
          <p:cNvPicPr preferRelativeResize="0"/>
          <p:nvPr/>
        </p:nvPicPr>
        <p:blipFill>
          <a:blip r:embed="rId3">
            <a:alphaModFix/>
          </a:blip>
          <a:stretch>
            <a:fillRect/>
          </a:stretch>
        </p:blipFill>
        <p:spPr>
          <a:xfrm>
            <a:off x="2075125" y="1143650"/>
            <a:ext cx="4993750" cy="382097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Sorting Times</a:t>
            </a:r>
            <a:endParaRPr/>
          </a:p>
        </p:txBody>
      </p:sp>
      <p:sp>
        <p:nvSpPr>
          <p:cNvPr id="723" name="Google Shape;723;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https://cs50.harvard.edu/college/2020/fall/labs/3/</a:t>
            </a:r>
            <a:endParaRPr/>
          </a:p>
          <a:p>
            <a:pPr indent="0" lvl="0" marL="0" rtl="0" algn="l">
              <a:spcBef>
                <a:spcPts val="1600"/>
              </a:spcBef>
              <a:spcAft>
                <a:spcPts val="1600"/>
              </a:spcAft>
              <a:buNone/>
            </a:pPr>
            <a:r>
              <a:t/>
            </a:r>
            <a:endParaRPr/>
          </a:p>
        </p:txBody>
      </p:sp>
      <p:pic>
        <p:nvPicPr>
          <p:cNvPr descr="Sorting Algorithms - GIF - Imgur" id="724" name="Google Shape;724;p119"/>
          <p:cNvPicPr preferRelativeResize="0"/>
          <p:nvPr/>
        </p:nvPicPr>
        <p:blipFill>
          <a:blip r:embed="rId4">
            <a:alphaModFix/>
          </a:blip>
          <a:stretch>
            <a:fillRect/>
          </a:stretch>
        </p:blipFill>
        <p:spPr>
          <a:xfrm>
            <a:off x="1280225" y="1639575"/>
            <a:ext cx="6583550" cy="33320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Recursion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735" name="Google Shape;735;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Clr>
                <a:srgbClr val="FFFFFF"/>
              </a:buClr>
              <a:buSzPts val="2700"/>
              <a:buChar char="●"/>
            </a:pPr>
            <a:r>
              <a:rPr lang="en" sz="2700">
                <a:solidFill>
                  <a:srgbClr val="FFFFFF"/>
                </a:solidFill>
              </a:rPr>
              <a:t>Solve a problem by first solving a smaller version of the same problem</a:t>
            </a:r>
            <a:endParaRPr sz="2700">
              <a:solidFill>
                <a:srgbClr val="FFFFFF"/>
              </a:solidFill>
            </a:endParaRPr>
          </a:p>
          <a:p>
            <a:pPr indent="-400050" lvl="0" marL="457200" rtl="0" algn="l">
              <a:spcBef>
                <a:spcPts val="0"/>
              </a:spcBef>
              <a:spcAft>
                <a:spcPts val="0"/>
              </a:spcAft>
              <a:buClr>
                <a:srgbClr val="FFFFFF"/>
              </a:buClr>
              <a:buSzPts val="2700"/>
              <a:buChar char="●"/>
            </a:pPr>
            <a:r>
              <a:rPr lang="en" sz="2700">
                <a:solidFill>
                  <a:srgbClr val="FFFFFF"/>
                </a:solidFill>
              </a:rPr>
              <a:t>Every recursive function should have:</a:t>
            </a:r>
            <a:endParaRPr sz="2700">
              <a:solidFill>
                <a:srgbClr val="FFFFFF"/>
              </a:solidFill>
            </a:endParaRPr>
          </a:p>
          <a:p>
            <a:pPr indent="-374650" lvl="1" marL="914400" rtl="0" algn="l">
              <a:spcBef>
                <a:spcPts val="0"/>
              </a:spcBef>
              <a:spcAft>
                <a:spcPts val="0"/>
              </a:spcAft>
              <a:buClr>
                <a:srgbClr val="FFFFFF"/>
              </a:buClr>
              <a:buSzPts val="2300"/>
              <a:buChar char="○"/>
            </a:pPr>
            <a:r>
              <a:rPr lang="en" sz="2300">
                <a:solidFill>
                  <a:srgbClr val="FFFFFF"/>
                </a:solidFill>
              </a:rPr>
              <a:t>Base case: when to stop running the function</a:t>
            </a:r>
            <a:endParaRPr sz="2300">
              <a:solidFill>
                <a:srgbClr val="FFFFFF"/>
              </a:solidFill>
            </a:endParaRPr>
          </a:p>
          <a:p>
            <a:pPr indent="-374650" lvl="1" marL="914400" rtl="0" algn="l">
              <a:spcBef>
                <a:spcPts val="0"/>
              </a:spcBef>
              <a:spcAft>
                <a:spcPts val="0"/>
              </a:spcAft>
              <a:buClr>
                <a:srgbClr val="FFFFFF"/>
              </a:buClr>
              <a:buSzPts val="2300"/>
              <a:buChar char="○"/>
            </a:pPr>
            <a:r>
              <a:rPr lang="en" sz="2300">
                <a:solidFill>
                  <a:srgbClr val="FFFFFF"/>
                </a:solidFill>
              </a:rPr>
              <a:t>Recursive call: a call to the function again to solve a smaller version of the problem</a:t>
            </a:r>
            <a:endParaRPr sz="2300">
              <a:solidFill>
                <a:srgbClr val="FFFFFF"/>
              </a:solidFill>
            </a:endParaRPr>
          </a:p>
          <a:p>
            <a:pPr indent="0" lvl="0" marL="914400" rtl="0" algn="l">
              <a:spcBef>
                <a:spcPts val="1600"/>
              </a:spcBef>
              <a:spcAft>
                <a:spcPts val="1600"/>
              </a:spcAft>
              <a:buNone/>
            </a:pPr>
            <a:r>
              <a:t/>
            </a:r>
            <a:endParaRPr sz="27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t>
            </a:r>
            <a:r>
              <a:rPr lang="en"/>
              <a:t>Search</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graphicFrame>
        <p:nvGraphicFramePr>
          <p:cNvPr id="120" name="Google Shape;120;p23"/>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a:t>
            </a:r>
            <a:endParaRPr/>
          </a:p>
        </p:txBody>
      </p:sp>
      <p:sp>
        <p:nvSpPr>
          <p:cNvPr id="741" name="Google Shape;741;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2400">
                <a:solidFill>
                  <a:srgbClr val="FFFFFF"/>
                </a:solidFill>
                <a:latin typeface="Consolas"/>
                <a:ea typeface="Consolas"/>
                <a:cs typeface="Consolas"/>
                <a:sym typeface="Consolas"/>
              </a:rPr>
              <a:t>void count_up_to(n)</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if (n == 0)</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return;</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count_up_to(n - 1);</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printf("%i\n", n);</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47" name="Google Shape;747;p123"/>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53" name="Google Shape;753;p124"/>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54" name="Google Shape;754;p124"/>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755" name="Google Shape;755;p124"/>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61" name="Google Shape;761;p125"/>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62" name="Google Shape;762;p125"/>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63" name="Google Shape;763;p125"/>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764" name="Google Shape;764;p125"/>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765" name="Google Shape;765;p125"/>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71" name="Google Shape;771;p126"/>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72" name="Google Shape;772;p126"/>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73" name="Google Shape;773;p126"/>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74" name="Google Shape;774;p126"/>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775" name="Google Shape;775;p126"/>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776" name="Google Shape;776;p126"/>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777" name="Google Shape;777;p126"/>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83" name="Google Shape;783;p127"/>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84" name="Google Shape;784;p127"/>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85" name="Google Shape;785;p127"/>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86" name="Google Shape;786;p127"/>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787" name="Google Shape;787;p127"/>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788" name="Google Shape;788;p127"/>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789" name="Google Shape;789;p127"/>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cxnSp>
        <p:nvCxnSpPr>
          <p:cNvPr id="790" name="Google Shape;790;p127"/>
          <p:cNvCxnSpPr/>
          <p:nvPr/>
        </p:nvCxnSpPr>
        <p:spPr>
          <a:xfrm flipH="1">
            <a:off x="6571675" y="2075900"/>
            <a:ext cx="978300" cy="542100"/>
          </a:xfrm>
          <a:prstGeom prst="straightConnector1">
            <a:avLst/>
          </a:prstGeom>
          <a:noFill/>
          <a:ln cap="flat" cmpd="sng" w="28575">
            <a:solidFill>
              <a:srgbClr val="00FF00"/>
            </a:solidFill>
            <a:prstDash val="solid"/>
            <a:round/>
            <a:headEnd len="med" w="med" type="none"/>
            <a:tailEnd len="med" w="med" type="triangle"/>
          </a:ln>
        </p:spPr>
      </p:cxn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796" name="Google Shape;796;p128"/>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97" name="Google Shape;797;p128"/>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98" name="Google Shape;798;p128"/>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799" name="Google Shape;799;p128"/>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800" name="Google Shape;800;p128"/>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801" name="Google Shape;801;p128"/>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802" name="Google Shape;802;p128"/>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cxnSp>
        <p:nvCxnSpPr>
          <p:cNvPr id="803" name="Google Shape;803;p128"/>
          <p:cNvCxnSpPr/>
          <p:nvPr/>
        </p:nvCxnSpPr>
        <p:spPr>
          <a:xfrm flipH="1">
            <a:off x="6571675" y="2075900"/>
            <a:ext cx="978300" cy="542100"/>
          </a:xfrm>
          <a:prstGeom prst="straightConnector1">
            <a:avLst/>
          </a:prstGeom>
          <a:noFill/>
          <a:ln cap="flat" cmpd="sng" w="28575">
            <a:solidFill>
              <a:srgbClr val="00FF00"/>
            </a:solidFill>
            <a:prstDash val="solid"/>
            <a:round/>
            <a:headEnd len="med" w="med" type="none"/>
            <a:tailEnd len="med" w="med" type="triangle"/>
          </a:ln>
        </p:spPr>
      </p:cxnSp>
      <p:cxnSp>
        <p:nvCxnSpPr>
          <p:cNvPr id="804" name="Google Shape;804;p128"/>
          <p:cNvCxnSpPr/>
          <p:nvPr/>
        </p:nvCxnSpPr>
        <p:spPr>
          <a:xfrm>
            <a:off x="5328625" y="2763475"/>
            <a:ext cx="0" cy="357000"/>
          </a:xfrm>
          <a:prstGeom prst="straightConnector1">
            <a:avLst/>
          </a:prstGeom>
          <a:noFill/>
          <a:ln cap="flat" cmpd="sng" w="28575">
            <a:solidFill>
              <a:srgbClr val="00FFFF"/>
            </a:solidFill>
            <a:prstDash val="solid"/>
            <a:round/>
            <a:headEnd len="med" w="med" type="none"/>
            <a:tailEnd len="med" w="med" type="triangle"/>
          </a:ln>
        </p:spPr>
      </p:cxnSp>
      <p:sp>
        <p:nvSpPr>
          <p:cNvPr id="805" name="Google Shape;805;p128"/>
          <p:cNvSpPr txBox="1"/>
          <p:nvPr/>
        </p:nvSpPr>
        <p:spPr>
          <a:xfrm>
            <a:off x="5130350"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811" name="Google Shape;811;p129"/>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12" name="Google Shape;812;p129"/>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13" name="Google Shape;813;p129"/>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14" name="Google Shape;814;p129"/>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815" name="Google Shape;815;p129"/>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816" name="Google Shape;816;p129"/>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817" name="Google Shape;817;p129"/>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cxnSp>
        <p:nvCxnSpPr>
          <p:cNvPr id="818" name="Google Shape;818;p129"/>
          <p:cNvCxnSpPr/>
          <p:nvPr/>
        </p:nvCxnSpPr>
        <p:spPr>
          <a:xfrm flipH="1">
            <a:off x="6571675" y="2075900"/>
            <a:ext cx="978300" cy="542100"/>
          </a:xfrm>
          <a:prstGeom prst="straightConnector1">
            <a:avLst/>
          </a:prstGeom>
          <a:noFill/>
          <a:ln cap="flat" cmpd="sng" w="28575">
            <a:solidFill>
              <a:srgbClr val="00FF00"/>
            </a:solidFill>
            <a:prstDash val="solid"/>
            <a:round/>
            <a:headEnd len="med" w="med" type="none"/>
            <a:tailEnd len="med" w="med" type="triangle"/>
          </a:ln>
        </p:spPr>
      </p:cxnSp>
      <p:cxnSp>
        <p:nvCxnSpPr>
          <p:cNvPr id="819" name="Google Shape;819;p129"/>
          <p:cNvCxnSpPr/>
          <p:nvPr/>
        </p:nvCxnSpPr>
        <p:spPr>
          <a:xfrm rot="10800000">
            <a:off x="4284775" y="2618025"/>
            <a:ext cx="607500" cy="0"/>
          </a:xfrm>
          <a:prstGeom prst="straightConnector1">
            <a:avLst/>
          </a:prstGeom>
          <a:noFill/>
          <a:ln cap="flat" cmpd="sng" w="28575">
            <a:solidFill>
              <a:srgbClr val="4A86E8"/>
            </a:solidFill>
            <a:prstDash val="solid"/>
            <a:round/>
            <a:headEnd len="med" w="med" type="none"/>
            <a:tailEnd len="med" w="med" type="triangle"/>
          </a:ln>
        </p:spPr>
      </p:cxnSp>
      <p:cxnSp>
        <p:nvCxnSpPr>
          <p:cNvPr id="820" name="Google Shape;820;p129"/>
          <p:cNvCxnSpPr/>
          <p:nvPr/>
        </p:nvCxnSpPr>
        <p:spPr>
          <a:xfrm>
            <a:off x="5328625" y="2763475"/>
            <a:ext cx="0" cy="357000"/>
          </a:xfrm>
          <a:prstGeom prst="straightConnector1">
            <a:avLst/>
          </a:prstGeom>
          <a:noFill/>
          <a:ln cap="flat" cmpd="sng" w="28575">
            <a:solidFill>
              <a:srgbClr val="00FFFF"/>
            </a:solidFill>
            <a:prstDash val="solid"/>
            <a:round/>
            <a:headEnd len="med" w="med" type="none"/>
            <a:tailEnd len="med" w="med" type="triangle"/>
          </a:ln>
        </p:spPr>
      </p:cxnSp>
      <p:sp>
        <p:nvSpPr>
          <p:cNvPr id="821" name="Google Shape;821;p129"/>
          <p:cNvSpPr txBox="1"/>
          <p:nvPr/>
        </p:nvSpPr>
        <p:spPr>
          <a:xfrm>
            <a:off x="5130350"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827" name="Google Shape;827;p130"/>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28" name="Google Shape;828;p130"/>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29" name="Google Shape;829;p130"/>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30" name="Google Shape;830;p130"/>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831" name="Google Shape;831;p130"/>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832" name="Google Shape;832;p130"/>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833" name="Google Shape;833;p130"/>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cxnSp>
        <p:nvCxnSpPr>
          <p:cNvPr id="834" name="Google Shape;834;p130"/>
          <p:cNvCxnSpPr/>
          <p:nvPr/>
        </p:nvCxnSpPr>
        <p:spPr>
          <a:xfrm flipH="1">
            <a:off x="6571675" y="2075900"/>
            <a:ext cx="978300" cy="542100"/>
          </a:xfrm>
          <a:prstGeom prst="straightConnector1">
            <a:avLst/>
          </a:prstGeom>
          <a:noFill/>
          <a:ln cap="flat" cmpd="sng" w="28575">
            <a:solidFill>
              <a:srgbClr val="00FF00"/>
            </a:solidFill>
            <a:prstDash val="solid"/>
            <a:round/>
            <a:headEnd len="med" w="med" type="none"/>
            <a:tailEnd len="med" w="med" type="triangle"/>
          </a:ln>
        </p:spPr>
      </p:cxnSp>
      <p:cxnSp>
        <p:nvCxnSpPr>
          <p:cNvPr id="835" name="Google Shape;835;p130"/>
          <p:cNvCxnSpPr/>
          <p:nvPr/>
        </p:nvCxnSpPr>
        <p:spPr>
          <a:xfrm rot="10800000">
            <a:off x="2096175" y="2618025"/>
            <a:ext cx="614400" cy="0"/>
          </a:xfrm>
          <a:prstGeom prst="straightConnector1">
            <a:avLst/>
          </a:prstGeom>
          <a:noFill/>
          <a:ln cap="flat" cmpd="sng" w="28575">
            <a:solidFill>
              <a:srgbClr val="674EA7"/>
            </a:solidFill>
            <a:prstDash val="solid"/>
            <a:round/>
            <a:headEnd len="med" w="med" type="none"/>
            <a:tailEnd len="med" w="med" type="triangle"/>
          </a:ln>
        </p:spPr>
      </p:cxnSp>
      <p:cxnSp>
        <p:nvCxnSpPr>
          <p:cNvPr id="836" name="Google Shape;836;p130"/>
          <p:cNvCxnSpPr/>
          <p:nvPr/>
        </p:nvCxnSpPr>
        <p:spPr>
          <a:xfrm rot="10800000">
            <a:off x="4284775" y="2618025"/>
            <a:ext cx="607500" cy="0"/>
          </a:xfrm>
          <a:prstGeom prst="straightConnector1">
            <a:avLst/>
          </a:prstGeom>
          <a:noFill/>
          <a:ln cap="flat" cmpd="sng" w="28575">
            <a:solidFill>
              <a:srgbClr val="4A86E8"/>
            </a:solidFill>
            <a:prstDash val="solid"/>
            <a:round/>
            <a:headEnd len="med" w="med" type="none"/>
            <a:tailEnd len="med" w="med" type="triangle"/>
          </a:ln>
        </p:spPr>
      </p:cxnSp>
      <p:cxnSp>
        <p:nvCxnSpPr>
          <p:cNvPr id="837" name="Google Shape;837;p130"/>
          <p:cNvCxnSpPr/>
          <p:nvPr/>
        </p:nvCxnSpPr>
        <p:spPr>
          <a:xfrm>
            <a:off x="5328625" y="2763475"/>
            <a:ext cx="0" cy="357000"/>
          </a:xfrm>
          <a:prstGeom prst="straightConnector1">
            <a:avLst/>
          </a:prstGeom>
          <a:noFill/>
          <a:ln cap="flat" cmpd="sng" w="28575">
            <a:solidFill>
              <a:srgbClr val="00FFFF"/>
            </a:solidFill>
            <a:prstDash val="solid"/>
            <a:round/>
            <a:headEnd len="med" w="med" type="none"/>
            <a:tailEnd len="med" w="med" type="triangle"/>
          </a:ln>
        </p:spPr>
      </p:cxnSp>
      <p:cxnSp>
        <p:nvCxnSpPr>
          <p:cNvPr id="838" name="Google Shape;838;p130"/>
          <p:cNvCxnSpPr/>
          <p:nvPr/>
        </p:nvCxnSpPr>
        <p:spPr>
          <a:xfrm>
            <a:off x="3061350" y="2763475"/>
            <a:ext cx="0" cy="357000"/>
          </a:xfrm>
          <a:prstGeom prst="straightConnector1">
            <a:avLst/>
          </a:prstGeom>
          <a:noFill/>
          <a:ln cap="flat" cmpd="sng" w="28575">
            <a:solidFill>
              <a:srgbClr val="0000FF"/>
            </a:solidFill>
            <a:prstDash val="solid"/>
            <a:round/>
            <a:headEnd len="med" w="med" type="none"/>
            <a:tailEnd len="med" w="med" type="triangle"/>
          </a:ln>
        </p:spPr>
      </p:cxnSp>
      <p:cxnSp>
        <p:nvCxnSpPr>
          <p:cNvPr id="839" name="Google Shape;839;p130"/>
          <p:cNvCxnSpPr/>
          <p:nvPr/>
        </p:nvCxnSpPr>
        <p:spPr>
          <a:xfrm>
            <a:off x="794075" y="2763475"/>
            <a:ext cx="0" cy="357000"/>
          </a:xfrm>
          <a:prstGeom prst="straightConnector1">
            <a:avLst/>
          </a:prstGeom>
          <a:noFill/>
          <a:ln cap="flat" cmpd="sng" w="28575">
            <a:solidFill>
              <a:srgbClr val="9900FF"/>
            </a:solidFill>
            <a:prstDash val="solid"/>
            <a:round/>
            <a:headEnd len="med" w="med" type="none"/>
            <a:tailEnd len="med" w="med" type="triangle"/>
          </a:ln>
        </p:spPr>
      </p:cxnSp>
      <p:sp>
        <p:nvSpPr>
          <p:cNvPr id="840" name="Google Shape;840;p130"/>
          <p:cNvSpPr txBox="1"/>
          <p:nvPr/>
        </p:nvSpPr>
        <p:spPr>
          <a:xfrm>
            <a:off x="621450" y="3186600"/>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a:t>
            </a:r>
            <a:endParaRPr sz="1800">
              <a:solidFill>
                <a:srgbClr val="FFFFFF"/>
              </a:solidFill>
            </a:endParaRPr>
          </a:p>
        </p:txBody>
      </p:sp>
      <p:sp>
        <p:nvSpPr>
          <p:cNvPr id="841" name="Google Shape;841;p130"/>
          <p:cNvSpPr txBox="1"/>
          <p:nvPr/>
        </p:nvSpPr>
        <p:spPr>
          <a:xfrm>
            <a:off x="2875888"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2</a:t>
            </a:r>
            <a:endParaRPr sz="1800">
              <a:solidFill>
                <a:srgbClr val="FFFFFF"/>
              </a:solidFill>
            </a:endParaRPr>
          </a:p>
        </p:txBody>
      </p:sp>
      <p:sp>
        <p:nvSpPr>
          <p:cNvPr id="842" name="Google Shape;842;p130"/>
          <p:cNvSpPr txBox="1"/>
          <p:nvPr/>
        </p:nvSpPr>
        <p:spPr>
          <a:xfrm>
            <a:off x="5130350"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Function Demo</a:t>
            </a:r>
            <a:endParaRPr/>
          </a:p>
        </p:txBody>
      </p:sp>
      <p:sp>
        <p:nvSpPr>
          <p:cNvPr id="848" name="Google Shape;848;p131"/>
          <p:cNvSpPr txBox="1"/>
          <p:nvPr>
            <p:ph idx="1" type="body"/>
          </p:nvPr>
        </p:nvSpPr>
        <p:spPr>
          <a:xfrm>
            <a:off x="14585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count_up_to(3 - 1);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49" name="Google Shape;849;p131"/>
          <p:cNvSpPr txBox="1"/>
          <p:nvPr>
            <p:ph idx="1" type="body"/>
          </p:nvPr>
        </p:nvSpPr>
        <p:spPr>
          <a:xfrm>
            <a:off x="235892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count_up_to(2 - 1);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50" name="Google Shape;850;p131"/>
          <p:cNvSpPr txBox="1"/>
          <p:nvPr>
            <p:ph idx="1" type="body"/>
          </p:nvPr>
        </p:nvSpPr>
        <p:spPr>
          <a:xfrm>
            <a:off x="4572000"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count_up_to(1 - 1);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851" name="Google Shape;851;p131"/>
          <p:cNvSpPr txBox="1"/>
          <p:nvPr>
            <p:ph idx="1" type="body"/>
          </p:nvPr>
        </p:nvSpPr>
        <p:spPr>
          <a:xfrm>
            <a:off x="6851175" y="1152475"/>
            <a:ext cx="2147700" cy="19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FFFFFF"/>
                </a:solidFill>
                <a:latin typeface="Consolas"/>
                <a:ea typeface="Consolas"/>
                <a:cs typeface="Consolas"/>
                <a:sym typeface="Consolas"/>
              </a:rPr>
              <a:t>void count_up_to(0)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if (n == 0)</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return;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count_up_to(n - 1);</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printf("%i\n", n);</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cxnSp>
        <p:nvCxnSpPr>
          <p:cNvPr id="852" name="Google Shape;852;p131"/>
          <p:cNvCxnSpPr/>
          <p:nvPr/>
        </p:nvCxnSpPr>
        <p:spPr>
          <a:xfrm flipH="1" rot="10800000">
            <a:off x="1811475" y="1388425"/>
            <a:ext cx="568500" cy="925500"/>
          </a:xfrm>
          <a:prstGeom prst="straightConnector1">
            <a:avLst/>
          </a:prstGeom>
          <a:noFill/>
          <a:ln cap="flat" cmpd="sng" w="28575">
            <a:solidFill>
              <a:srgbClr val="FF0000"/>
            </a:solidFill>
            <a:prstDash val="solid"/>
            <a:round/>
            <a:headEnd len="med" w="med" type="none"/>
            <a:tailEnd len="med" w="med" type="triangle"/>
          </a:ln>
        </p:spPr>
      </p:cxnSp>
      <p:cxnSp>
        <p:nvCxnSpPr>
          <p:cNvPr id="853" name="Google Shape;853;p131"/>
          <p:cNvCxnSpPr/>
          <p:nvPr/>
        </p:nvCxnSpPr>
        <p:spPr>
          <a:xfrm flipH="1" rot="10800000">
            <a:off x="4003500" y="1388425"/>
            <a:ext cx="568500" cy="925500"/>
          </a:xfrm>
          <a:prstGeom prst="straightConnector1">
            <a:avLst/>
          </a:prstGeom>
          <a:noFill/>
          <a:ln cap="flat" cmpd="sng" w="28575">
            <a:solidFill>
              <a:srgbClr val="FF9900"/>
            </a:solidFill>
            <a:prstDash val="solid"/>
            <a:round/>
            <a:headEnd len="med" w="med" type="none"/>
            <a:tailEnd len="med" w="med" type="triangle"/>
          </a:ln>
        </p:spPr>
      </p:cxnSp>
      <p:cxnSp>
        <p:nvCxnSpPr>
          <p:cNvPr id="854" name="Google Shape;854;p131"/>
          <p:cNvCxnSpPr/>
          <p:nvPr/>
        </p:nvCxnSpPr>
        <p:spPr>
          <a:xfrm flipH="1" rot="10800000">
            <a:off x="6281950" y="1388425"/>
            <a:ext cx="568500" cy="925500"/>
          </a:xfrm>
          <a:prstGeom prst="straightConnector1">
            <a:avLst/>
          </a:prstGeom>
          <a:noFill/>
          <a:ln cap="flat" cmpd="sng" w="28575">
            <a:solidFill>
              <a:srgbClr val="FFFF00"/>
            </a:solidFill>
            <a:prstDash val="solid"/>
            <a:round/>
            <a:headEnd len="med" w="med" type="none"/>
            <a:tailEnd len="med" w="med" type="triangle"/>
          </a:ln>
        </p:spPr>
      </p:cxnSp>
      <p:cxnSp>
        <p:nvCxnSpPr>
          <p:cNvPr id="855" name="Google Shape;855;p131"/>
          <p:cNvCxnSpPr/>
          <p:nvPr/>
        </p:nvCxnSpPr>
        <p:spPr>
          <a:xfrm flipH="1">
            <a:off x="6571675" y="2075900"/>
            <a:ext cx="978300" cy="542100"/>
          </a:xfrm>
          <a:prstGeom prst="straightConnector1">
            <a:avLst/>
          </a:prstGeom>
          <a:noFill/>
          <a:ln cap="flat" cmpd="sng" w="28575">
            <a:solidFill>
              <a:srgbClr val="00FF00"/>
            </a:solidFill>
            <a:prstDash val="solid"/>
            <a:round/>
            <a:headEnd len="med" w="med" type="none"/>
            <a:tailEnd len="med" w="med" type="triangle"/>
          </a:ln>
        </p:spPr>
      </p:cxnSp>
      <p:cxnSp>
        <p:nvCxnSpPr>
          <p:cNvPr id="856" name="Google Shape;856;p131"/>
          <p:cNvCxnSpPr/>
          <p:nvPr/>
        </p:nvCxnSpPr>
        <p:spPr>
          <a:xfrm rot="10800000">
            <a:off x="2096175" y="2618025"/>
            <a:ext cx="614400" cy="0"/>
          </a:xfrm>
          <a:prstGeom prst="straightConnector1">
            <a:avLst/>
          </a:prstGeom>
          <a:noFill/>
          <a:ln cap="flat" cmpd="sng" w="28575">
            <a:solidFill>
              <a:srgbClr val="674EA7"/>
            </a:solidFill>
            <a:prstDash val="solid"/>
            <a:round/>
            <a:headEnd len="med" w="med" type="none"/>
            <a:tailEnd len="med" w="med" type="triangle"/>
          </a:ln>
        </p:spPr>
      </p:cxnSp>
      <p:cxnSp>
        <p:nvCxnSpPr>
          <p:cNvPr id="857" name="Google Shape;857;p131"/>
          <p:cNvCxnSpPr/>
          <p:nvPr/>
        </p:nvCxnSpPr>
        <p:spPr>
          <a:xfrm rot="10800000">
            <a:off x="4284775" y="2618025"/>
            <a:ext cx="607500" cy="0"/>
          </a:xfrm>
          <a:prstGeom prst="straightConnector1">
            <a:avLst/>
          </a:prstGeom>
          <a:noFill/>
          <a:ln cap="flat" cmpd="sng" w="28575">
            <a:solidFill>
              <a:srgbClr val="4A86E8"/>
            </a:solidFill>
            <a:prstDash val="solid"/>
            <a:round/>
            <a:headEnd len="med" w="med" type="none"/>
            <a:tailEnd len="med" w="med" type="triangle"/>
          </a:ln>
        </p:spPr>
      </p:cxnSp>
      <p:cxnSp>
        <p:nvCxnSpPr>
          <p:cNvPr id="858" name="Google Shape;858;p131"/>
          <p:cNvCxnSpPr/>
          <p:nvPr/>
        </p:nvCxnSpPr>
        <p:spPr>
          <a:xfrm>
            <a:off x="5328625" y="2763475"/>
            <a:ext cx="0" cy="357000"/>
          </a:xfrm>
          <a:prstGeom prst="straightConnector1">
            <a:avLst/>
          </a:prstGeom>
          <a:noFill/>
          <a:ln cap="flat" cmpd="sng" w="28575">
            <a:solidFill>
              <a:srgbClr val="00FFFF"/>
            </a:solidFill>
            <a:prstDash val="solid"/>
            <a:round/>
            <a:headEnd len="med" w="med" type="none"/>
            <a:tailEnd len="med" w="med" type="triangle"/>
          </a:ln>
        </p:spPr>
      </p:cxnSp>
      <p:cxnSp>
        <p:nvCxnSpPr>
          <p:cNvPr id="859" name="Google Shape;859;p131"/>
          <p:cNvCxnSpPr/>
          <p:nvPr/>
        </p:nvCxnSpPr>
        <p:spPr>
          <a:xfrm>
            <a:off x="3061350" y="2763475"/>
            <a:ext cx="0" cy="357000"/>
          </a:xfrm>
          <a:prstGeom prst="straightConnector1">
            <a:avLst/>
          </a:prstGeom>
          <a:noFill/>
          <a:ln cap="flat" cmpd="sng" w="28575">
            <a:solidFill>
              <a:srgbClr val="0000FF"/>
            </a:solidFill>
            <a:prstDash val="solid"/>
            <a:round/>
            <a:headEnd len="med" w="med" type="none"/>
            <a:tailEnd len="med" w="med" type="triangle"/>
          </a:ln>
        </p:spPr>
      </p:cxnSp>
      <p:cxnSp>
        <p:nvCxnSpPr>
          <p:cNvPr id="860" name="Google Shape;860;p131"/>
          <p:cNvCxnSpPr/>
          <p:nvPr/>
        </p:nvCxnSpPr>
        <p:spPr>
          <a:xfrm>
            <a:off x="794075" y="2763475"/>
            <a:ext cx="0" cy="357000"/>
          </a:xfrm>
          <a:prstGeom prst="straightConnector1">
            <a:avLst/>
          </a:prstGeom>
          <a:noFill/>
          <a:ln cap="flat" cmpd="sng" w="28575">
            <a:solidFill>
              <a:srgbClr val="9900FF"/>
            </a:solidFill>
            <a:prstDash val="solid"/>
            <a:round/>
            <a:headEnd len="med" w="med" type="none"/>
            <a:tailEnd len="med" w="med" type="triangle"/>
          </a:ln>
        </p:spPr>
      </p:cxnSp>
      <p:sp>
        <p:nvSpPr>
          <p:cNvPr id="861" name="Google Shape;861;p131"/>
          <p:cNvSpPr txBox="1"/>
          <p:nvPr/>
        </p:nvSpPr>
        <p:spPr>
          <a:xfrm>
            <a:off x="621450" y="3186600"/>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a:t>
            </a:r>
            <a:endParaRPr sz="1800">
              <a:solidFill>
                <a:srgbClr val="FFFFFF"/>
              </a:solidFill>
            </a:endParaRPr>
          </a:p>
        </p:txBody>
      </p:sp>
      <p:sp>
        <p:nvSpPr>
          <p:cNvPr id="862" name="Google Shape;862;p131"/>
          <p:cNvSpPr txBox="1"/>
          <p:nvPr/>
        </p:nvSpPr>
        <p:spPr>
          <a:xfrm>
            <a:off x="2875888"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2</a:t>
            </a:r>
            <a:endParaRPr sz="1800">
              <a:solidFill>
                <a:srgbClr val="FFFFFF"/>
              </a:solidFill>
            </a:endParaRPr>
          </a:p>
        </p:txBody>
      </p:sp>
      <p:sp>
        <p:nvSpPr>
          <p:cNvPr id="863" name="Google Shape;863;p131"/>
          <p:cNvSpPr txBox="1"/>
          <p:nvPr/>
        </p:nvSpPr>
        <p:spPr>
          <a:xfrm>
            <a:off x="5130350" y="3215625"/>
            <a:ext cx="3966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1</a:t>
            </a:r>
            <a:endParaRPr sz="1800">
              <a:solidFill>
                <a:srgbClr val="FFFFFF"/>
              </a:solidFill>
            </a:endParaRPr>
          </a:p>
        </p:txBody>
      </p:sp>
      <p:sp>
        <p:nvSpPr>
          <p:cNvPr id="864" name="Google Shape;864;p131"/>
          <p:cNvSpPr txBox="1"/>
          <p:nvPr/>
        </p:nvSpPr>
        <p:spPr>
          <a:xfrm>
            <a:off x="617250" y="3821250"/>
            <a:ext cx="7341000" cy="8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Result:</a:t>
            </a:r>
            <a:endParaRPr>
              <a:solidFill>
                <a:srgbClr val="FFFFFF"/>
              </a:solidFill>
            </a:endParaRPr>
          </a:p>
          <a:p>
            <a:pPr indent="0" lvl="0" marL="0" rtl="0" algn="ctr">
              <a:spcBef>
                <a:spcPts val="0"/>
              </a:spcBef>
              <a:spcAft>
                <a:spcPts val="0"/>
              </a:spcAft>
              <a:buNone/>
            </a:pPr>
            <a:r>
              <a:rPr lang="en">
                <a:solidFill>
                  <a:srgbClr val="FFFFFF"/>
                </a:solidFill>
              </a:rPr>
              <a:t>1</a:t>
            </a:r>
            <a:endParaRPr>
              <a:solidFill>
                <a:srgbClr val="FFFFFF"/>
              </a:solidFill>
            </a:endParaRPr>
          </a:p>
          <a:p>
            <a:pPr indent="0" lvl="0" marL="0" rtl="0" algn="ctr">
              <a:spcBef>
                <a:spcPts val="0"/>
              </a:spcBef>
              <a:spcAft>
                <a:spcPts val="0"/>
              </a:spcAft>
              <a:buNone/>
            </a:pPr>
            <a:r>
              <a:rPr lang="en">
                <a:solidFill>
                  <a:srgbClr val="FFFFFF"/>
                </a:solidFill>
              </a:rPr>
              <a:t>2</a:t>
            </a:r>
            <a:endParaRPr>
              <a:solidFill>
                <a:srgbClr val="FFFFFF"/>
              </a:solidFill>
            </a:endParaRPr>
          </a:p>
          <a:p>
            <a:pPr indent="0" lvl="0" marL="0" rtl="0" algn="ctr">
              <a:spcBef>
                <a:spcPts val="0"/>
              </a:spcBef>
              <a:spcAft>
                <a:spcPts val="0"/>
              </a:spcAft>
              <a:buNone/>
            </a:pPr>
            <a:r>
              <a:rPr lang="en">
                <a:solidFill>
                  <a:srgbClr val="FFFFFF"/>
                </a:solidFill>
              </a:rPr>
              <a:t>3</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Running time in Big O?</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Running time in Big Ω? </a:t>
            </a:r>
            <a:endParaRPr>
              <a:solidFill>
                <a:srgbClr val="FFFFFF"/>
              </a:solidFill>
            </a:endParaRPr>
          </a:p>
        </p:txBody>
      </p:sp>
      <p:graphicFrame>
        <p:nvGraphicFramePr>
          <p:cNvPr id="127" name="Google Shape;127;p24"/>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4: Factorials</a:t>
            </a:r>
            <a:endParaRPr/>
          </a:p>
        </p:txBody>
      </p:sp>
      <p:sp>
        <p:nvSpPr>
          <p:cNvPr id="870" name="Google Shape;870;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recursive function </a:t>
            </a:r>
            <a:r>
              <a:rPr lang="en">
                <a:solidFill>
                  <a:srgbClr val="FFFFFF"/>
                </a:solidFill>
                <a:latin typeface="Consolas"/>
                <a:ea typeface="Consolas"/>
                <a:cs typeface="Consolas"/>
                <a:sym typeface="Consolas"/>
              </a:rPr>
              <a:t>factorial</a:t>
            </a:r>
            <a:r>
              <a:rPr lang="en">
                <a:solidFill>
                  <a:srgbClr val="FFFFFF"/>
                </a:solidFill>
              </a:rPr>
              <a:t> that takes an integer n and computes its factorial.</a:t>
            </a:r>
            <a:endParaRPr>
              <a:solidFill>
                <a:srgbClr val="FFFFFF"/>
              </a:solidFill>
            </a:endParaRPr>
          </a:p>
          <a:p>
            <a:pPr indent="0" lvl="0" marL="0" rtl="0" algn="l">
              <a:spcBef>
                <a:spcPts val="1600"/>
              </a:spcBef>
              <a:spcAft>
                <a:spcPts val="1600"/>
              </a:spcAft>
              <a:buNone/>
            </a:pPr>
            <a:r>
              <a:rPr lang="en">
                <a:solidFill>
                  <a:srgbClr val="FFFFFF"/>
                </a:solidFill>
              </a:rPr>
              <a:t>Example: </a:t>
            </a:r>
            <a:r>
              <a:rPr lang="en">
                <a:solidFill>
                  <a:srgbClr val="FFFFFF"/>
                </a:solidFill>
                <a:latin typeface="Consolas"/>
                <a:ea typeface="Consolas"/>
                <a:cs typeface="Consolas"/>
                <a:sym typeface="Consolas"/>
              </a:rPr>
              <a:t>factorial(4) </a:t>
            </a:r>
            <a:r>
              <a:rPr lang="en">
                <a:solidFill>
                  <a:srgbClr val="FFFFFF"/>
                </a:solidFill>
              </a:rPr>
              <a:t>returns 24</a:t>
            </a:r>
            <a:endParaRPr>
              <a:solidFill>
                <a:srgbClr val="FFFFFF"/>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5: Fibonacci</a:t>
            </a:r>
            <a:endParaRPr/>
          </a:p>
        </p:txBody>
      </p:sp>
      <p:sp>
        <p:nvSpPr>
          <p:cNvPr id="876" name="Google Shape;876;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recursive function </a:t>
            </a:r>
            <a:r>
              <a:rPr lang="en">
                <a:solidFill>
                  <a:srgbClr val="FFFFFF"/>
                </a:solidFill>
                <a:latin typeface="Consolas"/>
                <a:ea typeface="Consolas"/>
                <a:cs typeface="Consolas"/>
                <a:sym typeface="Consolas"/>
              </a:rPr>
              <a:t>fib</a:t>
            </a:r>
            <a:r>
              <a:rPr lang="en">
                <a:solidFill>
                  <a:srgbClr val="FFFFFF"/>
                </a:solidFill>
              </a:rPr>
              <a:t> that computes the nth Fibonacci number. The 0th Fibonacci number is 0, the 1st Fibonacci number is 1, and every subsequent Fibonacci number is the sum of the two preceding Fibonacci numbers.</a:t>
            </a:r>
            <a:endParaRPr>
              <a:solidFill>
                <a:srgbClr val="FFFFFF"/>
              </a:solidFill>
            </a:endParaRPr>
          </a:p>
          <a:p>
            <a:pPr indent="0" lvl="0" marL="0" rtl="0" algn="l">
              <a:spcBef>
                <a:spcPts val="1600"/>
              </a:spcBef>
              <a:spcAft>
                <a:spcPts val="0"/>
              </a:spcAft>
              <a:buNone/>
            </a:pPr>
            <a:r>
              <a:rPr lang="en">
                <a:solidFill>
                  <a:srgbClr val="FFFFFF"/>
                </a:solidFill>
              </a:rPr>
              <a:t>Example: </a:t>
            </a:r>
            <a:r>
              <a:rPr lang="en">
                <a:solidFill>
                  <a:srgbClr val="FFFFFF"/>
                </a:solidFill>
                <a:latin typeface="Consolas"/>
                <a:ea typeface="Consolas"/>
                <a:cs typeface="Consolas"/>
                <a:sym typeface="Consolas"/>
              </a:rPr>
              <a:t>fib(7) </a:t>
            </a:r>
            <a:r>
              <a:rPr lang="en">
                <a:solidFill>
                  <a:srgbClr val="FFFFFF"/>
                </a:solidFill>
              </a:rPr>
              <a:t>returns 13</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0 1 1 2 3 5 8 13</a:t>
            </a:r>
            <a:endParaRPr>
              <a:solidFill>
                <a:srgbClr val="FFFFFF"/>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6: Binary Search</a:t>
            </a:r>
            <a:endParaRPr/>
          </a:p>
        </p:txBody>
      </p:sp>
      <p:sp>
        <p:nvSpPr>
          <p:cNvPr id="882" name="Google Shape;882;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Write a recursive function search that takes in four inputs, a </a:t>
            </a:r>
            <a:r>
              <a:rPr lang="en">
                <a:solidFill>
                  <a:srgbClr val="FFFFFF"/>
                </a:solidFill>
                <a:latin typeface="Consolas"/>
                <a:ea typeface="Consolas"/>
                <a:cs typeface="Consolas"/>
                <a:sym typeface="Consolas"/>
              </a:rPr>
              <a:t>value </a:t>
            </a:r>
            <a:r>
              <a:rPr lang="en">
                <a:solidFill>
                  <a:srgbClr val="FFFFFF"/>
                </a:solidFill>
              </a:rPr>
              <a:t>to search for, a sorted array of </a:t>
            </a:r>
            <a:r>
              <a:rPr lang="en">
                <a:solidFill>
                  <a:srgbClr val="FFFFFF"/>
                </a:solidFill>
                <a:latin typeface="Consolas"/>
                <a:ea typeface="Consolas"/>
                <a:cs typeface="Consolas"/>
                <a:sym typeface="Consolas"/>
              </a:rPr>
              <a:t>values</a:t>
            </a:r>
            <a:r>
              <a:rPr lang="en">
                <a:solidFill>
                  <a:srgbClr val="FFFFFF"/>
                </a:solidFill>
              </a:rPr>
              <a:t>, a </a:t>
            </a:r>
            <a:r>
              <a:rPr lang="en">
                <a:solidFill>
                  <a:srgbClr val="FFFFFF"/>
                </a:solidFill>
                <a:latin typeface="Consolas"/>
                <a:ea typeface="Consolas"/>
                <a:cs typeface="Consolas"/>
                <a:sym typeface="Consolas"/>
              </a:rPr>
              <a:t>start </a:t>
            </a:r>
            <a:r>
              <a:rPr lang="en">
                <a:solidFill>
                  <a:srgbClr val="FFFFFF"/>
                </a:solidFill>
              </a:rPr>
              <a:t>index, and an </a:t>
            </a:r>
            <a:r>
              <a:rPr lang="en">
                <a:solidFill>
                  <a:srgbClr val="FFFFFF"/>
                </a:solidFill>
                <a:latin typeface="Consolas"/>
                <a:ea typeface="Consolas"/>
                <a:cs typeface="Consolas"/>
                <a:sym typeface="Consolas"/>
              </a:rPr>
              <a:t>end </a:t>
            </a:r>
            <a:r>
              <a:rPr lang="en">
                <a:solidFill>
                  <a:srgbClr val="FFFFFF"/>
                </a:solidFill>
              </a:rPr>
              <a:t>index. The function should perform binary search, returning </a:t>
            </a:r>
            <a:r>
              <a:rPr lang="en">
                <a:solidFill>
                  <a:srgbClr val="FFFFFF"/>
                </a:solidFill>
                <a:latin typeface="Consolas"/>
                <a:ea typeface="Consolas"/>
                <a:cs typeface="Consolas"/>
                <a:sym typeface="Consolas"/>
              </a:rPr>
              <a:t>true </a:t>
            </a:r>
            <a:r>
              <a:rPr lang="en">
                <a:solidFill>
                  <a:srgbClr val="FFFFFF"/>
                </a:solidFill>
              </a:rPr>
              <a:t>if the number is found between the </a:t>
            </a:r>
            <a:r>
              <a:rPr lang="en">
                <a:solidFill>
                  <a:srgbClr val="FFFFFF"/>
                </a:solidFill>
                <a:latin typeface="Consolas"/>
                <a:ea typeface="Consolas"/>
                <a:cs typeface="Consolas"/>
                <a:sym typeface="Consolas"/>
              </a:rPr>
              <a:t>start </a:t>
            </a:r>
            <a:r>
              <a:rPr lang="en">
                <a:solidFill>
                  <a:srgbClr val="FFFFFF"/>
                </a:solidFill>
              </a:rPr>
              <a:t>and </a:t>
            </a:r>
            <a:r>
              <a:rPr lang="en">
                <a:solidFill>
                  <a:srgbClr val="FFFFFF"/>
                </a:solidFill>
                <a:latin typeface="Consolas"/>
                <a:ea typeface="Consolas"/>
                <a:cs typeface="Consolas"/>
                <a:sym typeface="Consolas"/>
              </a:rPr>
              <a:t>end </a:t>
            </a:r>
            <a:r>
              <a:rPr lang="en">
                <a:solidFill>
                  <a:srgbClr val="FFFFFF"/>
                </a:solidFill>
              </a:rPr>
              <a:t>index, and </a:t>
            </a:r>
            <a:r>
              <a:rPr lang="en">
                <a:solidFill>
                  <a:srgbClr val="FFFFFF"/>
                </a:solidFill>
                <a:latin typeface="Consolas"/>
                <a:ea typeface="Consolas"/>
                <a:cs typeface="Consolas"/>
                <a:sym typeface="Consolas"/>
              </a:rPr>
              <a:t>false </a:t>
            </a:r>
            <a:r>
              <a:rPr lang="en">
                <a:solidFill>
                  <a:srgbClr val="FFFFFF"/>
                </a:solidFill>
              </a:rPr>
              <a:t>otherwise.</a:t>
            </a:r>
            <a:endParaRPr>
              <a:solidFill>
                <a:srgbClr val="FFFFFF"/>
              </a:solidFill>
            </a:endParaRPr>
          </a:p>
          <a:p>
            <a:pPr indent="0" lvl="0" marL="0" rtl="0" algn="l">
              <a:spcBef>
                <a:spcPts val="1600"/>
              </a:spcBef>
              <a:spcAft>
                <a:spcPts val="0"/>
              </a:spcAft>
              <a:buNone/>
            </a:pPr>
            <a:r>
              <a:rPr lang="en">
                <a:solidFill>
                  <a:srgbClr val="FFFFFF"/>
                </a:solidFill>
              </a:rPr>
              <a:t>Starter code:</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bool search(int value, int values[], int start, int end)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93C47D"/>
                </a:solidFill>
                <a:latin typeface="Consolas"/>
                <a:ea typeface="Consolas"/>
                <a:cs typeface="Consolas"/>
                <a:sym typeface="Consolas"/>
              </a:rPr>
              <a:t>// TODO</a:t>
            </a:r>
            <a:endParaRPr>
              <a:solidFill>
                <a:srgbClr val="93C47D"/>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Running time in Big O? O(log n)</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Running time in Big Ω? Ω(1)</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134" name="Google Shape;134;p25"/>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Running Times</a:t>
            </a:r>
            <a:endParaRPr/>
          </a:p>
        </p:txBody>
      </p:sp>
      <p:pic>
        <p:nvPicPr>
          <p:cNvPr id="140" name="Google Shape;140;p26"/>
          <p:cNvPicPr preferRelativeResize="0"/>
          <p:nvPr/>
        </p:nvPicPr>
        <p:blipFill>
          <a:blip r:embed="rId3">
            <a:alphaModFix/>
          </a:blip>
          <a:stretch>
            <a:fillRect/>
          </a:stretch>
        </p:blipFill>
        <p:spPr>
          <a:xfrm>
            <a:off x="1528325" y="1104000"/>
            <a:ext cx="6087338"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Struct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Consolas"/>
                <a:ea typeface="Consolas"/>
                <a:cs typeface="Consolas"/>
                <a:sym typeface="Consolas"/>
              </a:rPr>
              <a:t>typedef struct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string name;</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string number;</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person;</a:t>
            </a:r>
            <a:endParaRPr sz="2400">
              <a:solidFill>
                <a:srgbClr val="FFFFFF"/>
              </a:solidFill>
              <a:latin typeface="Consolas"/>
              <a:ea typeface="Consolas"/>
              <a:cs typeface="Consolas"/>
              <a:sym typeface="Consolas"/>
            </a:endParaRPr>
          </a:p>
          <a:p>
            <a:pPr indent="0" lvl="0" marL="0" rtl="0" algn="l">
              <a:lnSpc>
                <a:spcPct val="100000"/>
              </a:lnSpc>
              <a:spcBef>
                <a:spcPts val="1600"/>
              </a:spcBef>
              <a:spcAft>
                <a:spcPts val="1600"/>
              </a:spcAft>
              <a:buNone/>
            </a:pPr>
            <a:r>
              <a:rPr lang="en" sz="2400">
                <a:solidFill>
                  <a:srgbClr val="FFFFFF"/>
                </a:solidFill>
                <a:latin typeface="Consolas"/>
                <a:ea typeface="Consolas"/>
                <a:cs typeface="Consolas"/>
                <a:sym typeface="Consolas"/>
              </a:rPr>
              <a:t>   </a:t>
            </a:r>
            <a:endParaRPr sz="2400">
              <a:solidFill>
                <a:srgbClr val="FFFFFF"/>
              </a:solidFill>
              <a:latin typeface="Consolas"/>
              <a:ea typeface="Consolas"/>
              <a:cs typeface="Consolas"/>
              <a:sym typeface="Consolas"/>
            </a:endParaRPr>
          </a:p>
        </p:txBody>
      </p:sp>
      <p:cxnSp>
        <p:nvCxnSpPr>
          <p:cNvPr id="152" name="Google Shape;152;p28"/>
          <p:cNvCxnSpPr/>
          <p:nvPr/>
        </p:nvCxnSpPr>
        <p:spPr>
          <a:xfrm>
            <a:off x="3979925" y="502450"/>
            <a:ext cx="0" cy="2988300"/>
          </a:xfrm>
          <a:prstGeom prst="straightConnector1">
            <a:avLst/>
          </a:prstGeom>
          <a:noFill/>
          <a:ln cap="flat" cmpd="sng" w="38100">
            <a:solidFill>
              <a:srgbClr val="EFEFE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Struct              Using a Struct</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Consolas"/>
                <a:ea typeface="Consolas"/>
                <a:cs typeface="Consolas"/>
                <a:sym typeface="Consolas"/>
              </a:rPr>
              <a:t>typedef struct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string name;</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    string number;</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a:t>
            </a:r>
            <a:br>
              <a:rPr lang="en" sz="2400">
                <a:solidFill>
                  <a:srgbClr val="FFFFFF"/>
                </a:solidFill>
                <a:latin typeface="Consolas"/>
                <a:ea typeface="Consolas"/>
                <a:cs typeface="Consolas"/>
                <a:sym typeface="Consolas"/>
              </a:rPr>
            </a:br>
            <a:r>
              <a:rPr lang="en" sz="2400">
                <a:solidFill>
                  <a:srgbClr val="FFFFFF"/>
                </a:solidFill>
                <a:latin typeface="Consolas"/>
                <a:ea typeface="Consolas"/>
                <a:cs typeface="Consolas"/>
                <a:sym typeface="Consolas"/>
              </a:rPr>
              <a:t>person;</a:t>
            </a:r>
            <a:endParaRPr sz="2400">
              <a:solidFill>
                <a:srgbClr val="FFFFFF"/>
              </a:solidFill>
              <a:latin typeface="Consolas"/>
              <a:ea typeface="Consolas"/>
              <a:cs typeface="Consolas"/>
              <a:sym typeface="Consolas"/>
            </a:endParaRPr>
          </a:p>
          <a:p>
            <a:pPr indent="0" lvl="0" marL="0" rtl="0" algn="l">
              <a:lnSpc>
                <a:spcPct val="100000"/>
              </a:lnSpc>
              <a:spcBef>
                <a:spcPts val="1600"/>
              </a:spcBef>
              <a:spcAft>
                <a:spcPts val="1600"/>
              </a:spcAft>
              <a:buNone/>
            </a:pPr>
            <a:r>
              <a:rPr lang="en" sz="2400">
                <a:solidFill>
                  <a:srgbClr val="FFFFFF"/>
                </a:solidFill>
                <a:latin typeface="Consolas"/>
                <a:ea typeface="Consolas"/>
                <a:cs typeface="Consolas"/>
                <a:sym typeface="Consolas"/>
              </a:rPr>
              <a:t>   </a:t>
            </a:r>
            <a:endParaRPr sz="2400">
              <a:solidFill>
                <a:srgbClr val="FFFFFF"/>
              </a:solidFill>
              <a:latin typeface="Consolas"/>
              <a:ea typeface="Consolas"/>
              <a:cs typeface="Consolas"/>
              <a:sym typeface="Consolas"/>
            </a:endParaRPr>
          </a:p>
        </p:txBody>
      </p:sp>
      <p:sp>
        <p:nvSpPr>
          <p:cNvPr id="159" name="Google Shape;159;p29"/>
          <p:cNvSpPr txBox="1"/>
          <p:nvPr/>
        </p:nvSpPr>
        <p:spPr>
          <a:xfrm>
            <a:off x="4297275" y="1152475"/>
            <a:ext cx="4641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nsolas"/>
                <a:ea typeface="Consolas"/>
                <a:cs typeface="Consolas"/>
                <a:sym typeface="Consolas"/>
              </a:rPr>
              <a:t>person p;</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rPr lang="en" sz="2400">
                <a:solidFill>
                  <a:srgbClr val="FFFFFF"/>
                </a:solidFill>
                <a:latin typeface="Consolas"/>
                <a:ea typeface="Consolas"/>
                <a:cs typeface="Consolas"/>
                <a:sym typeface="Consolas"/>
              </a:rPr>
              <a:t>p.name = "Alice";</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rPr lang="en" sz="2400">
                <a:solidFill>
                  <a:srgbClr val="FFFFFF"/>
                </a:solidFill>
                <a:latin typeface="Consolas"/>
                <a:ea typeface="Consolas"/>
                <a:cs typeface="Consolas"/>
                <a:sym typeface="Consolas"/>
              </a:rPr>
              <a:t>p.number = "617-555-0100";</a:t>
            </a:r>
            <a:endParaRPr sz="2400">
              <a:solidFill>
                <a:srgbClr val="FFFFFF"/>
              </a:solidFill>
              <a:latin typeface="Consolas"/>
              <a:ea typeface="Consolas"/>
              <a:cs typeface="Consolas"/>
              <a:sym typeface="Consolas"/>
            </a:endParaRPr>
          </a:p>
        </p:txBody>
      </p:sp>
      <p:cxnSp>
        <p:nvCxnSpPr>
          <p:cNvPr id="160" name="Google Shape;160;p29"/>
          <p:cNvCxnSpPr/>
          <p:nvPr/>
        </p:nvCxnSpPr>
        <p:spPr>
          <a:xfrm>
            <a:off x="3979925" y="502450"/>
            <a:ext cx="0" cy="2988300"/>
          </a:xfrm>
          <a:prstGeom prst="straightConnector1">
            <a:avLst/>
          </a:prstGeom>
          <a:noFill/>
          <a:ln cap="flat" cmpd="sng" w="38100">
            <a:solidFill>
              <a:srgbClr val="EFEFEF"/>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of</a:t>
            </a:r>
            <a:r>
              <a:rPr lang="en"/>
              <a:t> a Struct</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rPr>
              <a:t>Why not just do the following:</a:t>
            </a:r>
            <a:endParaRPr sz="2400">
              <a:solidFill>
                <a:srgbClr val="FFFFFF"/>
              </a:solidFill>
            </a:endParaRPr>
          </a:p>
          <a:p>
            <a:pPr indent="0" lvl="0" marL="0" rtl="0" algn="l">
              <a:lnSpc>
                <a:spcPct val="100000"/>
              </a:lnSpc>
              <a:spcBef>
                <a:spcPts val="1600"/>
              </a:spcBef>
              <a:spcAft>
                <a:spcPts val="0"/>
              </a:spcAft>
              <a:buNone/>
            </a:pPr>
            <a:r>
              <a:rPr lang="en" sz="2400">
                <a:solidFill>
                  <a:srgbClr val="FFFFFF"/>
                </a:solidFill>
                <a:latin typeface="Consolas"/>
                <a:ea typeface="Consolas"/>
                <a:cs typeface="Consolas"/>
                <a:sym typeface="Consolas"/>
              </a:rPr>
              <a:t>string names[]</a:t>
            </a:r>
            <a:endParaRPr sz="2400">
              <a:solidFill>
                <a:srgbClr val="FFFFFF"/>
              </a:solidFill>
              <a:latin typeface="Consolas"/>
              <a:ea typeface="Consolas"/>
              <a:cs typeface="Consolas"/>
              <a:sym typeface="Consolas"/>
            </a:endParaRPr>
          </a:p>
          <a:p>
            <a:pPr indent="0" lvl="0" marL="0" rtl="0" algn="l">
              <a:lnSpc>
                <a:spcPct val="100000"/>
              </a:lnSpc>
              <a:spcBef>
                <a:spcPts val="1600"/>
              </a:spcBef>
              <a:spcAft>
                <a:spcPts val="1600"/>
              </a:spcAft>
              <a:buNone/>
            </a:pPr>
            <a:r>
              <a:rPr lang="en" sz="2400">
                <a:solidFill>
                  <a:srgbClr val="FFFFFF"/>
                </a:solidFill>
                <a:latin typeface="Consolas"/>
                <a:ea typeface="Consolas"/>
                <a:cs typeface="Consolas"/>
                <a:sym typeface="Consolas"/>
              </a:rPr>
              <a:t>string numbers[]</a:t>
            </a:r>
            <a:endParaRPr sz="2400">
              <a:solidFill>
                <a:srgbClr val="FFFFF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1: Struct Practice</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rPr>
              <a:t>Construct a </a:t>
            </a:r>
            <a:r>
              <a:rPr lang="en" sz="2400">
                <a:solidFill>
                  <a:srgbClr val="FFFFFF"/>
                </a:solidFill>
                <a:latin typeface="Consolas"/>
                <a:ea typeface="Consolas"/>
                <a:cs typeface="Consolas"/>
                <a:sym typeface="Consolas"/>
              </a:rPr>
              <a:t>struct </a:t>
            </a:r>
            <a:r>
              <a:rPr lang="en" sz="2400">
                <a:solidFill>
                  <a:srgbClr val="FFFFFF"/>
                </a:solidFill>
              </a:rPr>
              <a:t>called </a:t>
            </a:r>
            <a:r>
              <a:rPr lang="en" sz="2400">
                <a:solidFill>
                  <a:srgbClr val="FFFFFF"/>
                </a:solidFill>
                <a:highlight>
                  <a:srgbClr val="1155CC"/>
                </a:highlight>
                <a:latin typeface="Consolas"/>
                <a:ea typeface="Consolas"/>
                <a:cs typeface="Consolas"/>
                <a:sym typeface="Consolas"/>
              </a:rPr>
              <a:t>birthday</a:t>
            </a:r>
            <a:r>
              <a:rPr lang="en" sz="2400">
                <a:solidFill>
                  <a:srgbClr val="FFFFFF"/>
                </a:solidFill>
                <a:latin typeface="Consolas"/>
                <a:ea typeface="Consolas"/>
                <a:cs typeface="Consolas"/>
                <a:sym typeface="Consolas"/>
              </a:rPr>
              <a:t> </a:t>
            </a:r>
            <a:r>
              <a:rPr lang="en" sz="2400">
                <a:solidFill>
                  <a:srgbClr val="FFFFFF"/>
                </a:solidFill>
              </a:rPr>
              <a:t>that contains a variable </a:t>
            </a:r>
            <a:r>
              <a:rPr lang="en" sz="2400">
                <a:solidFill>
                  <a:srgbClr val="FFFFFF"/>
                </a:solidFill>
                <a:highlight>
                  <a:srgbClr val="B45F06"/>
                </a:highlight>
                <a:latin typeface="Consolas"/>
                <a:ea typeface="Consolas"/>
                <a:cs typeface="Consolas"/>
                <a:sym typeface="Consolas"/>
              </a:rPr>
              <a:t>name</a:t>
            </a:r>
            <a:r>
              <a:rPr lang="en" sz="2400">
                <a:solidFill>
                  <a:srgbClr val="FFFFFF"/>
                </a:solidFill>
                <a:latin typeface="Consolas"/>
                <a:ea typeface="Consolas"/>
                <a:cs typeface="Consolas"/>
                <a:sym typeface="Consolas"/>
              </a:rPr>
              <a:t> </a:t>
            </a:r>
            <a:r>
              <a:rPr lang="en" sz="2400">
                <a:solidFill>
                  <a:srgbClr val="FFFFFF"/>
                </a:solidFill>
              </a:rPr>
              <a:t>as a </a:t>
            </a:r>
            <a:r>
              <a:rPr lang="en" sz="2400">
                <a:solidFill>
                  <a:srgbClr val="FFFFFF"/>
                </a:solidFill>
                <a:highlight>
                  <a:srgbClr val="B45F06"/>
                </a:highlight>
                <a:latin typeface="Consolas"/>
                <a:ea typeface="Consolas"/>
                <a:cs typeface="Consolas"/>
                <a:sym typeface="Consolas"/>
              </a:rPr>
              <a:t>string</a:t>
            </a:r>
            <a:r>
              <a:rPr lang="en" sz="2400">
                <a:solidFill>
                  <a:srgbClr val="FFFFFF"/>
                </a:solidFill>
              </a:rPr>
              <a:t>, the variable </a:t>
            </a:r>
            <a:r>
              <a:rPr lang="en" sz="2400">
                <a:solidFill>
                  <a:srgbClr val="FFFFFF"/>
                </a:solidFill>
                <a:highlight>
                  <a:srgbClr val="38761D"/>
                </a:highlight>
                <a:latin typeface="Consolas"/>
                <a:ea typeface="Consolas"/>
                <a:cs typeface="Consolas"/>
                <a:sym typeface="Consolas"/>
              </a:rPr>
              <a:t>month</a:t>
            </a:r>
            <a:r>
              <a:rPr lang="en" sz="2400">
                <a:solidFill>
                  <a:srgbClr val="FFFFFF"/>
                </a:solidFill>
                <a:latin typeface="Consolas"/>
                <a:ea typeface="Consolas"/>
                <a:cs typeface="Consolas"/>
                <a:sym typeface="Consolas"/>
              </a:rPr>
              <a:t> </a:t>
            </a:r>
            <a:r>
              <a:rPr lang="en" sz="2400">
                <a:solidFill>
                  <a:srgbClr val="FFFFFF"/>
                </a:solidFill>
              </a:rPr>
              <a:t>as an </a:t>
            </a:r>
            <a:r>
              <a:rPr lang="en" sz="2400">
                <a:solidFill>
                  <a:srgbClr val="FFFFFF"/>
                </a:solidFill>
                <a:highlight>
                  <a:srgbClr val="38761D"/>
                </a:highlight>
                <a:latin typeface="Consolas"/>
                <a:ea typeface="Consolas"/>
                <a:cs typeface="Consolas"/>
                <a:sym typeface="Consolas"/>
              </a:rPr>
              <a:t>int</a:t>
            </a:r>
            <a:r>
              <a:rPr lang="en" sz="2400">
                <a:solidFill>
                  <a:srgbClr val="FFFFFF"/>
                </a:solidFill>
              </a:rPr>
              <a:t>, and the variable </a:t>
            </a:r>
            <a:r>
              <a:rPr lang="en" sz="2400">
                <a:solidFill>
                  <a:srgbClr val="FFFFFF"/>
                </a:solidFill>
                <a:highlight>
                  <a:srgbClr val="674EA7"/>
                </a:highlight>
                <a:latin typeface="Consolas"/>
                <a:ea typeface="Consolas"/>
                <a:cs typeface="Consolas"/>
                <a:sym typeface="Consolas"/>
              </a:rPr>
              <a:t>day</a:t>
            </a:r>
            <a:r>
              <a:rPr lang="en" sz="2400">
                <a:solidFill>
                  <a:srgbClr val="FFFFFF"/>
                </a:solidFill>
                <a:latin typeface="Consolas"/>
                <a:ea typeface="Consolas"/>
                <a:cs typeface="Consolas"/>
                <a:sym typeface="Consolas"/>
              </a:rPr>
              <a:t> </a:t>
            </a:r>
            <a:r>
              <a:rPr lang="en" sz="2400">
                <a:solidFill>
                  <a:srgbClr val="FFFFFF"/>
                </a:solidFill>
              </a:rPr>
              <a:t>as an </a:t>
            </a:r>
            <a:r>
              <a:rPr lang="en" sz="2400">
                <a:solidFill>
                  <a:srgbClr val="FFFFFF"/>
                </a:solidFill>
                <a:highlight>
                  <a:srgbClr val="674EA7"/>
                </a:highlight>
                <a:latin typeface="Consolas"/>
                <a:ea typeface="Consolas"/>
                <a:cs typeface="Consolas"/>
                <a:sym typeface="Consolas"/>
              </a:rPr>
              <a:t>int</a:t>
            </a:r>
            <a:endParaRPr sz="2400">
              <a:solidFill>
                <a:srgbClr val="FFFFFF"/>
              </a:solidFill>
              <a:highlight>
                <a:srgbClr val="674EA7"/>
              </a:highlight>
              <a:latin typeface="Consolas"/>
              <a:ea typeface="Consolas"/>
              <a:cs typeface="Consolas"/>
              <a:sym typeface="Consolas"/>
            </a:endParaRPr>
          </a:p>
          <a:p>
            <a:pPr indent="0" lvl="0" marL="0" rtl="0" algn="l">
              <a:lnSpc>
                <a:spcPct val="100000"/>
              </a:lnSpc>
              <a:spcBef>
                <a:spcPts val="1600"/>
              </a:spcBef>
              <a:spcAft>
                <a:spcPts val="1600"/>
              </a:spcAft>
              <a:buNone/>
            </a:pPr>
            <a:r>
              <a:rPr lang="en" sz="2400">
                <a:solidFill>
                  <a:srgbClr val="FFFFFF"/>
                </a:solidFill>
              </a:rPr>
              <a:t>Once you are done, feel free to create a struct </a:t>
            </a:r>
            <a:r>
              <a:rPr lang="en" sz="2400">
                <a:solidFill>
                  <a:srgbClr val="FFFFFF"/>
                </a:solidFill>
                <a:highlight>
                  <a:srgbClr val="1155CC"/>
                </a:highlight>
                <a:latin typeface="Consolas"/>
                <a:ea typeface="Consolas"/>
                <a:cs typeface="Consolas"/>
                <a:sym typeface="Consolas"/>
              </a:rPr>
              <a:t>birthdays</a:t>
            </a:r>
            <a:r>
              <a:rPr lang="en" sz="2400">
                <a:solidFill>
                  <a:srgbClr val="FFFFFF"/>
                </a:solidFill>
              </a:rPr>
              <a:t> of type </a:t>
            </a:r>
            <a:r>
              <a:rPr lang="en" sz="2400">
                <a:solidFill>
                  <a:srgbClr val="FFFFFF"/>
                </a:solidFill>
                <a:highlight>
                  <a:srgbClr val="1155CC"/>
                </a:highlight>
                <a:latin typeface="Consolas"/>
                <a:ea typeface="Consolas"/>
                <a:cs typeface="Consolas"/>
                <a:sym typeface="Consolas"/>
              </a:rPr>
              <a:t>birthday</a:t>
            </a:r>
            <a:r>
              <a:rPr lang="en" sz="2400">
                <a:solidFill>
                  <a:srgbClr val="FFFFFF"/>
                </a:solidFill>
              </a:rPr>
              <a:t> of any size. Initialize the contents of the struct to whatever you like, and then print some of the contents!</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CS50 Section Week 3</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Albert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Bubble Sort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34"/>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35"/>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6</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1</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36"/>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1</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6</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7"/>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6</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4</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38"/>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4</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6</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9"/>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40"/>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p41"/>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0. PSET reminders</a:t>
            </a:r>
            <a:endParaRPr>
              <a:solidFill>
                <a:srgbClr val="FFFFFF"/>
              </a:solidFill>
            </a:endParaRPr>
          </a:p>
          <a:p>
            <a:pPr indent="0" lvl="0" marL="0" rtl="0" algn="l">
              <a:spcBef>
                <a:spcPts val="1600"/>
              </a:spcBef>
              <a:spcAft>
                <a:spcPts val="0"/>
              </a:spcAft>
              <a:buNone/>
            </a:pPr>
            <a:r>
              <a:rPr lang="en">
                <a:solidFill>
                  <a:srgbClr val="FFFFFF"/>
                </a:solidFill>
              </a:rPr>
              <a:t>1. Searching and running times</a:t>
            </a:r>
            <a:endParaRPr>
              <a:solidFill>
                <a:srgbClr val="FFFFFF"/>
              </a:solidFill>
            </a:endParaRPr>
          </a:p>
          <a:p>
            <a:pPr indent="0" lvl="0" marL="0" rtl="0" algn="l">
              <a:spcBef>
                <a:spcPts val="1600"/>
              </a:spcBef>
              <a:spcAft>
                <a:spcPts val="0"/>
              </a:spcAft>
              <a:buNone/>
            </a:pPr>
            <a:r>
              <a:rPr lang="en">
                <a:solidFill>
                  <a:srgbClr val="FFFFFF"/>
                </a:solidFill>
              </a:rPr>
              <a:t>2. Structs</a:t>
            </a:r>
            <a:endParaRPr>
              <a:solidFill>
                <a:srgbClr val="FFFFFF"/>
              </a:solidFill>
            </a:endParaRPr>
          </a:p>
          <a:p>
            <a:pPr indent="0" lvl="0" marL="0" rtl="0" algn="l">
              <a:spcBef>
                <a:spcPts val="1600"/>
              </a:spcBef>
              <a:spcAft>
                <a:spcPts val="0"/>
              </a:spcAft>
              <a:buNone/>
            </a:pPr>
            <a:r>
              <a:rPr lang="en">
                <a:solidFill>
                  <a:srgbClr val="FFFFFF"/>
                </a:solidFill>
              </a:rPr>
              <a:t>3. Sorting</a:t>
            </a:r>
            <a:endParaRPr>
              <a:solidFill>
                <a:srgbClr val="FFFFFF"/>
              </a:solidFill>
            </a:endParaRPr>
          </a:p>
          <a:p>
            <a:pPr indent="0" lvl="0" marL="0" rtl="0" algn="l">
              <a:spcBef>
                <a:spcPts val="1600"/>
              </a:spcBef>
              <a:spcAft>
                <a:spcPts val="1600"/>
              </a:spcAft>
              <a:buNone/>
            </a:pPr>
            <a:r>
              <a:rPr lang="en">
                <a:solidFill>
                  <a:srgbClr val="FFFFFF"/>
                </a:solidFill>
              </a:rPr>
              <a:t>4. Recursion</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42"/>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43"/>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44"/>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45"/>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aphicFrame>
        <p:nvGraphicFramePr>
          <p:cNvPr id="247" name="Google Shape;247;p46"/>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47"/>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2: Implementing Bubble Sort</a:t>
            </a:r>
            <a:endParaRPr/>
          </a:p>
        </p:txBody>
      </p:sp>
      <p:sp>
        <p:nvSpPr>
          <p:cNvPr id="258" name="Google Shape;25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Hints: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How do you swap 2 numbers?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How many iterations in the outer for loop?</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How many iterations in the inner for loop?</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How can you check if an array is sorted</a:t>
            </a:r>
            <a:endParaRPr>
              <a:solidFill>
                <a:srgbClr val="FFFFFF"/>
              </a:solidFill>
            </a:endParaRPr>
          </a:p>
        </p:txBody>
      </p:sp>
      <p:sp>
        <p:nvSpPr>
          <p:cNvPr id="259" name="Google Shape;259;p48"/>
          <p:cNvSpPr txBox="1"/>
          <p:nvPr/>
        </p:nvSpPr>
        <p:spPr>
          <a:xfrm>
            <a:off x="585600" y="2934700"/>
            <a:ext cx="7972800" cy="20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Repeat n-1 times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For i from 0 to n-2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If i'th and i+1'th elements out of order</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Swap them</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If no swaps</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Quit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Selection</a:t>
            </a:r>
            <a:r>
              <a:rPr lang="en"/>
              <a:t> Sort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aphicFrame>
        <p:nvGraphicFramePr>
          <p:cNvPr id="269" name="Google Shape;269;p50"/>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aphicFrame>
        <p:nvGraphicFramePr>
          <p:cNvPr id="274" name="Google Shape;274;p51"/>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00"/>
                          </a:solidFill>
                        </a:rPr>
                        <a:t>1</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 Reminders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When “more comfortable” and “less comfortable” options exist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need to do both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advantage/disadvantage of doing either</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50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aphicFrame>
        <p:nvGraphicFramePr>
          <p:cNvPr id="279" name="Google Shape;279;p52"/>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00"/>
                          </a:solidFill>
                        </a:rPr>
                        <a:t>1</a:t>
                      </a:r>
                      <a:endParaRPr sz="3000">
                        <a:solidFill>
                          <a:srgbClr val="FFFF00"/>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53"/>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54"/>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aphicFrame>
        <p:nvGraphicFramePr>
          <p:cNvPr id="294" name="Google Shape;294;p55"/>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p56"/>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3: Implementing Selection Sort</a:t>
            </a:r>
            <a:endParaRPr/>
          </a:p>
        </p:txBody>
      </p:sp>
      <p:sp>
        <p:nvSpPr>
          <p:cNvPr id="305" name="Google Shape;305;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Hints: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How can you find the array index of the smallest number?</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When do you swap?</a:t>
            </a:r>
            <a:endParaRPr>
              <a:solidFill>
                <a:srgbClr val="FFFFFF"/>
              </a:solidFill>
            </a:endParaRPr>
          </a:p>
        </p:txBody>
      </p:sp>
      <p:sp>
        <p:nvSpPr>
          <p:cNvPr id="306" name="Google Shape;306;p57"/>
          <p:cNvSpPr txBox="1"/>
          <p:nvPr/>
        </p:nvSpPr>
        <p:spPr>
          <a:xfrm>
            <a:off x="360750" y="2571750"/>
            <a:ext cx="8422500" cy="14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For i from 0 to n-1</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    For j from i+1 to n-1 </a:t>
            </a:r>
            <a:endParaRPr sz="1800">
              <a:solidFill>
                <a:schemeClr val="dk1"/>
              </a:solidFill>
              <a:latin typeface="Consolas"/>
              <a:ea typeface="Consolas"/>
              <a:cs typeface="Consolas"/>
              <a:sym typeface="Consolas"/>
            </a:endParaRPr>
          </a:p>
          <a:p>
            <a:pPr indent="457200" lvl="0" marL="457200" rtl="0" algn="l">
              <a:lnSpc>
                <a:spcPct val="115000"/>
              </a:lnSpc>
              <a:spcBef>
                <a:spcPts val="0"/>
              </a:spcBef>
              <a:spcAft>
                <a:spcPts val="0"/>
              </a:spcAft>
              <a:buNone/>
            </a:pPr>
            <a:r>
              <a:rPr lang="en" sz="1800">
                <a:solidFill>
                  <a:schemeClr val="dk1"/>
                </a:solidFill>
                <a:latin typeface="Consolas"/>
                <a:ea typeface="Consolas"/>
                <a:cs typeface="Consolas"/>
                <a:sym typeface="Consolas"/>
              </a:rPr>
              <a:t>Find the index of the smallest item </a:t>
            </a:r>
            <a:endParaRPr sz="18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1800">
                <a:solidFill>
                  <a:schemeClr val="dk1"/>
                </a:solidFill>
                <a:latin typeface="Consolas"/>
                <a:ea typeface="Consolas"/>
                <a:cs typeface="Consolas"/>
                <a:sym typeface="Consolas"/>
              </a:rPr>
              <a:t>Swap smallest item with i'th item</a:t>
            </a:r>
            <a:endParaRPr sz="1800">
              <a:solidFill>
                <a:schemeClr val="dk1"/>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vs. Bubble Sort?</a:t>
            </a:r>
            <a:endParaRPr/>
          </a:p>
        </p:txBody>
      </p:sp>
      <p:sp>
        <p:nvSpPr>
          <p:cNvPr id="312" name="Google Shape;31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Consider doing </a:t>
            </a:r>
            <a:r>
              <a:rPr b="1" lang="en" sz="2200" u="sng">
                <a:solidFill>
                  <a:srgbClr val="FFFFFF"/>
                </a:solidFill>
              </a:rPr>
              <a:t>selection sort</a:t>
            </a:r>
            <a:r>
              <a:rPr lang="en" sz="2200">
                <a:solidFill>
                  <a:srgbClr val="FFFFFF"/>
                </a:solidFill>
              </a:rPr>
              <a:t> on the following sets of numbers:</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Sorted: 1 2 3 4 5 6 7 8</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2 4 6 7 1 3 8 5</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reversed: 8 7 6 5 4 3 2 1</a:t>
            </a:r>
            <a:endParaRPr sz="2200">
              <a:solidFill>
                <a:srgbClr val="FFFFFF"/>
              </a:solidFill>
            </a:endParaRPr>
          </a:p>
          <a:p>
            <a:pPr indent="0" lvl="0" marL="0" rtl="0" algn="l">
              <a:spcBef>
                <a:spcPts val="0"/>
              </a:spcBef>
              <a:spcAft>
                <a:spcPts val="0"/>
              </a:spcAft>
              <a:buNone/>
            </a:pPr>
            <a:r>
              <a:t/>
            </a:r>
            <a:endParaRPr sz="22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vs. Bubble Sort?</a:t>
            </a:r>
            <a:endParaRPr/>
          </a:p>
        </p:txBody>
      </p:sp>
      <p:sp>
        <p:nvSpPr>
          <p:cNvPr id="318" name="Google Shape;31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Consider doing </a:t>
            </a:r>
            <a:r>
              <a:rPr b="1" lang="en" sz="2200" u="sng">
                <a:solidFill>
                  <a:srgbClr val="FFFFFF"/>
                </a:solidFill>
              </a:rPr>
              <a:t>selection sort</a:t>
            </a:r>
            <a:r>
              <a:rPr lang="en" sz="2200">
                <a:solidFill>
                  <a:srgbClr val="FFFFFF"/>
                </a:solidFill>
              </a:rPr>
              <a:t> on the following sets of numbers:</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Sorted: 1 2 3 4 5 6 7 8</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2 4 6 7 1 3 8 5</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reversed: 8 7 6 5 4 3 2 1</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rPr lang="en" sz="2200">
                <a:solidFill>
                  <a:srgbClr val="FFFFFF"/>
                </a:solidFill>
              </a:rPr>
              <a:t>O(n²) and Ω(n²)</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t/>
            </a:r>
            <a:endParaRPr sz="22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vs. Bubble Sort?</a:t>
            </a:r>
            <a:endParaRPr/>
          </a:p>
        </p:txBody>
      </p:sp>
      <p:sp>
        <p:nvSpPr>
          <p:cNvPr id="324" name="Google Shape;32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Consider doing </a:t>
            </a:r>
            <a:r>
              <a:rPr b="1" lang="en" sz="2200" u="sng">
                <a:solidFill>
                  <a:srgbClr val="FFFFFF"/>
                </a:solidFill>
              </a:rPr>
              <a:t>bubble sort</a:t>
            </a:r>
            <a:r>
              <a:rPr lang="en" sz="2200">
                <a:solidFill>
                  <a:srgbClr val="FFFFFF"/>
                </a:solidFill>
              </a:rPr>
              <a:t> on the following sets of numbers:</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Sorted: 1 2 3 4 5 6 7 8</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2 4 6 7 1 3 8 5</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reversed: 8 7 6 5 4 3 2 1</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vs. Bubble Sort?</a:t>
            </a:r>
            <a:endParaRPr/>
          </a:p>
        </p:txBody>
      </p:sp>
      <p:sp>
        <p:nvSpPr>
          <p:cNvPr id="330" name="Google Shape;33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Consider doing </a:t>
            </a:r>
            <a:r>
              <a:rPr b="1" lang="en" sz="2200" u="sng">
                <a:solidFill>
                  <a:srgbClr val="FFFFFF"/>
                </a:solidFill>
              </a:rPr>
              <a:t>bubble sort</a:t>
            </a:r>
            <a:r>
              <a:rPr lang="en" sz="2200">
                <a:solidFill>
                  <a:srgbClr val="FFFFFF"/>
                </a:solidFill>
              </a:rPr>
              <a:t> on the following sets of numbers:</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Sorted: 1 2 3 4 5 6 7 8</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2 4 6 7 1 3 8 5</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Unsorted, reversed: 8 7 6 5 4 3 2 1</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rPr lang="en" sz="2200">
                <a:solidFill>
                  <a:srgbClr val="FFFFFF"/>
                </a:solidFill>
              </a:rPr>
              <a:t>O(n²) and Ω(n)</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 Reminders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When “more comfortable” and “less comfortable” options exist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need to do both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advantage/disadvantage of doing either</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This week: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Everyone does Plurality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Then choose between Runoff and Tideman (but can do both!)</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sz="50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Merge</a:t>
            </a:r>
            <a:r>
              <a:rPr lang="en"/>
              <a:t> Sort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aphicFrame>
        <p:nvGraphicFramePr>
          <p:cNvPr id="340" name="Google Shape;340;p6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6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aphicFrame>
        <p:nvGraphicFramePr>
          <p:cNvPr id="350" name="Google Shape;350;p6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p6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aphicFrame>
        <p:nvGraphicFramePr>
          <p:cNvPr id="360" name="Google Shape;360;p6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aphicFrame>
        <p:nvGraphicFramePr>
          <p:cNvPr id="365" name="Google Shape;365;p68"/>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aphicFrame>
        <p:nvGraphicFramePr>
          <p:cNvPr id="370" name="Google Shape;370;p69"/>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371" name="Google Shape;371;p69"/>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aphicFrame>
        <p:nvGraphicFramePr>
          <p:cNvPr id="376" name="Google Shape;376;p70"/>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377" name="Google Shape;377;p70"/>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71"/>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383" name="Google Shape;383;p71"/>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 Reminders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When “more comfortable” and “less comfortable” options exist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need to do both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 advantage/disadvantage of doing either</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This week:</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Everyone does Plurality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Then choose between Runoff and Tideman (but can do both!)</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ctr">
              <a:spcBef>
                <a:spcPts val="0"/>
              </a:spcBef>
              <a:spcAft>
                <a:spcPts val="0"/>
              </a:spcAft>
              <a:buNone/>
            </a:pPr>
            <a:r>
              <a:rPr lang="en" sz="4800">
                <a:solidFill>
                  <a:srgbClr val="FFFFFF"/>
                </a:solidFill>
              </a:rPr>
              <a:t>Please comment your code!</a:t>
            </a:r>
            <a:endParaRPr sz="4800">
              <a:solidFill>
                <a:srgbClr val="FFFFFF"/>
              </a:solidFill>
            </a:endParaRPr>
          </a:p>
          <a:p>
            <a:pPr indent="0" lvl="0" marL="0" rtl="0" algn="l">
              <a:spcBef>
                <a:spcPts val="0"/>
              </a:spcBef>
              <a:spcAft>
                <a:spcPts val="0"/>
              </a:spcAft>
              <a:buNone/>
            </a:pPr>
            <a:r>
              <a:t/>
            </a:r>
            <a:endParaRPr sz="5000">
              <a:solidFill>
                <a:srgbClr val="FFFFFF"/>
              </a:solidFill>
            </a:endParaRPr>
          </a:p>
        </p:txBody>
      </p:sp>
      <p:pic>
        <p:nvPicPr>
          <p:cNvPr descr="Computer Cat GIF - Computer Cat Working - Discover &amp; Share GIFs | Cool  websites, Cat work, Funny looking cats" id="87" name="Google Shape;87;p18"/>
          <p:cNvPicPr preferRelativeResize="0"/>
          <p:nvPr/>
        </p:nvPicPr>
        <p:blipFill>
          <a:blip r:embed="rId3">
            <a:alphaModFix/>
          </a:blip>
          <a:stretch>
            <a:fillRect/>
          </a:stretch>
        </p:blipFill>
        <p:spPr>
          <a:xfrm>
            <a:off x="6399625" y="1705700"/>
            <a:ext cx="2328850" cy="1330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aphicFrame>
        <p:nvGraphicFramePr>
          <p:cNvPr id="388" name="Google Shape;388;p72"/>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389" name="Google Shape;389;p72"/>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aphicFrame>
        <p:nvGraphicFramePr>
          <p:cNvPr id="394" name="Google Shape;394;p7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395" name="Google Shape;395;p73"/>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aphicFrame>
        <p:nvGraphicFramePr>
          <p:cNvPr id="400" name="Google Shape;400;p7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01" name="Google Shape;401;p74"/>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aphicFrame>
        <p:nvGraphicFramePr>
          <p:cNvPr id="406" name="Google Shape;406;p7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07" name="Google Shape;407;p75"/>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aphicFrame>
        <p:nvGraphicFramePr>
          <p:cNvPr id="412" name="Google Shape;412;p7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13" name="Google Shape;413;p76"/>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aphicFrame>
        <p:nvGraphicFramePr>
          <p:cNvPr id="418" name="Google Shape;418;p7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19" name="Google Shape;419;p77"/>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aphicFrame>
        <p:nvGraphicFramePr>
          <p:cNvPr id="424" name="Google Shape;424;p78"/>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25" name="Google Shape;425;p78"/>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79"/>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31" name="Google Shape;431;p79"/>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graphicFrame>
        <p:nvGraphicFramePr>
          <p:cNvPr id="436" name="Google Shape;436;p80"/>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37" name="Google Shape;437;p80"/>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38" name="Google Shape;438;p80"/>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aphicFrame>
        <p:nvGraphicFramePr>
          <p:cNvPr id="443" name="Google Shape;443;p81"/>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44" name="Google Shape;444;p81"/>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45" name="Google Shape;445;p81"/>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and Running Times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aphicFrame>
        <p:nvGraphicFramePr>
          <p:cNvPr id="450" name="Google Shape;450;p82"/>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51" name="Google Shape;451;p82"/>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52" name="Google Shape;452;p82"/>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aphicFrame>
        <p:nvGraphicFramePr>
          <p:cNvPr id="457" name="Google Shape;457;p8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58" name="Google Shape;458;p83"/>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59" name="Google Shape;459;p83"/>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p8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65" name="Google Shape;465;p84"/>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66" name="Google Shape;466;p84"/>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8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72" name="Google Shape;472;p85"/>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73" name="Google Shape;473;p85"/>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aphicFrame>
        <p:nvGraphicFramePr>
          <p:cNvPr id="478" name="Google Shape;478;p8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4A86E8"/>
                    </a:solidFill>
                  </a:tcPr>
                </a:tc>
              </a:tr>
            </a:tbl>
          </a:graphicData>
        </a:graphic>
      </p:graphicFrame>
      <p:graphicFrame>
        <p:nvGraphicFramePr>
          <p:cNvPr id="479" name="Google Shape;479;p86"/>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80" name="Google Shape;480;p86"/>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aphicFrame>
        <p:nvGraphicFramePr>
          <p:cNvPr id="485" name="Google Shape;485;p8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86" name="Google Shape;486;p87"/>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87" name="Google Shape;487;p87"/>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graphicFrame>
        <p:nvGraphicFramePr>
          <p:cNvPr id="492" name="Google Shape;492;p88"/>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493" name="Google Shape;493;p88"/>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494" name="Google Shape;494;p88"/>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aphicFrame>
        <p:nvGraphicFramePr>
          <p:cNvPr id="499" name="Google Shape;499;p89"/>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00" name="Google Shape;500;p89"/>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01" name="Google Shape;501;p89"/>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aphicFrame>
        <p:nvGraphicFramePr>
          <p:cNvPr id="506" name="Google Shape;506;p90"/>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07" name="Google Shape;507;p90"/>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08" name="Google Shape;508;p90"/>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graphicFrame>
        <p:nvGraphicFramePr>
          <p:cNvPr id="513" name="Google Shape;513;p91"/>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14" name="Google Shape;514;p91"/>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15" name="Google Shape;515;p91"/>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Search</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9" name="Google Shape;99;p20"/>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graphicFrame>
        <p:nvGraphicFramePr>
          <p:cNvPr id="520" name="Google Shape;520;p92"/>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21" name="Google Shape;521;p92"/>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22" name="Google Shape;522;p92"/>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aphicFrame>
        <p:nvGraphicFramePr>
          <p:cNvPr id="527" name="Google Shape;527;p93"/>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28" name="Google Shape;528;p93"/>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29" name="Google Shape;529;p9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aphicFrame>
        <p:nvGraphicFramePr>
          <p:cNvPr id="534" name="Google Shape;534;p9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4A86E8"/>
                    </a:solidFill>
                  </a:tcPr>
                </a:tc>
              </a:tr>
            </a:tbl>
          </a:graphicData>
        </a:graphic>
      </p:graphicFrame>
      <p:graphicFrame>
        <p:nvGraphicFramePr>
          <p:cNvPr id="535" name="Google Shape;535;p94"/>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36" name="Google Shape;536;p94"/>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aphicFrame>
        <p:nvGraphicFramePr>
          <p:cNvPr id="541" name="Google Shape;541;p9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42" name="Google Shape;542;p95"/>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43" name="Google Shape;543;p95"/>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graphicFrame>
        <p:nvGraphicFramePr>
          <p:cNvPr id="548" name="Google Shape;548;p9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solidFill>
                      <a:srgbClr val="4A86E8"/>
                    </a:solidFill>
                  </a:tcPr>
                </a:tc>
              </a:tr>
            </a:tbl>
          </a:graphicData>
        </a:graphic>
      </p:graphicFrame>
      <p:graphicFrame>
        <p:nvGraphicFramePr>
          <p:cNvPr id="549" name="Google Shape;549;p96"/>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50" name="Google Shape;550;p96"/>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graphicFrame>
        <p:nvGraphicFramePr>
          <p:cNvPr id="555" name="Google Shape;555;p9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r>
            </a:tbl>
          </a:graphicData>
        </a:graphic>
      </p:graphicFrame>
      <p:graphicFrame>
        <p:nvGraphicFramePr>
          <p:cNvPr id="556" name="Google Shape;556;p97"/>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57" name="Google Shape;557;p97"/>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aphicFrame>
        <p:nvGraphicFramePr>
          <p:cNvPr id="562" name="Google Shape;562;p98"/>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63" name="Google Shape;563;p98"/>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64" name="Google Shape;564;p98"/>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aphicFrame>
        <p:nvGraphicFramePr>
          <p:cNvPr id="569" name="Google Shape;569;p99"/>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570" name="Google Shape;570;p99"/>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71" name="Google Shape;571;p99"/>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aphicFrame>
        <p:nvGraphicFramePr>
          <p:cNvPr id="576" name="Google Shape;576;p100"/>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77" name="Google Shape;577;p100"/>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r>
            </a:tbl>
          </a:graphicData>
        </a:graphic>
      </p:graphicFrame>
      <p:graphicFrame>
        <p:nvGraphicFramePr>
          <p:cNvPr id="578" name="Google Shape;578;p100"/>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101"/>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84" name="Google Shape;584;p101"/>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85" name="Google Shape;585;p101"/>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Search</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Running time in Big O?</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Running time in Big Ω?</a:t>
            </a:r>
            <a:endParaRPr>
              <a:solidFill>
                <a:srgbClr val="FFFFFF"/>
              </a:solidFill>
            </a:endParaRPr>
          </a:p>
        </p:txBody>
      </p:sp>
      <p:graphicFrame>
        <p:nvGraphicFramePr>
          <p:cNvPr id="106" name="Google Shape;106;p21"/>
          <p:cNvGraphicFramePr/>
          <p:nvPr/>
        </p:nvGraphicFramePr>
        <p:xfrm>
          <a:off x="952500" y="19798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1183725">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102"/>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91" name="Google Shape;591;p102"/>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92" name="Google Shape;592;p102"/>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graphicFrame>
        <p:nvGraphicFramePr>
          <p:cNvPr id="597" name="Google Shape;597;p103"/>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598" name="Google Shape;598;p103"/>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599" name="Google Shape;599;p103"/>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graphicFrame>
        <p:nvGraphicFramePr>
          <p:cNvPr id="604" name="Google Shape;604;p104"/>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05" name="Google Shape;605;p104"/>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r>
            </a:tbl>
          </a:graphicData>
        </a:graphic>
      </p:graphicFrame>
      <p:graphicFrame>
        <p:nvGraphicFramePr>
          <p:cNvPr id="606" name="Google Shape;606;p104"/>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aphicFrame>
        <p:nvGraphicFramePr>
          <p:cNvPr id="611" name="Google Shape;611;p105"/>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12" name="Google Shape;612;p105"/>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13" name="Google Shape;613;p105"/>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aphicFrame>
        <p:nvGraphicFramePr>
          <p:cNvPr id="618" name="Google Shape;618;p106"/>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19" name="Google Shape;619;p106"/>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20" name="Google Shape;620;p106"/>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21" name="Google Shape;621;p106"/>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graphicFrame>
        <p:nvGraphicFramePr>
          <p:cNvPr id="626" name="Google Shape;626;p107"/>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27" name="Google Shape;627;p107"/>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28" name="Google Shape;628;p107"/>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29" name="Google Shape;629;p107"/>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aphicFrame>
        <p:nvGraphicFramePr>
          <p:cNvPr id="634" name="Google Shape;634;p108"/>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35" name="Google Shape;635;p108"/>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36" name="Google Shape;636;p108"/>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37" name="Google Shape;637;p108"/>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graphicFrame>
        <p:nvGraphicFramePr>
          <p:cNvPr id="642" name="Google Shape;642;p109"/>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43" name="Google Shape;643;p109"/>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44" name="Google Shape;644;p109"/>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45" name="Google Shape;645;p109"/>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aphicFrame>
        <p:nvGraphicFramePr>
          <p:cNvPr id="650" name="Google Shape;650;p110"/>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51" name="Google Shape;651;p110"/>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52" name="Google Shape;652;p110"/>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53" name="Google Shape;653;p110"/>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graphicFrame>
        <p:nvGraphicFramePr>
          <p:cNvPr id="658" name="Google Shape;658;p111"/>
          <p:cNvGraphicFramePr/>
          <p:nvPr/>
        </p:nvGraphicFramePr>
        <p:xfrm>
          <a:off x="952500" y="36423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r>
            </a:tbl>
          </a:graphicData>
        </a:graphic>
      </p:graphicFrame>
      <p:graphicFrame>
        <p:nvGraphicFramePr>
          <p:cNvPr id="659" name="Google Shape;659;p111"/>
          <p:cNvGraphicFramePr/>
          <p:nvPr/>
        </p:nvGraphicFramePr>
        <p:xfrm>
          <a:off x="952500" y="130401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r>
            </a:tbl>
          </a:graphicData>
        </a:graphic>
      </p:graphicFrame>
      <p:graphicFrame>
        <p:nvGraphicFramePr>
          <p:cNvPr id="660" name="Google Shape;660;p111"/>
          <p:cNvGraphicFramePr/>
          <p:nvPr/>
        </p:nvGraphicFramePr>
        <p:xfrm>
          <a:off x="952500" y="3183563"/>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sz="3000">
                        <a:solidFill>
                          <a:srgbClr val="FFFFFF"/>
                        </a:solidFill>
                      </a:endParaRPr>
                    </a:p>
                  </a:txBody>
                  <a:tcPr marT="91425" marB="91425" marR="91425" marL="91425" anchor="ctr"/>
                </a:tc>
              </a:tr>
            </a:tbl>
          </a:graphicData>
        </a:graphic>
      </p:graphicFrame>
      <p:graphicFrame>
        <p:nvGraphicFramePr>
          <p:cNvPr id="661" name="Google Shape;661;p111"/>
          <p:cNvGraphicFramePr/>
          <p:nvPr/>
        </p:nvGraphicFramePr>
        <p:xfrm>
          <a:off x="952500" y="2243788"/>
          <a:ext cx="3000000" cy="3000000"/>
        </p:xfrm>
        <a:graphic>
          <a:graphicData uri="http://schemas.openxmlformats.org/drawingml/2006/table">
            <a:tbl>
              <a:tblPr>
                <a:noFill/>
                <a:tableStyleId>{0F7E832E-64E7-4468-A5E0-F58B98C49C59}</a:tableStyleId>
              </a:tblPr>
              <a:tblGrid>
                <a:gridCol w="904875"/>
                <a:gridCol w="904875"/>
                <a:gridCol w="904875"/>
                <a:gridCol w="904875"/>
                <a:gridCol w="904875"/>
                <a:gridCol w="904875"/>
                <a:gridCol w="904875"/>
                <a:gridCol w="904875"/>
              </a:tblGrid>
              <a:tr h="738900">
                <a:tc>
                  <a:txBody>
                    <a:bodyPr/>
                    <a:lstStyle/>
                    <a:p>
                      <a:pPr indent="0" lvl="0" marL="0" rtl="0" algn="ctr">
                        <a:spcBef>
                          <a:spcPts val="0"/>
                        </a:spcBef>
                        <a:spcAft>
                          <a:spcPts val="0"/>
                        </a:spcAft>
                        <a:buNone/>
                      </a:pPr>
                      <a:r>
                        <a:rPr lang="en" sz="3000">
                          <a:solidFill>
                            <a:srgbClr val="FFFFFF"/>
                          </a:solidFill>
                        </a:rPr>
                        <a:t>1</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3</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4</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6</a:t>
                      </a:r>
                      <a:endParaRPr sz="3000">
                        <a:solidFill>
                          <a:srgbClr val="FFFFFF"/>
                        </a:solidFill>
                      </a:endParaRPr>
                    </a:p>
                  </a:txBody>
                  <a:tcPr marT="91425" marB="91425" marR="91425" marL="91425" anchor="ctr">
                    <a:lnR cap="flat" cmpd="sng" w="76200">
                      <a:solidFill>
                        <a:srgbClr val="9E9E9E"/>
                      </a:solidFill>
                      <a:prstDash val="solid"/>
                      <a:round/>
                      <a:headEnd len="sm" w="sm" type="none"/>
                      <a:tailEnd len="sm" w="sm" type="none"/>
                    </a:lnR>
                    <a:solidFill>
                      <a:srgbClr val="4A86E8"/>
                    </a:solidFill>
                  </a:tcPr>
                </a:tc>
                <a:tc>
                  <a:txBody>
                    <a:bodyPr/>
                    <a:lstStyle/>
                    <a:p>
                      <a:pPr indent="0" lvl="0" marL="0" rtl="0" algn="ctr">
                        <a:spcBef>
                          <a:spcPts val="0"/>
                        </a:spcBef>
                        <a:spcAft>
                          <a:spcPts val="0"/>
                        </a:spcAft>
                        <a:buNone/>
                      </a:pPr>
                      <a:r>
                        <a:rPr lang="en" sz="3000">
                          <a:solidFill>
                            <a:srgbClr val="FFFFFF"/>
                          </a:solidFill>
                        </a:rPr>
                        <a:t>2</a:t>
                      </a:r>
                      <a:endParaRPr sz="3000">
                        <a:solidFill>
                          <a:srgbClr val="FFFFFF"/>
                        </a:solidFill>
                      </a:endParaRPr>
                    </a:p>
                  </a:txBody>
                  <a:tcPr marT="91425" marB="91425" marR="91425" marL="91425" anchor="ctr">
                    <a:lnL cap="flat" cmpd="sng" w="76200">
                      <a:solidFill>
                        <a:srgbClr val="9E9E9E"/>
                      </a:solidFill>
                      <a:prstDash val="solid"/>
                      <a:round/>
                      <a:headEnd len="sm" w="sm" type="none"/>
                      <a:tailEnd len="sm" w="sm" type="none"/>
                    </a:lnL>
                    <a:solidFill>
                      <a:srgbClr val="4A86E8"/>
                    </a:solidFill>
                  </a:tcPr>
                </a:tc>
                <a:tc>
                  <a:txBody>
                    <a:bodyPr/>
                    <a:lstStyle/>
                    <a:p>
                      <a:pPr indent="0" lvl="0" marL="0" rtl="0" algn="ctr">
                        <a:spcBef>
                          <a:spcPts val="0"/>
                        </a:spcBef>
                        <a:spcAft>
                          <a:spcPts val="0"/>
                        </a:spcAft>
                        <a:buNone/>
                      </a:pPr>
                      <a:r>
                        <a:rPr lang="en" sz="3000">
                          <a:solidFill>
                            <a:srgbClr val="FFFFFF"/>
                          </a:solidFill>
                        </a:rPr>
                        <a:t>5</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7</a:t>
                      </a:r>
                      <a:endParaRPr sz="30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 sz="3000">
                          <a:solidFill>
                            <a:srgbClr val="FFFFFF"/>
                          </a:solidFill>
                        </a:rPr>
                        <a:t>8</a:t>
                      </a:r>
                      <a:endParaRPr sz="3000">
                        <a:solidFill>
                          <a:srgbClr val="FFFFFF"/>
                        </a:solidFill>
                      </a:endParaRPr>
                    </a:p>
                  </a:txBody>
                  <a:tcPr marT="91425" marB="91425" marR="91425" marL="91425" anchor="ctr">
                    <a:solidFill>
                      <a:srgbClr val="4A86E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