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69413A0-BA13-40DA-8934-EDDE7F5D4B95}">
  <a:tblStyle styleId="{A69413A0-BA13-40DA-8934-EDDE7F5D4B95}"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E4E6CFE0-DCC5-4301-9634-08536B8B0061}"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slide" Target="slides/slide79.xml"/><Relationship Id="rId83" Type="http://schemas.openxmlformats.org/officeDocument/2006/relationships/slide" Target="slides/slide78.xml"/><Relationship Id="rId42" Type="http://schemas.openxmlformats.org/officeDocument/2006/relationships/slide" Target="slides/slide37.xml"/><Relationship Id="rId86" Type="http://schemas.openxmlformats.org/officeDocument/2006/relationships/slide" Target="slides/slide81.xml"/><Relationship Id="rId41" Type="http://schemas.openxmlformats.org/officeDocument/2006/relationships/slide" Target="slides/slide36.xml"/><Relationship Id="rId85" Type="http://schemas.openxmlformats.org/officeDocument/2006/relationships/slide" Target="slides/slide80.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9a95978f5f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g9a95978f5f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9a95978f5f_0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g9a95978f5f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9a95978f5f_0_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g9a95978f5f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9a95978f5f_0_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g9a95978f5f_0_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9a95978f5f_0_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g9a95978f5f_0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9a95978f5f_0_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g9a95978f5f_0_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9a95978f5f_0_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g9a95978f5f_0_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9a95978f5f_0_1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g9a95978f5f_0_1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9a95978f5f_0_1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g9a95978f5f_0_1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9a95978f5f_0_1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g9a95978f5f_0_1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9a95978f5f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g9a95978f5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9a95978f5f_0_1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g9a95978f5f_0_1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9a95978f5f_0_1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g9a95978f5f_0_1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9a992e5390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g9a992e5390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9a992e5390_0_2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g9a992e5390_0_2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9a992e5390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g9a992e5390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9a992e5390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g9a992e5390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9a992e5390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g9a992e5390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9a992e5390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3" name="Google Shape;283;g9a992e5390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9a992e5390_0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g9a992e5390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9a992e5390_0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g9a992e5390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9a992e5390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g9a992e5390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9" name="Google Shape;339;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9a992e5390_0_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1" name="Google Shape;351;g9a992e5390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4" name="Google Shape;364;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9a992e5390_0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6" name="Google Shape;376;g9a992e5390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9" name="Google Shape;389;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9a992e5390_0_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2" name="Google Shape;402;g9a992e5390_0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5" name="Google Shape;415;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9a992e5390_0_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8" name="Google Shape;428;g9a992e5390_0_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9a992e5390_0_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1" name="Google Shape;441;g9a992e5390_0_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5" name="Google Shape;455;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8" name="Google Shape;468;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9a992e5390_0_1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1" name="Google Shape;481;g9a992e5390_0_1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4" name="Google Shape;494;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9a992e5390_0_1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9" name="Google Shape;499;g9a992e5390_0_1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9a992e5390_0_1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4" name="Google Shape;504;g9a992e5390_0_1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9a992e5390_0_1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9" name="Google Shape;509;g9a992e5390_0_1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9a992e5390_0_1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4" name="Google Shape;514;g9a992e5390_0_1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9a992e5390_0_1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9" name="Google Shape;519;g9a992e5390_0_1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9a992e5390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9a992e5390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0" name="Google Shape;530;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5" name="Google Shape;535;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9a992e5390_0_1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0" name="Google Shape;540;g9a992e5390_0_1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5" name="Google Shape;545;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9a992e5390_0_1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0" name="Google Shape;550;g9a992e5390_0_1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9a992e5390_0_1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5" name="Google Shape;555;g9a992e5390_0_1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1" name="Google Shape;561;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6" name="Google Shape;566;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1" name="Google Shape;571;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6" name="Google Shape;576;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1" name="Google Shape;581;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6" name="Google Shape;586;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1" name="Google Shape;591;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6" name="Google Shape;596;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1" name="Google Shape;601;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9a992e5390_0_1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7" name="Google Shape;607;g9a992e5390_0_1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4" name="Google Shape;614;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9a992e5390_0_1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0" name="Google Shape;620;g9a992e5390_0_1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6" name="Google Shape;626;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9a992e5390_0_1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2" name="Google Shape;632;g9a992e5390_0_1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8" name="Google Shape;638;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 name="Google Shape;19;p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0" name="Google Shape;20;p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1" name="Google Shape;21;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p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dk1"/>
              </a:buClr>
              <a:buSzPts val="1800"/>
              <a:buChar char="●"/>
              <a:defRPr>
                <a:solidFill>
                  <a:schemeClr val="dk1"/>
                </a:solidFill>
              </a:defRPr>
            </a:lvl1pPr>
            <a:lvl2pPr indent="-317500" lvl="1" marL="914400" algn="l">
              <a:lnSpc>
                <a:spcPct val="115000"/>
              </a:lnSpc>
              <a:spcBef>
                <a:spcPts val="1600"/>
              </a:spcBef>
              <a:spcAft>
                <a:spcPts val="0"/>
              </a:spcAft>
              <a:buClr>
                <a:schemeClr val="dk1"/>
              </a:buClr>
              <a:buSzPts val="1400"/>
              <a:buChar char="○"/>
              <a:defRPr>
                <a:solidFill>
                  <a:schemeClr val="dk1"/>
                </a:solidFill>
              </a:defRPr>
            </a:lvl2pPr>
            <a:lvl3pPr indent="-317500" lvl="2" marL="1371600" algn="l">
              <a:lnSpc>
                <a:spcPct val="115000"/>
              </a:lnSpc>
              <a:spcBef>
                <a:spcPts val="1600"/>
              </a:spcBef>
              <a:spcAft>
                <a:spcPts val="0"/>
              </a:spcAft>
              <a:buClr>
                <a:schemeClr val="dk1"/>
              </a:buClr>
              <a:buSzPts val="1400"/>
              <a:buChar char="■"/>
              <a:defRPr>
                <a:solidFill>
                  <a:schemeClr val="dk1"/>
                </a:solidFill>
              </a:defRPr>
            </a:lvl3pPr>
            <a:lvl4pPr indent="-317500" lvl="3" marL="1828800" algn="l">
              <a:lnSpc>
                <a:spcPct val="115000"/>
              </a:lnSpc>
              <a:spcBef>
                <a:spcPts val="1600"/>
              </a:spcBef>
              <a:spcAft>
                <a:spcPts val="0"/>
              </a:spcAft>
              <a:buClr>
                <a:schemeClr val="dk1"/>
              </a:buClr>
              <a:buSzPts val="1400"/>
              <a:buChar char="●"/>
              <a:defRPr>
                <a:solidFill>
                  <a:schemeClr val="dk1"/>
                </a:solidFill>
              </a:defRPr>
            </a:lvl4pPr>
            <a:lvl5pPr indent="-317500" lvl="4" marL="2286000" algn="l">
              <a:lnSpc>
                <a:spcPct val="115000"/>
              </a:lnSpc>
              <a:spcBef>
                <a:spcPts val="1600"/>
              </a:spcBef>
              <a:spcAft>
                <a:spcPts val="0"/>
              </a:spcAft>
              <a:buClr>
                <a:schemeClr val="dk1"/>
              </a:buClr>
              <a:buSzPts val="1400"/>
              <a:buChar char="○"/>
              <a:defRPr>
                <a:solidFill>
                  <a:schemeClr val="dk1"/>
                </a:solidFill>
              </a:defRPr>
            </a:lvl5pPr>
            <a:lvl6pPr indent="-317500" lvl="5" marL="2743200" algn="l">
              <a:lnSpc>
                <a:spcPct val="115000"/>
              </a:lnSpc>
              <a:spcBef>
                <a:spcPts val="1600"/>
              </a:spcBef>
              <a:spcAft>
                <a:spcPts val="0"/>
              </a:spcAft>
              <a:buClr>
                <a:schemeClr val="dk1"/>
              </a:buClr>
              <a:buSzPts val="1400"/>
              <a:buChar char="■"/>
              <a:defRPr>
                <a:solidFill>
                  <a:schemeClr val="dk1"/>
                </a:solidFill>
              </a:defRPr>
            </a:lvl6pPr>
            <a:lvl7pPr indent="-317500" lvl="6" marL="3200400" algn="l">
              <a:lnSpc>
                <a:spcPct val="115000"/>
              </a:lnSpc>
              <a:spcBef>
                <a:spcPts val="1600"/>
              </a:spcBef>
              <a:spcAft>
                <a:spcPts val="0"/>
              </a:spcAft>
              <a:buClr>
                <a:schemeClr val="dk1"/>
              </a:buClr>
              <a:buSzPts val="1400"/>
              <a:buChar char="●"/>
              <a:defRPr>
                <a:solidFill>
                  <a:schemeClr val="dk1"/>
                </a:solidFill>
              </a:defRPr>
            </a:lvl7pPr>
            <a:lvl8pPr indent="-317500" lvl="7" marL="3657600" algn="l">
              <a:lnSpc>
                <a:spcPct val="115000"/>
              </a:lnSpc>
              <a:spcBef>
                <a:spcPts val="1600"/>
              </a:spcBef>
              <a:spcAft>
                <a:spcPts val="0"/>
              </a:spcAft>
              <a:buClr>
                <a:schemeClr val="dk1"/>
              </a:buClr>
              <a:buSzPts val="1400"/>
              <a:buChar char="○"/>
              <a:defRPr>
                <a:solidFill>
                  <a:schemeClr val="dk1"/>
                </a:solidFill>
              </a:defRPr>
            </a:lvl8pPr>
            <a:lvl9pPr indent="-317500" lvl="8" marL="4114800" algn="l">
              <a:lnSpc>
                <a:spcPct val="115000"/>
              </a:lnSpc>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rgbClr val="000000"/>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2"/>
              </a:buClr>
              <a:buSzPts val="1800"/>
              <a:buFont typeface="Arial"/>
              <a:buChar char="●"/>
              <a:defRPr b="0" i="0" sz="1800" u="none" cap="none" strike="noStrike">
                <a:solidFill>
                  <a:schemeClr val="lt2"/>
                </a:solidFill>
                <a:latin typeface="Arial"/>
                <a:ea typeface="Arial"/>
                <a:cs typeface="Arial"/>
                <a:sym typeface="Arial"/>
              </a:defRPr>
            </a:lvl1pPr>
            <a:lvl2pPr indent="-317500" lvl="1" marL="9144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3pPr>
            <a:lvl4pPr indent="-317500" lvl="3" marL="18288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4pPr>
            <a:lvl5pPr indent="-317500" lvl="4" marL="22860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5pPr>
            <a:lvl6pPr indent="-317500" lvl="5" marL="27432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6pPr>
            <a:lvl7pPr indent="-317500" lvl="6" marL="32004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7pPr>
            <a:lvl8pPr indent="-317500" lvl="7" marL="36576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8pPr>
            <a:lvl9pPr indent="-317500" lvl="8" marL="4114800" marR="0" rtl="0" algn="l">
              <a:lnSpc>
                <a:spcPct val="115000"/>
              </a:lnSpc>
              <a:spcBef>
                <a:spcPts val="1600"/>
              </a:spcBef>
              <a:spcAft>
                <a:spcPts val="1600"/>
              </a:spcAft>
              <a:buClr>
                <a:schemeClr val="lt2"/>
              </a:buClr>
              <a:buSzPts val="1400"/>
              <a:buFont typeface="Arial"/>
              <a:buChar char="■"/>
              <a:defRPr b="0" i="0" sz="1400" u="none" cap="none" strike="noStrike">
                <a:solidFill>
                  <a:schemeClr val="lt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 Id="rId3" Type="http://schemas.openxmlformats.org/officeDocument/2006/relationships/hyperlink" Target="https://cs50.harvard.edu/college/2020/fall/labs/4/"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569717" y="3090900"/>
            <a:ext cx="8520600" cy="2052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lang="en">
                <a:latin typeface="Cordia New"/>
                <a:ea typeface="Cordia New"/>
                <a:cs typeface="Cordia New"/>
                <a:sym typeface="Cordia New"/>
              </a:rPr>
              <a:t>CS50 Section 4</a:t>
            </a:r>
            <a:endParaRPr>
              <a:latin typeface="Cordia New"/>
              <a:ea typeface="Cordia New"/>
              <a:cs typeface="Cordia New"/>
              <a:sym typeface="Cordia New"/>
            </a:endParaRPr>
          </a:p>
        </p:txBody>
      </p:sp>
      <p:sp>
        <p:nvSpPr>
          <p:cNvPr id="55" name="Google Shape;55;p13"/>
          <p:cNvSpPr txBox="1"/>
          <p:nvPr/>
        </p:nvSpPr>
        <p:spPr>
          <a:xfrm>
            <a:off x="311700" y="756750"/>
            <a:ext cx="8520600" cy="3020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600"/>
              </a:spcBef>
              <a:spcAft>
                <a:spcPts val="0"/>
              </a:spcAft>
              <a:buClr>
                <a:schemeClr val="lt2"/>
              </a:buClr>
              <a:buSzPts val="2800"/>
              <a:buFont typeface="Arial"/>
              <a:buNone/>
            </a:pPr>
            <a:r>
              <a:t/>
            </a:r>
            <a:endParaRPr b="0" i="0" sz="2800" u="none" cap="none" strike="noStrike">
              <a:solidFill>
                <a:schemeClr val="dk1"/>
              </a:solidFill>
              <a:latin typeface="Cordia New"/>
              <a:ea typeface="Cordia New"/>
              <a:cs typeface="Cordia New"/>
              <a:sym typeface="Cordia New"/>
            </a:endParaRPr>
          </a:p>
        </p:txBody>
      </p:sp>
      <p:sp>
        <p:nvSpPr>
          <p:cNvPr id="56" name="Google Shape;56;p13"/>
          <p:cNvSpPr/>
          <p:nvPr/>
        </p:nvSpPr>
        <p:spPr>
          <a:xfrm>
            <a:off x="503853" y="524221"/>
            <a:ext cx="7224669" cy="267765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2400" u="none" cap="none" strike="noStrike">
                <a:solidFill>
                  <a:schemeClr val="dk1"/>
                </a:solidFill>
                <a:latin typeface="Cordia New"/>
                <a:ea typeface="Cordia New"/>
                <a:cs typeface="Cordia New"/>
                <a:sym typeface="Cordia New"/>
              </a:rPr>
              <a:t>What does malloc do?</a:t>
            </a:r>
            <a:endParaRPr/>
          </a:p>
          <a:p>
            <a:pPr indent="0" lvl="0" marL="0" marR="0" rtl="0" algn="l">
              <a:lnSpc>
                <a:spcPct val="100000"/>
              </a:lnSpc>
              <a:spcBef>
                <a:spcPts val="0"/>
              </a:spcBef>
              <a:spcAft>
                <a:spcPts val="0"/>
              </a:spcAft>
              <a:buNone/>
            </a:pPr>
            <a:r>
              <a:t/>
            </a:r>
            <a:endParaRPr b="0" i="0" sz="2400" u="none" cap="none" strike="noStrike">
              <a:solidFill>
                <a:schemeClr val="dk1"/>
              </a:solidFill>
              <a:latin typeface="Cordia New"/>
              <a:ea typeface="Cordia New"/>
              <a:cs typeface="Cordia New"/>
              <a:sym typeface="Cordia New"/>
            </a:endParaRPr>
          </a:p>
          <a:p>
            <a:pPr indent="0" lvl="0" marL="0" marR="0" rtl="0" algn="l">
              <a:lnSpc>
                <a:spcPct val="100000"/>
              </a:lnSpc>
              <a:spcBef>
                <a:spcPts val="0"/>
              </a:spcBef>
              <a:spcAft>
                <a:spcPts val="0"/>
              </a:spcAft>
              <a:buNone/>
            </a:pPr>
            <a:r>
              <a:rPr b="0" i="0" lang="en" sz="2400" u="none" cap="none" strike="noStrike">
                <a:solidFill>
                  <a:schemeClr val="dk1"/>
                </a:solidFill>
                <a:latin typeface="Cordia New"/>
                <a:ea typeface="Cordia New"/>
                <a:cs typeface="Cordia New"/>
                <a:sym typeface="Cordia New"/>
              </a:rPr>
              <a:t>What is the argument that goes into malloc?</a:t>
            </a:r>
            <a:endParaRPr/>
          </a:p>
          <a:p>
            <a:pPr indent="0" lvl="0" marL="0" marR="0" rtl="0" algn="l">
              <a:lnSpc>
                <a:spcPct val="100000"/>
              </a:lnSpc>
              <a:spcBef>
                <a:spcPts val="0"/>
              </a:spcBef>
              <a:spcAft>
                <a:spcPts val="0"/>
              </a:spcAft>
              <a:buNone/>
            </a:pPr>
            <a:r>
              <a:t/>
            </a:r>
            <a:endParaRPr b="0" i="0" sz="2400" u="none" cap="none" strike="noStrike">
              <a:solidFill>
                <a:schemeClr val="dk1"/>
              </a:solidFill>
              <a:latin typeface="Cordia New"/>
              <a:ea typeface="Cordia New"/>
              <a:cs typeface="Cordia New"/>
              <a:sym typeface="Cordia New"/>
            </a:endParaRPr>
          </a:p>
          <a:p>
            <a:pPr indent="0" lvl="0" marL="0" marR="0" rtl="0" algn="l">
              <a:lnSpc>
                <a:spcPct val="100000"/>
              </a:lnSpc>
              <a:spcBef>
                <a:spcPts val="0"/>
              </a:spcBef>
              <a:spcAft>
                <a:spcPts val="0"/>
              </a:spcAft>
              <a:buNone/>
            </a:pPr>
            <a:r>
              <a:rPr b="0" i="0" lang="en" sz="2400" u="none" cap="none" strike="noStrike">
                <a:solidFill>
                  <a:schemeClr val="dk1"/>
                </a:solidFill>
                <a:latin typeface="Cordia New"/>
                <a:ea typeface="Cordia New"/>
                <a:cs typeface="Cordia New"/>
                <a:sym typeface="Cordia New"/>
              </a:rPr>
              <a:t>What does free do? </a:t>
            </a:r>
            <a:endParaRPr/>
          </a:p>
          <a:p>
            <a:pPr indent="0" lvl="0" marL="0" marR="0" rtl="0" algn="l">
              <a:lnSpc>
                <a:spcPct val="100000"/>
              </a:lnSpc>
              <a:spcBef>
                <a:spcPts val="0"/>
              </a:spcBef>
              <a:spcAft>
                <a:spcPts val="0"/>
              </a:spcAft>
              <a:buNone/>
            </a:pPr>
            <a:r>
              <a:t/>
            </a:r>
            <a:endParaRPr b="0" i="0" sz="2400" u="none" cap="none" strike="noStrike">
              <a:solidFill>
                <a:schemeClr val="dk1"/>
              </a:solidFill>
              <a:latin typeface="Cordia New"/>
              <a:ea typeface="Cordia New"/>
              <a:cs typeface="Cordia New"/>
              <a:sym typeface="Cordia New"/>
            </a:endParaRPr>
          </a:p>
          <a:p>
            <a:pPr indent="0" lvl="0" marL="0" marR="0" rtl="0" algn="l">
              <a:lnSpc>
                <a:spcPct val="100000"/>
              </a:lnSpc>
              <a:spcBef>
                <a:spcPts val="0"/>
              </a:spcBef>
              <a:spcAft>
                <a:spcPts val="0"/>
              </a:spcAft>
              <a:buNone/>
            </a:pPr>
            <a:r>
              <a:rPr b="0" i="0" lang="en" sz="2400" u="none" cap="none" strike="noStrike">
                <a:solidFill>
                  <a:schemeClr val="dk1"/>
                </a:solidFill>
                <a:latin typeface="Cordia New"/>
                <a:ea typeface="Cordia New"/>
                <a:cs typeface="Cordia New"/>
                <a:sym typeface="Cordia New"/>
              </a:rPr>
              <a:t>What is the argument that goes into free?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22"/>
          <p:cNvPicPr preferRelativeResize="0"/>
          <p:nvPr/>
        </p:nvPicPr>
        <p:blipFill rotWithShape="1">
          <a:blip r:embed="rId3">
            <a:alphaModFix/>
          </a:blip>
          <a:srcRect b="16464" l="50023" r="30979" t="30219"/>
          <a:stretch/>
        </p:blipFill>
        <p:spPr>
          <a:xfrm>
            <a:off x="6378950" y="2547900"/>
            <a:ext cx="2453352" cy="2112607"/>
          </a:xfrm>
          <a:prstGeom prst="rect">
            <a:avLst/>
          </a:prstGeom>
          <a:noFill/>
          <a:ln>
            <a:noFill/>
          </a:ln>
        </p:spPr>
      </p:pic>
      <p:sp>
        <p:nvSpPr>
          <p:cNvPr id="115" name="Google Shape;115;p22"/>
          <p:cNvSpPr txBox="1"/>
          <p:nvPr>
            <p:ph type="ctrTitle"/>
          </p:nvPr>
        </p:nvSpPr>
        <p:spPr>
          <a:xfrm>
            <a:off x="311708" y="1545450"/>
            <a:ext cx="8520600" cy="2052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200"/>
              <a:buNone/>
            </a:pPr>
            <a:r>
              <a:rPr lang="en" sz="3600">
                <a:latin typeface="Cordia New"/>
                <a:ea typeface="Cordia New"/>
                <a:cs typeface="Cordia New"/>
                <a:sym typeface="Cordia New"/>
              </a:rPr>
              <a:t>&amp; vs. *</a:t>
            </a:r>
            <a:endParaRPr sz="3600">
              <a:latin typeface="Cordia New"/>
              <a:ea typeface="Cordia New"/>
              <a:cs typeface="Cordia New"/>
              <a:sym typeface="Cordia New"/>
            </a:endParaRPr>
          </a:p>
          <a:p>
            <a:pPr indent="0" lvl="0" marL="0" rtl="0" algn="l">
              <a:lnSpc>
                <a:spcPct val="100000"/>
              </a:lnSpc>
              <a:spcBef>
                <a:spcPts val="0"/>
              </a:spcBef>
              <a:spcAft>
                <a:spcPts val="0"/>
              </a:spcAft>
              <a:buSzPts val="5200"/>
              <a:buNone/>
            </a:pPr>
            <a:br>
              <a:rPr lang="en">
                <a:latin typeface="Cordia New"/>
                <a:ea typeface="Cordia New"/>
                <a:cs typeface="Cordia New"/>
                <a:sym typeface="Cordia New"/>
              </a:rPr>
            </a:br>
            <a:br>
              <a:rPr lang="en">
                <a:latin typeface="Cordia New"/>
                <a:ea typeface="Cordia New"/>
                <a:cs typeface="Cordia New"/>
                <a:sym typeface="Cordia New"/>
              </a:rPr>
            </a:br>
            <a:br>
              <a:rPr lang="en">
                <a:latin typeface="Cordia New"/>
                <a:ea typeface="Cordia New"/>
                <a:cs typeface="Cordia New"/>
                <a:sym typeface="Cordia New"/>
              </a:rPr>
            </a:br>
            <a:endParaRPr>
              <a:latin typeface="Cordia New"/>
              <a:ea typeface="Cordia New"/>
              <a:cs typeface="Cordia New"/>
              <a:sym typeface="Cordia New"/>
            </a:endParaRPr>
          </a:p>
        </p:txBody>
      </p:sp>
      <p:sp>
        <p:nvSpPr>
          <p:cNvPr id="116" name="Google Shape;116;p22"/>
          <p:cNvSpPr txBox="1"/>
          <p:nvPr/>
        </p:nvSpPr>
        <p:spPr>
          <a:xfrm>
            <a:off x="311692" y="1545450"/>
            <a:ext cx="6715800" cy="334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n" sz="1800">
                <a:solidFill>
                  <a:schemeClr val="dk1"/>
                </a:solidFill>
                <a:latin typeface="Cordia New"/>
                <a:ea typeface="Cordia New"/>
                <a:cs typeface="Cordia New"/>
                <a:sym typeface="Cordia New"/>
              </a:rPr>
              <a:t>Use </a:t>
            </a:r>
            <a:r>
              <a:rPr lang="en" sz="1800">
                <a:solidFill>
                  <a:srgbClr val="00FF00"/>
                </a:solidFill>
                <a:latin typeface="Cordia New"/>
                <a:ea typeface="Cordia New"/>
                <a:cs typeface="Cordia New"/>
                <a:sym typeface="Cordia New"/>
              </a:rPr>
              <a:t>*</a:t>
            </a:r>
            <a:r>
              <a:rPr lang="en" sz="1800">
                <a:solidFill>
                  <a:schemeClr val="dk1"/>
                </a:solidFill>
                <a:latin typeface="Cordia New"/>
                <a:ea typeface="Cordia New"/>
                <a:cs typeface="Cordia New"/>
                <a:sym typeface="Cordia New"/>
              </a:rPr>
              <a:t> when </a:t>
            </a:r>
            <a:r>
              <a:rPr lang="en" sz="1800">
                <a:solidFill>
                  <a:srgbClr val="00FF00"/>
                </a:solidFill>
                <a:latin typeface="Cordia New"/>
                <a:ea typeface="Cordia New"/>
                <a:cs typeface="Cordia New"/>
                <a:sym typeface="Cordia New"/>
              </a:rPr>
              <a:t>declaring a pointer</a:t>
            </a:r>
            <a:endParaRPr sz="1800">
              <a:solidFill>
                <a:srgbClr val="00FFFF"/>
              </a:solidFill>
              <a:latin typeface="Cordia New"/>
              <a:ea typeface="Cordia New"/>
              <a:cs typeface="Cordia New"/>
              <a:sym typeface="Cordia New"/>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dia New"/>
              <a:ea typeface="Cordia New"/>
              <a:cs typeface="Cordia New"/>
              <a:sym typeface="Cordia New"/>
            </a:endParaRPr>
          </a:p>
        </p:txBody>
      </p:sp>
      <p:pic>
        <p:nvPicPr>
          <p:cNvPr id="117" name="Google Shape;117;p22"/>
          <p:cNvPicPr preferRelativeResize="0"/>
          <p:nvPr/>
        </p:nvPicPr>
        <p:blipFill rotWithShape="1">
          <a:blip r:embed="rId4">
            <a:alphaModFix/>
          </a:blip>
          <a:srcRect b="0" l="0" r="43403" t="0"/>
          <a:stretch/>
        </p:blipFill>
        <p:spPr>
          <a:xfrm>
            <a:off x="311697" y="2588200"/>
            <a:ext cx="2515776" cy="2032000"/>
          </a:xfrm>
          <a:prstGeom prst="rect">
            <a:avLst/>
          </a:prstGeom>
          <a:noFill/>
          <a:ln>
            <a:noFill/>
          </a:ln>
        </p:spPr>
      </p:pic>
      <p:sp>
        <p:nvSpPr>
          <p:cNvPr id="118" name="Google Shape;118;p22"/>
          <p:cNvSpPr/>
          <p:nvPr/>
        </p:nvSpPr>
        <p:spPr>
          <a:xfrm>
            <a:off x="1090450" y="3828075"/>
            <a:ext cx="241200" cy="202800"/>
          </a:xfrm>
          <a:prstGeom prst="rect">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2"/>
          <p:cNvSpPr/>
          <p:nvPr/>
        </p:nvSpPr>
        <p:spPr>
          <a:xfrm>
            <a:off x="7027498" y="2547900"/>
            <a:ext cx="1030200" cy="163800"/>
          </a:xfrm>
          <a:prstGeom prst="rect">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3"/>
          <p:cNvPicPr preferRelativeResize="0"/>
          <p:nvPr/>
        </p:nvPicPr>
        <p:blipFill rotWithShape="1">
          <a:blip r:embed="rId3">
            <a:alphaModFix/>
          </a:blip>
          <a:srcRect b="16464" l="50023" r="30979" t="30219"/>
          <a:stretch/>
        </p:blipFill>
        <p:spPr>
          <a:xfrm>
            <a:off x="6378950" y="2547900"/>
            <a:ext cx="2453352" cy="2112607"/>
          </a:xfrm>
          <a:prstGeom prst="rect">
            <a:avLst/>
          </a:prstGeom>
          <a:noFill/>
          <a:ln>
            <a:noFill/>
          </a:ln>
        </p:spPr>
      </p:pic>
      <p:sp>
        <p:nvSpPr>
          <p:cNvPr id="125" name="Google Shape;125;p23"/>
          <p:cNvSpPr/>
          <p:nvPr/>
        </p:nvSpPr>
        <p:spPr>
          <a:xfrm>
            <a:off x="7027498" y="2547900"/>
            <a:ext cx="1030200" cy="163800"/>
          </a:xfrm>
          <a:prstGeom prst="rect">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3"/>
          <p:cNvSpPr txBox="1"/>
          <p:nvPr/>
        </p:nvSpPr>
        <p:spPr>
          <a:xfrm>
            <a:off x="311700" y="1545450"/>
            <a:ext cx="7939200" cy="65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n" sz="1800">
                <a:solidFill>
                  <a:schemeClr val="dk1"/>
                </a:solidFill>
                <a:latin typeface="Cordia New"/>
                <a:ea typeface="Cordia New"/>
                <a:cs typeface="Cordia New"/>
                <a:sym typeface="Cordia New"/>
              </a:rPr>
              <a:t>Use </a:t>
            </a:r>
            <a:r>
              <a:rPr lang="en" sz="1800">
                <a:solidFill>
                  <a:srgbClr val="00FF00"/>
                </a:solidFill>
                <a:latin typeface="Cordia New"/>
                <a:ea typeface="Cordia New"/>
                <a:cs typeface="Cordia New"/>
                <a:sym typeface="Cordia New"/>
              </a:rPr>
              <a:t>*</a:t>
            </a:r>
            <a:r>
              <a:rPr lang="en" sz="1800">
                <a:solidFill>
                  <a:schemeClr val="dk1"/>
                </a:solidFill>
                <a:latin typeface="Cordia New"/>
                <a:ea typeface="Cordia New"/>
                <a:cs typeface="Cordia New"/>
                <a:sym typeface="Cordia New"/>
              </a:rPr>
              <a:t> when </a:t>
            </a:r>
            <a:r>
              <a:rPr lang="en" sz="1800">
                <a:solidFill>
                  <a:srgbClr val="00FF00"/>
                </a:solidFill>
                <a:latin typeface="Cordia New"/>
                <a:ea typeface="Cordia New"/>
                <a:cs typeface="Cordia New"/>
                <a:sym typeface="Cordia New"/>
              </a:rPr>
              <a:t>declaring a pointer</a:t>
            </a:r>
            <a:r>
              <a:rPr lang="en" sz="1800">
                <a:solidFill>
                  <a:schemeClr val="dk1"/>
                </a:solidFill>
                <a:latin typeface="Cordia New"/>
                <a:ea typeface="Cordia New"/>
                <a:cs typeface="Cordia New"/>
                <a:sym typeface="Cordia New"/>
              </a:rPr>
              <a:t> OR </a:t>
            </a:r>
            <a:r>
              <a:rPr lang="en" sz="1800">
                <a:solidFill>
                  <a:srgbClr val="00FFFF"/>
                </a:solidFill>
                <a:latin typeface="Cordia New"/>
                <a:ea typeface="Cordia New"/>
                <a:cs typeface="Cordia New"/>
                <a:sym typeface="Cordia New"/>
              </a:rPr>
              <a:t>accessing the value of an address / pointer</a:t>
            </a:r>
            <a:endParaRPr sz="1800">
              <a:solidFill>
                <a:srgbClr val="00FFFF"/>
              </a:solidFill>
              <a:latin typeface="Cordia New"/>
              <a:ea typeface="Cordia New"/>
              <a:cs typeface="Cordia New"/>
              <a:sym typeface="Cordia New"/>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dia New"/>
              <a:ea typeface="Cordia New"/>
              <a:cs typeface="Cordia New"/>
              <a:sym typeface="Cordia New"/>
            </a:endParaRPr>
          </a:p>
        </p:txBody>
      </p:sp>
      <p:pic>
        <p:nvPicPr>
          <p:cNvPr id="127" name="Google Shape;127;p23"/>
          <p:cNvPicPr preferRelativeResize="0"/>
          <p:nvPr/>
        </p:nvPicPr>
        <p:blipFill rotWithShape="1">
          <a:blip r:embed="rId4">
            <a:alphaModFix/>
          </a:blip>
          <a:srcRect b="0" l="0" r="43403" t="0"/>
          <a:stretch/>
        </p:blipFill>
        <p:spPr>
          <a:xfrm>
            <a:off x="311697" y="2588200"/>
            <a:ext cx="2515776" cy="2032000"/>
          </a:xfrm>
          <a:prstGeom prst="rect">
            <a:avLst/>
          </a:prstGeom>
          <a:noFill/>
          <a:ln>
            <a:noFill/>
          </a:ln>
        </p:spPr>
      </p:pic>
      <p:sp>
        <p:nvSpPr>
          <p:cNvPr id="128" name="Google Shape;128;p23"/>
          <p:cNvSpPr/>
          <p:nvPr/>
        </p:nvSpPr>
        <p:spPr>
          <a:xfrm>
            <a:off x="1090450" y="3828075"/>
            <a:ext cx="241200" cy="202800"/>
          </a:xfrm>
          <a:prstGeom prst="rect">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9" name="Google Shape;129;p23"/>
          <p:cNvPicPr preferRelativeResize="0"/>
          <p:nvPr/>
        </p:nvPicPr>
        <p:blipFill rotWithShape="1">
          <a:blip r:embed="rId5">
            <a:alphaModFix/>
          </a:blip>
          <a:srcRect b="0" l="0" r="37640" t="0"/>
          <a:stretch/>
        </p:blipFill>
        <p:spPr>
          <a:xfrm>
            <a:off x="2982250" y="2588200"/>
            <a:ext cx="3063699" cy="2032000"/>
          </a:xfrm>
          <a:prstGeom prst="rect">
            <a:avLst/>
          </a:prstGeom>
          <a:noFill/>
          <a:ln>
            <a:noFill/>
          </a:ln>
        </p:spPr>
      </p:pic>
      <p:sp>
        <p:nvSpPr>
          <p:cNvPr id="130" name="Google Shape;130;p23"/>
          <p:cNvSpPr/>
          <p:nvPr/>
        </p:nvSpPr>
        <p:spPr>
          <a:xfrm>
            <a:off x="5152738" y="3970825"/>
            <a:ext cx="162000" cy="202800"/>
          </a:xfrm>
          <a:prstGeom prst="rect">
            <a:avLst/>
          </a:prstGeom>
          <a:noFill/>
          <a:ln cap="flat" cmpd="sng" w="2857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FFFF"/>
              </a:solidFill>
            </a:endParaRPr>
          </a:p>
        </p:txBody>
      </p:sp>
      <p:sp>
        <p:nvSpPr>
          <p:cNvPr id="131" name="Google Shape;131;p23"/>
          <p:cNvSpPr/>
          <p:nvPr/>
        </p:nvSpPr>
        <p:spPr>
          <a:xfrm>
            <a:off x="7276225" y="4173625"/>
            <a:ext cx="241200" cy="162300"/>
          </a:xfrm>
          <a:prstGeom prst="rect">
            <a:avLst/>
          </a:prstGeom>
          <a:noFill/>
          <a:ln cap="flat" cmpd="sng" w="2857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FFFF"/>
              </a:solidFill>
            </a:endParaRPr>
          </a:p>
        </p:txBody>
      </p:sp>
      <p:sp>
        <p:nvSpPr>
          <p:cNvPr id="132" name="Google Shape;132;p23"/>
          <p:cNvSpPr/>
          <p:nvPr/>
        </p:nvSpPr>
        <p:spPr>
          <a:xfrm>
            <a:off x="6659724" y="4258475"/>
            <a:ext cx="616500" cy="257700"/>
          </a:xfrm>
          <a:prstGeom prst="rect">
            <a:avLst/>
          </a:prstGeom>
          <a:noFill/>
          <a:ln cap="flat" cmpd="sng" w="2857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FFFF"/>
              </a:solidFill>
            </a:endParaRPr>
          </a:p>
        </p:txBody>
      </p:sp>
      <p:sp>
        <p:nvSpPr>
          <p:cNvPr id="133" name="Google Shape;133;p23"/>
          <p:cNvSpPr txBox="1"/>
          <p:nvPr/>
        </p:nvSpPr>
        <p:spPr>
          <a:xfrm>
            <a:off x="311700" y="627275"/>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dk1"/>
                </a:solidFill>
                <a:latin typeface="Cordia New"/>
                <a:ea typeface="Cordia New"/>
                <a:cs typeface="Cordia New"/>
                <a:sym typeface="Cordia New"/>
              </a:rPr>
              <a:t>&amp; vs. *</a:t>
            </a:r>
            <a:endParaRPr sz="3600">
              <a:solidFill>
                <a:schemeClr val="dk1"/>
              </a:solidFill>
              <a:latin typeface="Cordia New"/>
              <a:ea typeface="Cordia New"/>
              <a:cs typeface="Cordia New"/>
              <a:sym typeface="Cordia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24"/>
          <p:cNvPicPr preferRelativeResize="0"/>
          <p:nvPr/>
        </p:nvPicPr>
        <p:blipFill rotWithShape="1">
          <a:blip r:embed="rId3">
            <a:alphaModFix/>
          </a:blip>
          <a:srcRect b="16464" l="50023" r="30979" t="30219"/>
          <a:stretch/>
        </p:blipFill>
        <p:spPr>
          <a:xfrm>
            <a:off x="6378950" y="2547900"/>
            <a:ext cx="2453352" cy="2112607"/>
          </a:xfrm>
          <a:prstGeom prst="rect">
            <a:avLst/>
          </a:prstGeom>
          <a:noFill/>
          <a:ln>
            <a:noFill/>
          </a:ln>
        </p:spPr>
      </p:pic>
      <p:pic>
        <p:nvPicPr>
          <p:cNvPr id="139" name="Google Shape;139;p24"/>
          <p:cNvPicPr preferRelativeResize="0"/>
          <p:nvPr/>
        </p:nvPicPr>
        <p:blipFill rotWithShape="1">
          <a:blip r:embed="rId4">
            <a:alphaModFix/>
          </a:blip>
          <a:srcRect b="0" l="0" r="37640" t="0"/>
          <a:stretch/>
        </p:blipFill>
        <p:spPr>
          <a:xfrm>
            <a:off x="2982250" y="2588200"/>
            <a:ext cx="3063699" cy="2032000"/>
          </a:xfrm>
          <a:prstGeom prst="rect">
            <a:avLst/>
          </a:prstGeom>
          <a:noFill/>
          <a:ln>
            <a:noFill/>
          </a:ln>
        </p:spPr>
      </p:pic>
      <p:sp>
        <p:nvSpPr>
          <p:cNvPr id="140" name="Google Shape;140;p24"/>
          <p:cNvSpPr txBox="1"/>
          <p:nvPr>
            <p:ph type="ctrTitle"/>
          </p:nvPr>
        </p:nvSpPr>
        <p:spPr>
          <a:xfrm>
            <a:off x="253800" y="1545450"/>
            <a:ext cx="8520600" cy="112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200"/>
              <a:buNone/>
            </a:pPr>
            <a:r>
              <a:rPr lang="en" sz="3600">
                <a:latin typeface="Cordia New"/>
                <a:ea typeface="Cordia New"/>
                <a:cs typeface="Cordia New"/>
                <a:sym typeface="Cordia New"/>
              </a:rPr>
              <a:t>&amp; vs. *</a:t>
            </a:r>
            <a:br>
              <a:rPr lang="en">
                <a:latin typeface="Cordia New"/>
                <a:ea typeface="Cordia New"/>
                <a:cs typeface="Cordia New"/>
                <a:sym typeface="Cordia New"/>
              </a:rPr>
            </a:br>
            <a:br>
              <a:rPr lang="en">
                <a:latin typeface="Cordia New"/>
                <a:ea typeface="Cordia New"/>
                <a:cs typeface="Cordia New"/>
                <a:sym typeface="Cordia New"/>
              </a:rPr>
            </a:br>
            <a:br>
              <a:rPr lang="en">
                <a:latin typeface="Cordia New"/>
                <a:ea typeface="Cordia New"/>
                <a:cs typeface="Cordia New"/>
                <a:sym typeface="Cordia New"/>
              </a:rPr>
            </a:br>
            <a:br>
              <a:rPr lang="en">
                <a:latin typeface="Cordia New"/>
                <a:ea typeface="Cordia New"/>
                <a:cs typeface="Cordia New"/>
                <a:sym typeface="Cordia New"/>
              </a:rPr>
            </a:br>
            <a:endParaRPr>
              <a:latin typeface="Cordia New"/>
              <a:ea typeface="Cordia New"/>
              <a:cs typeface="Cordia New"/>
              <a:sym typeface="Cordia New"/>
            </a:endParaRPr>
          </a:p>
        </p:txBody>
      </p:sp>
      <p:sp>
        <p:nvSpPr>
          <p:cNvPr id="141" name="Google Shape;141;p24"/>
          <p:cNvSpPr txBox="1"/>
          <p:nvPr/>
        </p:nvSpPr>
        <p:spPr>
          <a:xfrm>
            <a:off x="311692" y="1545450"/>
            <a:ext cx="6715800" cy="334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n" sz="1800">
                <a:solidFill>
                  <a:schemeClr val="dk1"/>
                </a:solidFill>
                <a:latin typeface="Cordia New"/>
                <a:ea typeface="Cordia New"/>
                <a:cs typeface="Cordia New"/>
                <a:sym typeface="Cordia New"/>
              </a:rPr>
              <a:t>Use </a:t>
            </a:r>
            <a:r>
              <a:rPr lang="en" sz="1800">
                <a:solidFill>
                  <a:srgbClr val="00FF00"/>
                </a:solidFill>
                <a:latin typeface="Cordia New"/>
                <a:ea typeface="Cordia New"/>
                <a:cs typeface="Cordia New"/>
                <a:sym typeface="Cordia New"/>
              </a:rPr>
              <a:t>*</a:t>
            </a:r>
            <a:r>
              <a:rPr lang="en" sz="1800">
                <a:solidFill>
                  <a:schemeClr val="dk1"/>
                </a:solidFill>
                <a:latin typeface="Cordia New"/>
                <a:ea typeface="Cordia New"/>
                <a:cs typeface="Cordia New"/>
                <a:sym typeface="Cordia New"/>
              </a:rPr>
              <a:t> when </a:t>
            </a:r>
            <a:r>
              <a:rPr lang="en" sz="1800">
                <a:solidFill>
                  <a:srgbClr val="00FF00"/>
                </a:solidFill>
                <a:latin typeface="Cordia New"/>
                <a:ea typeface="Cordia New"/>
                <a:cs typeface="Cordia New"/>
                <a:sym typeface="Cordia New"/>
              </a:rPr>
              <a:t>declaring a pointer</a:t>
            </a:r>
            <a:r>
              <a:rPr lang="en" sz="1800">
                <a:solidFill>
                  <a:schemeClr val="dk1"/>
                </a:solidFill>
                <a:latin typeface="Cordia New"/>
                <a:ea typeface="Cordia New"/>
                <a:cs typeface="Cordia New"/>
                <a:sym typeface="Cordia New"/>
              </a:rPr>
              <a:t> OR </a:t>
            </a:r>
            <a:r>
              <a:rPr lang="en" sz="1800">
                <a:solidFill>
                  <a:srgbClr val="00FFFF"/>
                </a:solidFill>
                <a:latin typeface="Cordia New"/>
                <a:ea typeface="Cordia New"/>
                <a:cs typeface="Cordia New"/>
                <a:sym typeface="Cordia New"/>
              </a:rPr>
              <a:t>accessing the value of an address</a:t>
            </a:r>
            <a:endParaRPr sz="1800">
              <a:solidFill>
                <a:srgbClr val="00FFFF"/>
              </a:solidFill>
              <a:latin typeface="Cordia New"/>
              <a:ea typeface="Cordia New"/>
              <a:cs typeface="Cordia New"/>
              <a:sym typeface="Cordia New"/>
            </a:endParaRPr>
          </a:p>
          <a:p>
            <a:pPr indent="0" lvl="0" marL="0" marR="0" rtl="0" algn="l">
              <a:lnSpc>
                <a:spcPct val="100000"/>
              </a:lnSpc>
              <a:spcBef>
                <a:spcPts val="0"/>
              </a:spcBef>
              <a:spcAft>
                <a:spcPts val="0"/>
              </a:spcAft>
              <a:buClr>
                <a:srgbClr val="000000"/>
              </a:buClr>
              <a:buSzPts val="1800"/>
              <a:buFont typeface="Arial"/>
              <a:buNone/>
            </a:pPr>
            <a:r>
              <a:rPr lang="en" sz="1800">
                <a:solidFill>
                  <a:schemeClr val="dk1"/>
                </a:solidFill>
                <a:latin typeface="Cordia New"/>
                <a:ea typeface="Cordia New"/>
                <a:cs typeface="Cordia New"/>
                <a:sym typeface="Cordia New"/>
              </a:rPr>
              <a:t>Use </a:t>
            </a:r>
            <a:r>
              <a:rPr lang="en" sz="1800">
                <a:solidFill>
                  <a:srgbClr val="FF00FF"/>
                </a:solidFill>
                <a:latin typeface="Cordia New"/>
                <a:ea typeface="Cordia New"/>
                <a:cs typeface="Cordia New"/>
                <a:sym typeface="Cordia New"/>
              </a:rPr>
              <a:t>&amp;</a:t>
            </a:r>
            <a:r>
              <a:rPr lang="en" sz="1800">
                <a:solidFill>
                  <a:schemeClr val="dk1"/>
                </a:solidFill>
                <a:latin typeface="Cordia New"/>
                <a:ea typeface="Cordia New"/>
                <a:cs typeface="Cordia New"/>
                <a:sym typeface="Cordia New"/>
              </a:rPr>
              <a:t> when referencing the address of a variable or pointer</a:t>
            </a:r>
            <a:endParaRPr sz="1800">
              <a:solidFill>
                <a:schemeClr val="dk1"/>
              </a:solidFill>
              <a:latin typeface="Cordia New"/>
              <a:ea typeface="Cordia New"/>
              <a:cs typeface="Cordia New"/>
              <a:sym typeface="Cordia New"/>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dia New"/>
              <a:ea typeface="Cordia New"/>
              <a:cs typeface="Cordia New"/>
              <a:sym typeface="Cordia New"/>
            </a:endParaRPr>
          </a:p>
        </p:txBody>
      </p:sp>
      <p:pic>
        <p:nvPicPr>
          <p:cNvPr id="142" name="Google Shape;142;p24"/>
          <p:cNvPicPr preferRelativeResize="0"/>
          <p:nvPr/>
        </p:nvPicPr>
        <p:blipFill rotWithShape="1">
          <a:blip r:embed="rId5">
            <a:alphaModFix/>
          </a:blip>
          <a:srcRect b="0" l="0" r="43403" t="0"/>
          <a:stretch/>
        </p:blipFill>
        <p:spPr>
          <a:xfrm>
            <a:off x="311697" y="2588200"/>
            <a:ext cx="2515776" cy="2032000"/>
          </a:xfrm>
          <a:prstGeom prst="rect">
            <a:avLst/>
          </a:prstGeom>
          <a:noFill/>
          <a:ln>
            <a:noFill/>
          </a:ln>
        </p:spPr>
      </p:pic>
      <p:sp>
        <p:nvSpPr>
          <p:cNvPr id="143" name="Google Shape;143;p24"/>
          <p:cNvSpPr/>
          <p:nvPr/>
        </p:nvSpPr>
        <p:spPr>
          <a:xfrm>
            <a:off x="1553675" y="3827950"/>
            <a:ext cx="299100" cy="202800"/>
          </a:xfrm>
          <a:prstGeom prst="rect">
            <a:avLst/>
          </a:prstGeom>
          <a:noFill/>
          <a:ln cap="flat" cmpd="sng" w="2857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4"/>
          <p:cNvSpPr/>
          <p:nvPr/>
        </p:nvSpPr>
        <p:spPr>
          <a:xfrm>
            <a:off x="5210661" y="3951525"/>
            <a:ext cx="299100" cy="202800"/>
          </a:xfrm>
          <a:prstGeom prst="rect">
            <a:avLst/>
          </a:prstGeom>
          <a:noFill/>
          <a:ln cap="flat" cmpd="sng" w="2857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FFFF"/>
              </a:solidFill>
            </a:endParaRPr>
          </a:p>
        </p:txBody>
      </p:sp>
      <p:sp>
        <p:nvSpPr>
          <p:cNvPr id="145" name="Google Shape;145;p24"/>
          <p:cNvSpPr/>
          <p:nvPr/>
        </p:nvSpPr>
        <p:spPr>
          <a:xfrm>
            <a:off x="6963975" y="3446700"/>
            <a:ext cx="504300" cy="151800"/>
          </a:xfrm>
          <a:prstGeom prst="rect">
            <a:avLst/>
          </a:prstGeom>
          <a:noFill/>
          <a:ln cap="flat" cmpd="sng" w="2857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type="ctrTitle"/>
          </p:nvPr>
        </p:nvSpPr>
        <p:spPr>
          <a:xfrm>
            <a:off x="311708" y="1545450"/>
            <a:ext cx="8520600" cy="2052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200"/>
              <a:buNone/>
            </a:pPr>
            <a:r>
              <a:rPr lang="en" sz="3600">
                <a:latin typeface="Cordia New"/>
                <a:ea typeface="Cordia New"/>
                <a:cs typeface="Cordia New"/>
                <a:sym typeface="Cordia New"/>
              </a:rPr>
              <a:t>Strings</a:t>
            </a:r>
            <a:br>
              <a:rPr lang="en">
                <a:latin typeface="Cordia New"/>
                <a:ea typeface="Cordia New"/>
                <a:cs typeface="Cordia New"/>
                <a:sym typeface="Cordia New"/>
              </a:rPr>
            </a:br>
            <a:br>
              <a:rPr lang="en">
                <a:latin typeface="Cordia New"/>
                <a:ea typeface="Cordia New"/>
                <a:cs typeface="Cordia New"/>
                <a:sym typeface="Cordia New"/>
              </a:rPr>
            </a:br>
            <a:br>
              <a:rPr lang="en">
                <a:latin typeface="Cordia New"/>
                <a:ea typeface="Cordia New"/>
                <a:cs typeface="Cordia New"/>
                <a:sym typeface="Cordia New"/>
              </a:rPr>
            </a:br>
            <a:br>
              <a:rPr lang="en">
                <a:latin typeface="Cordia New"/>
                <a:ea typeface="Cordia New"/>
                <a:cs typeface="Cordia New"/>
                <a:sym typeface="Cordia New"/>
              </a:rPr>
            </a:br>
            <a:endParaRPr>
              <a:latin typeface="Cordia New"/>
              <a:ea typeface="Cordia New"/>
              <a:cs typeface="Cordia New"/>
              <a:sym typeface="Cordia New"/>
            </a:endParaRPr>
          </a:p>
        </p:txBody>
      </p:sp>
      <p:sp>
        <p:nvSpPr>
          <p:cNvPr id="151" name="Google Shape;151;p25"/>
          <p:cNvSpPr txBox="1"/>
          <p:nvPr/>
        </p:nvSpPr>
        <p:spPr>
          <a:xfrm>
            <a:off x="311692" y="1545450"/>
            <a:ext cx="6715800" cy="334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rdia New"/>
                <a:ea typeface="Cordia New"/>
                <a:cs typeface="Cordia New"/>
                <a:sym typeface="Cordia New"/>
              </a:rPr>
              <a:t>How are strings stored in memory?</a:t>
            </a: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dia New"/>
              <a:ea typeface="Cordia New"/>
              <a:cs typeface="Cordia New"/>
              <a:sym typeface="Cordia New"/>
            </a:endParaRPr>
          </a:p>
        </p:txBody>
      </p:sp>
      <p:pic>
        <p:nvPicPr>
          <p:cNvPr id="152" name="Google Shape;152;p25"/>
          <p:cNvPicPr preferRelativeResize="0"/>
          <p:nvPr/>
        </p:nvPicPr>
        <p:blipFill rotWithShape="1">
          <a:blip r:embed="rId3">
            <a:alphaModFix/>
          </a:blip>
          <a:srcRect b="21278" l="71022" r="11143" t="61867"/>
          <a:stretch/>
        </p:blipFill>
        <p:spPr>
          <a:xfrm>
            <a:off x="2055475" y="3088050"/>
            <a:ext cx="4726225" cy="13703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ph type="ctrTitle"/>
          </p:nvPr>
        </p:nvSpPr>
        <p:spPr>
          <a:xfrm>
            <a:off x="311708" y="1545450"/>
            <a:ext cx="8520600" cy="2052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200"/>
              <a:buNone/>
            </a:pPr>
            <a:r>
              <a:rPr lang="en" sz="3600">
                <a:latin typeface="Cordia New"/>
                <a:ea typeface="Cordia New"/>
                <a:cs typeface="Cordia New"/>
                <a:sym typeface="Cordia New"/>
              </a:rPr>
              <a:t>Strings</a:t>
            </a:r>
            <a:br>
              <a:rPr lang="en">
                <a:latin typeface="Cordia New"/>
                <a:ea typeface="Cordia New"/>
                <a:cs typeface="Cordia New"/>
                <a:sym typeface="Cordia New"/>
              </a:rPr>
            </a:br>
            <a:br>
              <a:rPr lang="en">
                <a:latin typeface="Cordia New"/>
                <a:ea typeface="Cordia New"/>
                <a:cs typeface="Cordia New"/>
                <a:sym typeface="Cordia New"/>
              </a:rPr>
            </a:br>
            <a:br>
              <a:rPr lang="en">
                <a:latin typeface="Cordia New"/>
                <a:ea typeface="Cordia New"/>
                <a:cs typeface="Cordia New"/>
                <a:sym typeface="Cordia New"/>
              </a:rPr>
            </a:br>
            <a:br>
              <a:rPr lang="en">
                <a:latin typeface="Cordia New"/>
                <a:ea typeface="Cordia New"/>
                <a:cs typeface="Cordia New"/>
                <a:sym typeface="Cordia New"/>
              </a:rPr>
            </a:br>
            <a:endParaRPr>
              <a:latin typeface="Cordia New"/>
              <a:ea typeface="Cordia New"/>
              <a:cs typeface="Cordia New"/>
              <a:sym typeface="Cordia New"/>
            </a:endParaRPr>
          </a:p>
        </p:txBody>
      </p:sp>
      <p:sp>
        <p:nvSpPr>
          <p:cNvPr id="158" name="Google Shape;158;p26"/>
          <p:cNvSpPr txBox="1"/>
          <p:nvPr/>
        </p:nvSpPr>
        <p:spPr>
          <a:xfrm>
            <a:off x="311692" y="1545450"/>
            <a:ext cx="6715800" cy="334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rdia New"/>
                <a:ea typeface="Cordia New"/>
                <a:cs typeface="Cordia New"/>
                <a:sym typeface="Cordia New"/>
              </a:rPr>
              <a:t>How are strings stored in memory?</a:t>
            </a: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dia New"/>
              <a:ea typeface="Cordia New"/>
              <a:cs typeface="Cordia New"/>
              <a:sym typeface="Cordia New"/>
            </a:endParaRPr>
          </a:p>
        </p:txBody>
      </p:sp>
      <p:pic>
        <p:nvPicPr>
          <p:cNvPr id="159" name="Google Shape;159;p26"/>
          <p:cNvPicPr preferRelativeResize="0"/>
          <p:nvPr/>
        </p:nvPicPr>
        <p:blipFill rotWithShape="1">
          <a:blip r:embed="rId3">
            <a:alphaModFix/>
          </a:blip>
          <a:srcRect b="21278" l="71022" r="11143" t="61867"/>
          <a:stretch/>
        </p:blipFill>
        <p:spPr>
          <a:xfrm>
            <a:off x="2055475" y="3088050"/>
            <a:ext cx="4726225" cy="1370326"/>
          </a:xfrm>
          <a:prstGeom prst="rect">
            <a:avLst/>
          </a:prstGeom>
          <a:noFill/>
          <a:ln>
            <a:noFill/>
          </a:ln>
        </p:spPr>
      </p:pic>
      <p:cxnSp>
        <p:nvCxnSpPr>
          <p:cNvPr id="160" name="Google Shape;160;p26"/>
          <p:cNvCxnSpPr/>
          <p:nvPr/>
        </p:nvCxnSpPr>
        <p:spPr>
          <a:xfrm>
            <a:off x="2518675" y="2518675"/>
            <a:ext cx="9600" cy="511500"/>
          </a:xfrm>
          <a:prstGeom prst="straightConnector1">
            <a:avLst/>
          </a:prstGeom>
          <a:noFill/>
          <a:ln cap="flat" cmpd="sng" w="38100">
            <a:solidFill>
              <a:srgbClr val="FFFF00"/>
            </a:solidFill>
            <a:prstDash val="solid"/>
            <a:round/>
            <a:headEnd len="med" w="med" type="none"/>
            <a:tailEnd len="med" w="med" type="triangle"/>
          </a:ln>
        </p:spPr>
      </p:cxnSp>
      <p:sp>
        <p:nvSpPr>
          <p:cNvPr id="161" name="Google Shape;161;p26"/>
          <p:cNvSpPr txBox="1"/>
          <p:nvPr/>
        </p:nvSpPr>
        <p:spPr>
          <a:xfrm>
            <a:off x="1930025" y="2151950"/>
            <a:ext cx="5558400" cy="64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s</a:t>
            </a:r>
            <a:r>
              <a:rPr lang="en">
                <a:solidFill>
                  <a:srgbClr val="FFFFFF"/>
                </a:solidFill>
                <a:latin typeface="Times New Roman"/>
                <a:ea typeface="Times New Roman"/>
                <a:cs typeface="Times New Roman"/>
                <a:sym typeface="Times New Roman"/>
              </a:rPr>
              <a:t>tring s</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7"/>
          <p:cNvSpPr txBox="1"/>
          <p:nvPr>
            <p:ph type="ctrTitle"/>
          </p:nvPr>
        </p:nvSpPr>
        <p:spPr>
          <a:xfrm>
            <a:off x="311708" y="1545450"/>
            <a:ext cx="8520600" cy="2052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200"/>
              <a:buNone/>
            </a:pPr>
            <a:r>
              <a:rPr lang="en" sz="3600">
                <a:latin typeface="Cordia New"/>
                <a:ea typeface="Cordia New"/>
                <a:cs typeface="Cordia New"/>
                <a:sym typeface="Cordia New"/>
              </a:rPr>
              <a:t>Strings</a:t>
            </a:r>
            <a:br>
              <a:rPr lang="en">
                <a:latin typeface="Cordia New"/>
                <a:ea typeface="Cordia New"/>
                <a:cs typeface="Cordia New"/>
                <a:sym typeface="Cordia New"/>
              </a:rPr>
            </a:br>
            <a:br>
              <a:rPr lang="en">
                <a:latin typeface="Cordia New"/>
                <a:ea typeface="Cordia New"/>
                <a:cs typeface="Cordia New"/>
                <a:sym typeface="Cordia New"/>
              </a:rPr>
            </a:br>
            <a:br>
              <a:rPr lang="en">
                <a:latin typeface="Cordia New"/>
                <a:ea typeface="Cordia New"/>
                <a:cs typeface="Cordia New"/>
                <a:sym typeface="Cordia New"/>
              </a:rPr>
            </a:br>
            <a:br>
              <a:rPr lang="en">
                <a:latin typeface="Cordia New"/>
                <a:ea typeface="Cordia New"/>
                <a:cs typeface="Cordia New"/>
                <a:sym typeface="Cordia New"/>
              </a:rPr>
            </a:br>
            <a:endParaRPr>
              <a:latin typeface="Cordia New"/>
              <a:ea typeface="Cordia New"/>
              <a:cs typeface="Cordia New"/>
              <a:sym typeface="Cordia New"/>
            </a:endParaRPr>
          </a:p>
        </p:txBody>
      </p:sp>
      <p:sp>
        <p:nvSpPr>
          <p:cNvPr id="167" name="Google Shape;167;p27"/>
          <p:cNvSpPr txBox="1"/>
          <p:nvPr/>
        </p:nvSpPr>
        <p:spPr>
          <a:xfrm>
            <a:off x="311692" y="1545450"/>
            <a:ext cx="6715800" cy="334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rdia New"/>
                <a:ea typeface="Cordia New"/>
                <a:cs typeface="Cordia New"/>
                <a:sym typeface="Cordia New"/>
              </a:rPr>
              <a:t>How are strings stored in memory?</a:t>
            </a: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dia New"/>
              <a:ea typeface="Cordia New"/>
              <a:cs typeface="Cordia New"/>
              <a:sym typeface="Cordia New"/>
            </a:endParaRPr>
          </a:p>
        </p:txBody>
      </p:sp>
      <p:pic>
        <p:nvPicPr>
          <p:cNvPr id="168" name="Google Shape;168;p27"/>
          <p:cNvPicPr preferRelativeResize="0"/>
          <p:nvPr/>
        </p:nvPicPr>
        <p:blipFill rotWithShape="1">
          <a:blip r:embed="rId3">
            <a:alphaModFix/>
          </a:blip>
          <a:srcRect b="21278" l="71022" r="11143" t="61867"/>
          <a:stretch/>
        </p:blipFill>
        <p:spPr>
          <a:xfrm>
            <a:off x="2055475" y="3088050"/>
            <a:ext cx="4726225" cy="1370326"/>
          </a:xfrm>
          <a:prstGeom prst="rect">
            <a:avLst/>
          </a:prstGeom>
          <a:noFill/>
          <a:ln>
            <a:noFill/>
          </a:ln>
        </p:spPr>
      </p:pic>
      <p:cxnSp>
        <p:nvCxnSpPr>
          <p:cNvPr id="169" name="Google Shape;169;p27"/>
          <p:cNvCxnSpPr/>
          <p:nvPr/>
        </p:nvCxnSpPr>
        <p:spPr>
          <a:xfrm>
            <a:off x="2518675" y="2518675"/>
            <a:ext cx="9600" cy="511500"/>
          </a:xfrm>
          <a:prstGeom prst="straightConnector1">
            <a:avLst/>
          </a:prstGeom>
          <a:noFill/>
          <a:ln cap="flat" cmpd="sng" w="38100">
            <a:solidFill>
              <a:srgbClr val="FFFF00"/>
            </a:solidFill>
            <a:prstDash val="solid"/>
            <a:round/>
            <a:headEnd len="med" w="med" type="none"/>
            <a:tailEnd len="med" w="med" type="triangle"/>
          </a:ln>
        </p:spPr>
      </p:cxnSp>
      <p:sp>
        <p:nvSpPr>
          <p:cNvPr id="170" name="Google Shape;170;p27"/>
          <p:cNvSpPr txBox="1"/>
          <p:nvPr/>
        </p:nvSpPr>
        <p:spPr>
          <a:xfrm>
            <a:off x="1968625" y="2151950"/>
            <a:ext cx="5558400" cy="64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00"/>
                </a:solidFill>
                <a:latin typeface="Times New Roman"/>
                <a:ea typeface="Times New Roman"/>
                <a:cs typeface="Times New Roman"/>
                <a:sym typeface="Times New Roman"/>
              </a:rPr>
              <a:t>char </a:t>
            </a:r>
            <a:r>
              <a:rPr lang="en">
                <a:solidFill>
                  <a:srgbClr val="FFFFFF"/>
                </a:solidFill>
                <a:latin typeface="Times New Roman"/>
                <a:ea typeface="Times New Roman"/>
                <a:cs typeface="Times New Roman"/>
                <a:sym typeface="Times New Roman"/>
              </a:rPr>
              <a:t>*</a:t>
            </a:r>
            <a:r>
              <a:rPr lang="en">
                <a:solidFill>
                  <a:srgbClr val="FFFFFF"/>
                </a:solidFill>
                <a:latin typeface="Times New Roman"/>
                <a:ea typeface="Times New Roman"/>
                <a:cs typeface="Times New Roman"/>
                <a:sym typeface="Times New Roman"/>
              </a:rPr>
              <a:t>s</a:t>
            </a:r>
            <a:endParaRPr>
              <a:solidFill>
                <a:srgbClr val="FFFFFF"/>
              </a:solidFill>
              <a:latin typeface="Times New Roman"/>
              <a:ea typeface="Times New Roman"/>
              <a:cs typeface="Times New Roman"/>
              <a:sym typeface="Times New Roman"/>
            </a:endParaRPr>
          </a:p>
        </p:txBody>
      </p:sp>
      <p:pic>
        <p:nvPicPr>
          <p:cNvPr id="171" name="Google Shape;171;p27"/>
          <p:cNvPicPr preferRelativeResize="0"/>
          <p:nvPr/>
        </p:nvPicPr>
        <p:blipFill>
          <a:blip r:embed="rId4">
            <a:alphaModFix/>
          </a:blip>
          <a:stretch>
            <a:fillRect/>
          </a:stretch>
        </p:blipFill>
        <p:spPr>
          <a:xfrm>
            <a:off x="6627049" y="357050"/>
            <a:ext cx="2006850" cy="26731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ctrTitle"/>
          </p:nvPr>
        </p:nvSpPr>
        <p:spPr>
          <a:xfrm>
            <a:off x="311708" y="1545450"/>
            <a:ext cx="8520600" cy="2052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200"/>
              <a:buNone/>
            </a:pPr>
            <a:r>
              <a:rPr lang="en" sz="3600">
                <a:latin typeface="Cordia New"/>
                <a:ea typeface="Cordia New"/>
                <a:cs typeface="Cordia New"/>
                <a:sym typeface="Cordia New"/>
              </a:rPr>
              <a:t>Strings and char *</a:t>
            </a:r>
            <a:br>
              <a:rPr lang="en">
                <a:latin typeface="Cordia New"/>
                <a:ea typeface="Cordia New"/>
                <a:cs typeface="Cordia New"/>
                <a:sym typeface="Cordia New"/>
              </a:rPr>
            </a:br>
            <a:br>
              <a:rPr lang="en">
                <a:latin typeface="Cordia New"/>
                <a:ea typeface="Cordia New"/>
                <a:cs typeface="Cordia New"/>
                <a:sym typeface="Cordia New"/>
              </a:rPr>
            </a:br>
            <a:br>
              <a:rPr lang="en">
                <a:latin typeface="Cordia New"/>
                <a:ea typeface="Cordia New"/>
                <a:cs typeface="Cordia New"/>
                <a:sym typeface="Cordia New"/>
              </a:rPr>
            </a:br>
            <a:br>
              <a:rPr lang="en">
                <a:latin typeface="Cordia New"/>
                <a:ea typeface="Cordia New"/>
                <a:cs typeface="Cordia New"/>
                <a:sym typeface="Cordia New"/>
              </a:rPr>
            </a:br>
            <a:endParaRPr>
              <a:latin typeface="Cordia New"/>
              <a:ea typeface="Cordia New"/>
              <a:cs typeface="Cordia New"/>
              <a:sym typeface="Cordia New"/>
            </a:endParaRPr>
          </a:p>
        </p:txBody>
      </p:sp>
      <p:pic>
        <p:nvPicPr>
          <p:cNvPr id="177" name="Google Shape;177;p28"/>
          <p:cNvPicPr preferRelativeResize="0"/>
          <p:nvPr/>
        </p:nvPicPr>
        <p:blipFill>
          <a:blip r:embed="rId3">
            <a:alphaModFix/>
          </a:blip>
          <a:stretch>
            <a:fillRect/>
          </a:stretch>
        </p:blipFill>
        <p:spPr>
          <a:xfrm>
            <a:off x="2880300" y="1331725"/>
            <a:ext cx="3029700" cy="3387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ctrTitle"/>
          </p:nvPr>
        </p:nvSpPr>
        <p:spPr>
          <a:xfrm>
            <a:off x="311708" y="1545450"/>
            <a:ext cx="8520600" cy="2052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200"/>
              <a:buNone/>
            </a:pPr>
            <a:r>
              <a:rPr lang="en" sz="3600">
                <a:latin typeface="Cordia New"/>
                <a:ea typeface="Cordia New"/>
                <a:cs typeface="Cordia New"/>
                <a:sym typeface="Cordia New"/>
              </a:rPr>
              <a:t>Pointer Arithmetic (Optional)</a:t>
            </a:r>
            <a:br>
              <a:rPr lang="en">
                <a:latin typeface="Cordia New"/>
                <a:ea typeface="Cordia New"/>
                <a:cs typeface="Cordia New"/>
                <a:sym typeface="Cordia New"/>
              </a:rPr>
            </a:br>
            <a:br>
              <a:rPr lang="en">
                <a:latin typeface="Cordia New"/>
                <a:ea typeface="Cordia New"/>
                <a:cs typeface="Cordia New"/>
                <a:sym typeface="Cordia New"/>
              </a:rPr>
            </a:br>
            <a:br>
              <a:rPr lang="en">
                <a:latin typeface="Cordia New"/>
                <a:ea typeface="Cordia New"/>
                <a:cs typeface="Cordia New"/>
                <a:sym typeface="Cordia New"/>
              </a:rPr>
            </a:br>
            <a:br>
              <a:rPr lang="en">
                <a:latin typeface="Cordia New"/>
                <a:ea typeface="Cordia New"/>
                <a:cs typeface="Cordia New"/>
                <a:sym typeface="Cordia New"/>
              </a:rPr>
            </a:br>
            <a:endParaRPr>
              <a:latin typeface="Cordia New"/>
              <a:ea typeface="Cordia New"/>
              <a:cs typeface="Cordia New"/>
              <a:sym typeface="Cordia New"/>
            </a:endParaRPr>
          </a:p>
        </p:txBody>
      </p:sp>
      <p:pic>
        <p:nvPicPr>
          <p:cNvPr id="183" name="Google Shape;183;p29"/>
          <p:cNvPicPr preferRelativeResize="0"/>
          <p:nvPr/>
        </p:nvPicPr>
        <p:blipFill rotWithShape="1">
          <a:blip r:embed="rId3">
            <a:alphaModFix/>
          </a:blip>
          <a:srcRect b="23344" l="49916" r="23594" t="46043"/>
          <a:stretch/>
        </p:blipFill>
        <p:spPr>
          <a:xfrm>
            <a:off x="2536575" y="1545450"/>
            <a:ext cx="3891800" cy="13799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txBox="1"/>
          <p:nvPr>
            <p:ph type="ctrTitle"/>
          </p:nvPr>
        </p:nvSpPr>
        <p:spPr>
          <a:xfrm>
            <a:off x="311708" y="1545450"/>
            <a:ext cx="8520600" cy="2052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200"/>
              <a:buNone/>
            </a:pPr>
            <a:r>
              <a:rPr lang="en" sz="3600">
                <a:latin typeface="Cordia New"/>
                <a:ea typeface="Cordia New"/>
                <a:cs typeface="Cordia New"/>
                <a:sym typeface="Cordia New"/>
              </a:rPr>
              <a:t>Pointer Arithmetic (Optional)</a:t>
            </a:r>
            <a:br>
              <a:rPr lang="en">
                <a:latin typeface="Cordia New"/>
                <a:ea typeface="Cordia New"/>
                <a:cs typeface="Cordia New"/>
                <a:sym typeface="Cordia New"/>
              </a:rPr>
            </a:br>
            <a:br>
              <a:rPr lang="en">
                <a:latin typeface="Cordia New"/>
                <a:ea typeface="Cordia New"/>
                <a:cs typeface="Cordia New"/>
                <a:sym typeface="Cordia New"/>
              </a:rPr>
            </a:br>
            <a:br>
              <a:rPr lang="en">
                <a:latin typeface="Cordia New"/>
                <a:ea typeface="Cordia New"/>
                <a:cs typeface="Cordia New"/>
                <a:sym typeface="Cordia New"/>
              </a:rPr>
            </a:br>
            <a:br>
              <a:rPr lang="en">
                <a:latin typeface="Cordia New"/>
                <a:ea typeface="Cordia New"/>
                <a:cs typeface="Cordia New"/>
                <a:sym typeface="Cordia New"/>
              </a:rPr>
            </a:br>
            <a:endParaRPr>
              <a:latin typeface="Cordia New"/>
              <a:ea typeface="Cordia New"/>
              <a:cs typeface="Cordia New"/>
              <a:sym typeface="Cordia New"/>
            </a:endParaRPr>
          </a:p>
        </p:txBody>
      </p:sp>
      <p:pic>
        <p:nvPicPr>
          <p:cNvPr id="189" name="Google Shape;189;p30"/>
          <p:cNvPicPr preferRelativeResize="0"/>
          <p:nvPr/>
        </p:nvPicPr>
        <p:blipFill rotWithShape="1">
          <a:blip r:embed="rId3">
            <a:alphaModFix/>
          </a:blip>
          <a:srcRect b="23344" l="49916" r="23594" t="46043"/>
          <a:stretch/>
        </p:blipFill>
        <p:spPr>
          <a:xfrm>
            <a:off x="2536575" y="1545450"/>
            <a:ext cx="3891800" cy="1379951"/>
          </a:xfrm>
          <a:prstGeom prst="rect">
            <a:avLst/>
          </a:prstGeom>
          <a:noFill/>
          <a:ln>
            <a:noFill/>
          </a:ln>
        </p:spPr>
      </p:pic>
      <p:pic>
        <p:nvPicPr>
          <p:cNvPr id="190" name="Google Shape;190;p30"/>
          <p:cNvPicPr preferRelativeResize="0"/>
          <p:nvPr/>
        </p:nvPicPr>
        <p:blipFill rotWithShape="1">
          <a:blip r:embed="rId4">
            <a:alphaModFix/>
          </a:blip>
          <a:srcRect b="56629" l="49940" r="25364" t="12756"/>
          <a:stretch/>
        </p:blipFill>
        <p:spPr>
          <a:xfrm>
            <a:off x="2536575" y="3242450"/>
            <a:ext cx="3891800" cy="14801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1"/>
          <p:cNvSpPr txBox="1"/>
          <p:nvPr>
            <p:ph type="ctrTitle"/>
          </p:nvPr>
        </p:nvSpPr>
        <p:spPr>
          <a:xfrm>
            <a:off x="311708" y="1545450"/>
            <a:ext cx="8520600" cy="2052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200"/>
              <a:buNone/>
            </a:pPr>
            <a:r>
              <a:rPr lang="en" sz="3600">
                <a:latin typeface="Cordia New"/>
                <a:ea typeface="Cordia New"/>
                <a:cs typeface="Cordia New"/>
                <a:sym typeface="Cordia New"/>
              </a:rPr>
              <a:t>Pointer Arithmetic (Optional)</a:t>
            </a:r>
            <a:br>
              <a:rPr lang="en">
                <a:latin typeface="Cordia New"/>
                <a:ea typeface="Cordia New"/>
                <a:cs typeface="Cordia New"/>
                <a:sym typeface="Cordia New"/>
              </a:rPr>
            </a:br>
            <a:br>
              <a:rPr lang="en">
                <a:latin typeface="Cordia New"/>
                <a:ea typeface="Cordia New"/>
                <a:cs typeface="Cordia New"/>
                <a:sym typeface="Cordia New"/>
              </a:rPr>
            </a:br>
            <a:br>
              <a:rPr lang="en">
                <a:latin typeface="Cordia New"/>
                <a:ea typeface="Cordia New"/>
                <a:cs typeface="Cordia New"/>
                <a:sym typeface="Cordia New"/>
              </a:rPr>
            </a:br>
            <a:br>
              <a:rPr lang="en">
                <a:latin typeface="Cordia New"/>
                <a:ea typeface="Cordia New"/>
                <a:cs typeface="Cordia New"/>
                <a:sym typeface="Cordia New"/>
              </a:rPr>
            </a:br>
            <a:endParaRPr>
              <a:latin typeface="Cordia New"/>
              <a:ea typeface="Cordia New"/>
              <a:cs typeface="Cordia New"/>
              <a:sym typeface="Cordia New"/>
            </a:endParaRPr>
          </a:p>
        </p:txBody>
      </p:sp>
      <p:cxnSp>
        <p:nvCxnSpPr>
          <p:cNvPr id="196" name="Google Shape;196;p31"/>
          <p:cNvCxnSpPr/>
          <p:nvPr/>
        </p:nvCxnSpPr>
        <p:spPr>
          <a:xfrm>
            <a:off x="1814225" y="3454725"/>
            <a:ext cx="627300" cy="501900"/>
          </a:xfrm>
          <a:prstGeom prst="straightConnector1">
            <a:avLst/>
          </a:prstGeom>
          <a:noFill/>
          <a:ln cap="flat" cmpd="sng" w="38100">
            <a:solidFill>
              <a:schemeClr val="accent6"/>
            </a:solidFill>
            <a:prstDash val="solid"/>
            <a:round/>
            <a:headEnd len="med" w="med" type="none"/>
            <a:tailEnd len="med" w="med" type="triangle"/>
          </a:ln>
        </p:spPr>
      </p:cxnSp>
      <p:sp>
        <p:nvSpPr>
          <p:cNvPr id="197" name="Google Shape;197;p31"/>
          <p:cNvSpPr txBox="1"/>
          <p:nvPr/>
        </p:nvSpPr>
        <p:spPr>
          <a:xfrm>
            <a:off x="945700" y="3145925"/>
            <a:ext cx="5558400" cy="64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USE THIS!</a:t>
            </a:r>
            <a:endParaRPr>
              <a:solidFill>
                <a:srgbClr val="FFFFFF"/>
              </a:solidFill>
            </a:endParaRPr>
          </a:p>
        </p:txBody>
      </p:sp>
      <p:pic>
        <p:nvPicPr>
          <p:cNvPr id="198" name="Google Shape;198;p31"/>
          <p:cNvPicPr preferRelativeResize="0"/>
          <p:nvPr/>
        </p:nvPicPr>
        <p:blipFill rotWithShape="1">
          <a:blip r:embed="rId3">
            <a:alphaModFix/>
          </a:blip>
          <a:srcRect b="23344" l="49916" r="23594" t="46043"/>
          <a:stretch/>
        </p:blipFill>
        <p:spPr>
          <a:xfrm>
            <a:off x="2536575" y="1545450"/>
            <a:ext cx="3891800" cy="1379951"/>
          </a:xfrm>
          <a:prstGeom prst="rect">
            <a:avLst/>
          </a:prstGeom>
          <a:noFill/>
          <a:ln>
            <a:noFill/>
          </a:ln>
        </p:spPr>
      </p:pic>
      <p:pic>
        <p:nvPicPr>
          <p:cNvPr id="199" name="Google Shape;199;p31"/>
          <p:cNvPicPr preferRelativeResize="0"/>
          <p:nvPr/>
        </p:nvPicPr>
        <p:blipFill rotWithShape="1">
          <a:blip r:embed="rId4">
            <a:alphaModFix/>
          </a:blip>
          <a:srcRect b="56629" l="49940" r="25364" t="12756"/>
          <a:stretch/>
        </p:blipFill>
        <p:spPr>
          <a:xfrm>
            <a:off x="2536575" y="3242450"/>
            <a:ext cx="3891800" cy="14801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ctrTitle"/>
          </p:nvPr>
        </p:nvSpPr>
        <p:spPr>
          <a:xfrm>
            <a:off x="2569717" y="3090900"/>
            <a:ext cx="8520600" cy="2052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lang="en">
                <a:latin typeface="Cordia New"/>
                <a:ea typeface="Cordia New"/>
                <a:cs typeface="Cordia New"/>
                <a:sym typeface="Cordia New"/>
              </a:rPr>
              <a:t>CS50 Section 4</a:t>
            </a:r>
            <a:endParaRPr>
              <a:latin typeface="Cordia New"/>
              <a:ea typeface="Cordia New"/>
              <a:cs typeface="Cordia New"/>
              <a:sym typeface="Cordia New"/>
            </a:endParaRPr>
          </a:p>
        </p:txBody>
      </p:sp>
      <p:sp>
        <p:nvSpPr>
          <p:cNvPr id="62" name="Google Shape;62;p14"/>
          <p:cNvSpPr txBox="1"/>
          <p:nvPr/>
        </p:nvSpPr>
        <p:spPr>
          <a:xfrm>
            <a:off x="311700" y="756750"/>
            <a:ext cx="8520600" cy="3020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600"/>
              </a:spcBef>
              <a:spcAft>
                <a:spcPts val="0"/>
              </a:spcAft>
              <a:buClr>
                <a:schemeClr val="lt2"/>
              </a:buClr>
              <a:buSzPts val="2800"/>
              <a:buFont typeface="Arial"/>
              <a:buNone/>
            </a:pPr>
            <a:r>
              <a:t/>
            </a:r>
            <a:endParaRPr b="0" i="0" sz="2800" u="none" cap="none" strike="noStrike">
              <a:solidFill>
                <a:schemeClr val="dk1"/>
              </a:solidFill>
              <a:latin typeface="Cordia New"/>
              <a:ea typeface="Cordia New"/>
              <a:cs typeface="Cordia New"/>
              <a:sym typeface="Cordia New"/>
            </a:endParaRPr>
          </a:p>
        </p:txBody>
      </p:sp>
      <p:sp>
        <p:nvSpPr>
          <p:cNvPr id="63" name="Google Shape;63;p14"/>
          <p:cNvSpPr/>
          <p:nvPr/>
        </p:nvSpPr>
        <p:spPr>
          <a:xfrm>
            <a:off x="503853" y="524221"/>
            <a:ext cx="7224600" cy="267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2400" u="none" cap="none" strike="noStrike">
                <a:solidFill>
                  <a:schemeClr val="dk1"/>
                </a:solidFill>
                <a:latin typeface="Cordia New"/>
                <a:ea typeface="Cordia New"/>
                <a:cs typeface="Cordia New"/>
                <a:sym typeface="Cordia New"/>
              </a:rPr>
              <a:t>What does malloc do? </a:t>
            </a:r>
            <a:r>
              <a:rPr b="0" i="0" lang="en" sz="2400" u="sng" cap="none" strike="noStrike">
                <a:solidFill>
                  <a:srgbClr val="93C47D"/>
                </a:solidFill>
                <a:latin typeface="Cordia New"/>
                <a:ea typeface="Cordia New"/>
                <a:cs typeface="Cordia New"/>
                <a:sym typeface="Cordia New"/>
              </a:rPr>
              <a:t>Alloc</a:t>
            </a:r>
            <a:r>
              <a:rPr b="0" i="0" lang="en" sz="2400" u="none" cap="none" strike="noStrike">
                <a:solidFill>
                  <a:srgbClr val="93C47D"/>
                </a:solidFill>
                <a:latin typeface="Cordia New"/>
                <a:ea typeface="Cordia New"/>
                <a:cs typeface="Cordia New"/>
                <a:sym typeface="Cordia New"/>
              </a:rPr>
              <a:t>ate </a:t>
            </a:r>
            <a:r>
              <a:rPr b="0" i="0" lang="en" sz="2400" u="sng" cap="none" strike="noStrike">
                <a:solidFill>
                  <a:srgbClr val="93C47D"/>
                </a:solidFill>
                <a:latin typeface="Cordia New"/>
                <a:ea typeface="Cordia New"/>
                <a:cs typeface="Cordia New"/>
                <a:sym typeface="Cordia New"/>
              </a:rPr>
              <a:t>m</a:t>
            </a:r>
            <a:r>
              <a:rPr b="0" i="0" lang="en" sz="2400" u="none" cap="none" strike="noStrike">
                <a:solidFill>
                  <a:srgbClr val="93C47D"/>
                </a:solidFill>
                <a:latin typeface="Cordia New"/>
                <a:ea typeface="Cordia New"/>
                <a:cs typeface="Cordia New"/>
                <a:sym typeface="Cordia New"/>
              </a:rPr>
              <a:t>emory</a:t>
            </a:r>
            <a:endParaRPr>
              <a:solidFill>
                <a:srgbClr val="93C47D"/>
              </a:solidFill>
            </a:endParaRPr>
          </a:p>
          <a:p>
            <a:pPr indent="0" lvl="0" marL="0" marR="0" rtl="0" algn="l">
              <a:lnSpc>
                <a:spcPct val="100000"/>
              </a:lnSpc>
              <a:spcBef>
                <a:spcPts val="0"/>
              </a:spcBef>
              <a:spcAft>
                <a:spcPts val="0"/>
              </a:spcAft>
              <a:buNone/>
            </a:pPr>
            <a:r>
              <a:t/>
            </a:r>
            <a:endParaRPr b="0" i="0" sz="2400" u="none" cap="none" strike="noStrike">
              <a:solidFill>
                <a:schemeClr val="dk1"/>
              </a:solidFill>
              <a:latin typeface="Cordia New"/>
              <a:ea typeface="Cordia New"/>
              <a:cs typeface="Cordia New"/>
              <a:sym typeface="Cordia New"/>
            </a:endParaRPr>
          </a:p>
          <a:p>
            <a:pPr indent="0" lvl="0" marL="0" marR="0" rtl="0" algn="l">
              <a:lnSpc>
                <a:spcPct val="100000"/>
              </a:lnSpc>
              <a:spcBef>
                <a:spcPts val="0"/>
              </a:spcBef>
              <a:spcAft>
                <a:spcPts val="0"/>
              </a:spcAft>
              <a:buNone/>
            </a:pPr>
            <a:r>
              <a:rPr b="0" i="0" lang="en" sz="2400" u="none" cap="none" strike="noStrike">
                <a:solidFill>
                  <a:schemeClr val="dk1"/>
                </a:solidFill>
                <a:latin typeface="Cordia New"/>
                <a:ea typeface="Cordia New"/>
                <a:cs typeface="Cordia New"/>
                <a:sym typeface="Cordia New"/>
              </a:rPr>
              <a:t>What is the argument that goes into malloc? </a:t>
            </a:r>
            <a:r>
              <a:rPr b="0" i="0" lang="en" sz="2400" u="none" cap="none" strike="noStrike">
                <a:solidFill>
                  <a:srgbClr val="93C47D"/>
                </a:solidFill>
                <a:latin typeface="Cordia New"/>
                <a:ea typeface="Cordia New"/>
                <a:cs typeface="Cordia New"/>
                <a:sym typeface="Cordia New"/>
              </a:rPr>
              <a:t># of b</a:t>
            </a:r>
            <a:r>
              <a:rPr lang="en" sz="2400">
                <a:solidFill>
                  <a:srgbClr val="93C47D"/>
                </a:solidFill>
                <a:latin typeface="Cordia New"/>
                <a:ea typeface="Cordia New"/>
                <a:cs typeface="Cordia New"/>
                <a:sym typeface="Cordia New"/>
              </a:rPr>
              <a:t>ytes</a:t>
            </a:r>
            <a:endParaRPr>
              <a:solidFill>
                <a:srgbClr val="93C47D"/>
              </a:solidFill>
            </a:endParaRPr>
          </a:p>
          <a:p>
            <a:pPr indent="0" lvl="0" marL="0" marR="0" rtl="0" algn="l">
              <a:lnSpc>
                <a:spcPct val="100000"/>
              </a:lnSpc>
              <a:spcBef>
                <a:spcPts val="0"/>
              </a:spcBef>
              <a:spcAft>
                <a:spcPts val="0"/>
              </a:spcAft>
              <a:buNone/>
            </a:pPr>
            <a:r>
              <a:t/>
            </a:r>
            <a:endParaRPr b="0" i="0" sz="2400" u="none" cap="none" strike="noStrike">
              <a:solidFill>
                <a:schemeClr val="dk1"/>
              </a:solidFill>
              <a:latin typeface="Cordia New"/>
              <a:ea typeface="Cordia New"/>
              <a:cs typeface="Cordia New"/>
              <a:sym typeface="Cordia New"/>
            </a:endParaRPr>
          </a:p>
          <a:p>
            <a:pPr indent="0" lvl="0" marL="0" marR="0" rtl="0" algn="l">
              <a:lnSpc>
                <a:spcPct val="100000"/>
              </a:lnSpc>
              <a:spcBef>
                <a:spcPts val="0"/>
              </a:spcBef>
              <a:spcAft>
                <a:spcPts val="0"/>
              </a:spcAft>
              <a:buNone/>
            </a:pPr>
            <a:r>
              <a:rPr b="0" i="0" lang="en" sz="2400" u="none" cap="none" strike="noStrike">
                <a:solidFill>
                  <a:schemeClr val="dk1"/>
                </a:solidFill>
                <a:latin typeface="Cordia New"/>
                <a:ea typeface="Cordia New"/>
                <a:cs typeface="Cordia New"/>
                <a:sym typeface="Cordia New"/>
              </a:rPr>
              <a:t>What does free do? </a:t>
            </a:r>
            <a:r>
              <a:rPr b="0" i="0" lang="en" sz="2400" u="none" cap="none" strike="noStrike">
                <a:solidFill>
                  <a:srgbClr val="93C47D"/>
                </a:solidFill>
                <a:latin typeface="Cordia New"/>
                <a:ea typeface="Cordia New"/>
                <a:cs typeface="Cordia New"/>
                <a:sym typeface="Cordia New"/>
              </a:rPr>
              <a:t>Free bytes of memory</a:t>
            </a:r>
            <a:endParaRPr>
              <a:solidFill>
                <a:srgbClr val="93C47D"/>
              </a:solidFill>
            </a:endParaRPr>
          </a:p>
          <a:p>
            <a:pPr indent="0" lvl="0" marL="0" marR="0" rtl="0" algn="l">
              <a:lnSpc>
                <a:spcPct val="100000"/>
              </a:lnSpc>
              <a:spcBef>
                <a:spcPts val="0"/>
              </a:spcBef>
              <a:spcAft>
                <a:spcPts val="0"/>
              </a:spcAft>
              <a:buNone/>
            </a:pPr>
            <a:r>
              <a:t/>
            </a:r>
            <a:endParaRPr b="0" i="0" sz="2400" u="none" cap="none" strike="noStrike">
              <a:solidFill>
                <a:schemeClr val="dk1"/>
              </a:solidFill>
              <a:latin typeface="Cordia New"/>
              <a:ea typeface="Cordia New"/>
              <a:cs typeface="Cordia New"/>
              <a:sym typeface="Cordia New"/>
            </a:endParaRPr>
          </a:p>
          <a:p>
            <a:pPr indent="0" lvl="0" marL="0" marR="0" rtl="0" algn="l">
              <a:lnSpc>
                <a:spcPct val="100000"/>
              </a:lnSpc>
              <a:spcBef>
                <a:spcPts val="0"/>
              </a:spcBef>
              <a:spcAft>
                <a:spcPts val="0"/>
              </a:spcAft>
              <a:buNone/>
            </a:pPr>
            <a:r>
              <a:rPr b="0" i="0" lang="en" sz="2400" u="none" cap="none" strike="noStrike">
                <a:solidFill>
                  <a:schemeClr val="dk1"/>
                </a:solidFill>
                <a:latin typeface="Cordia New"/>
                <a:ea typeface="Cordia New"/>
                <a:cs typeface="Cordia New"/>
                <a:sym typeface="Cordia New"/>
              </a:rPr>
              <a:t>What is the argument that goes into free? </a:t>
            </a:r>
            <a:r>
              <a:rPr b="0" i="0" lang="en" sz="2400" u="none" cap="none" strike="noStrike">
                <a:solidFill>
                  <a:srgbClr val="93C47D"/>
                </a:solidFill>
                <a:latin typeface="Cordia New"/>
                <a:ea typeface="Cordia New"/>
                <a:cs typeface="Cordia New"/>
                <a:sym typeface="Cordia New"/>
              </a:rPr>
              <a:t>Pointer</a:t>
            </a:r>
            <a:endParaRPr>
              <a:solidFill>
                <a:srgbClr val="93C47D"/>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2"/>
          <p:cNvSpPr txBox="1"/>
          <p:nvPr>
            <p:ph type="ctrTitle"/>
          </p:nvPr>
        </p:nvSpPr>
        <p:spPr>
          <a:xfrm>
            <a:off x="311708" y="1545450"/>
            <a:ext cx="8520600" cy="2052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lang="en">
                <a:latin typeface="Cordia New"/>
                <a:ea typeface="Cordia New"/>
                <a:cs typeface="Cordia New"/>
                <a:sym typeface="Cordia New"/>
              </a:rPr>
              <a:t>Dynamic Memory Allocation</a:t>
            </a:r>
            <a:endParaRPr>
              <a:latin typeface="Cordia New"/>
              <a:ea typeface="Cordia New"/>
              <a:cs typeface="Cordia New"/>
              <a:sym typeface="Cordia Ne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3"/>
          <p:cNvSpPr txBox="1"/>
          <p:nvPr>
            <p:ph idx="1" type="body"/>
          </p:nvPr>
        </p:nvSpPr>
        <p:spPr>
          <a:xfrm>
            <a:off x="311700" y="756750"/>
            <a:ext cx="8520600" cy="3020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solidFill>
                  <a:schemeClr val="dk1"/>
                </a:solidFill>
                <a:latin typeface="Cordia New"/>
                <a:ea typeface="Cordia New"/>
                <a:cs typeface="Cordia New"/>
                <a:sym typeface="Cordia New"/>
              </a:rPr>
              <a:t>We know one way to use pointers -- connecting a pointer variable by pointing it at another variable that already exists in our program.</a:t>
            </a:r>
            <a:endParaRPr>
              <a:solidFill>
                <a:schemeClr val="dk1"/>
              </a:solidFill>
              <a:latin typeface="Cordia New"/>
              <a:ea typeface="Cordia New"/>
              <a:cs typeface="Cordia New"/>
              <a:sym typeface="Cordia New"/>
            </a:endParaRPr>
          </a:p>
          <a:p>
            <a:pPr indent="0" lvl="0" marL="0" rtl="0" algn="l">
              <a:lnSpc>
                <a:spcPct val="115000"/>
              </a:lnSpc>
              <a:spcBef>
                <a:spcPts val="1600"/>
              </a:spcBef>
              <a:spcAft>
                <a:spcPts val="0"/>
              </a:spcAft>
              <a:buSzPts val="1800"/>
              <a:buNone/>
            </a:pPr>
            <a:r>
              <a:t/>
            </a:r>
            <a:endParaRPr>
              <a:solidFill>
                <a:schemeClr val="dk1"/>
              </a:solidFill>
              <a:latin typeface="Cordia New"/>
              <a:ea typeface="Cordia New"/>
              <a:cs typeface="Cordia New"/>
              <a:sym typeface="Cordia New"/>
            </a:endParaRPr>
          </a:p>
          <a:p>
            <a:pPr indent="0" lvl="0" marL="457200" rtl="0" algn="l">
              <a:lnSpc>
                <a:spcPct val="115000"/>
              </a:lnSpc>
              <a:spcBef>
                <a:spcPts val="1600"/>
              </a:spcBef>
              <a:spcAft>
                <a:spcPts val="0"/>
              </a:spcAft>
              <a:buNone/>
            </a:pPr>
            <a:r>
              <a:t/>
            </a:r>
            <a:endParaRPr>
              <a:solidFill>
                <a:schemeClr val="dk1"/>
              </a:solidFill>
              <a:latin typeface="Cordia New"/>
              <a:ea typeface="Cordia New"/>
              <a:cs typeface="Cordia New"/>
              <a:sym typeface="Cordia New"/>
            </a:endParaRPr>
          </a:p>
        </p:txBody>
      </p:sp>
      <p:pic>
        <p:nvPicPr>
          <p:cNvPr id="210" name="Google Shape;210;p33"/>
          <p:cNvPicPr preferRelativeResize="0"/>
          <p:nvPr/>
        </p:nvPicPr>
        <p:blipFill rotWithShape="1">
          <a:blip r:embed="rId3">
            <a:alphaModFix/>
          </a:blip>
          <a:srcRect b="0" l="0" r="0" t="0"/>
          <a:stretch/>
        </p:blipFill>
        <p:spPr>
          <a:xfrm>
            <a:off x="466092" y="1835492"/>
            <a:ext cx="4445000" cy="2032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4"/>
          <p:cNvSpPr txBox="1"/>
          <p:nvPr>
            <p:ph idx="1" type="body"/>
          </p:nvPr>
        </p:nvSpPr>
        <p:spPr>
          <a:xfrm>
            <a:off x="311700" y="756750"/>
            <a:ext cx="8520600" cy="3020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solidFill>
                  <a:schemeClr val="dk1"/>
                </a:solidFill>
                <a:latin typeface="Cordia New"/>
                <a:ea typeface="Cordia New"/>
                <a:cs typeface="Cordia New"/>
                <a:sym typeface="Cordia New"/>
              </a:rPr>
              <a:t>We know one way to use pointers -- connecting a pointer variable by pointing it at another variable that already exists in our program.</a:t>
            </a:r>
            <a:endParaRPr>
              <a:solidFill>
                <a:schemeClr val="dk1"/>
              </a:solidFill>
              <a:latin typeface="Cordia New"/>
              <a:ea typeface="Cordia New"/>
              <a:cs typeface="Cordia New"/>
              <a:sym typeface="Cordia New"/>
            </a:endParaRPr>
          </a:p>
          <a:p>
            <a:pPr indent="0" lvl="0" marL="0" rtl="0" algn="l">
              <a:lnSpc>
                <a:spcPct val="115000"/>
              </a:lnSpc>
              <a:spcBef>
                <a:spcPts val="1600"/>
              </a:spcBef>
              <a:spcAft>
                <a:spcPts val="0"/>
              </a:spcAft>
              <a:buSzPts val="1800"/>
              <a:buNone/>
            </a:pPr>
            <a:r>
              <a:t/>
            </a:r>
            <a:endParaRPr>
              <a:solidFill>
                <a:schemeClr val="dk1"/>
              </a:solidFill>
              <a:latin typeface="Cordia New"/>
              <a:ea typeface="Cordia New"/>
              <a:cs typeface="Cordia New"/>
              <a:sym typeface="Cordia New"/>
            </a:endParaRPr>
          </a:p>
          <a:p>
            <a:pPr indent="-342900" lvl="0" marL="457200" rtl="0" algn="l">
              <a:lnSpc>
                <a:spcPct val="115000"/>
              </a:lnSpc>
              <a:spcBef>
                <a:spcPts val="1600"/>
              </a:spcBef>
              <a:spcAft>
                <a:spcPts val="0"/>
              </a:spcAft>
              <a:buSzPts val="1800"/>
              <a:buChar char="●"/>
            </a:pPr>
            <a:r>
              <a:rPr lang="en">
                <a:solidFill>
                  <a:schemeClr val="dk1"/>
                </a:solidFill>
                <a:latin typeface="Cordia New"/>
                <a:ea typeface="Cordia New"/>
                <a:cs typeface="Cordia New"/>
                <a:sym typeface="Cordia New"/>
              </a:rPr>
              <a:t>But what if we don’t know in advance how much memory we’ll need at compile time? How do we access more memory at runtime?</a:t>
            </a:r>
            <a:endParaRPr>
              <a:solidFill>
                <a:schemeClr val="dk1"/>
              </a:solidFill>
              <a:latin typeface="Cordia New"/>
              <a:ea typeface="Cordia New"/>
              <a:cs typeface="Cordia New"/>
              <a:sym typeface="Cordia New"/>
            </a:endParaRPr>
          </a:p>
          <a:p>
            <a:pPr indent="0" lvl="0" marL="0" rtl="0" algn="l">
              <a:lnSpc>
                <a:spcPct val="115000"/>
              </a:lnSpc>
              <a:spcBef>
                <a:spcPts val="1600"/>
              </a:spcBef>
              <a:spcAft>
                <a:spcPts val="0"/>
              </a:spcAft>
              <a:buSzPts val="1800"/>
              <a:buNone/>
            </a:pPr>
            <a:r>
              <a:t/>
            </a:r>
            <a:endParaRPr>
              <a:solidFill>
                <a:schemeClr val="dk1"/>
              </a:solidFill>
              <a:latin typeface="Cordia New"/>
              <a:ea typeface="Cordia New"/>
              <a:cs typeface="Cordia New"/>
              <a:sym typeface="Cordia New"/>
            </a:endParaRPr>
          </a:p>
          <a:p>
            <a:pPr indent="0" lvl="0" marL="457200" rtl="0" algn="l">
              <a:lnSpc>
                <a:spcPct val="115000"/>
              </a:lnSpc>
              <a:spcBef>
                <a:spcPts val="1600"/>
              </a:spcBef>
              <a:spcAft>
                <a:spcPts val="0"/>
              </a:spcAft>
              <a:buNone/>
            </a:pPr>
            <a:r>
              <a:t/>
            </a:r>
            <a:endParaRPr>
              <a:solidFill>
                <a:schemeClr val="dk1"/>
              </a:solidFill>
              <a:latin typeface="Cordia New"/>
              <a:ea typeface="Cordia New"/>
              <a:cs typeface="Cordia New"/>
              <a:sym typeface="Cordia Ne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5"/>
          <p:cNvSpPr txBox="1"/>
          <p:nvPr>
            <p:ph idx="1" type="body"/>
          </p:nvPr>
        </p:nvSpPr>
        <p:spPr>
          <a:xfrm>
            <a:off x="311700" y="756750"/>
            <a:ext cx="8520600" cy="3020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solidFill>
                  <a:schemeClr val="dk1"/>
                </a:solidFill>
                <a:latin typeface="Cordia New"/>
                <a:ea typeface="Cordia New"/>
                <a:cs typeface="Cordia New"/>
                <a:sym typeface="Cordia New"/>
              </a:rPr>
              <a:t>We know one way to use pointers -- connecting a pointer variable by pointing it at another variable that already exists in our program.</a:t>
            </a:r>
            <a:endParaRPr>
              <a:solidFill>
                <a:schemeClr val="dk1"/>
              </a:solidFill>
              <a:latin typeface="Cordia New"/>
              <a:ea typeface="Cordia New"/>
              <a:cs typeface="Cordia New"/>
              <a:sym typeface="Cordia New"/>
            </a:endParaRPr>
          </a:p>
          <a:p>
            <a:pPr indent="0" lvl="0" marL="0" rtl="0" algn="l">
              <a:lnSpc>
                <a:spcPct val="115000"/>
              </a:lnSpc>
              <a:spcBef>
                <a:spcPts val="1600"/>
              </a:spcBef>
              <a:spcAft>
                <a:spcPts val="0"/>
              </a:spcAft>
              <a:buSzPts val="1800"/>
              <a:buNone/>
            </a:pPr>
            <a:r>
              <a:t/>
            </a:r>
            <a:endParaRPr>
              <a:solidFill>
                <a:schemeClr val="dk1"/>
              </a:solidFill>
              <a:latin typeface="Cordia New"/>
              <a:ea typeface="Cordia New"/>
              <a:cs typeface="Cordia New"/>
              <a:sym typeface="Cordia New"/>
            </a:endParaRPr>
          </a:p>
          <a:p>
            <a:pPr indent="-342900" lvl="0" marL="457200" rtl="0" algn="l">
              <a:lnSpc>
                <a:spcPct val="115000"/>
              </a:lnSpc>
              <a:spcBef>
                <a:spcPts val="1600"/>
              </a:spcBef>
              <a:spcAft>
                <a:spcPts val="0"/>
              </a:spcAft>
              <a:buSzPts val="1800"/>
              <a:buChar char="●"/>
            </a:pPr>
            <a:r>
              <a:rPr lang="en">
                <a:solidFill>
                  <a:schemeClr val="dk1"/>
                </a:solidFill>
                <a:latin typeface="Cordia New"/>
                <a:ea typeface="Cordia New"/>
                <a:cs typeface="Cordia New"/>
                <a:sym typeface="Cordia New"/>
              </a:rPr>
              <a:t>But what if we don’t know in advance how much memory we’ll need at compile time? How do we access more memory at runtime?</a:t>
            </a:r>
            <a:endParaRPr>
              <a:solidFill>
                <a:schemeClr val="dk1"/>
              </a:solidFill>
              <a:latin typeface="Cordia New"/>
              <a:ea typeface="Cordia New"/>
              <a:cs typeface="Cordia New"/>
              <a:sym typeface="Cordia New"/>
            </a:endParaRPr>
          </a:p>
          <a:p>
            <a:pPr indent="0" lvl="0" marL="0" rtl="0" algn="l">
              <a:lnSpc>
                <a:spcPct val="115000"/>
              </a:lnSpc>
              <a:spcBef>
                <a:spcPts val="1600"/>
              </a:spcBef>
              <a:spcAft>
                <a:spcPts val="0"/>
              </a:spcAft>
              <a:buSzPts val="1800"/>
              <a:buNone/>
            </a:pPr>
            <a:r>
              <a:t/>
            </a:r>
            <a:endParaRPr>
              <a:solidFill>
                <a:schemeClr val="dk1"/>
              </a:solidFill>
              <a:latin typeface="Cordia New"/>
              <a:ea typeface="Cordia New"/>
              <a:cs typeface="Cordia New"/>
              <a:sym typeface="Cordia New"/>
            </a:endParaRPr>
          </a:p>
          <a:p>
            <a:pPr indent="-342900" lvl="0" marL="457200" rtl="0" algn="l">
              <a:lnSpc>
                <a:spcPct val="115000"/>
              </a:lnSpc>
              <a:spcBef>
                <a:spcPts val="1600"/>
              </a:spcBef>
              <a:spcAft>
                <a:spcPts val="0"/>
              </a:spcAft>
              <a:buSzPts val="1800"/>
              <a:buChar char="●"/>
            </a:pPr>
            <a:r>
              <a:rPr lang="en">
                <a:solidFill>
                  <a:schemeClr val="dk1"/>
                </a:solidFill>
                <a:latin typeface="Cordia New"/>
                <a:ea typeface="Cordia New"/>
                <a:cs typeface="Cordia New"/>
                <a:sym typeface="Cordia New"/>
              </a:rPr>
              <a:t>Pointers can be used to do this. Memory allocated </a:t>
            </a:r>
            <a:r>
              <a:rPr i="1" lang="en">
                <a:solidFill>
                  <a:schemeClr val="dk1"/>
                </a:solidFill>
                <a:latin typeface="Cordia New"/>
                <a:ea typeface="Cordia New"/>
                <a:cs typeface="Cordia New"/>
                <a:sym typeface="Cordia New"/>
              </a:rPr>
              <a:t>dynamically</a:t>
            </a:r>
            <a:r>
              <a:rPr lang="en">
                <a:solidFill>
                  <a:schemeClr val="dk1"/>
                </a:solidFill>
                <a:latin typeface="Cordia New"/>
                <a:ea typeface="Cordia New"/>
                <a:cs typeface="Cordia New"/>
                <a:sym typeface="Cordia New"/>
              </a:rPr>
              <a:t> (at runtime) comes from a pool of memory called the heap. Memory allocated at compile time typically comes from a pool of memory called the stack.</a:t>
            </a:r>
            <a:endParaRPr>
              <a:solidFill>
                <a:schemeClr val="dk1"/>
              </a:solidFill>
              <a:latin typeface="Cordia New"/>
              <a:ea typeface="Cordia New"/>
              <a:cs typeface="Cordia New"/>
              <a:sym typeface="Cordia New"/>
            </a:endParaRPr>
          </a:p>
        </p:txBody>
      </p:sp>
      <p:sp>
        <p:nvSpPr>
          <p:cNvPr id="221" name="Google Shape;221;p35"/>
          <p:cNvSpPr txBox="1"/>
          <p:nvPr/>
        </p:nvSpPr>
        <p:spPr>
          <a:xfrm>
            <a:off x="2219525" y="2962575"/>
            <a:ext cx="5558400" cy="64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FFFF00"/>
                </a:solidFill>
                <a:latin typeface="Consolas"/>
                <a:ea typeface="Consolas"/>
                <a:cs typeface="Consolas"/>
                <a:sym typeface="Consolas"/>
              </a:rPr>
              <a:t>malloc</a:t>
            </a:r>
            <a:endParaRPr sz="2000">
              <a:solidFill>
                <a:srgbClr val="FFFF00"/>
              </a:solidFill>
              <a:latin typeface="Consolas"/>
              <a:ea typeface="Consolas"/>
              <a:cs typeface="Consolas"/>
              <a:sym typeface="Consola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graphicFrame>
        <p:nvGraphicFramePr>
          <p:cNvPr id="226" name="Google Shape;226;p36"/>
          <p:cNvGraphicFramePr/>
          <p:nvPr/>
        </p:nvGraphicFramePr>
        <p:xfrm>
          <a:off x="3044138" y="543000"/>
          <a:ext cx="3000000" cy="3000000"/>
        </p:xfrm>
        <a:graphic>
          <a:graphicData uri="http://schemas.openxmlformats.org/drawingml/2006/table">
            <a:tbl>
              <a:tblPr>
                <a:noFill/>
                <a:tableStyleId>{A69413A0-BA13-40DA-8934-EDDE7F5D4B95}</a:tableStyleId>
              </a:tblPr>
              <a:tblGrid>
                <a:gridCol w="3055725"/>
              </a:tblGrid>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accent2"/>
                          </a:solidFill>
                          <a:latin typeface="Cordia New"/>
                          <a:ea typeface="Cordia New"/>
                          <a:cs typeface="Cordia New"/>
                          <a:sym typeface="Cordia New"/>
                        </a:rPr>
                        <a:t>text</a:t>
                      </a:r>
                      <a:endParaRPr sz="1400" u="none" cap="none" strike="noStrike">
                        <a:solidFill>
                          <a:schemeClr val="accent2"/>
                        </a:solidFill>
                        <a:latin typeface="Cordia New"/>
                        <a:ea typeface="Cordia New"/>
                        <a:cs typeface="Cordia New"/>
                        <a:sym typeface="Cordia New"/>
                      </a:endParaRPr>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accent2"/>
                          </a:solidFill>
                          <a:latin typeface="Cordia New"/>
                          <a:ea typeface="Cordia New"/>
                          <a:cs typeface="Cordia New"/>
                          <a:sym typeface="Cordia New"/>
                        </a:rPr>
                        <a:t>initialized data</a:t>
                      </a:r>
                      <a:endParaRPr sz="1400" u="none" cap="none" strike="noStrike">
                        <a:solidFill>
                          <a:schemeClr val="accent2"/>
                        </a:solidFill>
                        <a:latin typeface="Cordia New"/>
                        <a:ea typeface="Cordia New"/>
                        <a:cs typeface="Cordia New"/>
                        <a:sym typeface="Cordia New"/>
                      </a:endParaRPr>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accent2"/>
                          </a:solidFill>
                          <a:latin typeface="Cordia New"/>
                          <a:ea typeface="Cordia New"/>
                          <a:cs typeface="Cordia New"/>
                          <a:sym typeface="Cordia New"/>
                        </a:rPr>
                        <a:t>uninitialized data</a:t>
                      </a:r>
                      <a:endParaRPr sz="1400" u="none" cap="none" strike="noStrike">
                        <a:solidFill>
                          <a:schemeClr val="accent2"/>
                        </a:solidFill>
                        <a:latin typeface="Cordia New"/>
                        <a:ea typeface="Cordia New"/>
                        <a:cs typeface="Cordia New"/>
                        <a:sym typeface="Cordia New"/>
                      </a:endParaRPr>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accent2"/>
                          </a:solidFill>
                          <a:latin typeface="Cordia New"/>
                          <a:ea typeface="Cordia New"/>
                          <a:cs typeface="Cordia New"/>
                          <a:sym typeface="Cordia New"/>
                        </a:rPr>
                        <a:t>heap</a:t>
                      </a:r>
                      <a:endParaRPr sz="1400" u="none" cap="none" strike="noStrike">
                        <a:solidFill>
                          <a:schemeClr val="accent2"/>
                        </a:solidFill>
                        <a:latin typeface="Cordia New"/>
                        <a:ea typeface="Cordia New"/>
                        <a:cs typeface="Cordia New"/>
                        <a:sym typeface="Cordia New"/>
                      </a:endParaRPr>
                    </a:p>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solidFill>
                          <a:schemeClr val="accent2"/>
                        </a:solidFill>
                        <a:latin typeface="Cordia New"/>
                        <a:ea typeface="Cordia New"/>
                        <a:cs typeface="Cordia New"/>
                        <a:sym typeface="Cordia New"/>
                      </a:endParaRPr>
                    </a:p>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solidFill>
                          <a:schemeClr val="accent2"/>
                        </a:solidFill>
                        <a:latin typeface="Cordia New"/>
                        <a:ea typeface="Cordia New"/>
                        <a:cs typeface="Cordia New"/>
                        <a:sym typeface="Cordia New"/>
                      </a:endParaRPr>
                    </a:p>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solidFill>
                          <a:schemeClr val="accent2"/>
                        </a:solidFill>
                        <a:latin typeface="Cordia New"/>
                        <a:ea typeface="Cordia New"/>
                        <a:cs typeface="Cordia New"/>
                        <a:sym typeface="Cordia New"/>
                      </a:endParaRPr>
                    </a:p>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solidFill>
                          <a:schemeClr val="accent2"/>
                        </a:solidFill>
                        <a:latin typeface="Cordia New"/>
                        <a:ea typeface="Cordia New"/>
                        <a:cs typeface="Cordia New"/>
                        <a:sym typeface="Cordia New"/>
                      </a:endParaRPr>
                    </a:p>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solidFill>
                          <a:schemeClr val="accent2"/>
                        </a:solidFill>
                        <a:latin typeface="Cordia New"/>
                        <a:ea typeface="Cordia New"/>
                        <a:cs typeface="Cordia New"/>
                        <a:sym typeface="Cordia New"/>
                      </a:endParaRPr>
                    </a:p>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solidFill>
                          <a:schemeClr val="accent2"/>
                        </a:solidFill>
                        <a:latin typeface="Cordia New"/>
                        <a:ea typeface="Cordia New"/>
                        <a:cs typeface="Cordia New"/>
                        <a:sym typeface="Cordia New"/>
                      </a:endParaRPr>
                    </a:p>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solidFill>
                          <a:schemeClr val="accent2"/>
                        </a:solidFill>
                        <a:latin typeface="Cordia New"/>
                        <a:ea typeface="Cordia New"/>
                        <a:cs typeface="Cordia New"/>
                        <a:sym typeface="Cordia New"/>
                      </a:endParaRPr>
                    </a:p>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solidFill>
                          <a:schemeClr val="accent2"/>
                        </a:solidFill>
                        <a:latin typeface="Cordia New"/>
                        <a:ea typeface="Cordia New"/>
                        <a:cs typeface="Cordia New"/>
                        <a:sym typeface="Cordia New"/>
                      </a:endParaRPr>
                    </a:p>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solidFill>
                          <a:schemeClr val="accent2"/>
                        </a:solidFill>
                        <a:latin typeface="Cordia New"/>
                        <a:ea typeface="Cordia New"/>
                        <a:cs typeface="Cordia New"/>
                        <a:sym typeface="Cordia New"/>
                      </a:endParaRPr>
                    </a:p>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accent2"/>
                          </a:solidFill>
                          <a:latin typeface="Cordia New"/>
                          <a:ea typeface="Cordia New"/>
                          <a:cs typeface="Cordia New"/>
                          <a:sym typeface="Cordia New"/>
                        </a:rPr>
                        <a:t>stack</a:t>
                      </a:r>
                      <a:endParaRPr sz="1400" u="none" cap="none" strike="noStrike">
                        <a:solidFill>
                          <a:schemeClr val="accent2"/>
                        </a:solidFill>
                        <a:latin typeface="Cordia New"/>
                        <a:ea typeface="Cordia New"/>
                        <a:cs typeface="Cordia New"/>
                        <a:sym typeface="Cordia New"/>
                      </a:endParaRPr>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accent2"/>
                          </a:solidFill>
                          <a:latin typeface="Cordia New"/>
                          <a:ea typeface="Cordia New"/>
                          <a:cs typeface="Cordia New"/>
                          <a:sym typeface="Cordia New"/>
                        </a:rPr>
                        <a:t>environment variables</a:t>
                      </a:r>
                      <a:endParaRPr sz="1400" u="none" cap="none" strike="noStrike">
                        <a:solidFill>
                          <a:schemeClr val="accent2"/>
                        </a:solidFill>
                        <a:latin typeface="Cordia New"/>
                        <a:ea typeface="Cordia New"/>
                        <a:cs typeface="Cordia New"/>
                        <a:sym typeface="Cordia New"/>
                      </a:endParaRPr>
                    </a:p>
                  </a:txBody>
                  <a:tcPr marT="91425" marB="91425" marR="91425" marL="91425"/>
                </a:tc>
              </a:tr>
            </a:tbl>
          </a:graphicData>
        </a:graphic>
      </p:graphicFrame>
      <p:cxnSp>
        <p:nvCxnSpPr>
          <p:cNvPr id="227" name="Google Shape;227;p36"/>
          <p:cNvCxnSpPr/>
          <p:nvPr/>
        </p:nvCxnSpPr>
        <p:spPr>
          <a:xfrm>
            <a:off x="4572000" y="2089475"/>
            <a:ext cx="0" cy="555300"/>
          </a:xfrm>
          <a:prstGeom prst="straightConnector1">
            <a:avLst/>
          </a:prstGeom>
          <a:noFill/>
          <a:ln cap="flat" cmpd="sng" w="9525">
            <a:solidFill>
              <a:schemeClr val="accent2"/>
            </a:solidFill>
            <a:prstDash val="solid"/>
            <a:round/>
            <a:headEnd len="sm" w="sm" type="none"/>
            <a:tailEnd len="med" w="med" type="triangle"/>
          </a:ln>
        </p:spPr>
      </p:cxnSp>
      <p:cxnSp>
        <p:nvCxnSpPr>
          <p:cNvPr id="228" name="Google Shape;228;p36"/>
          <p:cNvCxnSpPr/>
          <p:nvPr/>
        </p:nvCxnSpPr>
        <p:spPr>
          <a:xfrm rot="10800000">
            <a:off x="4572000" y="3277425"/>
            <a:ext cx="0" cy="555300"/>
          </a:xfrm>
          <a:prstGeom prst="straightConnector1">
            <a:avLst/>
          </a:prstGeom>
          <a:noFill/>
          <a:ln cap="flat" cmpd="sng" w="9525">
            <a:solidFill>
              <a:schemeClr val="accent2"/>
            </a:solidFill>
            <a:prstDash val="solid"/>
            <a:round/>
            <a:headEnd len="sm" w="sm" type="none"/>
            <a:tailEnd len="med" w="med" type="triangl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graphicFrame>
        <p:nvGraphicFramePr>
          <p:cNvPr id="233" name="Google Shape;233;p37"/>
          <p:cNvGraphicFramePr/>
          <p:nvPr/>
        </p:nvGraphicFramePr>
        <p:xfrm>
          <a:off x="3044138" y="543000"/>
          <a:ext cx="3000000" cy="3000000"/>
        </p:xfrm>
        <a:graphic>
          <a:graphicData uri="http://schemas.openxmlformats.org/drawingml/2006/table">
            <a:tbl>
              <a:tblPr>
                <a:noFill/>
                <a:tableStyleId>{A69413A0-BA13-40DA-8934-EDDE7F5D4B95}</a:tableStyleId>
              </a:tblPr>
              <a:tblGrid>
                <a:gridCol w="3055725"/>
              </a:tblGrid>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accent2"/>
                          </a:solidFill>
                          <a:latin typeface="Cordia New"/>
                          <a:ea typeface="Cordia New"/>
                          <a:cs typeface="Cordia New"/>
                          <a:sym typeface="Cordia New"/>
                        </a:rPr>
                        <a:t>text</a:t>
                      </a:r>
                      <a:endParaRPr sz="1400" u="none" cap="none" strike="noStrike">
                        <a:solidFill>
                          <a:schemeClr val="accent2"/>
                        </a:solidFill>
                        <a:latin typeface="Cordia New"/>
                        <a:ea typeface="Cordia New"/>
                        <a:cs typeface="Cordia New"/>
                        <a:sym typeface="Cordia New"/>
                      </a:endParaRPr>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accent2"/>
                          </a:solidFill>
                          <a:latin typeface="Cordia New"/>
                          <a:ea typeface="Cordia New"/>
                          <a:cs typeface="Cordia New"/>
                          <a:sym typeface="Cordia New"/>
                        </a:rPr>
                        <a:t>initialized data</a:t>
                      </a:r>
                      <a:endParaRPr sz="1400" u="none" cap="none" strike="noStrike">
                        <a:solidFill>
                          <a:schemeClr val="accent2"/>
                        </a:solidFill>
                        <a:latin typeface="Cordia New"/>
                        <a:ea typeface="Cordia New"/>
                        <a:cs typeface="Cordia New"/>
                        <a:sym typeface="Cordia New"/>
                      </a:endParaRPr>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accent2"/>
                          </a:solidFill>
                          <a:latin typeface="Cordia New"/>
                          <a:ea typeface="Cordia New"/>
                          <a:cs typeface="Cordia New"/>
                          <a:sym typeface="Cordia New"/>
                        </a:rPr>
                        <a:t>uninitialized data</a:t>
                      </a:r>
                      <a:endParaRPr sz="1400" u="none" cap="none" strike="noStrike">
                        <a:solidFill>
                          <a:schemeClr val="accent2"/>
                        </a:solidFill>
                        <a:latin typeface="Cordia New"/>
                        <a:ea typeface="Cordia New"/>
                        <a:cs typeface="Cordia New"/>
                        <a:sym typeface="Cordia New"/>
                      </a:endParaRPr>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accent2"/>
                          </a:solidFill>
                          <a:latin typeface="Cordia New"/>
                          <a:ea typeface="Cordia New"/>
                          <a:cs typeface="Cordia New"/>
                          <a:sym typeface="Cordia New"/>
                        </a:rPr>
                        <a:t>heap</a:t>
                      </a:r>
                      <a:endParaRPr sz="1400" u="none" cap="none" strike="noStrike">
                        <a:solidFill>
                          <a:schemeClr val="accent2"/>
                        </a:solidFill>
                        <a:latin typeface="Cordia New"/>
                        <a:ea typeface="Cordia New"/>
                        <a:cs typeface="Cordia New"/>
                        <a:sym typeface="Cordia New"/>
                      </a:endParaRPr>
                    </a:p>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solidFill>
                          <a:schemeClr val="accent2"/>
                        </a:solidFill>
                        <a:latin typeface="Cordia New"/>
                        <a:ea typeface="Cordia New"/>
                        <a:cs typeface="Cordia New"/>
                        <a:sym typeface="Cordia New"/>
                      </a:endParaRPr>
                    </a:p>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solidFill>
                          <a:schemeClr val="accent2"/>
                        </a:solidFill>
                        <a:latin typeface="Cordia New"/>
                        <a:ea typeface="Cordia New"/>
                        <a:cs typeface="Cordia New"/>
                        <a:sym typeface="Cordia New"/>
                      </a:endParaRPr>
                    </a:p>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solidFill>
                          <a:schemeClr val="accent2"/>
                        </a:solidFill>
                        <a:latin typeface="Cordia New"/>
                        <a:ea typeface="Cordia New"/>
                        <a:cs typeface="Cordia New"/>
                        <a:sym typeface="Cordia New"/>
                      </a:endParaRPr>
                    </a:p>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solidFill>
                          <a:schemeClr val="accent2"/>
                        </a:solidFill>
                        <a:latin typeface="Cordia New"/>
                        <a:ea typeface="Cordia New"/>
                        <a:cs typeface="Cordia New"/>
                        <a:sym typeface="Cordia New"/>
                      </a:endParaRPr>
                    </a:p>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solidFill>
                          <a:schemeClr val="accent2"/>
                        </a:solidFill>
                        <a:latin typeface="Cordia New"/>
                        <a:ea typeface="Cordia New"/>
                        <a:cs typeface="Cordia New"/>
                        <a:sym typeface="Cordia New"/>
                      </a:endParaRPr>
                    </a:p>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solidFill>
                          <a:schemeClr val="accent2"/>
                        </a:solidFill>
                        <a:latin typeface="Cordia New"/>
                        <a:ea typeface="Cordia New"/>
                        <a:cs typeface="Cordia New"/>
                        <a:sym typeface="Cordia New"/>
                      </a:endParaRPr>
                    </a:p>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solidFill>
                          <a:schemeClr val="accent2"/>
                        </a:solidFill>
                        <a:latin typeface="Cordia New"/>
                        <a:ea typeface="Cordia New"/>
                        <a:cs typeface="Cordia New"/>
                        <a:sym typeface="Cordia New"/>
                      </a:endParaRPr>
                    </a:p>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solidFill>
                          <a:schemeClr val="accent2"/>
                        </a:solidFill>
                        <a:latin typeface="Cordia New"/>
                        <a:ea typeface="Cordia New"/>
                        <a:cs typeface="Cordia New"/>
                        <a:sym typeface="Cordia New"/>
                      </a:endParaRPr>
                    </a:p>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solidFill>
                          <a:schemeClr val="accent2"/>
                        </a:solidFill>
                        <a:latin typeface="Cordia New"/>
                        <a:ea typeface="Cordia New"/>
                        <a:cs typeface="Cordia New"/>
                        <a:sym typeface="Cordia New"/>
                      </a:endParaRPr>
                    </a:p>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accent2"/>
                          </a:solidFill>
                          <a:latin typeface="Cordia New"/>
                          <a:ea typeface="Cordia New"/>
                          <a:cs typeface="Cordia New"/>
                          <a:sym typeface="Cordia New"/>
                        </a:rPr>
                        <a:t>stack</a:t>
                      </a:r>
                      <a:endParaRPr sz="1400" u="none" cap="none" strike="noStrike">
                        <a:solidFill>
                          <a:schemeClr val="accent2"/>
                        </a:solidFill>
                        <a:latin typeface="Cordia New"/>
                        <a:ea typeface="Cordia New"/>
                        <a:cs typeface="Cordia New"/>
                        <a:sym typeface="Cordia New"/>
                      </a:endParaRPr>
                    </a:p>
                  </a:txBody>
                  <a:tcPr marT="91425" marB="91425" marR="91425" marL="91425">
                    <a:solidFill>
                      <a:schemeClr val="accent1"/>
                    </a:solidFill>
                  </a:tcPr>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accent2"/>
                          </a:solidFill>
                          <a:latin typeface="Cordia New"/>
                          <a:ea typeface="Cordia New"/>
                          <a:cs typeface="Cordia New"/>
                          <a:sym typeface="Cordia New"/>
                        </a:rPr>
                        <a:t>environment variables</a:t>
                      </a:r>
                      <a:endParaRPr sz="1400" u="none" cap="none" strike="noStrike">
                        <a:solidFill>
                          <a:schemeClr val="accent2"/>
                        </a:solidFill>
                        <a:latin typeface="Cordia New"/>
                        <a:ea typeface="Cordia New"/>
                        <a:cs typeface="Cordia New"/>
                        <a:sym typeface="Cordia New"/>
                      </a:endParaRPr>
                    </a:p>
                  </a:txBody>
                  <a:tcPr marT="91425" marB="91425" marR="91425" marL="91425"/>
                </a:tc>
              </a:tr>
            </a:tbl>
          </a:graphicData>
        </a:graphic>
      </p:graphicFrame>
      <p:cxnSp>
        <p:nvCxnSpPr>
          <p:cNvPr id="234" name="Google Shape;234;p37"/>
          <p:cNvCxnSpPr/>
          <p:nvPr/>
        </p:nvCxnSpPr>
        <p:spPr>
          <a:xfrm>
            <a:off x="4572000" y="2089475"/>
            <a:ext cx="0" cy="555300"/>
          </a:xfrm>
          <a:prstGeom prst="straightConnector1">
            <a:avLst/>
          </a:prstGeom>
          <a:noFill/>
          <a:ln cap="flat" cmpd="sng" w="9525">
            <a:solidFill>
              <a:schemeClr val="accent2"/>
            </a:solidFill>
            <a:prstDash val="solid"/>
            <a:round/>
            <a:headEnd len="sm" w="sm" type="none"/>
            <a:tailEnd len="med" w="med" type="triangle"/>
          </a:ln>
        </p:spPr>
      </p:cxnSp>
      <p:cxnSp>
        <p:nvCxnSpPr>
          <p:cNvPr id="235" name="Google Shape;235;p37"/>
          <p:cNvCxnSpPr/>
          <p:nvPr/>
        </p:nvCxnSpPr>
        <p:spPr>
          <a:xfrm rot="10800000">
            <a:off x="4572000" y="3277425"/>
            <a:ext cx="0" cy="555300"/>
          </a:xfrm>
          <a:prstGeom prst="straightConnector1">
            <a:avLst/>
          </a:prstGeom>
          <a:noFill/>
          <a:ln cap="flat" cmpd="sng" w="9525">
            <a:solidFill>
              <a:schemeClr val="accent2"/>
            </a:solidFill>
            <a:prstDash val="solid"/>
            <a:round/>
            <a:headEnd len="sm" w="sm" type="none"/>
            <a:tailEnd len="med" w="med" type="triangl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8"/>
          <p:cNvSpPr txBox="1"/>
          <p:nvPr>
            <p:ph idx="1" type="body"/>
          </p:nvPr>
        </p:nvSpPr>
        <p:spPr>
          <a:xfrm>
            <a:off x="311700" y="756750"/>
            <a:ext cx="8520600" cy="3020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solidFill>
                  <a:schemeClr val="dk1"/>
                </a:solidFill>
                <a:latin typeface="Cordia New"/>
                <a:ea typeface="Cordia New"/>
                <a:cs typeface="Cordia New"/>
                <a:sym typeface="Cordia New"/>
              </a:rPr>
              <a:t>We get this dynamically-allocated memory via a call to the function malloc(), passing as its parameter the number of </a:t>
            </a:r>
            <a:r>
              <a:rPr i="1" lang="en">
                <a:solidFill>
                  <a:schemeClr val="dk1"/>
                </a:solidFill>
                <a:latin typeface="Cordia New"/>
                <a:ea typeface="Cordia New"/>
                <a:cs typeface="Cordia New"/>
                <a:sym typeface="Cordia New"/>
              </a:rPr>
              <a:t>bytes</a:t>
            </a:r>
            <a:r>
              <a:rPr lang="en">
                <a:solidFill>
                  <a:schemeClr val="dk1"/>
                </a:solidFill>
                <a:latin typeface="Cordia New"/>
                <a:ea typeface="Cordia New"/>
                <a:cs typeface="Cordia New"/>
                <a:sym typeface="Cordia New"/>
              </a:rPr>
              <a:t> we want. malloc() will return to you a </a:t>
            </a:r>
            <a:r>
              <a:rPr b="1" lang="en">
                <a:solidFill>
                  <a:schemeClr val="dk1"/>
                </a:solidFill>
                <a:latin typeface="Cordia New"/>
                <a:ea typeface="Cordia New"/>
                <a:cs typeface="Cordia New"/>
                <a:sym typeface="Cordia New"/>
              </a:rPr>
              <a:t>pointer</a:t>
            </a:r>
            <a:r>
              <a:rPr lang="en">
                <a:solidFill>
                  <a:schemeClr val="dk1"/>
                </a:solidFill>
                <a:latin typeface="Cordia New"/>
                <a:ea typeface="Cordia New"/>
                <a:cs typeface="Cordia New"/>
                <a:sym typeface="Cordia New"/>
              </a:rPr>
              <a:t> to that newly-allocated memory.</a:t>
            </a:r>
            <a:endParaRPr>
              <a:solidFill>
                <a:schemeClr val="dk1"/>
              </a:solidFill>
              <a:latin typeface="Cordia New"/>
              <a:ea typeface="Cordia New"/>
              <a:cs typeface="Cordia New"/>
              <a:sym typeface="Cordia New"/>
            </a:endParaRPr>
          </a:p>
          <a:p>
            <a:pPr indent="0" lvl="0" marL="1828800" rtl="0" algn="l">
              <a:lnSpc>
                <a:spcPct val="115000"/>
              </a:lnSpc>
              <a:spcBef>
                <a:spcPts val="1600"/>
              </a:spcBef>
              <a:spcAft>
                <a:spcPts val="0"/>
              </a:spcAft>
              <a:buSzPts val="1800"/>
              <a:buNone/>
            </a:pPr>
            <a:r>
              <a:rPr lang="en">
                <a:solidFill>
                  <a:schemeClr val="dk1"/>
                </a:solidFill>
                <a:latin typeface="Consolas"/>
                <a:ea typeface="Consolas"/>
                <a:cs typeface="Consolas"/>
                <a:sym typeface="Consolas"/>
              </a:rPr>
              <a:t>// Statically obtain an integer</a:t>
            </a:r>
            <a:endParaRPr>
              <a:solidFill>
                <a:schemeClr val="dk1"/>
              </a:solidFill>
              <a:latin typeface="Consolas"/>
              <a:ea typeface="Consolas"/>
              <a:cs typeface="Consolas"/>
              <a:sym typeface="Consolas"/>
            </a:endParaRPr>
          </a:p>
          <a:p>
            <a:pPr indent="0" lvl="0" marL="1828800" rtl="0" algn="l">
              <a:lnSpc>
                <a:spcPct val="115000"/>
              </a:lnSpc>
              <a:spcBef>
                <a:spcPts val="0"/>
              </a:spcBef>
              <a:spcAft>
                <a:spcPts val="0"/>
              </a:spcAft>
              <a:buSzPts val="1800"/>
              <a:buNone/>
            </a:pPr>
            <a:r>
              <a:rPr lang="en">
                <a:solidFill>
                  <a:schemeClr val="dk1"/>
                </a:solidFill>
                <a:latin typeface="Consolas"/>
                <a:ea typeface="Consolas"/>
                <a:cs typeface="Consolas"/>
                <a:sym typeface="Consolas"/>
              </a:rPr>
              <a:t>int x;</a:t>
            </a:r>
            <a:endParaRPr>
              <a:solidFill>
                <a:schemeClr val="dk1"/>
              </a:solidFill>
              <a:latin typeface="Consolas"/>
              <a:ea typeface="Consolas"/>
              <a:cs typeface="Consolas"/>
              <a:sym typeface="Consolas"/>
            </a:endParaRPr>
          </a:p>
          <a:p>
            <a:pPr indent="0" lvl="0" marL="1828800" rtl="0" algn="l">
              <a:lnSpc>
                <a:spcPct val="115000"/>
              </a:lnSpc>
              <a:spcBef>
                <a:spcPts val="0"/>
              </a:spcBef>
              <a:spcAft>
                <a:spcPts val="0"/>
              </a:spcAft>
              <a:buSzPts val="1800"/>
              <a:buNone/>
            </a:pPr>
            <a:r>
              <a:t/>
            </a:r>
            <a:endParaRPr>
              <a:solidFill>
                <a:schemeClr val="dk1"/>
              </a:solidFill>
              <a:latin typeface="Consolas"/>
              <a:ea typeface="Consolas"/>
              <a:cs typeface="Consolas"/>
              <a:sym typeface="Consolas"/>
            </a:endParaRPr>
          </a:p>
          <a:p>
            <a:pPr indent="0" lvl="0" marL="1828800" rtl="0" algn="l">
              <a:lnSpc>
                <a:spcPct val="115000"/>
              </a:lnSpc>
              <a:spcBef>
                <a:spcPts val="0"/>
              </a:spcBef>
              <a:spcAft>
                <a:spcPts val="0"/>
              </a:spcAft>
              <a:buSzPts val="1800"/>
              <a:buNone/>
            </a:pPr>
            <a:r>
              <a:rPr lang="en">
                <a:solidFill>
                  <a:schemeClr val="dk1"/>
                </a:solidFill>
                <a:latin typeface="Consolas"/>
                <a:ea typeface="Consolas"/>
                <a:cs typeface="Consolas"/>
                <a:sym typeface="Consolas"/>
              </a:rPr>
              <a:t>// Dynamically obtain an integer</a:t>
            </a:r>
            <a:endParaRPr>
              <a:solidFill>
                <a:schemeClr val="dk1"/>
              </a:solidFill>
              <a:latin typeface="Consolas"/>
              <a:ea typeface="Consolas"/>
              <a:cs typeface="Consolas"/>
              <a:sym typeface="Consolas"/>
            </a:endParaRPr>
          </a:p>
          <a:p>
            <a:pPr indent="0" lvl="0" marL="1828800" rtl="0" algn="l">
              <a:lnSpc>
                <a:spcPct val="115000"/>
              </a:lnSpc>
              <a:spcBef>
                <a:spcPts val="0"/>
              </a:spcBef>
              <a:spcAft>
                <a:spcPts val="0"/>
              </a:spcAft>
              <a:buSzPts val="1800"/>
              <a:buNone/>
            </a:pPr>
            <a:r>
              <a:rPr lang="en">
                <a:solidFill>
                  <a:schemeClr val="dk1"/>
                </a:solidFill>
                <a:latin typeface="Consolas"/>
                <a:ea typeface="Consolas"/>
                <a:cs typeface="Consolas"/>
                <a:sym typeface="Consolas"/>
              </a:rPr>
              <a:t>int *px = malloc(4);</a:t>
            </a:r>
            <a:endParaRPr>
              <a:solidFill>
                <a:schemeClr val="dk1"/>
              </a:solidFill>
              <a:latin typeface="Consolas"/>
              <a:ea typeface="Consolas"/>
              <a:cs typeface="Consolas"/>
              <a:sym typeface="Consola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9"/>
          <p:cNvSpPr txBox="1"/>
          <p:nvPr>
            <p:ph idx="1" type="body"/>
          </p:nvPr>
        </p:nvSpPr>
        <p:spPr>
          <a:xfrm>
            <a:off x="311700" y="756750"/>
            <a:ext cx="8520600" cy="3020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solidFill>
                  <a:schemeClr val="dk1"/>
                </a:solidFill>
                <a:latin typeface="Cordia New"/>
                <a:ea typeface="Cordia New"/>
                <a:cs typeface="Cordia New"/>
                <a:sym typeface="Cordia New"/>
              </a:rPr>
              <a:t>We get this dynamically-allocated memory via a call to the function malloc(), passing as its parameter the number of </a:t>
            </a:r>
            <a:r>
              <a:rPr i="1" lang="en">
                <a:solidFill>
                  <a:schemeClr val="dk1"/>
                </a:solidFill>
                <a:latin typeface="Cordia New"/>
                <a:ea typeface="Cordia New"/>
                <a:cs typeface="Cordia New"/>
                <a:sym typeface="Cordia New"/>
              </a:rPr>
              <a:t>bytes</a:t>
            </a:r>
            <a:r>
              <a:rPr lang="en">
                <a:solidFill>
                  <a:schemeClr val="dk1"/>
                </a:solidFill>
                <a:latin typeface="Cordia New"/>
                <a:ea typeface="Cordia New"/>
                <a:cs typeface="Cordia New"/>
                <a:sym typeface="Cordia New"/>
              </a:rPr>
              <a:t> we want. malloc() will return to you a </a:t>
            </a:r>
            <a:r>
              <a:rPr b="1" lang="en">
                <a:solidFill>
                  <a:schemeClr val="dk1"/>
                </a:solidFill>
                <a:latin typeface="Cordia New"/>
                <a:ea typeface="Cordia New"/>
                <a:cs typeface="Cordia New"/>
                <a:sym typeface="Cordia New"/>
              </a:rPr>
              <a:t>pointer</a:t>
            </a:r>
            <a:r>
              <a:rPr lang="en">
                <a:solidFill>
                  <a:schemeClr val="dk1"/>
                </a:solidFill>
                <a:latin typeface="Cordia New"/>
                <a:ea typeface="Cordia New"/>
                <a:cs typeface="Cordia New"/>
                <a:sym typeface="Cordia New"/>
              </a:rPr>
              <a:t> to that newly-allocated memory.</a:t>
            </a:r>
            <a:endParaRPr>
              <a:solidFill>
                <a:schemeClr val="dk1"/>
              </a:solidFill>
              <a:latin typeface="Cordia New"/>
              <a:ea typeface="Cordia New"/>
              <a:cs typeface="Cordia New"/>
              <a:sym typeface="Cordia New"/>
            </a:endParaRPr>
          </a:p>
          <a:p>
            <a:pPr indent="-317500" lvl="1" marL="914400" rtl="0" algn="l">
              <a:lnSpc>
                <a:spcPct val="115000"/>
              </a:lnSpc>
              <a:spcBef>
                <a:spcPts val="0"/>
              </a:spcBef>
              <a:spcAft>
                <a:spcPts val="0"/>
              </a:spcAft>
              <a:buSzPts val="1400"/>
              <a:buChar char="○"/>
            </a:pPr>
            <a:r>
              <a:rPr lang="en">
                <a:solidFill>
                  <a:schemeClr val="dk1"/>
                </a:solidFill>
                <a:latin typeface="Cordia New"/>
                <a:ea typeface="Cordia New"/>
                <a:cs typeface="Cordia New"/>
                <a:sym typeface="Cordia New"/>
              </a:rPr>
              <a:t>If malloc() can’t give you memory (because, say, the system ran out), you get a NULL pointer.</a:t>
            </a:r>
            <a:endParaRPr>
              <a:solidFill>
                <a:schemeClr val="dk1"/>
              </a:solidFill>
              <a:latin typeface="Cordia New"/>
              <a:ea typeface="Cordia New"/>
              <a:cs typeface="Cordia New"/>
              <a:sym typeface="Cordia New"/>
            </a:endParaRPr>
          </a:p>
          <a:p>
            <a:pPr indent="0" lvl="0" marL="1828800" rtl="0" algn="l">
              <a:lnSpc>
                <a:spcPct val="115000"/>
              </a:lnSpc>
              <a:spcBef>
                <a:spcPts val="1600"/>
              </a:spcBef>
              <a:spcAft>
                <a:spcPts val="0"/>
              </a:spcAft>
              <a:buSzPts val="1800"/>
              <a:buNone/>
            </a:pPr>
            <a:r>
              <a:rPr lang="en">
                <a:solidFill>
                  <a:schemeClr val="dk1"/>
                </a:solidFill>
                <a:latin typeface="Consolas"/>
                <a:ea typeface="Consolas"/>
                <a:cs typeface="Consolas"/>
                <a:sym typeface="Consolas"/>
              </a:rPr>
              <a:t>// Statically obtain an integer</a:t>
            </a:r>
            <a:endParaRPr>
              <a:solidFill>
                <a:schemeClr val="dk1"/>
              </a:solidFill>
              <a:latin typeface="Consolas"/>
              <a:ea typeface="Consolas"/>
              <a:cs typeface="Consolas"/>
              <a:sym typeface="Consolas"/>
            </a:endParaRPr>
          </a:p>
          <a:p>
            <a:pPr indent="0" lvl="0" marL="1828800" rtl="0" algn="l">
              <a:lnSpc>
                <a:spcPct val="115000"/>
              </a:lnSpc>
              <a:spcBef>
                <a:spcPts val="0"/>
              </a:spcBef>
              <a:spcAft>
                <a:spcPts val="0"/>
              </a:spcAft>
              <a:buSzPts val="1800"/>
              <a:buNone/>
            </a:pPr>
            <a:r>
              <a:rPr lang="en">
                <a:solidFill>
                  <a:schemeClr val="dk1"/>
                </a:solidFill>
                <a:latin typeface="Consolas"/>
                <a:ea typeface="Consolas"/>
                <a:cs typeface="Consolas"/>
                <a:sym typeface="Consolas"/>
              </a:rPr>
              <a:t>int x;</a:t>
            </a:r>
            <a:endParaRPr>
              <a:solidFill>
                <a:schemeClr val="dk1"/>
              </a:solidFill>
              <a:latin typeface="Consolas"/>
              <a:ea typeface="Consolas"/>
              <a:cs typeface="Consolas"/>
              <a:sym typeface="Consolas"/>
            </a:endParaRPr>
          </a:p>
          <a:p>
            <a:pPr indent="0" lvl="0" marL="1828800" rtl="0" algn="l">
              <a:lnSpc>
                <a:spcPct val="115000"/>
              </a:lnSpc>
              <a:spcBef>
                <a:spcPts val="0"/>
              </a:spcBef>
              <a:spcAft>
                <a:spcPts val="0"/>
              </a:spcAft>
              <a:buSzPts val="1800"/>
              <a:buNone/>
            </a:pPr>
            <a:r>
              <a:t/>
            </a:r>
            <a:endParaRPr>
              <a:solidFill>
                <a:schemeClr val="dk1"/>
              </a:solidFill>
              <a:latin typeface="Consolas"/>
              <a:ea typeface="Consolas"/>
              <a:cs typeface="Consolas"/>
              <a:sym typeface="Consolas"/>
            </a:endParaRPr>
          </a:p>
          <a:p>
            <a:pPr indent="0" lvl="0" marL="1828800" rtl="0" algn="l">
              <a:lnSpc>
                <a:spcPct val="115000"/>
              </a:lnSpc>
              <a:spcBef>
                <a:spcPts val="0"/>
              </a:spcBef>
              <a:spcAft>
                <a:spcPts val="0"/>
              </a:spcAft>
              <a:buSzPts val="1800"/>
              <a:buNone/>
            </a:pPr>
            <a:r>
              <a:rPr lang="en">
                <a:solidFill>
                  <a:schemeClr val="dk1"/>
                </a:solidFill>
                <a:latin typeface="Consolas"/>
                <a:ea typeface="Consolas"/>
                <a:cs typeface="Consolas"/>
                <a:sym typeface="Consolas"/>
              </a:rPr>
              <a:t>// Dynamically obtain an integer</a:t>
            </a:r>
            <a:endParaRPr>
              <a:solidFill>
                <a:schemeClr val="dk1"/>
              </a:solidFill>
              <a:latin typeface="Consolas"/>
              <a:ea typeface="Consolas"/>
              <a:cs typeface="Consolas"/>
              <a:sym typeface="Consolas"/>
            </a:endParaRPr>
          </a:p>
          <a:p>
            <a:pPr indent="0" lvl="0" marL="1828800" rtl="0" algn="l">
              <a:lnSpc>
                <a:spcPct val="115000"/>
              </a:lnSpc>
              <a:spcBef>
                <a:spcPts val="0"/>
              </a:spcBef>
              <a:spcAft>
                <a:spcPts val="0"/>
              </a:spcAft>
              <a:buSzPts val="1800"/>
              <a:buNone/>
            </a:pPr>
            <a:r>
              <a:rPr lang="en">
                <a:solidFill>
                  <a:schemeClr val="dk1"/>
                </a:solidFill>
                <a:latin typeface="Consolas"/>
                <a:ea typeface="Consolas"/>
                <a:cs typeface="Consolas"/>
                <a:sym typeface="Consolas"/>
              </a:rPr>
              <a:t>int *px = malloc(4);</a:t>
            </a:r>
            <a:endParaRPr>
              <a:solidFill>
                <a:schemeClr val="dk1"/>
              </a:solidFill>
              <a:latin typeface="Consolas"/>
              <a:ea typeface="Consolas"/>
              <a:cs typeface="Consolas"/>
              <a:sym typeface="Consola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0"/>
          <p:cNvSpPr txBox="1"/>
          <p:nvPr>
            <p:ph idx="1" type="body"/>
          </p:nvPr>
        </p:nvSpPr>
        <p:spPr>
          <a:xfrm>
            <a:off x="311700" y="756750"/>
            <a:ext cx="8520600" cy="3020400"/>
          </a:xfrm>
          <a:prstGeom prst="rect">
            <a:avLst/>
          </a:prstGeom>
          <a:noFill/>
          <a:ln>
            <a:noFill/>
          </a:ln>
        </p:spPr>
        <p:txBody>
          <a:bodyPr anchorCtr="0" anchor="t" bIns="91425" lIns="91425" spcFirstLastPara="1" rIns="91425" wrap="square" tIns="91425">
            <a:noAutofit/>
          </a:bodyPr>
          <a:lstStyle/>
          <a:p>
            <a:pPr indent="0" lvl="0" marL="1828800" rtl="0" algn="l">
              <a:lnSpc>
                <a:spcPct val="115000"/>
              </a:lnSpc>
              <a:spcBef>
                <a:spcPts val="0"/>
              </a:spcBef>
              <a:spcAft>
                <a:spcPts val="0"/>
              </a:spcAft>
              <a:buSzPts val="1800"/>
              <a:buNone/>
            </a:pPr>
            <a:r>
              <a:t/>
            </a:r>
            <a:endParaRPr>
              <a:solidFill>
                <a:schemeClr val="dk1"/>
              </a:solidFill>
              <a:latin typeface="Consolas"/>
              <a:ea typeface="Consolas"/>
              <a:cs typeface="Consolas"/>
              <a:sym typeface="Consolas"/>
            </a:endParaRPr>
          </a:p>
          <a:p>
            <a:pPr indent="0" lvl="0" marL="1828800" rtl="0" algn="l">
              <a:lnSpc>
                <a:spcPct val="115000"/>
              </a:lnSpc>
              <a:spcBef>
                <a:spcPts val="0"/>
              </a:spcBef>
              <a:spcAft>
                <a:spcPts val="0"/>
              </a:spcAft>
              <a:buSzPts val="1800"/>
              <a:buNone/>
            </a:pPr>
            <a:r>
              <a:t/>
            </a:r>
            <a:endParaRPr>
              <a:solidFill>
                <a:schemeClr val="dk1"/>
              </a:solidFill>
              <a:latin typeface="Consolas"/>
              <a:ea typeface="Consolas"/>
              <a:cs typeface="Consolas"/>
              <a:sym typeface="Consolas"/>
            </a:endParaRPr>
          </a:p>
          <a:p>
            <a:pPr indent="0" lvl="0" marL="1371600" rtl="0" algn="l">
              <a:lnSpc>
                <a:spcPct val="115000"/>
              </a:lnSpc>
              <a:spcBef>
                <a:spcPts val="0"/>
              </a:spcBef>
              <a:spcAft>
                <a:spcPts val="0"/>
              </a:spcAft>
              <a:buSzPts val="1800"/>
              <a:buNone/>
            </a:pPr>
            <a:r>
              <a:rPr lang="en">
                <a:solidFill>
                  <a:schemeClr val="dk1"/>
                </a:solidFill>
                <a:latin typeface="Consolas"/>
                <a:ea typeface="Consolas"/>
                <a:cs typeface="Consolas"/>
                <a:sym typeface="Consolas"/>
              </a:rPr>
              <a:t>// Get an integer from the user</a:t>
            </a:r>
            <a:endParaRPr>
              <a:solidFill>
                <a:schemeClr val="dk1"/>
              </a:solidFill>
              <a:latin typeface="Consolas"/>
              <a:ea typeface="Consolas"/>
              <a:cs typeface="Consolas"/>
              <a:sym typeface="Consolas"/>
            </a:endParaRPr>
          </a:p>
          <a:p>
            <a:pPr indent="0" lvl="0" marL="1371600" rtl="0" algn="l">
              <a:lnSpc>
                <a:spcPct val="115000"/>
              </a:lnSpc>
              <a:spcBef>
                <a:spcPts val="0"/>
              </a:spcBef>
              <a:spcAft>
                <a:spcPts val="0"/>
              </a:spcAft>
              <a:buSzPts val="1800"/>
              <a:buNone/>
            </a:pPr>
            <a:r>
              <a:rPr lang="en">
                <a:solidFill>
                  <a:schemeClr val="dk1"/>
                </a:solidFill>
                <a:latin typeface="Consolas"/>
                <a:ea typeface="Consolas"/>
                <a:cs typeface="Consolas"/>
                <a:sym typeface="Consolas"/>
              </a:rPr>
              <a:t>int x = get_int();</a:t>
            </a:r>
            <a:endParaRPr>
              <a:solidFill>
                <a:schemeClr val="dk1"/>
              </a:solidFill>
              <a:latin typeface="Consolas"/>
              <a:ea typeface="Consolas"/>
              <a:cs typeface="Consolas"/>
              <a:sym typeface="Consolas"/>
            </a:endParaRPr>
          </a:p>
          <a:p>
            <a:pPr indent="0" lvl="0" marL="1371600" rtl="0" algn="l">
              <a:lnSpc>
                <a:spcPct val="115000"/>
              </a:lnSpc>
              <a:spcBef>
                <a:spcPts val="0"/>
              </a:spcBef>
              <a:spcAft>
                <a:spcPts val="0"/>
              </a:spcAft>
              <a:buSzPts val="1800"/>
              <a:buNone/>
            </a:pPr>
            <a:r>
              <a:t/>
            </a:r>
            <a:endParaRPr>
              <a:solidFill>
                <a:schemeClr val="dk1"/>
              </a:solidFill>
              <a:latin typeface="Consolas"/>
              <a:ea typeface="Consolas"/>
              <a:cs typeface="Consolas"/>
              <a:sym typeface="Consolas"/>
            </a:endParaRPr>
          </a:p>
          <a:p>
            <a:pPr indent="0" lvl="0" marL="1371600" rtl="0" algn="l">
              <a:lnSpc>
                <a:spcPct val="115000"/>
              </a:lnSpc>
              <a:spcBef>
                <a:spcPts val="0"/>
              </a:spcBef>
              <a:spcAft>
                <a:spcPts val="0"/>
              </a:spcAft>
              <a:buSzPts val="1800"/>
              <a:buNone/>
            </a:pPr>
            <a:r>
              <a:rPr lang="en">
                <a:solidFill>
                  <a:schemeClr val="dk1"/>
                </a:solidFill>
                <a:latin typeface="Consolas"/>
                <a:ea typeface="Consolas"/>
                <a:cs typeface="Consolas"/>
                <a:sym typeface="Consolas"/>
              </a:rPr>
              <a:t>// Array of floats on the stack</a:t>
            </a:r>
            <a:endParaRPr>
              <a:solidFill>
                <a:schemeClr val="dk1"/>
              </a:solidFill>
              <a:latin typeface="Consolas"/>
              <a:ea typeface="Consolas"/>
              <a:cs typeface="Consolas"/>
              <a:sym typeface="Consolas"/>
            </a:endParaRPr>
          </a:p>
          <a:p>
            <a:pPr indent="0" lvl="0" marL="1371600" rtl="0" algn="l">
              <a:lnSpc>
                <a:spcPct val="115000"/>
              </a:lnSpc>
              <a:spcBef>
                <a:spcPts val="0"/>
              </a:spcBef>
              <a:spcAft>
                <a:spcPts val="0"/>
              </a:spcAft>
              <a:buSzPts val="1800"/>
              <a:buNone/>
            </a:pPr>
            <a:r>
              <a:rPr lang="en">
                <a:solidFill>
                  <a:schemeClr val="dk1"/>
                </a:solidFill>
                <a:latin typeface="Consolas"/>
                <a:ea typeface="Consolas"/>
                <a:cs typeface="Consolas"/>
                <a:sym typeface="Consolas"/>
              </a:rPr>
              <a:t>float stack_array[x];</a:t>
            </a:r>
            <a:endParaRPr>
              <a:solidFill>
                <a:schemeClr val="dk1"/>
              </a:solidFill>
              <a:latin typeface="Consolas"/>
              <a:ea typeface="Consolas"/>
              <a:cs typeface="Consolas"/>
              <a:sym typeface="Consolas"/>
            </a:endParaRPr>
          </a:p>
          <a:p>
            <a:pPr indent="0" lvl="0" marL="1371600" rtl="0" algn="l">
              <a:lnSpc>
                <a:spcPct val="115000"/>
              </a:lnSpc>
              <a:spcBef>
                <a:spcPts val="0"/>
              </a:spcBef>
              <a:spcAft>
                <a:spcPts val="0"/>
              </a:spcAft>
              <a:buSzPts val="1800"/>
              <a:buNone/>
            </a:pPr>
            <a:r>
              <a:t/>
            </a:r>
            <a:endParaRPr>
              <a:solidFill>
                <a:schemeClr val="dk1"/>
              </a:solidFill>
              <a:latin typeface="Consolas"/>
              <a:ea typeface="Consolas"/>
              <a:cs typeface="Consolas"/>
              <a:sym typeface="Consolas"/>
            </a:endParaRPr>
          </a:p>
          <a:p>
            <a:pPr indent="0" lvl="0" marL="1371600" rtl="0" algn="l">
              <a:lnSpc>
                <a:spcPct val="115000"/>
              </a:lnSpc>
              <a:spcBef>
                <a:spcPts val="0"/>
              </a:spcBef>
              <a:spcAft>
                <a:spcPts val="0"/>
              </a:spcAft>
              <a:buSzPts val="1800"/>
              <a:buNone/>
            </a:pPr>
            <a:r>
              <a:rPr lang="en">
                <a:solidFill>
                  <a:schemeClr val="dk1"/>
                </a:solidFill>
                <a:latin typeface="Consolas"/>
                <a:ea typeface="Consolas"/>
                <a:cs typeface="Consolas"/>
                <a:sym typeface="Consolas"/>
              </a:rPr>
              <a:t>// Array of floats on the heap</a:t>
            </a:r>
            <a:endParaRPr>
              <a:solidFill>
                <a:schemeClr val="dk1"/>
              </a:solidFill>
              <a:latin typeface="Consolas"/>
              <a:ea typeface="Consolas"/>
              <a:cs typeface="Consolas"/>
              <a:sym typeface="Consolas"/>
            </a:endParaRPr>
          </a:p>
          <a:p>
            <a:pPr indent="0" lvl="0" marL="1371600" rtl="0" algn="l">
              <a:lnSpc>
                <a:spcPct val="115000"/>
              </a:lnSpc>
              <a:spcBef>
                <a:spcPts val="0"/>
              </a:spcBef>
              <a:spcAft>
                <a:spcPts val="0"/>
              </a:spcAft>
              <a:buSzPts val="1800"/>
              <a:buNone/>
            </a:pPr>
            <a:r>
              <a:rPr lang="en">
                <a:solidFill>
                  <a:schemeClr val="dk1"/>
                </a:solidFill>
                <a:latin typeface="Consolas"/>
                <a:ea typeface="Consolas"/>
                <a:cs typeface="Consolas"/>
                <a:sym typeface="Consolas"/>
              </a:rPr>
              <a:t>float *heap_array = malloc(x * sizeof(float));</a:t>
            </a:r>
            <a:endParaRPr>
              <a:solidFill>
                <a:schemeClr val="dk1"/>
              </a:solidFill>
              <a:latin typeface="Consolas"/>
              <a:ea typeface="Consolas"/>
              <a:cs typeface="Consolas"/>
              <a:sym typeface="Consola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1"/>
          <p:cNvSpPr txBox="1"/>
          <p:nvPr>
            <p:ph idx="1" type="body"/>
          </p:nvPr>
        </p:nvSpPr>
        <p:spPr>
          <a:xfrm>
            <a:off x="311700" y="756750"/>
            <a:ext cx="8520600" cy="3020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solidFill>
                  <a:schemeClr val="dk1"/>
                </a:solidFill>
                <a:latin typeface="Cordia New"/>
                <a:ea typeface="Cordia New"/>
                <a:cs typeface="Cordia New"/>
                <a:sym typeface="Cordia New"/>
              </a:rPr>
              <a:t>There’s a catch: Dynamically allocated memory is not automatically returned to the system for later use when no longer needed.</a:t>
            </a:r>
            <a:endParaRPr>
              <a:solidFill>
                <a:schemeClr val="dk1"/>
              </a:solidFill>
              <a:latin typeface="Cordia New"/>
              <a:ea typeface="Cordia New"/>
              <a:cs typeface="Cordia New"/>
              <a:sym typeface="Cordia New"/>
            </a:endParaRPr>
          </a:p>
          <a:p>
            <a:pPr indent="0" lvl="0" marL="0" rtl="0" algn="l">
              <a:lnSpc>
                <a:spcPct val="115000"/>
              </a:lnSpc>
              <a:spcBef>
                <a:spcPts val="1600"/>
              </a:spcBef>
              <a:spcAft>
                <a:spcPts val="0"/>
              </a:spcAft>
              <a:buSzPts val="1800"/>
              <a:buNone/>
            </a:pPr>
            <a:r>
              <a:t/>
            </a:r>
            <a:endParaRPr>
              <a:solidFill>
                <a:schemeClr val="dk1"/>
              </a:solidFill>
              <a:latin typeface="Cordia New"/>
              <a:ea typeface="Cordia New"/>
              <a:cs typeface="Cordia New"/>
              <a:sym typeface="Cordia New"/>
            </a:endParaRPr>
          </a:p>
          <a:p>
            <a:pPr indent="-342900" lvl="0" marL="457200" rtl="0" algn="l">
              <a:lnSpc>
                <a:spcPct val="115000"/>
              </a:lnSpc>
              <a:spcBef>
                <a:spcPts val="1600"/>
              </a:spcBef>
              <a:spcAft>
                <a:spcPts val="0"/>
              </a:spcAft>
              <a:buSzPts val="1800"/>
              <a:buChar char="●"/>
            </a:pPr>
            <a:r>
              <a:rPr lang="en">
                <a:solidFill>
                  <a:schemeClr val="dk1"/>
                </a:solidFill>
                <a:latin typeface="Cordia New"/>
                <a:ea typeface="Cordia New"/>
                <a:cs typeface="Cordia New"/>
                <a:sym typeface="Cordia New"/>
              </a:rPr>
              <a:t>Failing to return memory back to the system when you no longer need it results in a </a:t>
            </a:r>
            <a:r>
              <a:rPr b="1" lang="en">
                <a:solidFill>
                  <a:schemeClr val="dk1"/>
                </a:solidFill>
                <a:latin typeface="Cordia New"/>
                <a:ea typeface="Cordia New"/>
                <a:cs typeface="Cordia New"/>
                <a:sym typeface="Cordia New"/>
              </a:rPr>
              <a:t>memory leak</a:t>
            </a:r>
            <a:r>
              <a:rPr lang="en">
                <a:solidFill>
                  <a:schemeClr val="dk1"/>
                </a:solidFill>
                <a:latin typeface="Cordia New"/>
                <a:ea typeface="Cordia New"/>
                <a:cs typeface="Cordia New"/>
                <a:sym typeface="Cordia New"/>
              </a:rPr>
              <a:t>, which compromises your system’s performance.</a:t>
            </a:r>
            <a:endParaRPr>
              <a:solidFill>
                <a:schemeClr val="dk1"/>
              </a:solidFill>
              <a:latin typeface="Cordia New"/>
              <a:ea typeface="Cordia New"/>
              <a:cs typeface="Cordia New"/>
              <a:sym typeface="Cordia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Week 4 Topics</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0. Hexadecimal</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1. Pointers and Addresses</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2. Dynamic memory allocation</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3. Reading and writing files</a:t>
            </a:r>
            <a:endParaRPr>
              <a:solidFill>
                <a:srgbClr val="FFFFF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2"/>
          <p:cNvSpPr txBox="1"/>
          <p:nvPr>
            <p:ph idx="1" type="body"/>
          </p:nvPr>
        </p:nvSpPr>
        <p:spPr>
          <a:xfrm>
            <a:off x="311700" y="756750"/>
            <a:ext cx="8520600" cy="3020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solidFill>
                  <a:schemeClr val="dk1"/>
                </a:solidFill>
                <a:latin typeface="Cordia New"/>
                <a:ea typeface="Cordia New"/>
                <a:cs typeface="Cordia New"/>
                <a:sym typeface="Cordia New"/>
              </a:rPr>
              <a:t>There’s a catch: Dynamically allocated memory is not automatically returned to the system for later use when no longer needed.</a:t>
            </a:r>
            <a:endParaRPr>
              <a:solidFill>
                <a:schemeClr val="dk1"/>
              </a:solidFill>
              <a:latin typeface="Cordia New"/>
              <a:ea typeface="Cordia New"/>
              <a:cs typeface="Cordia New"/>
              <a:sym typeface="Cordia New"/>
            </a:endParaRPr>
          </a:p>
          <a:p>
            <a:pPr indent="0" lvl="0" marL="0" rtl="0" algn="l">
              <a:lnSpc>
                <a:spcPct val="115000"/>
              </a:lnSpc>
              <a:spcBef>
                <a:spcPts val="1600"/>
              </a:spcBef>
              <a:spcAft>
                <a:spcPts val="0"/>
              </a:spcAft>
              <a:buSzPts val="1800"/>
              <a:buNone/>
            </a:pPr>
            <a:r>
              <a:t/>
            </a:r>
            <a:endParaRPr>
              <a:solidFill>
                <a:schemeClr val="dk1"/>
              </a:solidFill>
              <a:latin typeface="Cordia New"/>
              <a:ea typeface="Cordia New"/>
              <a:cs typeface="Cordia New"/>
              <a:sym typeface="Cordia New"/>
            </a:endParaRPr>
          </a:p>
          <a:p>
            <a:pPr indent="-342900" lvl="0" marL="457200" rtl="0" algn="l">
              <a:lnSpc>
                <a:spcPct val="115000"/>
              </a:lnSpc>
              <a:spcBef>
                <a:spcPts val="1600"/>
              </a:spcBef>
              <a:spcAft>
                <a:spcPts val="0"/>
              </a:spcAft>
              <a:buSzPts val="1800"/>
              <a:buChar char="●"/>
            </a:pPr>
            <a:r>
              <a:rPr lang="en">
                <a:solidFill>
                  <a:schemeClr val="dk1"/>
                </a:solidFill>
                <a:latin typeface="Cordia New"/>
                <a:ea typeface="Cordia New"/>
                <a:cs typeface="Cordia New"/>
                <a:sym typeface="Cordia New"/>
              </a:rPr>
              <a:t>Failing to return memory back to the system when you no longer need it results in a </a:t>
            </a:r>
            <a:r>
              <a:rPr b="1" lang="en">
                <a:solidFill>
                  <a:schemeClr val="dk1"/>
                </a:solidFill>
                <a:latin typeface="Cordia New"/>
                <a:ea typeface="Cordia New"/>
                <a:cs typeface="Cordia New"/>
                <a:sym typeface="Cordia New"/>
              </a:rPr>
              <a:t>memory leak</a:t>
            </a:r>
            <a:r>
              <a:rPr lang="en">
                <a:solidFill>
                  <a:schemeClr val="dk1"/>
                </a:solidFill>
                <a:latin typeface="Cordia New"/>
                <a:ea typeface="Cordia New"/>
                <a:cs typeface="Cordia New"/>
                <a:sym typeface="Cordia New"/>
              </a:rPr>
              <a:t>, which compromises your system’s performance.</a:t>
            </a:r>
            <a:endParaRPr>
              <a:solidFill>
                <a:schemeClr val="dk1"/>
              </a:solidFill>
              <a:latin typeface="Cordia New"/>
              <a:ea typeface="Cordia New"/>
              <a:cs typeface="Cordia New"/>
              <a:sym typeface="Cordia New"/>
            </a:endParaRPr>
          </a:p>
          <a:p>
            <a:pPr indent="0" lvl="0" marL="0" rtl="0" algn="l">
              <a:lnSpc>
                <a:spcPct val="115000"/>
              </a:lnSpc>
              <a:spcBef>
                <a:spcPts val="1600"/>
              </a:spcBef>
              <a:spcAft>
                <a:spcPts val="0"/>
              </a:spcAft>
              <a:buSzPts val="1800"/>
              <a:buNone/>
            </a:pPr>
            <a:r>
              <a:t/>
            </a:r>
            <a:endParaRPr>
              <a:solidFill>
                <a:schemeClr val="dk1"/>
              </a:solidFill>
              <a:latin typeface="Cordia New"/>
              <a:ea typeface="Cordia New"/>
              <a:cs typeface="Cordia New"/>
              <a:sym typeface="Cordia New"/>
            </a:endParaRPr>
          </a:p>
          <a:p>
            <a:pPr indent="-406400" lvl="0" marL="457200" rtl="0" algn="l">
              <a:lnSpc>
                <a:spcPct val="115000"/>
              </a:lnSpc>
              <a:spcBef>
                <a:spcPts val="1600"/>
              </a:spcBef>
              <a:spcAft>
                <a:spcPts val="0"/>
              </a:spcAft>
              <a:buSzPts val="2800"/>
              <a:buChar char="●"/>
            </a:pPr>
            <a:r>
              <a:rPr lang="en" sz="2800">
                <a:solidFill>
                  <a:schemeClr val="dk1"/>
                </a:solidFill>
                <a:latin typeface="Cordia New"/>
                <a:ea typeface="Cordia New"/>
                <a:cs typeface="Cordia New"/>
                <a:sym typeface="Cordia New"/>
              </a:rPr>
              <a:t>Solution: free()</a:t>
            </a:r>
            <a:endParaRPr sz="2800">
              <a:solidFill>
                <a:schemeClr val="dk1"/>
              </a:solidFill>
              <a:latin typeface="Cordia New"/>
              <a:ea typeface="Cordia New"/>
              <a:cs typeface="Cordia New"/>
              <a:sym typeface="Cordia New"/>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3"/>
          <p:cNvSpPr txBox="1"/>
          <p:nvPr>
            <p:ph idx="1" type="body"/>
          </p:nvPr>
        </p:nvSpPr>
        <p:spPr>
          <a:xfrm>
            <a:off x="311700" y="756750"/>
            <a:ext cx="8520600" cy="3020400"/>
          </a:xfrm>
          <a:prstGeom prst="rect">
            <a:avLst/>
          </a:prstGeom>
          <a:noFill/>
          <a:ln>
            <a:noFill/>
          </a:ln>
        </p:spPr>
        <p:txBody>
          <a:bodyPr anchorCtr="0" anchor="t" bIns="91425" lIns="91425" spcFirstLastPara="1" rIns="91425" wrap="square" tIns="91425">
            <a:noAutofit/>
          </a:bodyPr>
          <a:lstStyle/>
          <a:p>
            <a:pPr indent="0" lvl="0" marL="1828800" rtl="0" algn="l">
              <a:lnSpc>
                <a:spcPct val="115000"/>
              </a:lnSpc>
              <a:spcBef>
                <a:spcPts val="0"/>
              </a:spcBef>
              <a:spcAft>
                <a:spcPts val="0"/>
              </a:spcAft>
              <a:buSzPts val="1800"/>
              <a:buNone/>
            </a:pPr>
            <a:r>
              <a:t/>
            </a:r>
            <a:endParaRPr>
              <a:solidFill>
                <a:schemeClr val="dk1"/>
              </a:solidFill>
              <a:latin typeface="Consolas"/>
              <a:ea typeface="Consolas"/>
              <a:cs typeface="Consolas"/>
              <a:sym typeface="Consolas"/>
            </a:endParaRPr>
          </a:p>
          <a:p>
            <a:pPr indent="0" lvl="0" marL="1828800" rtl="0" algn="l">
              <a:lnSpc>
                <a:spcPct val="115000"/>
              </a:lnSpc>
              <a:spcBef>
                <a:spcPts val="0"/>
              </a:spcBef>
              <a:spcAft>
                <a:spcPts val="0"/>
              </a:spcAft>
              <a:buSzPts val="1800"/>
              <a:buNone/>
            </a:pPr>
            <a:r>
              <a:t/>
            </a:r>
            <a:endParaRPr>
              <a:solidFill>
                <a:schemeClr val="dk1"/>
              </a:solidFill>
              <a:latin typeface="Consolas"/>
              <a:ea typeface="Consolas"/>
              <a:cs typeface="Consolas"/>
              <a:sym typeface="Consolas"/>
            </a:endParaRPr>
          </a:p>
          <a:p>
            <a:pPr indent="0" lvl="0" marL="1371600" rtl="0" algn="l">
              <a:lnSpc>
                <a:spcPct val="115000"/>
              </a:lnSpc>
              <a:spcBef>
                <a:spcPts val="0"/>
              </a:spcBef>
              <a:spcAft>
                <a:spcPts val="0"/>
              </a:spcAft>
              <a:buSzPts val="1800"/>
              <a:buNone/>
            </a:pPr>
            <a:r>
              <a:rPr lang="en">
                <a:solidFill>
                  <a:schemeClr val="dk1"/>
                </a:solidFill>
                <a:latin typeface="Consolas"/>
                <a:ea typeface="Consolas"/>
                <a:cs typeface="Consolas"/>
                <a:sym typeface="Consolas"/>
              </a:rPr>
              <a:t>char *word = malloc(50 * sizeof(char));</a:t>
            </a:r>
            <a:endParaRPr>
              <a:solidFill>
                <a:schemeClr val="dk1"/>
              </a:solidFill>
              <a:latin typeface="Consolas"/>
              <a:ea typeface="Consolas"/>
              <a:cs typeface="Consolas"/>
              <a:sym typeface="Consolas"/>
            </a:endParaRPr>
          </a:p>
          <a:p>
            <a:pPr indent="0" lvl="0" marL="1371600" rtl="0" algn="l">
              <a:lnSpc>
                <a:spcPct val="115000"/>
              </a:lnSpc>
              <a:spcBef>
                <a:spcPts val="0"/>
              </a:spcBef>
              <a:spcAft>
                <a:spcPts val="0"/>
              </a:spcAft>
              <a:buSzPts val="1800"/>
              <a:buNone/>
            </a:pPr>
            <a:r>
              <a:t/>
            </a:r>
            <a:endParaRPr>
              <a:solidFill>
                <a:schemeClr val="dk1"/>
              </a:solidFill>
              <a:latin typeface="Consolas"/>
              <a:ea typeface="Consolas"/>
              <a:cs typeface="Consolas"/>
              <a:sym typeface="Consolas"/>
            </a:endParaRPr>
          </a:p>
          <a:p>
            <a:pPr indent="0" lvl="0" marL="1371600" rtl="0" algn="l">
              <a:lnSpc>
                <a:spcPct val="115000"/>
              </a:lnSpc>
              <a:spcBef>
                <a:spcPts val="0"/>
              </a:spcBef>
              <a:spcAft>
                <a:spcPts val="0"/>
              </a:spcAft>
              <a:buSzPts val="1800"/>
              <a:buNone/>
            </a:pPr>
            <a:r>
              <a:rPr lang="en">
                <a:solidFill>
                  <a:schemeClr val="dk1"/>
                </a:solidFill>
                <a:latin typeface="Consolas"/>
                <a:ea typeface="Consolas"/>
                <a:cs typeface="Consolas"/>
                <a:sym typeface="Consolas"/>
              </a:rPr>
              <a:t>// do stuff with word</a:t>
            </a:r>
            <a:endParaRPr>
              <a:solidFill>
                <a:schemeClr val="dk1"/>
              </a:solidFill>
              <a:latin typeface="Consolas"/>
              <a:ea typeface="Consolas"/>
              <a:cs typeface="Consolas"/>
              <a:sym typeface="Consolas"/>
            </a:endParaRPr>
          </a:p>
          <a:p>
            <a:pPr indent="0" lvl="0" marL="1371600" rtl="0" algn="l">
              <a:lnSpc>
                <a:spcPct val="115000"/>
              </a:lnSpc>
              <a:spcBef>
                <a:spcPts val="0"/>
              </a:spcBef>
              <a:spcAft>
                <a:spcPts val="0"/>
              </a:spcAft>
              <a:buSzPts val="1800"/>
              <a:buNone/>
            </a:pPr>
            <a:r>
              <a:t/>
            </a:r>
            <a:endParaRPr>
              <a:solidFill>
                <a:schemeClr val="dk1"/>
              </a:solidFill>
              <a:latin typeface="Consolas"/>
              <a:ea typeface="Consolas"/>
              <a:cs typeface="Consolas"/>
              <a:sym typeface="Consolas"/>
            </a:endParaRPr>
          </a:p>
          <a:p>
            <a:pPr indent="0" lvl="0" marL="1371600" rtl="0" algn="l">
              <a:lnSpc>
                <a:spcPct val="115000"/>
              </a:lnSpc>
              <a:spcBef>
                <a:spcPts val="0"/>
              </a:spcBef>
              <a:spcAft>
                <a:spcPts val="0"/>
              </a:spcAft>
              <a:buSzPts val="1800"/>
              <a:buNone/>
            </a:pPr>
            <a:r>
              <a:rPr lang="en">
                <a:solidFill>
                  <a:schemeClr val="dk1"/>
                </a:solidFill>
                <a:latin typeface="Consolas"/>
                <a:ea typeface="Consolas"/>
                <a:cs typeface="Consolas"/>
                <a:sym typeface="Consolas"/>
              </a:rPr>
              <a:t>// now we’re done</a:t>
            </a:r>
            <a:endParaRPr>
              <a:solidFill>
                <a:schemeClr val="dk1"/>
              </a:solidFill>
              <a:latin typeface="Consolas"/>
              <a:ea typeface="Consolas"/>
              <a:cs typeface="Consolas"/>
              <a:sym typeface="Consolas"/>
            </a:endParaRPr>
          </a:p>
          <a:p>
            <a:pPr indent="0" lvl="0" marL="1371600" rtl="0" algn="l">
              <a:lnSpc>
                <a:spcPct val="115000"/>
              </a:lnSpc>
              <a:spcBef>
                <a:spcPts val="0"/>
              </a:spcBef>
              <a:spcAft>
                <a:spcPts val="0"/>
              </a:spcAft>
              <a:buSzPts val="1800"/>
              <a:buNone/>
            </a:pPr>
            <a:r>
              <a:rPr lang="en">
                <a:solidFill>
                  <a:schemeClr val="dk1"/>
                </a:solidFill>
                <a:latin typeface="Consolas"/>
                <a:ea typeface="Consolas"/>
                <a:cs typeface="Consolas"/>
                <a:sym typeface="Consolas"/>
              </a:rPr>
              <a:t>free(word);</a:t>
            </a:r>
            <a:endParaRPr>
              <a:solidFill>
                <a:schemeClr val="dk1"/>
              </a:solidFill>
              <a:latin typeface="Consolas"/>
              <a:ea typeface="Consolas"/>
              <a:cs typeface="Consolas"/>
              <a:sym typeface="Consola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4"/>
          <p:cNvSpPr txBox="1"/>
          <p:nvPr>
            <p:ph idx="1" type="body"/>
          </p:nvPr>
        </p:nvSpPr>
        <p:spPr>
          <a:xfrm>
            <a:off x="311700" y="724650"/>
            <a:ext cx="8520600" cy="3389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800"/>
              <a:buNone/>
            </a:pPr>
            <a:r>
              <a:rPr lang="en" sz="2400">
                <a:solidFill>
                  <a:srgbClr val="FFFFFF"/>
                </a:solidFill>
                <a:latin typeface="Cordia New"/>
                <a:ea typeface="Cordia New"/>
                <a:cs typeface="Cordia New"/>
                <a:sym typeface="Cordia New"/>
              </a:rPr>
              <a:t>Rules for Free!</a:t>
            </a:r>
            <a:endParaRPr sz="2400">
              <a:solidFill>
                <a:srgbClr val="FFFFFF"/>
              </a:solidFill>
              <a:latin typeface="Cordia New"/>
              <a:ea typeface="Cordia New"/>
              <a:cs typeface="Cordia New"/>
              <a:sym typeface="Cordia New"/>
            </a:endParaRPr>
          </a:p>
          <a:p>
            <a:pPr indent="-342900" lvl="0" marL="457200" marR="0" rtl="0" algn="l">
              <a:lnSpc>
                <a:spcPct val="115000"/>
              </a:lnSpc>
              <a:spcBef>
                <a:spcPts val="1600"/>
              </a:spcBef>
              <a:spcAft>
                <a:spcPts val="0"/>
              </a:spcAft>
              <a:buClr>
                <a:schemeClr val="lt2"/>
              </a:buClr>
              <a:buSzPts val="1800"/>
              <a:buFont typeface="Arial"/>
              <a:buChar char="●"/>
            </a:pPr>
            <a:r>
              <a:rPr lang="en">
                <a:solidFill>
                  <a:schemeClr val="dk1"/>
                </a:solidFill>
                <a:latin typeface="Cordia New"/>
                <a:ea typeface="Cordia New"/>
                <a:cs typeface="Cordia New"/>
                <a:sym typeface="Cordia New"/>
              </a:rPr>
              <a:t>Every block of memory that you</a:t>
            </a:r>
            <a:r>
              <a:rPr lang="en">
                <a:latin typeface="Cordia New"/>
                <a:ea typeface="Cordia New"/>
                <a:cs typeface="Cordia New"/>
                <a:sym typeface="Cordia New"/>
              </a:rPr>
              <a:t> </a:t>
            </a:r>
            <a:r>
              <a:rPr lang="en">
                <a:solidFill>
                  <a:schemeClr val="accent4"/>
                </a:solidFill>
                <a:latin typeface="Cordia New"/>
                <a:ea typeface="Cordia New"/>
                <a:cs typeface="Cordia New"/>
                <a:sym typeface="Cordia New"/>
              </a:rPr>
              <a:t>malloc()</a:t>
            </a:r>
            <a:r>
              <a:rPr lang="en">
                <a:latin typeface="Cordia New"/>
                <a:ea typeface="Cordia New"/>
                <a:cs typeface="Cordia New"/>
                <a:sym typeface="Cordia New"/>
              </a:rPr>
              <a:t>, </a:t>
            </a:r>
            <a:r>
              <a:rPr lang="en">
                <a:solidFill>
                  <a:schemeClr val="dk1"/>
                </a:solidFill>
                <a:latin typeface="Cordia New"/>
                <a:ea typeface="Cordia New"/>
                <a:cs typeface="Cordia New"/>
                <a:sym typeface="Cordia New"/>
              </a:rPr>
              <a:t>you must later </a:t>
            </a:r>
            <a:r>
              <a:rPr lang="en">
                <a:solidFill>
                  <a:schemeClr val="accent5"/>
                </a:solidFill>
                <a:latin typeface="Cordia New"/>
                <a:ea typeface="Cordia New"/>
                <a:cs typeface="Cordia New"/>
                <a:sym typeface="Cordia New"/>
              </a:rPr>
              <a:t>free()</a:t>
            </a:r>
            <a:r>
              <a:rPr lang="en">
                <a:latin typeface="Cordia New"/>
                <a:ea typeface="Cordia New"/>
                <a:cs typeface="Cordia New"/>
                <a:sym typeface="Cordia New"/>
              </a:rPr>
              <a:t>.</a:t>
            </a:r>
            <a:endParaRPr>
              <a:solidFill>
                <a:schemeClr val="dk1"/>
              </a:solidFill>
              <a:latin typeface="Cordia New"/>
              <a:ea typeface="Cordia New"/>
              <a:cs typeface="Cordia New"/>
              <a:sym typeface="Cordia New"/>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5"/>
          <p:cNvSpPr txBox="1"/>
          <p:nvPr>
            <p:ph idx="1" type="body"/>
          </p:nvPr>
        </p:nvSpPr>
        <p:spPr>
          <a:xfrm>
            <a:off x="311700" y="724650"/>
            <a:ext cx="8520600" cy="3389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800"/>
              <a:buNone/>
            </a:pPr>
            <a:r>
              <a:rPr lang="en" sz="2400">
                <a:solidFill>
                  <a:srgbClr val="FFFFFF"/>
                </a:solidFill>
                <a:latin typeface="Cordia New"/>
                <a:ea typeface="Cordia New"/>
                <a:cs typeface="Cordia New"/>
                <a:sym typeface="Cordia New"/>
              </a:rPr>
              <a:t>Rules for Free!</a:t>
            </a:r>
            <a:endParaRPr sz="2400">
              <a:solidFill>
                <a:srgbClr val="FFFFFF"/>
              </a:solidFill>
              <a:latin typeface="Cordia New"/>
              <a:ea typeface="Cordia New"/>
              <a:cs typeface="Cordia New"/>
              <a:sym typeface="Cordia New"/>
            </a:endParaRPr>
          </a:p>
          <a:p>
            <a:pPr indent="-342900" lvl="0" marL="457200" marR="0" rtl="0" algn="l">
              <a:lnSpc>
                <a:spcPct val="115000"/>
              </a:lnSpc>
              <a:spcBef>
                <a:spcPts val="1600"/>
              </a:spcBef>
              <a:spcAft>
                <a:spcPts val="0"/>
              </a:spcAft>
              <a:buClr>
                <a:schemeClr val="lt2"/>
              </a:buClr>
              <a:buSzPts val="1800"/>
              <a:buFont typeface="Arial"/>
              <a:buChar char="●"/>
            </a:pPr>
            <a:r>
              <a:rPr lang="en">
                <a:solidFill>
                  <a:schemeClr val="dk1"/>
                </a:solidFill>
                <a:latin typeface="Cordia New"/>
                <a:ea typeface="Cordia New"/>
                <a:cs typeface="Cordia New"/>
                <a:sym typeface="Cordia New"/>
              </a:rPr>
              <a:t>Every block of memory that you</a:t>
            </a:r>
            <a:r>
              <a:rPr lang="en">
                <a:latin typeface="Cordia New"/>
                <a:ea typeface="Cordia New"/>
                <a:cs typeface="Cordia New"/>
                <a:sym typeface="Cordia New"/>
              </a:rPr>
              <a:t> </a:t>
            </a:r>
            <a:r>
              <a:rPr lang="en">
                <a:solidFill>
                  <a:schemeClr val="accent4"/>
                </a:solidFill>
                <a:latin typeface="Cordia New"/>
                <a:ea typeface="Cordia New"/>
                <a:cs typeface="Cordia New"/>
                <a:sym typeface="Cordia New"/>
              </a:rPr>
              <a:t>malloc()</a:t>
            </a:r>
            <a:r>
              <a:rPr lang="en">
                <a:latin typeface="Cordia New"/>
                <a:ea typeface="Cordia New"/>
                <a:cs typeface="Cordia New"/>
                <a:sym typeface="Cordia New"/>
              </a:rPr>
              <a:t>, </a:t>
            </a:r>
            <a:r>
              <a:rPr lang="en">
                <a:solidFill>
                  <a:schemeClr val="dk1"/>
                </a:solidFill>
                <a:latin typeface="Cordia New"/>
                <a:ea typeface="Cordia New"/>
                <a:cs typeface="Cordia New"/>
                <a:sym typeface="Cordia New"/>
              </a:rPr>
              <a:t>you must later </a:t>
            </a:r>
            <a:r>
              <a:rPr lang="en">
                <a:solidFill>
                  <a:schemeClr val="accent5"/>
                </a:solidFill>
                <a:latin typeface="Cordia New"/>
                <a:ea typeface="Cordia New"/>
                <a:cs typeface="Cordia New"/>
                <a:sym typeface="Cordia New"/>
              </a:rPr>
              <a:t>free()</a:t>
            </a:r>
            <a:r>
              <a:rPr lang="en">
                <a:latin typeface="Cordia New"/>
                <a:ea typeface="Cordia New"/>
                <a:cs typeface="Cordia New"/>
                <a:sym typeface="Cordia New"/>
              </a:rPr>
              <a:t>.</a:t>
            </a:r>
            <a:endParaRPr>
              <a:latin typeface="Cordia New"/>
              <a:ea typeface="Cordia New"/>
              <a:cs typeface="Cordia New"/>
              <a:sym typeface="Cordia New"/>
            </a:endParaRPr>
          </a:p>
          <a:p>
            <a:pPr indent="0" lvl="0" marL="0" marR="0" rtl="0" algn="l">
              <a:lnSpc>
                <a:spcPct val="115000"/>
              </a:lnSpc>
              <a:spcBef>
                <a:spcPts val="1600"/>
              </a:spcBef>
              <a:spcAft>
                <a:spcPts val="0"/>
              </a:spcAft>
              <a:buSzPts val="1800"/>
              <a:buNone/>
            </a:pPr>
            <a:r>
              <a:t/>
            </a:r>
            <a:endParaRPr>
              <a:latin typeface="Cordia New"/>
              <a:ea typeface="Cordia New"/>
              <a:cs typeface="Cordia New"/>
              <a:sym typeface="Cordia New"/>
            </a:endParaRPr>
          </a:p>
          <a:p>
            <a:pPr indent="-342900" lvl="0" marL="457200" marR="0" rtl="0" algn="l">
              <a:lnSpc>
                <a:spcPct val="115000"/>
              </a:lnSpc>
              <a:spcBef>
                <a:spcPts val="1600"/>
              </a:spcBef>
              <a:spcAft>
                <a:spcPts val="0"/>
              </a:spcAft>
              <a:buSzPts val="1800"/>
              <a:buChar char="●"/>
            </a:pPr>
            <a:r>
              <a:rPr b="1" lang="en">
                <a:solidFill>
                  <a:schemeClr val="dk1"/>
                </a:solidFill>
                <a:latin typeface="Cordia New"/>
                <a:ea typeface="Cordia New"/>
                <a:cs typeface="Cordia New"/>
                <a:sym typeface="Cordia New"/>
              </a:rPr>
              <a:t>Only</a:t>
            </a:r>
            <a:r>
              <a:rPr lang="en">
                <a:solidFill>
                  <a:schemeClr val="dk1"/>
                </a:solidFill>
                <a:latin typeface="Cordia New"/>
                <a:ea typeface="Cordia New"/>
                <a:cs typeface="Cordia New"/>
                <a:sym typeface="Cordia New"/>
              </a:rPr>
              <a:t> memory that you obtain with </a:t>
            </a:r>
            <a:r>
              <a:rPr lang="en">
                <a:solidFill>
                  <a:schemeClr val="accent4"/>
                </a:solidFill>
                <a:latin typeface="Cordia New"/>
                <a:ea typeface="Cordia New"/>
                <a:cs typeface="Cordia New"/>
                <a:sym typeface="Cordia New"/>
              </a:rPr>
              <a:t>malloc()</a:t>
            </a:r>
            <a:r>
              <a:rPr lang="en">
                <a:latin typeface="Cordia New"/>
                <a:ea typeface="Cordia New"/>
                <a:cs typeface="Cordia New"/>
                <a:sym typeface="Cordia New"/>
              </a:rPr>
              <a:t> </a:t>
            </a:r>
            <a:r>
              <a:rPr lang="en">
                <a:solidFill>
                  <a:schemeClr val="dk1"/>
                </a:solidFill>
                <a:latin typeface="Cordia New"/>
                <a:ea typeface="Cordia New"/>
                <a:cs typeface="Cordia New"/>
                <a:sym typeface="Cordia New"/>
              </a:rPr>
              <a:t>should you later </a:t>
            </a:r>
            <a:r>
              <a:rPr lang="en">
                <a:solidFill>
                  <a:schemeClr val="accent5"/>
                </a:solidFill>
                <a:latin typeface="Cordia New"/>
                <a:ea typeface="Cordia New"/>
                <a:cs typeface="Cordia New"/>
                <a:sym typeface="Cordia New"/>
              </a:rPr>
              <a:t>free()</a:t>
            </a:r>
            <a:r>
              <a:rPr lang="en">
                <a:latin typeface="Cordia New"/>
                <a:ea typeface="Cordia New"/>
                <a:cs typeface="Cordia New"/>
                <a:sym typeface="Cordia New"/>
              </a:rPr>
              <a:t>.</a:t>
            </a:r>
            <a:endParaRPr>
              <a:solidFill>
                <a:schemeClr val="dk1"/>
              </a:solidFill>
              <a:latin typeface="Cordia New"/>
              <a:ea typeface="Cordia New"/>
              <a:cs typeface="Cordia New"/>
              <a:sym typeface="Cordia New"/>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6"/>
          <p:cNvSpPr txBox="1"/>
          <p:nvPr>
            <p:ph idx="1" type="body"/>
          </p:nvPr>
        </p:nvSpPr>
        <p:spPr>
          <a:xfrm>
            <a:off x="311700" y="724650"/>
            <a:ext cx="8520600" cy="3389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800"/>
              <a:buNone/>
            </a:pPr>
            <a:r>
              <a:rPr lang="en" sz="2400">
                <a:solidFill>
                  <a:srgbClr val="FFFFFF"/>
                </a:solidFill>
                <a:latin typeface="Cordia New"/>
                <a:ea typeface="Cordia New"/>
                <a:cs typeface="Cordia New"/>
                <a:sym typeface="Cordia New"/>
              </a:rPr>
              <a:t>Rules for Free!</a:t>
            </a:r>
            <a:endParaRPr sz="2400">
              <a:solidFill>
                <a:srgbClr val="FFFFFF"/>
              </a:solidFill>
              <a:latin typeface="Cordia New"/>
              <a:ea typeface="Cordia New"/>
              <a:cs typeface="Cordia New"/>
              <a:sym typeface="Cordia New"/>
            </a:endParaRPr>
          </a:p>
          <a:p>
            <a:pPr indent="-342900" lvl="0" marL="457200" marR="0" rtl="0" algn="l">
              <a:lnSpc>
                <a:spcPct val="115000"/>
              </a:lnSpc>
              <a:spcBef>
                <a:spcPts val="1600"/>
              </a:spcBef>
              <a:spcAft>
                <a:spcPts val="0"/>
              </a:spcAft>
              <a:buClr>
                <a:schemeClr val="lt2"/>
              </a:buClr>
              <a:buSzPts val="1800"/>
              <a:buFont typeface="Arial"/>
              <a:buChar char="●"/>
            </a:pPr>
            <a:r>
              <a:rPr lang="en">
                <a:solidFill>
                  <a:schemeClr val="dk1"/>
                </a:solidFill>
                <a:latin typeface="Cordia New"/>
                <a:ea typeface="Cordia New"/>
                <a:cs typeface="Cordia New"/>
                <a:sym typeface="Cordia New"/>
              </a:rPr>
              <a:t>Every block of memory that you</a:t>
            </a:r>
            <a:r>
              <a:rPr lang="en">
                <a:latin typeface="Cordia New"/>
                <a:ea typeface="Cordia New"/>
                <a:cs typeface="Cordia New"/>
                <a:sym typeface="Cordia New"/>
              </a:rPr>
              <a:t> </a:t>
            </a:r>
            <a:r>
              <a:rPr lang="en">
                <a:solidFill>
                  <a:schemeClr val="accent4"/>
                </a:solidFill>
                <a:latin typeface="Cordia New"/>
                <a:ea typeface="Cordia New"/>
                <a:cs typeface="Cordia New"/>
                <a:sym typeface="Cordia New"/>
              </a:rPr>
              <a:t>malloc()</a:t>
            </a:r>
            <a:r>
              <a:rPr lang="en">
                <a:latin typeface="Cordia New"/>
                <a:ea typeface="Cordia New"/>
                <a:cs typeface="Cordia New"/>
                <a:sym typeface="Cordia New"/>
              </a:rPr>
              <a:t>, </a:t>
            </a:r>
            <a:r>
              <a:rPr lang="en">
                <a:solidFill>
                  <a:schemeClr val="dk1"/>
                </a:solidFill>
                <a:latin typeface="Cordia New"/>
                <a:ea typeface="Cordia New"/>
                <a:cs typeface="Cordia New"/>
                <a:sym typeface="Cordia New"/>
              </a:rPr>
              <a:t>you must later </a:t>
            </a:r>
            <a:r>
              <a:rPr lang="en">
                <a:solidFill>
                  <a:schemeClr val="accent5"/>
                </a:solidFill>
                <a:latin typeface="Cordia New"/>
                <a:ea typeface="Cordia New"/>
                <a:cs typeface="Cordia New"/>
                <a:sym typeface="Cordia New"/>
              </a:rPr>
              <a:t>free()</a:t>
            </a:r>
            <a:r>
              <a:rPr lang="en">
                <a:latin typeface="Cordia New"/>
                <a:ea typeface="Cordia New"/>
                <a:cs typeface="Cordia New"/>
                <a:sym typeface="Cordia New"/>
              </a:rPr>
              <a:t>.</a:t>
            </a:r>
            <a:endParaRPr>
              <a:latin typeface="Cordia New"/>
              <a:ea typeface="Cordia New"/>
              <a:cs typeface="Cordia New"/>
              <a:sym typeface="Cordia New"/>
            </a:endParaRPr>
          </a:p>
          <a:p>
            <a:pPr indent="0" lvl="0" marL="0" marR="0" rtl="0" algn="l">
              <a:lnSpc>
                <a:spcPct val="115000"/>
              </a:lnSpc>
              <a:spcBef>
                <a:spcPts val="1600"/>
              </a:spcBef>
              <a:spcAft>
                <a:spcPts val="0"/>
              </a:spcAft>
              <a:buSzPts val="1800"/>
              <a:buNone/>
            </a:pPr>
            <a:r>
              <a:t/>
            </a:r>
            <a:endParaRPr>
              <a:latin typeface="Cordia New"/>
              <a:ea typeface="Cordia New"/>
              <a:cs typeface="Cordia New"/>
              <a:sym typeface="Cordia New"/>
            </a:endParaRPr>
          </a:p>
          <a:p>
            <a:pPr indent="-342900" lvl="0" marL="457200" marR="0" rtl="0" algn="l">
              <a:lnSpc>
                <a:spcPct val="115000"/>
              </a:lnSpc>
              <a:spcBef>
                <a:spcPts val="1600"/>
              </a:spcBef>
              <a:spcAft>
                <a:spcPts val="0"/>
              </a:spcAft>
              <a:buSzPts val="1800"/>
              <a:buChar char="●"/>
            </a:pPr>
            <a:r>
              <a:rPr b="1" lang="en">
                <a:solidFill>
                  <a:schemeClr val="dk1"/>
                </a:solidFill>
                <a:latin typeface="Cordia New"/>
                <a:ea typeface="Cordia New"/>
                <a:cs typeface="Cordia New"/>
                <a:sym typeface="Cordia New"/>
              </a:rPr>
              <a:t>Only</a:t>
            </a:r>
            <a:r>
              <a:rPr lang="en">
                <a:solidFill>
                  <a:schemeClr val="dk1"/>
                </a:solidFill>
                <a:latin typeface="Cordia New"/>
                <a:ea typeface="Cordia New"/>
                <a:cs typeface="Cordia New"/>
                <a:sym typeface="Cordia New"/>
              </a:rPr>
              <a:t> memory that you obtain with </a:t>
            </a:r>
            <a:r>
              <a:rPr lang="en">
                <a:solidFill>
                  <a:schemeClr val="accent4"/>
                </a:solidFill>
                <a:latin typeface="Cordia New"/>
                <a:ea typeface="Cordia New"/>
                <a:cs typeface="Cordia New"/>
                <a:sym typeface="Cordia New"/>
              </a:rPr>
              <a:t>malloc()</a:t>
            </a:r>
            <a:r>
              <a:rPr lang="en">
                <a:latin typeface="Cordia New"/>
                <a:ea typeface="Cordia New"/>
                <a:cs typeface="Cordia New"/>
                <a:sym typeface="Cordia New"/>
              </a:rPr>
              <a:t> </a:t>
            </a:r>
            <a:r>
              <a:rPr lang="en">
                <a:solidFill>
                  <a:schemeClr val="dk1"/>
                </a:solidFill>
                <a:latin typeface="Cordia New"/>
                <a:ea typeface="Cordia New"/>
                <a:cs typeface="Cordia New"/>
                <a:sym typeface="Cordia New"/>
              </a:rPr>
              <a:t>should you later </a:t>
            </a:r>
            <a:r>
              <a:rPr lang="en">
                <a:solidFill>
                  <a:schemeClr val="accent5"/>
                </a:solidFill>
                <a:latin typeface="Cordia New"/>
                <a:ea typeface="Cordia New"/>
                <a:cs typeface="Cordia New"/>
                <a:sym typeface="Cordia New"/>
              </a:rPr>
              <a:t>free()</a:t>
            </a:r>
            <a:r>
              <a:rPr lang="en">
                <a:latin typeface="Cordia New"/>
                <a:ea typeface="Cordia New"/>
                <a:cs typeface="Cordia New"/>
                <a:sym typeface="Cordia New"/>
              </a:rPr>
              <a:t>.</a:t>
            </a:r>
            <a:endParaRPr>
              <a:latin typeface="Cordia New"/>
              <a:ea typeface="Cordia New"/>
              <a:cs typeface="Cordia New"/>
              <a:sym typeface="Cordia New"/>
            </a:endParaRPr>
          </a:p>
          <a:p>
            <a:pPr indent="0" lvl="0" marL="0" marR="0" rtl="0" algn="l">
              <a:lnSpc>
                <a:spcPct val="115000"/>
              </a:lnSpc>
              <a:spcBef>
                <a:spcPts val="1600"/>
              </a:spcBef>
              <a:spcAft>
                <a:spcPts val="0"/>
              </a:spcAft>
              <a:buSzPts val="1800"/>
              <a:buNone/>
            </a:pPr>
            <a:r>
              <a:t/>
            </a:r>
            <a:endParaRPr>
              <a:latin typeface="Cordia New"/>
              <a:ea typeface="Cordia New"/>
              <a:cs typeface="Cordia New"/>
              <a:sym typeface="Cordia New"/>
            </a:endParaRPr>
          </a:p>
          <a:p>
            <a:pPr indent="-342900" lvl="0" marL="457200" marR="0" rtl="0" algn="l">
              <a:lnSpc>
                <a:spcPct val="115000"/>
              </a:lnSpc>
              <a:spcBef>
                <a:spcPts val="1600"/>
              </a:spcBef>
              <a:spcAft>
                <a:spcPts val="0"/>
              </a:spcAft>
              <a:buSzPts val="1800"/>
              <a:buChar char="●"/>
            </a:pPr>
            <a:r>
              <a:rPr lang="en">
                <a:solidFill>
                  <a:schemeClr val="dk1"/>
                </a:solidFill>
                <a:latin typeface="Cordia New"/>
                <a:ea typeface="Cordia New"/>
                <a:cs typeface="Cordia New"/>
                <a:sym typeface="Cordia New"/>
              </a:rPr>
              <a:t>Do not </a:t>
            </a:r>
            <a:r>
              <a:rPr lang="en">
                <a:solidFill>
                  <a:schemeClr val="accent5"/>
                </a:solidFill>
                <a:latin typeface="Cordia New"/>
                <a:ea typeface="Cordia New"/>
                <a:cs typeface="Cordia New"/>
                <a:sym typeface="Cordia New"/>
              </a:rPr>
              <a:t>free()</a:t>
            </a:r>
            <a:r>
              <a:rPr lang="en">
                <a:latin typeface="Cordia New"/>
                <a:ea typeface="Cordia New"/>
                <a:cs typeface="Cordia New"/>
                <a:sym typeface="Cordia New"/>
              </a:rPr>
              <a:t> </a:t>
            </a:r>
            <a:r>
              <a:rPr lang="en">
                <a:solidFill>
                  <a:schemeClr val="dk1"/>
                </a:solidFill>
                <a:latin typeface="Cordia New"/>
                <a:ea typeface="Cordia New"/>
                <a:cs typeface="Cordia New"/>
                <a:sym typeface="Cordia New"/>
              </a:rPr>
              <a:t>a block of memory more than once.</a:t>
            </a:r>
            <a:endParaRPr>
              <a:solidFill>
                <a:schemeClr val="dk1"/>
              </a:solidFill>
              <a:latin typeface="Cordia New"/>
              <a:ea typeface="Cordia New"/>
              <a:cs typeface="Cordia New"/>
              <a:sym typeface="Cordia New"/>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7"/>
          <p:cNvSpPr txBox="1"/>
          <p:nvPr>
            <p:ph idx="1" type="body"/>
          </p:nvPr>
        </p:nvSpPr>
        <p:spPr>
          <a:xfrm>
            <a:off x="311700" y="724650"/>
            <a:ext cx="8520600" cy="3389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800"/>
              <a:buNone/>
            </a:pPr>
            <a:r>
              <a:rPr lang="en" sz="2400">
                <a:solidFill>
                  <a:srgbClr val="FFFFFF"/>
                </a:solidFill>
                <a:latin typeface="Cordia New"/>
                <a:ea typeface="Cordia New"/>
                <a:cs typeface="Cordia New"/>
                <a:sym typeface="Cordia New"/>
              </a:rPr>
              <a:t>Rules for Free!</a:t>
            </a:r>
            <a:endParaRPr sz="2400">
              <a:solidFill>
                <a:srgbClr val="FFFFFF"/>
              </a:solidFill>
              <a:latin typeface="Cordia New"/>
              <a:ea typeface="Cordia New"/>
              <a:cs typeface="Cordia New"/>
              <a:sym typeface="Cordia New"/>
            </a:endParaRPr>
          </a:p>
          <a:p>
            <a:pPr indent="-342900" lvl="0" marL="457200" marR="0" rtl="0" algn="l">
              <a:lnSpc>
                <a:spcPct val="115000"/>
              </a:lnSpc>
              <a:spcBef>
                <a:spcPts val="1600"/>
              </a:spcBef>
              <a:spcAft>
                <a:spcPts val="0"/>
              </a:spcAft>
              <a:buSzPts val="1800"/>
              <a:buChar char="●"/>
            </a:pPr>
            <a:r>
              <a:rPr lang="en">
                <a:solidFill>
                  <a:schemeClr val="dk1"/>
                </a:solidFill>
                <a:latin typeface="Cordia New"/>
                <a:ea typeface="Cordia New"/>
                <a:cs typeface="Cordia New"/>
                <a:sym typeface="Cordia New"/>
              </a:rPr>
              <a:t>Now we will take a look at a common mistake involving pointers and free:</a:t>
            </a:r>
            <a:endParaRPr>
              <a:solidFill>
                <a:schemeClr val="dk1"/>
              </a:solidFill>
              <a:latin typeface="Cordia New"/>
              <a:ea typeface="Cordia New"/>
              <a:cs typeface="Cordia New"/>
              <a:sym typeface="Cordia New"/>
            </a:endParaRPr>
          </a:p>
          <a:p>
            <a:pPr indent="-406400" lvl="1" marL="914400" marR="0" rtl="0" algn="l">
              <a:lnSpc>
                <a:spcPct val="115000"/>
              </a:lnSpc>
              <a:spcBef>
                <a:spcPts val="1600"/>
              </a:spcBef>
              <a:spcAft>
                <a:spcPts val="0"/>
              </a:spcAft>
              <a:buClr>
                <a:schemeClr val="dk1"/>
              </a:buClr>
              <a:buSzPts val="2800"/>
              <a:buFont typeface="Cordia New"/>
              <a:buChar char="○"/>
            </a:pPr>
            <a:r>
              <a:rPr lang="en" sz="2800">
                <a:solidFill>
                  <a:schemeClr val="dk1"/>
                </a:solidFill>
                <a:latin typeface="Cordia New"/>
                <a:ea typeface="Cordia New"/>
                <a:cs typeface="Cordia New"/>
                <a:sym typeface="Cordia New"/>
              </a:rPr>
              <a:t>Freeing something you didn’t intend to free!</a:t>
            </a:r>
            <a:endParaRPr sz="2800">
              <a:solidFill>
                <a:schemeClr val="dk1"/>
              </a:solidFill>
              <a:latin typeface="Cordia New"/>
              <a:ea typeface="Cordia New"/>
              <a:cs typeface="Cordia New"/>
              <a:sym typeface="Cordia New"/>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8"/>
          <p:cNvSpPr txBox="1"/>
          <p:nvPr/>
        </p:nvSpPr>
        <p:spPr>
          <a:xfrm>
            <a:off x="5607975" y="3748525"/>
            <a:ext cx="3123000" cy="27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2"/>
              </a:solidFill>
              <a:latin typeface="Arial"/>
              <a:ea typeface="Arial"/>
              <a:cs typeface="Arial"/>
              <a:sym typeface="Arial"/>
            </a:endParaRPr>
          </a:p>
        </p:txBody>
      </p:sp>
      <p:sp>
        <p:nvSpPr>
          <p:cNvPr id="291" name="Google Shape;291;p48"/>
          <p:cNvSpPr txBox="1"/>
          <p:nvPr/>
        </p:nvSpPr>
        <p:spPr>
          <a:xfrm>
            <a:off x="1008600" y="1115850"/>
            <a:ext cx="4098000" cy="133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rdia New"/>
                <a:ea typeface="Cordia New"/>
                <a:cs typeface="Cordia New"/>
                <a:sym typeface="Cordia New"/>
              </a:rPr>
              <a:t>int m;</a:t>
            </a:r>
            <a:endParaRPr b="0" i="0" sz="1800" u="none" cap="none" strike="noStrike">
              <a:solidFill>
                <a:schemeClr val="dk1"/>
              </a:solidFill>
              <a:latin typeface="Cordia New"/>
              <a:ea typeface="Cordia New"/>
              <a:cs typeface="Cordia New"/>
              <a:sym typeface="Cordia New"/>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dia New"/>
              <a:ea typeface="Cordia New"/>
              <a:cs typeface="Cordia New"/>
              <a:sym typeface="Cordia New"/>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9"/>
          <p:cNvSpPr txBox="1"/>
          <p:nvPr/>
        </p:nvSpPr>
        <p:spPr>
          <a:xfrm>
            <a:off x="5607975" y="3748525"/>
            <a:ext cx="3123000" cy="27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2"/>
              </a:solidFill>
              <a:latin typeface="Arial"/>
              <a:ea typeface="Arial"/>
              <a:cs typeface="Arial"/>
              <a:sym typeface="Arial"/>
            </a:endParaRPr>
          </a:p>
        </p:txBody>
      </p:sp>
      <p:sp>
        <p:nvSpPr>
          <p:cNvPr id="297" name="Google Shape;297;p49"/>
          <p:cNvSpPr/>
          <p:nvPr/>
        </p:nvSpPr>
        <p:spPr>
          <a:xfrm>
            <a:off x="5607967" y="1024550"/>
            <a:ext cx="821100" cy="7275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49"/>
          <p:cNvSpPr txBox="1"/>
          <p:nvPr/>
        </p:nvSpPr>
        <p:spPr>
          <a:xfrm>
            <a:off x="1008600" y="1115850"/>
            <a:ext cx="4098000" cy="133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rdia New"/>
                <a:ea typeface="Cordia New"/>
                <a:cs typeface="Cordia New"/>
                <a:sym typeface="Cordia New"/>
              </a:rPr>
              <a:t>int m;</a:t>
            </a:r>
            <a:endParaRPr b="0" i="0" sz="1800" u="none" cap="none" strike="noStrike">
              <a:solidFill>
                <a:schemeClr val="dk1"/>
              </a:solidFill>
              <a:latin typeface="Cordia New"/>
              <a:ea typeface="Cordia New"/>
              <a:cs typeface="Cordia New"/>
              <a:sym typeface="Cordia New"/>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dia New"/>
              <a:ea typeface="Cordia New"/>
              <a:cs typeface="Cordia New"/>
              <a:sym typeface="Cordia New"/>
            </a:endParaRPr>
          </a:p>
        </p:txBody>
      </p:sp>
      <p:sp>
        <p:nvSpPr>
          <p:cNvPr id="299" name="Google Shape;299;p49"/>
          <p:cNvSpPr txBox="1"/>
          <p:nvPr/>
        </p:nvSpPr>
        <p:spPr>
          <a:xfrm>
            <a:off x="5607967" y="1783800"/>
            <a:ext cx="3010800" cy="27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     m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0"/>
          <p:cNvSpPr/>
          <p:nvPr/>
        </p:nvSpPr>
        <p:spPr>
          <a:xfrm>
            <a:off x="5607967" y="1024550"/>
            <a:ext cx="821100" cy="7275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50"/>
          <p:cNvSpPr txBox="1"/>
          <p:nvPr/>
        </p:nvSpPr>
        <p:spPr>
          <a:xfrm>
            <a:off x="1008600" y="1115850"/>
            <a:ext cx="4098000" cy="133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rdia New"/>
                <a:ea typeface="Cordia New"/>
                <a:cs typeface="Cordia New"/>
                <a:sym typeface="Cordia New"/>
              </a:rPr>
              <a:t>int m;</a:t>
            </a:r>
            <a:endParaRPr b="0" i="0" sz="1800" u="none" cap="none" strike="noStrike">
              <a:solidFill>
                <a:schemeClr val="dk1"/>
              </a:solidFill>
              <a:latin typeface="Cordia New"/>
              <a:ea typeface="Cordia New"/>
              <a:cs typeface="Cordia New"/>
              <a:sym typeface="Cordia New"/>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rdia New"/>
                <a:ea typeface="Cordia New"/>
                <a:cs typeface="Cordia New"/>
                <a:sym typeface="Cordia New"/>
              </a:rPr>
              <a:t>int *a;</a:t>
            </a:r>
            <a:endParaRPr b="0" i="0" sz="1800" u="none" cap="none" strike="noStrike">
              <a:solidFill>
                <a:schemeClr val="dk1"/>
              </a:solidFill>
              <a:latin typeface="Cordia New"/>
              <a:ea typeface="Cordia New"/>
              <a:cs typeface="Cordia New"/>
              <a:sym typeface="Cordia New"/>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dia New"/>
              <a:ea typeface="Cordia New"/>
              <a:cs typeface="Cordia New"/>
              <a:sym typeface="Cordia New"/>
            </a:endParaRPr>
          </a:p>
        </p:txBody>
      </p:sp>
      <p:sp>
        <p:nvSpPr>
          <p:cNvPr id="306" name="Google Shape;306;p50"/>
          <p:cNvSpPr txBox="1"/>
          <p:nvPr/>
        </p:nvSpPr>
        <p:spPr>
          <a:xfrm>
            <a:off x="5607975" y="1784750"/>
            <a:ext cx="3123000" cy="27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     m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1"/>
          <p:cNvSpPr/>
          <p:nvPr/>
        </p:nvSpPr>
        <p:spPr>
          <a:xfrm>
            <a:off x="5607967" y="2908950"/>
            <a:ext cx="821100" cy="727500"/>
          </a:xfrm>
          <a:prstGeom prst="roundRect">
            <a:avLst>
              <a:gd fmla="val 16667"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51"/>
          <p:cNvSpPr txBox="1"/>
          <p:nvPr/>
        </p:nvSpPr>
        <p:spPr>
          <a:xfrm>
            <a:off x="5607975" y="3748525"/>
            <a:ext cx="3123000" cy="27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     a                            </a:t>
            </a:r>
            <a:endParaRPr b="0" i="0" sz="1400" u="none" cap="none" strike="noStrike">
              <a:solidFill>
                <a:schemeClr val="dk1"/>
              </a:solidFill>
              <a:latin typeface="Arial"/>
              <a:ea typeface="Arial"/>
              <a:cs typeface="Arial"/>
              <a:sym typeface="Arial"/>
            </a:endParaRPr>
          </a:p>
        </p:txBody>
      </p:sp>
      <p:sp>
        <p:nvSpPr>
          <p:cNvPr id="313" name="Google Shape;313;p51"/>
          <p:cNvSpPr/>
          <p:nvPr/>
        </p:nvSpPr>
        <p:spPr>
          <a:xfrm>
            <a:off x="5607967" y="1024550"/>
            <a:ext cx="821100" cy="7275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51"/>
          <p:cNvSpPr txBox="1"/>
          <p:nvPr/>
        </p:nvSpPr>
        <p:spPr>
          <a:xfrm>
            <a:off x="1008600" y="1115850"/>
            <a:ext cx="4098000" cy="133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rdia New"/>
                <a:ea typeface="Cordia New"/>
                <a:cs typeface="Cordia New"/>
                <a:sym typeface="Cordia New"/>
              </a:rPr>
              <a:t>int m;</a:t>
            </a:r>
            <a:endParaRPr b="0" i="0" sz="1800" u="none" cap="none" strike="noStrike">
              <a:solidFill>
                <a:schemeClr val="dk1"/>
              </a:solidFill>
              <a:latin typeface="Cordia New"/>
              <a:ea typeface="Cordia New"/>
              <a:cs typeface="Cordia New"/>
              <a:sym typeface="Cordia New"/>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rdia New"/>
                <a:ea typeface="Cordia New"/>
                <a:cs typeface="Cordia New"/>
                <a:sym typeface="Cordia New"/>
              </a:rPr>
              <a:t>int *a;</a:t>
            </a:r>
            <a:endParaRPr b="0" i="0" sz="1800" u="none" cap="none" strike="noStrike">
              <a:solidFill>
                <a:schemeClr val="dk1"/>
              </a:solidFill>
              <a:latin typeface="Cordia New"/>
              <a:ea typeface="Cordia New"/>
              <a:cs typeface="Cordia New"/>
              <a:sym typeface="Cordia New"/>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dia New"/>
              <a:ea typeface="Cordia New"/>
              <a:cs typeface="Cordia New"/>
              <a:sym typeface="Cordia New"/>
            </a:endParaRPr>
          </a:p>
        </p:txBody>
      </p:sp>
      <p:sp>
        <p:nvSpPr>
          <p:cNvPr id="315" name="Google Shape;315;p51"/>
          <p:cNvSpPr txBox="1"/>
          <p:nvPr/>
        </p:nvSpPr>
        <p:spPr>
          <a:xfrm>
            <a:off x="5607975" y="1784750"/>
            <a:ext cx="3123000" cy="27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     m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ctrTitle"/>
          </p:nvPr>
        </p:nvSpPr>
        <p:spPr>
          <a:xfrm>
            <a:off x="311708" y="1545450"/>
            <a:ext cx="8520600" cy="2052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200"/>
              <a:buNone/>
            </a:pPr>
            <a:r>
              <a:rPr lang="en" sz="3600">
                <a:latin typeface="Cordia New"/>
                <a:ea typeface="Cordia New"/>
                <a:cs typeface="Cordia New"/>
                <a:sym typeface="Cordia New"/>
              </a:rPr>
              <a:t>Hexadecimal</a:t>
            </a:r>
            <a:br>
              <a:rPr lang="en">
                <a:latin typeface="Cordia New"/>
                <a:ea typeface="Cordia New"/>
                <a:cs typeface="Cordia New"/>
                <a:sym typeface="Cordia New"/>
              </a:rPr>
            </a:br>
            <a:br>
              <a:rPr lang="en">
                <a:latin typeface="Cordia New"/>
                <a:ea typeface="Cordia New"/>
                <a:cs typeface="Cordia New"/>
                <a:sym typeface="Cordia New"/>
              </a:rPr>
            </a:br>
            <a:br>
              <a:rPr lang="en">
                <a:latin typeface="Cordia New"/>
                <a:ea typeface="Cordia New"/>
                <a:cs typeface="Cordia New"/>
                <a:sym typeface="Cordia New"/>
              </a:rPr>
            </a:br>
            <a:br>
              <a:rPr lang="en">
                <a:latin typeface="Cordia New"/>
                <a:ea typeface="Cordia New"/>
                <a:cs typeface="Cordia New"/>
                <a:sym typeface="Cordia New"/>
              </a:rPr>
            </a:br>
            <a:endParaRPr>
              <a:latin typeface="Cordia New"/>
              <a:ea typeface="Cordia New"/>
              <a:cs typeface="Cordia New"/>
              <a:sym typeface="Cordia New"/>
            </a:endParaRPr>
          </a:p>
        </p:txBody>
      </p:sp>
      <p:sp>
        <p:nvSpPr>
          <p:cNvPr id="75" name="Google Shape;75;p16"/>
          <p:cNvSpPr/>
          <p:nvPr/>
        </p:nvSpPr>
        <p:spPr>
          <a:xfrm>
            <a:off x="311692" y="2094697"/>
            <a:ext cx="7880586" cy="120032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br>
              <a:rPr b="0" i="0" lang="en" sz="2400" u="none" cap="none" strike="noStrike">
                <a:solidFill>
                  <a:schemeClr val="dk1"/>
                </a:solidFill>
                <a:latin typeface="Cordia New"/>
                <a:ea typeface="Cordia New"/>
                <a:cs typeface="Cordia New"/>
                <a:sym typeface="Cordia New"/>
              </a:rPr>
            </a:br>
            <a:r>
              <a:rPr b="0" i="0" lang="en" sz="2400" u="none" cap="none" strike="noStrike">
                <a:solidFill>
                  <a:schemeClr val="dk1"/>
                </a:solidFill>
                <a:latin typeface="Cordia New"/>
                <a:ea typeface="Cordia New"/>
                <a:cs typeface="Cordia New"/>
                <a:sym typeface="Cordia New"/>
              </a:rPr>
              <a:t>In writing, we can also indicate a value is in hexadecimal by prefixing it with 0x, as in 0x10, where the value is equal to 16 in decimal, as opposed to 10.</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2"/>
          <p:cNvSpPr/>
          <p:nvPr/>
        </p:nvSpPr>
        <p:spPr>
          <a:xfrm>
            <a:off x="5607967" y="2908950"/>
            <a:ext cx="821100" cy="727500"/>
          </a:xfrm>
          <a:prstGeom prst="roundRect">
            <a:avLst>
              <a:gd fmla="val 16667"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52"/>
          <p:cNvSpPr txBox="1"/>
          <p:nvPr/>
        </p:nvSpPr>
        <p:spPr>
          <a:xfrm>
            <a:off x="5607975" y="3748525"/>
            <a:ext cx="3123000" cy="27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Arial"/>
                <a:ea typeface="Arial"/>
                <a:cs typeface="Arial"/>
                <a:sym typeface="Arial"/>
              </a:rPr>
              <a:t>     a                            </a:t>
            </a:r>
            <a:endParaRPr b="0" i="0" sz="1400" u="none" cap="none" strike="noStrike">
              <a:solidFill>
                <a:schemeClr val="lt2"/>
              </a:solidFill>
              <a:latin typeface="Arial"/>
              <a:ea typeface="Arial"/>
              <a:cs typeface="Arial"/>
              <a:sym typeface="Arial"/>
            </a:endParaRPr>
          </a:p>
        </p:txBody>
      </p:sp>
      <p:sp>
        <p:nvSpPr>
          <p:cNvPr id="322" name="Google Shape;322;p52"/>
          <p:cNvSpPr/>
          <p:nvPr/>
        </p:nvSpPr>
        <p:spPr>
          <a:xfrm>
            <a:off x="5607967" y="1024550"/>
            <a:ext cx="821100" cy="7275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52"/>
          <p:cNvSpPr txBox="1"/>
          <p:nvPr/>
        </p:nvSpPr>
        <p:spPr>
          <a:xfrm>
            <a:off x="1008600" y="1115850"/>
            <a:ext cx="4098000" cy="133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rdia New"/>
                <a:ea typeface="Cordia New"/>
                <a:cs typeface="Cordia New"/>
                <a:sym typeface="Cordia New"/>
              </a:rPr>
              <a:t>int m;</a:t>
            </a:r>
            <a:endParaRPr b="0" i="0" sz="1800" u="none" cap="none" strike="noStrike">
              <a:solidFill>
                <a:schemeClr val="dk1"/>
              </a:solidFill>
              <a:latin typeface="Cordia New"/>
              <a:ea typeface="Cordia New"/>
              <a:cs typeface="Cordia New"/>
              <a:sym typeface="Cordia New"/>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rdia New"/>
                <a:ea typeface="Cordia New"/>
                <a:cs typeface="Cordia New"/>
                <a:sym typeface="Cordia New"/>
              </a:rPr>
              <a:t>int *a;</a:t>
            </a:r>
            <a:endParaRPr b="0" i="0" sz="1800" u="none" cap="none" strike="noStrike">
              <a:solidFill>
                <a:schemeClr val="dk1"/>
              </a:solidFill>
              <a:latin typeface="Cordia New"/>
              <a:ea typeface="Cordia New"/>
              <a:cs typeface="Cordia New"/>
              <a:sym typeface="Cordia New"/>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rdia New"/>
                <a:ea typeface="Cordia New"/>
                <a:cs typeface="Cordia New"/>
                <a:sym typeface="Cordia New"/>
              </a:rPr>
              <a:t>int *b = malloc(sizeof(int));</a:t>
            </a:r>
            <a:endParaRPr b="0" i="0" sz="1800" u="none" cap="none" strike="noStrike">
              <a:solidFill>
                <a:schemeClr val="dk1"/>
              </a:solidFill>
              <a:latin typeface="Cordia New"/>
              <a:ea typeface="Cordia New"/>
              <a:cs typeface="Cordia New"/>
              <a:sym typeface="Cordia New"/>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dia New"/>
              <a:ea typeface="Cordia New"/>
              <a:cs typeface="Cordia New"/>
              <a:sym typeface="Cordia New"/>
            </a:endParaRPr>
          </a:p>
        </p:txBody>
      </p:sp>
      <p:sp>
        <p:nvSpPr>
          <p:cNvPr id="324" name="Google Shape;324;p52"/>
          <p:cNvSpPr txBox="1"/>
          <p:nvPr/>
        </p:nvSpPr>
        <p:spPr>
          <a:xfrm>
            <a:off x="5607975" y="1784750"/>
            <a:ext cx="1555500" cy="27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Arial"/>
                <a:ea typeface="Arial"/>
                <a:cs typeface="Arial"/>
                <a:sym typeface="Arial"/>
              </a:rPr>
              <a:t>     m                           </a:t>
            </a:r>
            <a:endParaRPr b="0" i="0" sz="1400" u="none" cap="none" strike="noStrike">
              <a:solidFill>
                <a:schemeClr val="lt2"/>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3"/>
          <p:cNvSpPr/>
          <p:nvPr/>
        </p:nvSpPr>
        <p:spPr>
          <a:xfrm>
            <a:off x="7078342" y="2908950"/>
            <a:ext cx="821100" cy="727500"/>
          </a:xfrm>
          <a:prstGeom prst="roundRect">
            <a:avLst>
              <a:gd fmla="val 16667"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53"/>
          <p:cNvSpPr/>
          <p:nvPr/>
        </p:nvSpPr>
        <p:spPr>
          <a:xfrm>
            <a:off x="5607967" y="2908950"/>
            <a:ext cx="821100" cy="727500"/>
          </a:xfrm>
          <a:prstGeom prst="roundRect">
            <a:avLst>
              <a:gd fmla="val 16667"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53"/>
          <p:cNvSpPr txBox="1"/>
          <p:nvPr/>
        </p:nvSpPr>
        <p:spPr>
          <a:xfrm>
            <a:off x="5607975" y="3748525"/>
            <a:ext cx="3123000" cy="27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Arial"/>
                <a:ea typeface="Arial"/>
                <a:cs typeface="Arial"/>
                <a:sym typeface="Arial"/>
              </a:rPr>
              <a:t>     a                            b</a:t>
            </a:r>
            <a:endParaRPr b="0" i="0" sz="1400" u="none" cap="none" strike="noStrike">
              <a:solidFill>
                <a:schemeClr val="lt2"/>
              </a:solidFill>
              <a:latin typeface="Arial"/>
              <a:ea typeface="Arial"/>
              <a:cs typeface="Arial"/>
              <a:sym typeface="Arial"/>
            </a:endParaRPr>
          </a:p>
        </p:txBody>
      </p:sp>
      <p:sp>
        <p:nvSpPr>
          <p:cNvPr id="332" name="Google Shape;332;p53"/>
          <p:cNvSpPr/>
          <p:nvPr/>
        </p:nvSpPr>
        <p:spPr>
          <a:xfrm>
            <a:off x="5607967" y="1024550"/>
            <a:ext cx="821100" cy="7275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53"/>
          <p:cNvSpPr txBox="1"/>
          <p:nvPr/>
        </p:nvSpPr>
        <p:spPr>
          <a:xfrm>
            <a:off x="1008600" y="1115850"/>
            <a:ext cx="4098000" cy="133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rdia New"/>
                <a:ea typeface="Cordia New"/>
                <a:cs typeface="Cordia New"/>
                <a:sym typeface="Cordia New"/>
              </a:rPr>
              <a:t>int m;</a:t>
            </a:r>
            <a:endParaRPr b="0" i="0" sz="1800" u="none" cap="none" strike="noStrike">
              <a:solidFill>
                <a:schemeClr val="dk1"/>
              </a:solidFill>
              <a:latin typeface="Cordia New"/>
              <a:ea typeface="Cordia New"/>
              <a:cs typeface="Cordia New"/>
              <a:sym typeface="Cordia New"/>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rdia New"/>
                <a:ea typeface="Cordia New"/>
                <a:cs typeface="Cordia New"/>
                <a:sym typeface="Cordia New"/>
              </a:rPr>
              <a:t>int *a;</a:t>
            </a:r>
            <a:endParaRPr b="0" i="0" sz="1800" u="none" cap="none" strike="noStrike">
              <a:solidFill>
                <a:schemeClr val="dk1"/>
              </a:solidFill>
              <a:latin typeface="Cordia New"/>
              <a:ea typeface="Cordia New"/>
              <a:cs typeface="Cordia New"/>
              <a:sym typeface="Cordia New"/>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rdia New"/>
                <a:ea typeface="Cordia New"/>
                <a:cs typeface="Cordia New"/>
                <a:sym typeface="Cordia New"/>
              </a:rPr>
              <a:t>int *b = malloc(sizeof(int));</a:t>
            </a:r>
            <a:endParaRPr b="0" i="0" sz="1800" u="none" cap="none" strike="noStrike">
              <a:solidFill>
                <a:schemeClr val="dk1"/>
              </a:solidFill>
              <a:latin typeface="Cordia New"/>
              <a:ea typeface="Cordia New"/>
              <a:cs typeface="Cordia New"/>
              <a:sym typeface="Cordia New"/>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dia New"/>
              <a:ea typeface="Cordia New"/>
              <a:cs typeface="Cordia New"/>
              <a:sym typeface="Cordia New"/>
            </a:endParaRPr>
          </a:p>
        </p:txBody>
      </p:sp>
      <p:sp>
        <p:nvSpPr>
          <p:cNvPr id="334" name="Google Shape;334;p53"/>
          <p:cNvSpPr/>
          <p:nvPr/>
        </p:nvSpPr>
        <p:spPr>
          <a:xfrm>
            <a:off x="7078342" y="1024550"/>
            <a:ext cx="821100" cy="7275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53"/>
          <p:cNvSpPr txBox="1"/>
          <p:nvPr/>
        </p:nvSpPr>
        <p:spPr>
          <a:xfrm>
            <a:off x="5607975" y="1784750"/>
            <a:ext cx="1555500" cy="27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Arial"/>
                <a:ea typeface="Arial"/>
                <a:cs typeface="Arial"/>
                <a:sym typeface="Arial"/>
              </a:rPr>
              <a:t>     m                           </a:t>
            </a:r>
            <a:endParaRPr b="0" i="0" sz="1400" u="none" cap="none" strike="noStrike">
              <a:solidFill>
                <a:schemeClr val="lt2"/>
              </a:solidFill>
              <a:latin typeface="Arial"/>
              <a:ea typeface="Arial"/>
              <a:cs typeface="Arial"/>
              <a:sym typeface="Arial"/>
            </a:endParaRPr>
          </a:p>
        </p:txBody>
      </p:sp>
      <p:cxnSp>
        <p:nvCxnSpPr>
          <p:cNvPr id="336" name="Google Shape;336;p53"/>
          <p:cNvCxnSpPr/>
          <p:nvPr/>
        </p:nvCxnSpPr>
        <p:spPr>
          <a:xfrm rot="10800000">
            <a:off x="7717475" y="1752075"/>
            <a:ext cx="10800" cy="1505700"/>
          </a:xfrm>
          <a:prstGeom prst="straightConnector1">
            <a:avLst/>
          </a:prstGeom>
          <a:noFill/>
          <a:ln cap="flat" cmpd="sng" w="38100">
            <a:solidFill>
              <a:schemeClr val="lt2"/>
            </a:solidFill>
            <a:prstDash val="solid"/>
            <a:round/>
            <a:headEnd len="sm" w="sm" type="none"/>
            <a:tailEnd len="med" w="med" type="triangle"/>
          </a:ln>
        </p:spPr>
      </p:cxn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4"/>
          <p:cNvSpPr/>
          <p:nvPr/>
        </p:nvSpPr>
        <p:spPr>
          <a:xfrm>
            <a:off x="7078342" y="2908950"/>
            <a:ext cx="821100" cy="727500"/>
          </a:xfrm>
          <a:prstGeom prst="roundRect">
            <a:avLst>
              <a:gd fmla="val 16667"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54"/>
          <p:cNvSpPr/>
          <p:nvPr/>
        </p:nvSpPr>
        <p:spPr>
          <a:xfrm>
            <a:off x="5607967" y="2908950"/>
            <a:ext cx="821100" cy="727500"/>
          </a:xfrm>
          <a:prstGeom prst="roundRect">
            <a:avLst>
              <a:gd fmla="val 16667"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54"/>
          <p:cNvSpPr txBox="1"/>
          <p:nvPr/>
        </p:nvSpPr>
        <p:spPr>
          <a:xfrm>
            <a:off x="5607975" y="3748525"/>
            <a:ext cx="3123000" cy="27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Arial"/>
                <a:ea typeface="Arial"/>
                <a:cs typeface="Arial"/>
                <a:sym typeface="Arial"/>
              </a:rPr>
              <a:t>     a                            b</a:t>
            </a:r>
            <a:endParaRPr b="0" i="0" sz="1400" u="none" cap="none" strike="noStrike">
              <a:solidFill>
                <a:schemeClr val="lt2"/>
              </a:solidFill>
              <a:latin typeface="Arial"/>
              <a:ea typeface="Arial"/>
              <a:cs typeface="Arial"/>
              <a:sym typeface="Arial"/>
            </a:endParaRPr>
          </a:p>
        </p:txBody>
      </p:sp>
      <p:sp>
        <p:nvSpPr>
          <p:cNvPr id="344" name="Google Shape;344;p54"/>
          <p:cNvSpPr/>
          <p:nvPr/>
        </p:nvSpPr>
        <p:spPr>
          <a:xfrm>
            <a:off x="5607967" y="1024550"/>
            <a:ext cx="821100" cy="7275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54"/>
          <p:cNvSpPr txBox="1"/>
          <p:nvPr/>
        </p:nvSpPr>
        <p:spPr>
          <a:xfrm>
            <a:off x="1008600" y="1115850"/>
            <a:ext cx="4098000" cy="133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rdia New"/>
                <a:ea typeface="Cordia New"/>
                <a:cs typeface="Cordia New"/>
                <a:sym typeface="Cordia New"/>
              </a:rPr>
              <a:t>int m;</a:t>
            </a:r>
            <a:endParaRPr b="0" i="0" sz="1800" u="none" cap="none" strike="noStrike">
              <a:solidFill>
                <a:schemeClr val="dk1"/>
              </a:solidFill>
              <a:latin typeface="Cordia New"/>
              <a:ea typeface="Cordia New"/>
              <a:cs typeface="Cordia New"/>
              <a:sym typeface="Cordia New"/>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rdia New"/>
                <a:ea typeface="Cordia New"/>
                <a:cs typeface="Cordia New"/>
                <a:sym typeface="Cordia New"/>
              </a:rPr>
              <a:t>int *a;</a:t>
            </a:r>
            <a:endParaRPr b="0" i="0" sz="1800" u="none" cap="none" strike="noStrike">
              <a:solidFill>
                <a:schemeClr val="dk1"/>
              </a:solidFill>
              <a:latin typeface="Cordia New"/>
              <a:ea typeface="Cordia New"/>
              <a:cs typeface="Cordia New"/>
              <a:sym typeface="Cordia New"/>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rdia New"/>
                <a:ea typeface="Cordia New"/>
                <a:cs typeface="Cordia New"/>
                <a:sym typeface="Cordia New"/>
              </a:rPr>
              <a:t>int *b = malloc(sizeof(int));</a:t>
            </a:r>
            <a:endParaRPr b="0" i="0" sz="1800" u="none" cap="none" strike="noStrike">
              <a:solidFill>
                <a:schemeClr val="dk1"/>
              </a:solidFill>
              <a:latin typeface="Cordia New"/>
              <a:ea typeface="Cordia New"/>
              <a:cs typeface="Cordia New"/>
              <a:sym typeface="Cordia New"/>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rdia New"/>
                <a:ea typeface="Cordia New"/>
                <a:cs typeface="Cordia New"/>
                <a:sym typeface="Cordia New"/>
              </a:rPr>
              <a:t>a = &amp;m;</a:t>
            </a:r>
            <a:endParaRPr b="0" i="0" sz="1800" u="none" cap="none" strike="noStrike">
              <a:solidFill>
                <a:schemeClr val="dk1"/>
              </a:solidFill>
              <a:latin typeface="Cordia New"/>
              <a:ea typeface="Cordia New"/>
              <a:cs typeface="Cordia New"/>
              <a:sym typeface="Cordia New"/>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dia New"/>
              <a:ea typeface="Cordia New"/>
              <a:cs typeface="Cordia New"/>
              <a:sym typeface="Cordia New"/>
            </a:endParaRPr>
          </a:p>
        </p:txBody>
      </p:sp>
      <p:sp>
        <p:nvSpPr>
          <p:cNvPr id="346" name="Google Shape;346;p54"/>
          <p:cNvSpPr/>
          <p:nvPr/>
        </p:nvSpPr>
        <p:spPr>
          <a:xfrm>
            <a:off x="7078342" y="1024550"/>
            <a:ext cx="821100" cy="7275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54"/>
          <p:cNvSpPr txBox="1"/>
          <p:nvPr/>
        </p:nvSpPr>
        <p:spPr>
          <a:xfrm>
            <a:off x="5607975" y="1784750"/>
            <a:ext cx="1555500" cy="27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Arial"/>
                <a:ea typeface="Arial"/>
                <a:cs typeface="Arial"/>
                <a:sym typeface="Arial"/>
              </a:rPr>
              <a:t>     m                           </a:t>
            </a:r>
            <a:endParaRPr b="0" i="0" sz="1400" u="none" cap="none" strike="noStrike">
              <a:solidFill>
                <a:schemeClr val="lt2"/>
              </a:solidFill>
              <a:latin typeface="Arial"/>
              <a:ea typeface="Arial"/>
              <a:cs typeface="Arial"/>
              <a:sym typeface="Arial"/>
            </a:endParaRPr>
          </a:p>
        </p:txBody>
      </p:sp>
      <p:cxnSp>
        <p:nvCxnSpPr>
          <p:cNvPr id="348" name="Google Shape;348;p54"/>
          <p:cNvCxnSpPr/>
          <p:nvPr/>
        </p:nvCxnSpPr>
        <p:spPr>
          <a:xfrm rot="10800000">
            <a:off x="7717475" y="1752075"/>
            <a:ext cx="10800" cy="1505700"/>
          </a:xfrm>
          <a:prstGeom prst="straightConnector1">
            <a:avLst/>
          </a:prstGeom>
          <a:noFill/>
          <a:ln cap="flat" cmpd="sng" w="38100">
            <a:solidFill>
              <a:schemeClr val="lt2"/>
            </a:solidFill>
            <a:prstDash val="solid"/>
            <a:round/>
            <a:headEnd len="sm" w="sm" type="none"/>
            <a:tailEnd len="med" w="med" type="triangle"/>
          </a:ln>
        </p:spPr>
      </p:cxn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5"/>
          <p:cNvSpPr/>
          <p:nvPr/>
        </p:nvSpPr>
        <p:spPr>
          <a:xfrm>
            <a:off x="7078342" y="2908950"/>
            <a:ext cx="821100" cy="727500"/>
          </a:xfrm>
          <a:prstGeom prst="roundRect">
            <a:avLst>
              <a:gd fmla="val 16667"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55"/>
          <p:cNvSpPr/>
          <p:nvPr/>
        </p:nvSpPr>
        <p:spPr>
          <a:xfrm>
            <a:off x="5607967" y="2908950"/>
            <a:ext cx="821100" cy="727500"/>
          </a:xfrm>
          <a:prstGeom prst="roundRect">
            <a:avLst>
              <a:gd fmla="val 16667"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55"/>
          <p:cNvSpPr txBox="1"/>
          <p:nvPr/>
        </p:nvSpPr>
        <p:spPr>
          <a:xfrm>
            <a:off x="5607975" y="3748525"/>
            <a:ext cx="3123000" cy="27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Arial"/>
                <a:ea typeface="Arial"/>
                <a:cs typeface="Arial"/>
                <a:sym typeface="Arial"/>
              </a:rPr>
              <a:t>     a                            b</a:t>
            </a:r>
            <a:endParaRPr b="0" i="0" sz="1400" u="none" cap="none" strike="noStrike">
              <a:solidFill>
                <a:schemeClr val="lt2"/>
              </a:solidFill>
              <a:latin typeface="Arial"/>
              <a:ea typeface="Arial"/>
              <a:cs typeface="Arial"/>
              <a:sym typeface="Arial"/>
            </a:endParaRPr>
          </a:p>
        </p:txBody>
      </p:sp>
      <p:sp>
        <p:nvSpPr>
          <p:cNvPr id="356" name="Google Shape;356;p55"/>
          <p:cNvSpPr/>
          <p:nvPr/>
        </p:nvSpPr>
        <p:spPr>
          <a:xfrm>
            <a:off x="5607967" y="1024550"/>
            <a:ext cx="821100" cy="7275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55"/>
          <p:cNvSpPr txBox="1"/>
          <p:nvPr/>
        </p:nvSpPr>
        <p:spPr>
          <a:xfrm>
            <a:off x="1008600" y="1115850"/>
            <a:ext cx="4098000" cy="133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rdia New"/>
                <a:ea typeface="Cordia New"/>
                <a:cs typeface="Cordia New"/>
                <a:sym typeface="Cordia New"/>
              </a:rPr>
              <a:t>int m;</a:t>
            </a:r>
            <a:endParaRPr b="0" i="0" sz="1800" u="none" cap="none" strike="noStrike">
              <a:solidFill>
                <a:schemeClr val="dk1"/>
              </a:solidFill>
              <a:latin typeface="Cordia New"/>
              <a:ea typeface="Cordia New"/>
              <a:cs typeface="Cordia New"/>
              <a:sym typeface="Cordia New"/>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rdia New"/>
                <a:ea typeface="Cordia New"/>
                <a:cs typeface="Cordia New"/>
                <a:sym typeface="Cordia New"/>
              </a:rPr>
              <a:t>int *a;</a:t>
            </a:r>
            <a:endParaRPr b="0" i="0" sz="1800" u="none" cap="none" strike="noStrike">
              <a:solidFill>
                <a:schemeClr val="dk1"/>
              </a:solidFill>
              <a:latin typeface="Cordia New"/>
              <a:ea typeface="Cordia New"/>
              <a:cs typeface="Cordia New"/>
              <a:sym typeface="Cordia New"/>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rdia New"/>
                <a:ea typeface="Cordia New"/>
                <a:cs typeface="Cordia New"/>
                <a:sym typeface="Cordia New"/>
              </a:rPr>
              <a:t>int *b = malloc(sizeof(int));</a:t>
            </a:r>
            <a:endParaRPr b="0" i="0" sz="1800" u="none" cap="none" strike="noStrike">
              <a:solidFill>
                <a:schemeClr val="dk1"/>
              </a:solidFill>
              <a:latin typeface="Cordia New"/>
              <a:ea typeface="Cordia New"/>
              <a:cs typeface="Cordia New"/>
              <a:sym typeface="Cordia New"/>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rdia New"/>
                <a:ea typeface="Cordia New"/>
                <a:cs typeface="Cordia New"/>
                <a:sym typeface="Cordia New"/>
              </a:rPr>
              <a:t>a = &amp;m;</a:t>
            </a:r>
            <a:endParaRPr b="0" i="0" sz="1800" u="none" cap="none" strike="noStrike">
              <a:solidFill>
                <a:schemeClr val="dk1"/>
              </a:solidFill>
              <a:latin typeface="Cordia New"/>
              <a:ea typeface="Cordia New"/>
              <a:cs typeface="Cordia New"/>
              <a:sym typeface="Cordia New"/>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dia New"/>
              <a:ea typeface="Cordia New"/>
              <a:cs typeface="Cordia New"/>
              <a:sym typeface="Cordia New"/>
            </a:endParaRPr>
          </a:p>
        </p:txBody>
      </p:sp>
      <p:sp>
        <p:nvSpPr>
          <p:cNvPr id="358" name="Google Shape;358;p55"/>
          <p:cNvSpPr/>
          <p:nvPr/>
        </p:nvSpPr>
        <p:spPr>
          <a:xfrm>
            <a:off x="7078342" y="1024550"/>
            <a:ext cx="821100" cy="7275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55"/>
          <p:cNvSpPr txBox="1"/>
          <p:nvPr/>
        </p:nvSpPr>
        <p:spPr>
          <a:xfrm>
            <a:off x="5607975" y="1784750"/>
            <a:ext cx="1555500" cy="27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Arial"/>
                <a:ea typeface="Arial"/>
                <a:cs typeface="Arial"/>
                <a:sym typeface="Arial"/>
              </a:rPr>
              <a:t>     m                           </a:t>
            </a:r>
            <a:endParaRPr b="0" i="0" sz="1400" u="none" cap="none" strike="noStrike">
              <a:solidFill>
                <a:schemeClr val="lt2"/>
              </a:solidFill>
              <a:latin typeface="Arial"/>
              <a:ea typeface="Arial"/>
              <a:cs typeface="Arial"/>
              <a:sym typeface="Arial"/>
            </a:endParaRPr>
          </a:p>
        </p:txBody>
      </p:sp>
      <p:cxnSp>
        <p:nvCxnSpPr>
          <p:cNvPr id="360" name="Google Shape;360;p55"/>
          <p:cNvCxnSpPr/>
          <p:nvPr/>
        </p:nvCxnSpPr>
        <p:spPr>
          <a:xfrm rot="10800000">
            <a:off x="6269675" y="1752075"/>
            <a:ext cx="10800" cy="1505700"/>
          </a:xfrm>
          <a:prstGeom prst="straightConnector1">
            <a:avLst/>
          </a:prstGeom>
          <a:noFill/>
          <a:ln cap="flat" cmpd="sng" w="38100">
            <a:solidFill>
              <a:schemeClr val="lt2"/>
            </a:solidFill>
            <a:prstDash val="solid"/>
            <a:round/>
            <a:headEnd len="sm" w="sm" type="none"/>
            <a:tailEnd len="med" w="med" type="triangle"/>
          </a:ln>
        </p:spPr>
      </p:cxnSp>
      <p:cxnSp>
        <p:nvCxnSpPr>
          <p:cNvPr id="361" name="Google Shape;361;p55"/>
          <p:cNvCxnSpPr/>
          <p:nvPr/>
        </p:nvCxnSpPr>
        <p:spPr>
          <a:xfrm rot="10800000">
            <a:off x="7717475" y="1752075"/>
            <a:ext cx="10800" cy="1505700"/>
          </a:xfrm>
          <a:prstGeom prst="straightConnector1">
            <a:avLst/>
          </a:prstGeom>
          <a:noFill/>
          <a:ln cap="flat" cmpd="sng" w="38100">
            <a:solidFill>
              <a:schemeClr val="lt2"/>
            </a:solidFill>
            <a:prstDash val="solid"/>
            <a:round/>
            <a:headEnd len="sm" w="sm" type="none"/>
            <a:tailEnd len="med" w="med" type="triangle"/>
          </a:ln>
        </p:spPr>
      </p:cxn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6"/>
          <p:cNvSpPr/>
          <p:nvPr/>
        </p:nvSpPr>
        <p:spPr>
          <a:xfrm>
            <a:off x="7078342" y="2908950"/>
            <a:ext cx="821100" cy="727500"/>
          </a:xfrm>
          <a:prstGeom prst="roundRect">
            <a:avLst>
              <a:gd fmla="val 16667"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56"/>
          <p:cNvSpPr/>
          <p:nvPr/>
        </p:nvSpPr>
        <p:spPr>
          <a:xfrm>
            <a:off x="5607967" y="2908950"/>
            <a:ext cx="821100" cy="727500"/>
          </a:xfrm>
          <a:prstGeom prst="roundRect">
            <a:avLst>
              <a:gd fmla="val 16667"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56"/>
          <p:cNvSpPr txBox="1"/>
          <p:nvPr/>
        </p:nvSpPr>
        <p:spPr>
          <a:xfrm>
            <a:off x="5607975" y="3748525"/>
            <a:ext cx="3123000" cy="27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     a                            b</a:t>
            </a:r>
            <a:endParaRPr b="0" i="0" sz="1400" u="none" cap="none" strike="noStrike">
              <a:solidFill>
                <a:schemeClr val="dk1"/>
              </a:solidFill>
              <a:latin typeface="Arial"/>
              <a:ea typeface="Arial"/>
              <a:cs typeface="Arial"/>
              <a:sym typeface="Arial"/>
            </a:endParaRPr>
          </a:p>
        </p:txBody>
      </p:sp>
      <p:sp>
        <p:nvSpPr>
          <p:cNvPr id="369" name="Google Shape;369;p56"/>
          <p:cNvSpPr/>
          <p:nvPr/>
        </p:nvSpPr>
        <p:spPr>
          <a:xfrm>
            <a:off x="5607967" y="1024550"/>
            <a:ext cx="821100" cy="7275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56"/>
          <p:cNvSpPr txBox="1"/>
          <p:nvPr/>
        </p:nvSpPr>
        <p:spPr>
          <a:xfrm>
            <a:off x="1008600" y="1115850"/>
            <a:ext cx="4098000" cy="133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rdia New"/>
                <a:ea typeface="Cordia New"/>
                <a:cs typeface="Cordia New"/>
                <a:sym typeface="Cordia New"/>
              </a:rPr>
              <a:t>int m;</a:t>
            </a:r>
            <a:endParaRPr b="0" i="0" sz="1800" u="none" cap="none" strike="noStrike">
              <a:solidFill>
                <a:schemeClr val="dk1"/>
              </a:solidFill>
              <a:latin typeface="Cordia New"/>
              <a:ea typeface="Cordia New"/>
              <a:cs typeface="Cordia New"/>
              <a:sym typeface="Cordia New"/>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rdia New"/>
                <a:ea typeface="Cordia New"/>
                <a:cs typeface="Cordia New"/>
                <a:sym typeface="Cordia New"/>
              </a:rPr>
              <a:t>int *a;</a:t>
            </a:r>
            <a:endParaRPr b="0" i="0" sz="1800" u="none" cap="none" strike="noStrike">
              <a:solidFill>
                <a:schemeClr val="dk1"/>
              </a:solidFill>
              <a:latin typeface="Cordia New"/>
              <a:ea typeface="Cordia New"/>
              <a:cs typeface="Cordia New"/>
              <a:sym typeface="Cordia New"/>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rdia New"/>
                <a:ea typeface="Cordia New"/>
                <a:cs typeface="Cordia New"/>
                <a:sym typeface="Cordia New"/>
              </a:rPr>
              <a:t>int *b = malloc(sizeof(int));</a:t>
            </a:r>
            <a:endParaRPr b="0" i="0" sz="1800" u="none" cap="none" strike="noStrike">
              <a:solidFill>
                <a:schemeClr val="dk1"/>
              </a:solidFill>
              <a:latin typeface="Cordia New"/>
              <a:ea typeface="Cordia New"/>
              <a:cs typeface="Cordia New"/>
              <a:sym typeface="Cordia New"/>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rdia New"/>
                <a:ea typeface="Cordia New"/>
                <a:cs typeface="Cordia New"/>
                <a:sym typeface="Cordia New"/>
              </a:rPr>
              <a:t>a = &amp;m;</a:t>
            </a:r>
            <a:endParaRPr b="0" i="0" sz="1800" u="none" cap="none" strike="noStrike">
              <a:solidFill>
                <a:schemeClr val="dk1"/>
              </a:solidFill>
              <a:latin typeface="Cordia New"/>
              <a:ea typeface="Cordia New"/>
              <a:cs typeface="Cordia New"/>
              <a:sym typeface="Cordia New"/>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rdia New"/>
                <a:ea typeface="Cordia New"/>
                <a:cs typeface="Cordia New"/>
                <a:sym typeface="Cordia New"/>
              </a:rPr>
              <a:t>a = b;</a:t>
            </a:r>
            <a:endParaRPr b="0" i="0" sz="1800" u="none" cap="none" strike="noStrike">
              <a:solidFill>
                <a:schemeClr val="dk1"/>
              </a:solidFill>
              <a:latin typeface="Cordia New"/>
              <a:ea typeface="Cordia New"/>
              <a:cs typeface="Cordia New"/>
              <a:sym typeface="Cordia New"/>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dia New"/>
              <a:ea typeface="Cordia New"/>
              <a:cs typeface="Cordia New"/>
              <a:sym typeface="Cordia New"/>
            </a:endParaRPr>
          </a:p>
        </p:txBody>
      </p:sp>
      <p:sp>
        <p:nvSpPr>
          <p:cNvPr id="371" name="Google Shape;371;p56"/>
          <p:cNvSpPr/>
          <p:nvPr/>
        </p:nvSpPr>
        <p:spPr>
          <a:xfrm>
            <a:off x="7078342" y="1024550"/>
            <a:ext cx="821100" cy="7275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56"/>
          <p:cNvSpPr txBox="1"/>
          <p:nvPr/>
        </p:nvSpPr>
        <p:spPr>
          <a:xfrm>
            <a:off x="5607975" y="1784750"/>
            <a:ext cx="1555500" cy="27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     m                           </a:t>
            </a:r>
            <a:endParaRPr b="0" i="0" sz="1400" u="none" cap="none" strike="noStrike">
              <a:solidFill>
                <a:schemeClr val="dk1"/>
              </a:solidFill>
              <a:latin typeface="Arial"/>
              <a:ea typeface="Arial"/>
              <a:cs typeface="Arial"/>
              <a:sym typeface="Arial"/>
            </a:endParaRPr>
          </a:p>
        </p:txBody>
      </p:sp>
      <p:cxnSp>
        <p:nvCxnSpPr>
          <p:cNvPr id="373" name="Google Shape;373;p56"/>
          <p:cNvCxnSpPr/>
          <p:nvPr/>
        </p:nvCxnSpPr>
        <p:spPr>
          <a:xfrm rot="10800000">
            <a:off x="7717475" y="1752075"/>
            <a:ext cx="10800" cy="1505700"/>
          </a:xfrm>
          <a:prstGeom prst="straightConnector1">
            <a:avLst/>
          </a:prstGeom>
          <a:noFill/>
          <a:ln cap="flat" cmpd="sng" w="9525">
            <a:solidFill>
              <a:srgbClr val="F9F9F9"/>
            </a:solidFill>
            <a:prstDash val="solid"/>
            <a:round/>
            <a:headEnd len="sm" w="sm" type="none"/>
            <a:tailEnd len="med" w="med" type="triangle"/>
          </a:ln>
        </p:spPr>
      </p:cxn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7"/>
          <p:cNvSpPr/>
          <p:nvPr/>
        </p:nvSpPr>
        <p:spPr>
          <a:xfrm>
            <a:off x="7078342" y="2908950"/>
            <a:ext cx="821100" cy="727500"/>
          </a:xfrm>
          <a:prstGeom prst="roundRect">
            <a:avLst>
              <a:gd fmla="val 16667"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57"/>
          <p:cNvSpPr/>
          <p:nvPr/>
        </p:nvSpPr>
        <p:spPr>
          <a:xfrm>
            <a:off x="5607967" y="2908950"/>
            <a:ext cx="821100" cy="727500"/>
          </a:xfrm>
          <a:prstGeom prst="roundRect">
            <a:avLst>
              <a:gd fmla="val 16667"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57"/>
          <p:cNvSpPr txBox="1"/>
          <p:nvPr/>
        </p:nvSpPr>
        <p:spPr>
          <a:xfrm>
            <a:off x="5607975" y="3748525"/>
            <a:ext cx="3123000" cy="27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     a                            b</a:t>
            </a:r>
            <a:endParaRPr b="0" i="0" sz="1400" u="none" cap="none" strike="noStrike">
              <a:solidFill>
                <a:schemeClr val="dk1"/>
              </a:solidFill>
              <a:latin typeface="Arial"/>
              <a:ea typeface="Arial"/>
              <a:cs typeface="Arial"/>
              <a:sym typeface="Arial"/>
            </a:endParaRPr>
          </a:p>
        </p:txBody>
      </p:sp>
      <p:sp>
        <p:nvSpPr>
          <p:cNvPr id="381" name="Google Shape;381;p57"/>
          <p:cNvSpPr/>
          <p:nvPr/>
        </p:nvSpPr>
        <p:spPr>
          <a:xfrm>
            <a:off x="5607967" y="1024550"/>
            <a:ext cx="821100" cy="7275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57"/>
          <p:cNvSpPr txBox="1"/>
          <p:nvPr/>
        </p:nvSpPr>
        <p:spPr>
          <a:xfrm>
            <a:off x="1008600" y="1115850"/>
            <a:ext cx="4098000" cy="133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rdia New"/>
                <a:ea typeface="Cordia New"/>
                <a:cs typeface="Cordia New"/>
                <a:sym typeface="Cordia New"/>
              </a:rPr>
              <a:t>int m;</a:t>
            </a:r>
            <a:endParaRPr b="0" i="0" sz="1800" u="none" cap="none" strike="noStrike">
              <a:solidFill>
                <a:schemeClr val="dk1"/>
              </a:solidFill>
              <a:latin typeface="Cordia New"/>
              <a:ea typeface="Cordia New"/>
              <a:cs typeface="Cordia New"/>
              <a:sym typeface="Cordia New"/>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rdia New"/>
                <a:ea typeface="Cordia New"/>
                <a:cs typeface="Cordia New"/>
                <a:sym typeface="Cordia New"/>
              </a:rPr>
              <a:t>int *a;</a:t>
            </a:r>
            <a:endParaRPr b="0" i="0" sz="1800" u="none" cap="none" strike="noStrike">
              <a:solidFill>
                <a:schemeClr val="dk1"/>
              </a:solidFill>
              <a:latin typeface="Cordia New"/>
              <a:ea typeface="Cordia New"/>
              <a:cs typeface="Cordia New"/>
              <a:sym typeface="Cordia New"/>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rdia New"/>
                <a:ea typeface="Cordia New"/>
                <a:cs typeface="Cordia New"/>
                <a:sym typeface="Cordia New"/>
              </a:rPr>
              <a:t>int *b = malloc(sizeof(int));</a:t>
            </a:r>
            <a:endParaRPr b="0" i="0" sz="1800" u="none" cap="none" strike="noStrike">
              <a:solidFill>
                <a:schemeClr val="dk1"/>
              </a:solidFill>
              <a:latin typeface="Cordia New"/>
              <a:ea typeface="Cordia New"/>
              <a:cs typeface="Cordia New"/>
              <a:sym typeface="Cordia New"/>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rdia New"/>
                <a:ea typeface="Cordia New"/>
                <a:cs typeface="Cordia New"/>
                <a:sym typeface="Cordia New"/>
              </a:rPr>
              <a:t>a = &amp;m;</a:t>
            </a:r>
            <a:endParaRPr b="0" i="0" sz="1800" u="none" cap="none" strike="noStrike">
              <a:solidFill>
                <a:schemeClr val="dk1"/>
              </a:solidFill>
              <a:latin typeface="Cordia New"/>
              <a:ea typeface="Cordia New"/>
              <a:cs typeface="Cordia New"/>
              <a:sym typeface="Cordia New"/>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rdia New"/>
                <a:ea typeface="Cordia New"/>
                <a:cs typeface="Cordia New"/>
                <a:sym typeface="Cordia New"/>
              </a:rPr>
              <a:t>a = b;</a:t>
            </a:r>
            <a:endParaRPr b="0" i="0" sz="1800" u="none" cap="none" strike="noStrike">
              <a:solidFill>
                <a:schemeClr val="dk1"/>
              </a:solidFill>
              <a:latin typeface="Cordia New"/>
              <a:ea typeface="Cordia New"/>
              <a:cs typeface="Cordia New"/>
              <a:sym typeface="Cordia New"/>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dia New"/>
              <a:ea typeface="Cordia New"/>
              <a:cs typeface="Cordia New"/>
              <a:sym typeface="Cordia New"/>
            </a:endParaRPr>
          </a:p>
        </p:txBody>
      </p:sp>
      <p:sp>
        <p:nvSpPr>
          <p:cNvPr id="383" name="Google Shape;383;p57"/>
          <p:cNvSpPr/>
          <p:nvPr/>
        </p:nvSpPr>
        <p:spPr>
          <a:xfrm>
            <a:off x="7078342" y="1024550"/>
            <a:ext cx="821100" cy="7275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57"/>
          <p:cNvSpPr txBox="1"/>
          <p:nvPr/>
        </p:nvSpPr>
        <p:spPr>
          <a:xfrm>
            <a:off x="5607975" y="1784750"/>
            <a:ext cx="1555500" cy="27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     m                           </a:t>
            </a:r>
            <a:endParaRPr b="0" i="0" sz="1400" u="none" cap="none" strike="noStrike">
              <a:solidFill>
                <a:schemeClr val="dk1"/>
              </a:solidFill>
              <a:latin typeface="Arial"/>
              <a:ea typeface="Arial"/>
              <a:cs typeface="Arial"/>
              <a:sym typeface="Arial"/>
            </a:endParaRPr>
          </a:p>
        </p:txBody>
      </p:sp>
      <p:cxnSp>
        <p:nvCxnSpPr>
          <p:cNvPr id="385" name="Google Shape;385;p57"/>
          <p:cNvCxnSpPr>
            <a:endCxn id="383" idx="2"/>
          </p:cNvCxnSpPr>
          <p:nvPr/>
        </p:nvCxnSpPr>
        <p:spPr>
          <a:xfrm flipH="1" rot="10800000">
            <a:off x="6280492" y="1752050"/>
            <a:ext cx="1208400" cy="1506000"/>
          </a:xfrm>
          <a:prstGeom prst="straightConnector1">
            <a:avLst/>
          </a:prstGeom>
          <a:noFill/>
          <a:ln cap="flat" cmpd="sng" w="9525">
            <a:solidFill>
              <a:srgbClr val="F9F9F9"/>
            </a:solidFill>
            <a:prstDash val="solid"/>
            <a:round/>
            <a:headEnd len="sm" w="sm" type="none"/>
            <a:tailEnd len="med" w="med" type="triangle"/>
          </a:ln>
        </p:spPr>
      </p:cxnSp>
      <p:cxnSp>
        <p:nvCxnSpPr>
          <p:cNvPr id="386" name="Google Shape;386;p57"/>
          <p:cNvCxnSpPr/>
          <p:nvPr/>
        </p:nvCxnSpPr>
        <p:spPr>
          <a:xfrm rot="10800000">
            <a:off x="7717475" y="1752075"/>
            <a:ext cx="10800" cy="1505700"/>
          </a:xfrm>
          <a:prstGeom prst="straightConnector1">
            <a:avLst/>
          </a:prstGeom>
          <a:noFill/>
          <a:ln cap="flat" cmpd="sng" w="9525">
            <a:solidFill>
              <a:srgbClr val="F9F9F9"/>
            </a:solidFill>
            <a:prstDash val="solid"/>
            <a:round/>
            <a:headEnd len="sm" w="sm" type="none"/>
            <a:tailEnd len="med" w="med" type="triangle"/>
          </a:ln>
        </p:spPr>
      </p:cxn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8"/>
          <p:cNvSpPr/>
          <p:nvPr/>
        </p:nvSpPr>
        <p:spPr>
          <a:xfrm>
            <a:off x="7078342" y="2908950"/>
            <a:ext cx="821100" cy="727500"/>
          </a:xfrm>
          <a:prstGeom prst="roundRect">
            <a:avLst>
              <a:gd fmla="val 16667"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58"/>
          <p:cNvSpPr/>
          <p:nvPr/>
        </p:nvSpPr>
        <p:spPr>
          <a:xfrm>
            <a:off x="5607967" y="2908950"/>
            <a:ext cx="821100" cy="727500"/>
          </a:xfrm>
          <a:prstGeom prst="roundRect">
            <a:avLst>
              <a:gd fmla="val 16667"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58"/>
          <p:cNvSpPr txBox="1"/>
          <p:nvPr/>
        </p:nvSpPr>
        <p:spPr>
          <a:xfrm>
            <a:off x="5607975" y="3748525"/>
            <a:ext cx="3123000" cy="27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     a                            b</a:t>
            </a:r>
            <a:endParaRPr b="0" i="0" sz="1400" u="none" cap="none" strike="noStrike">
              <a:solidFill>
                <a:schemeClr val="dk1"/>
              </a:solidFill>
              <a:latin typeface="Arial"/>
              <a:ea typeface="Arial"/>
              <a:cs typeface="Arial"/>
              <a:sym typeface="Arial"/>
            </a:endParaRPr>
          </a:p>
        </p:txBody>
      </p:sp>
      <p:sp>
        <p:nvSpPr>
          <p:cNvPr id="394" name="Google Shape;394;p58"/>
          <p:cNvSpPr/>
          <p:nvPr/>
        </p:nvSpPr>
        <p:spPr>
          <a:xfrm>
            <a:off x="5607967" y="1024550"/>
            <a:ext cx="821100" cy="7275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58"/>
          <p:cNvSpPr txBox="1"/>
          <p:nvPr/>
        </p:nvSpPr>
        <p:spPr>
          <a:xfrm>
            <a:off x="1008600" y="1115850"/>
            <a:ext cx="4098000" cy="133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rdia New"/>
                <a:ea typeface="Cordia New"/>
                <a:cs typeface="Cordia New"/>
                <a:sym typeface="Cordia New"/>
              </a:rPr>
              <a:t>int m;</a:t>
            </a:r>
            <a:endParaRPr b="0" i="0" sz="1800" u="none" cap="none" strike="noStrike">
              <a:solidFill>
                <a:schemeClr val="dk1"/>
              </a:solidFill>
              <a:latin typeface="Cordia New"/>
              <a:ea typeface="Cordia New"/>
              <a:cs typeface="Cordia New"/>
              <a:sym typeface="Cordia New"/>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rdia New"/>
                <a:ea typeface="Cordia New"/>
                <a:cs typeface="Cordia New"/>
                <a:sym typeface="Cordia New"/>
              </a:rPr>
              <a:t>int *a;</a:t>
            </a:r>
            <a:endParaRPr b="0" i="0" sz="1800" u="none" cap="none" strike="noStrike">
              <a:solidFill>
                <a:schemeClr val="dk1"/>
              </a:solidFill>
              <a:latin typeface="Cordia New"/>
              <a:ea typeface="Cordia New"/>
              <a:cs typeface="Cordia New"/>
              <a:sym typeface="Cordia New"/>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rdia New"/>
                <a:ea typeface="Cordia New"/>
                <a:cs typeface="Cordia New"/>
                <a:sym typeface="Cordia New"/>
              </a:rPr>
              <a:t>int *b = malloc(sizeof(int));</a:t>
            </a:r>
            <a:endParaRPr b="0" i="0" sz="1800" u="none" cap="none" strike="noStrike">
              <a:solidFill>
                <a:schemeClr val="dk1"/>
              </a:solidFill>
              <a:latin typeface="Cordia New"/>
              <a:ea typeface="Cordia New"/>
              <a:cs typeface="Cordia New"/>
              <a:sym typeface="Cordia New"/>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rdia New"/>
                <a:ea typeface="Cordia New"/>
                <a:cs typeface="Cordia New"/>
                <a:sym typeface="Cordia New"/>
              </a:rPr>
              <a:t>a = &amp;m;</a:t>
            </a:r>
            <a:endParaRPr b="0" i="0" sz="1800" u="none" cap="none" strike="noStrike">
              <a:solidFill>
                <a:schemeClr val="dk1"/>
              </a:solidFill>
              <a:latin typeface="Cordia New"/>
              <a:ea typeface="Cordia New"/>
              <a:cs typeface="Cordia New"/>
              <a:sym typeface="Cordia New"/>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rdia New"/>
                <a:ea typeface="Cordia New"/>
                <a:cs typeface="Cordia New"/>
                <a:sym typeface="Cordia New"/>
              </a:rPr>
              <a:t>a = b;</a:t>
            </a:r>
            <a:endParaRPr b="0" i="0" sz="1800" u="none" cap="none" strike="noStrike">
              <a:solidFill>
                <a:schemeClr val="dk1"/>
              </a:solidFill>
              <a:latin typeface="Cordia New"/>
              <a:ea typeface="Cordia New"/>
              <a:cs typeface="Cordia New"/>
              <a:sym typeface="Cordia New"/>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rdia New"/>
                <a:ea typeface="Cordia New"/>
                <a:cs typeface="Cordia New"/>
                <a:sym typeface="Cordia New"/>
              </a:rPr>
              <a:t>m = 10;</a:t>
            </a:r>
            <a:endParaRPr b="0" i="0" sz="1800" u="none" cap="none" strike="noStrike">
              <a:solidFill>
                <a:schemeClr val="dk1"/>
              </a:solidFill>
              <a:latin typeface="Cordia New"/>
              <a:ea typeface="Cordia New"/>
              <a:cs typeface="Cordia New"/>
              <a:sym typeface="Cordia New"/>
            </a:endParaRPr>
          </a:p>
        </p:txBody>
      </p:sp>
      <p:sp>
        <p:nvSpPr>
          <p:cNvPr id="396" name="Google Shape;396;p58"/>
          <p:cNvSpPr/>
          <p:nvPr/>
        </p:nvSpPr>
        <p:spPr>
          <a:xfrm>
            <a:off x="7078342" y="1024550"/>
            <a:ext cx="821100" cy="7275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58"/>
          <p:cNvSpPr txBox="1"/>
          <p:nvPr/>
        </p:nvSpPr>
        <p:spPr>
          <a:xfrm>
            <a:off x="5607975" y="1784750"/>
            <a:ext cx="1555500" cy="27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     m                           </a:t>
            </a:r>
            <a:endParaRPr b="0" i="0" sz="1400" u="none" cap="none" strike="noStrike">
              <a:solidFill>
                <a:schemeClr val="dk1"/>
              </a:solidFill>
              <a:latin typeface="Arial"/>
              <a:ea typeface="Arial"/>
              <a:cs typeface="Arial"/>
              <a:sym typeface="Arial"/>
            </a:endParaRPr>
          </a:p>
        </p:txBody>
      </p:sp>
      <p:cxnSp>
        <p:nvCxnSpPr>
          <p:cNvPr id="398" name="Google Shape;398;p58"/>
          <p:cNvCxnSpPr>
            <a:endCxn id="396" idx="2"/>
          </p:cNvCxnSpPr>
          <p:nvPr/>
        </p:nvCxnSpPr>
        <p:spPr>
          <a:xfrm flipH="1" rot="10800000">
            <a:off x="6280492" y="1752050"/>
            <a:ext cx="1208400" cy="1506000"/>
          </a:xfrm>
          <a:prstGeom prst="straightConnector1">
            <a:avLst/>
          </a:prstGeom>
          <a:noFill/>
          <a:ln cap="flat" cmpd="sng" w="9525">
            <a:solidFill>
              <a:srgbClr val="F9F9F9"/>
            </a:solidFill>
            <a:prstDash val="solid"/>
            <a:round/>
            <a:headEnd len="sm" w="sm" type="none"/>
            <a:tailEnd len="med" w="med" type="triangle"/>
          </a:ln>
        </p:spPr>
      </p:cxnSp>
      <p:cxnSp>
        <p:nvCxnSpPr>
          <p:cNvPr id="399" name="Google Shape;399;p58"/>
          <p:cNvCxnSpPr/>
          <p:nvPr/>
        </p:nvCxnSpPr>
        <p:spPr>
          <a:xfrm rot="10800000">
            <a:off x="7717475" y="1752075"/>
            <a:ext cx="10800" cy="1505700"/>
          </a:xfrm>
          <a:prstGeom prst="straightConnector1">
            <a:avLst/>
          </a:prstGeom>
          <a:noFill/>
          <a:ln cap="flat" cmpd="sng" w="9525">
            <a:solidFill>
              <a:srgbClr val="F9F9F9"/>
            </a:solidFill>
            <a:prstDash val="solid"/>
            <a:round/>
            <a:headEnd len="sm" w="sm" type="none"/>
            <a:tailEnd len="med" w="med" type="triangle"/>
          </a:ln>
        </p:spPr>
      </p:cxn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59"/>
          <p:cNvSpPr/>
          <p:nvPr/>
        </p:nvSpPr>
        <p:spPr>
          <a:xfrm>
            <a:off x="7078342" y="2908950"/>
            <a:ext cx="821100" cy="727500"/>
          </a:xfrm>
          <a:prstGeom prst="roundRect">
            <a:avLst>
              <a:gd fmla="val 16667"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59"/>
          <p:cNvSpPr/>
          <p:nvPr/>
        </p:nvSpPr>
        <p:spPr>
          <a:xfrm>
            <a:off x="5607967" y="2908950"/>
            <a:ext cx="821100" cy="727500"/>
          </a:xfrm>
          <a:prstGeom prst="roundRect">
            <a:avLst>
              <a:gd fmla="val 16667"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59"/>
          <p:cNvSpPr txBox="1"/>
          <p:nvPr/>
        </p:nvSpPr>
        <p:spPr>
          <a:xfrm>
            <a:off x="5607975" y="3748525"/>
            <a:ext cx="3123000" cy="27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     a                            b</a:t>
            </a:r>
            <a:endParaRPr b="0" i="0" sz="1400" u="none" cap="none" strike="noStrike">
              <a:solidFill>
                <a:schemeClr val="dk1"/>
              </a:solidFill>
              <a:latin typeface="Arial"/>
              <a:ea typeface="Arial"/>
              <a:cs typeface="Arial"/>
              <a:sym typeface="Arial"/>
            </a:endParaRPr>
          </a:p>
        </p:txBody>
      </p:sp>
      <p:sp>
        <p:nvSpPr>
          <p:cNvPr id="407" name="Google Shape;407;p59"/>
          <p:cNvSpPr/>
          <p:nvPr/>
        </p:nvSpPr>
        <p:spPr>
          <a:xfrm>
            <a:off x="5607967" y="1024550"/>
            <a:ext cx="821100" cy="7275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10</a:t>
            </a:r>
            <a:endParaRPr b="0" i="0" sz="1400" u="none" cap="none" strike="noStrike">
              <a:solidFill>
                <a:srgbClr val="000000"/>
              </a:solidFill>
              <a:latin typeface="Arial"/>
              <a:ea typeface="Arial"/>
              <a:cs typeface="Arial"/>
              <a:sym typeface="Arial"/>
            </a:endParaRPr>
          </a:p>
        </p:txBody>
      </p:sp>
      <p:sp>
        <p:nvSpPr>
          <p:cNvPr id="408" name="Google Shape;408;p59"/>
          <p:cNvSpPr txBox="1"/>
          <p:nvPr/>
        </p:nvSpPr>
        <p:spPr>
          <a:xfrm>
            <a:off x="1008600" y="1115850"/>
            <a:ext cx="4098000" cy="133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rdia New"/>
                <a:ea typeface="Cordia New"/>
                <a:cs typeface="Cordia New"/>
                <a:sym typeface="Cordia New"/>
              </a:rPr>
              <a:t>int m;</a:t>
            </a:r>
            <a:endParaRPr b="0" i="0" sz="1800" u="none" cap="none" strike="noStrike">
              <a:solidFill>
                <a:schemeClr val="dk1"/>
              </a:solidFill>
              <a:latin typeface="Cordia New"/>
              <a:ea typeface="Cordia New"/>
              <a:cs typeface="Cordia New"/>
              <a:sym typeface="Cordia New"/>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rdia New"/>
                <a:ea typeface="Cordia New"/>
                <a:cs typeface="Cordia New"/>
                <a:sym typeface="Cordia New"/>
              </a:rPr>
              <a:t>int *a;</a:t>
            </a:r>
            <a:endParaRPr b="0" i="0" sz="1800" u="none" cap="none" strike="noStrike">
              <a:solidFill>
                <a:schemeClr val="dk1"/>
              </a:solidFill>
              <a:latin typeface="Cordia New"/>
              <a:ea typeface="Cordia New"/>
              <a:cs typeface="Cordia New"/>
              <a:sym typeface="Cordia New"/>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rdia New"/>
                <a:ea typeface="Cordia New"/>
                <a:cs typeface="Cordia New"/>
                <a:sym typeface="Cordia New"/>
              </a:rPr>
              <a:t>int *b = malloc(sizeof(int));</a:t>
            </a:r>
            <a:endParaRPr b="0" i="0" sz="1800" u="none" cap="none" strike="noStrike">
              <a:solidFill>
                <a:schemeClr val="dk1"/>
              </a:solidFill>
              <a:latin typeface="Cordia New"/>
              <a:ea typeface="Cordia New"/>
              <a:cs typeface="Cordia New"/>
              <a:sym typeface="Cordia New"/>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rdia New"/>
                <a:ea typeface="Cordia New"/>
                <a:cs typeface="Cordia New"/>
                <a:sym typeface="Cordia New"/>
              </a:rPr>
              <a:t>a = &amp;m;</a:t>
            </a:r>
            <a:endParaRPr b="0" i="0" sz="1800" u="none" cap="none" strike="noStrike">
              <a:solidFill>
                <a:schemeClr val="dk1"/>
              </a:solidFill>
              <a:latin typeface="Cordia New"/>
              <a:ea typeface="Cordia New"/>
              <a:cs typeface="Cordia New"/>
              <a:sym typeface="Cordia New"/>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rdia New"/>
                <a:ea typeface="Cordia New"/>
                <a:cs typeface="Cordia New"/>
                <a:sym typeface="Cordia New"/>
              </a:rPr>
              <a:t>a = b;</a:t>
            </a:r>
            <a:endParaRPr b="0" i="0" sz="1800" u="none" cap="none" strike="noStrike">
              <a:solidFill>
                <a:schemeClr val="dk1"/>
              </a:solidFill>
              <a:latin typeface="Cordia New"/>
              <a:ea typeface="Cordia New"/>
              <a:cs typeface="Cordia New"/>
              <a:sym typeface="Cordia New"/>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rdia New"/>
                <a:ea typeface="Cordia New"/>
                <a:cs typeface="Cordia New"/>
                <a:sym typeface="Cordia New"/>
              </a:rPr>
              <a:t>m = 10;</a:t>
            </a:r>
            <a:endParaRPr b="0" i="0" sz="1800" u="none" cap="none" strike="noStrike">
              <a:solidFill>
                <a:schemeClr val="dk1"/>
              </a:solidFill>
              <a:latin typeface="Cordia New"/>
              <a:ea typeface="Cordia New"/>
              <a:cs typeface="Cordia New"/>
              <a:sym typeface="Cordia New"/>
            </a:endParaRPr>
          </a:p>
        </p:txBody>
      </p:sp>
      <p:sp>
        <p:nvSpPr>
          <p:cNvPr id="409" name="Google Shape;409;p59"/>
          <p:cNvSpPr/>
          <p:nvPr/>
        </p:nvSpPr>
        <p:spPr>
          <a:xfrm>
            <a:off x="7078342" y="1024550"/>
            <a:ext cx="821100" cy="7275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59"/>
          <p:cNvSpPr txBox="1"/>
          <p:nvPr/>
        </p:nvSpPr>
        <p:spPr>
          <a:xfrm>
            <a:off x="5607975" y="1784750"/>
            <a:ext cx="1555500" cy="27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     m                           </a:t>
            </a:r>
            <a:endParaRPr b="0" i="0" sz="1400" u="none" cap="none" strike="noStrike">
              <a:solidFill>
                <a:schemeClr val="dk1"/>
              </a:solidFill>
              <a:latin typeface="Arial"/>
              <a:ea typeface="Arial"/>
              <a:cs typeface="Arial"/>
              <a:sym typeface="Arial"/>
            </a:endParaRPr>
          </a:p>
        </p:txBody>
      </p:sp>
      <p:cxnSp>
        <p:nvCxnSpPr>
          <p:cNvPr id="411" name="Google Shape;411;p59"/>
          <p:cNvCxnSpPr>
            <a:endCxn id="409" idx="2"/>
          </p:cNvCxnSpPr>
          <p:nvPr/>
        </p:nvCxnSpPr>
        <p:spPr>
          <a:xfrm flipH="1" rot="10800000">
            <a:off x="6280492" y="1752050"/>
            <a:ext cx="1208400" cy="1506000"/>
          </a:xfrm>
          <a:prstGeom prst="straightConnector1">
            <a:avLst/>
          </a:prstGeom>
          <a:noFill/>
          <a:ln cap="flat" cmpd="sng" w="9525">
            <a:solidFill>
              <a:srgbClr val="F9F9F9"/>
            </a:solidFill>
            <a:prstDash val="solid"/>
            <a:round/>
            <a:headEnd len="sm" w="sm" type="none"/>
            <a:tailEnd len="med" w="med" type="triangle"/>
          </a:ln>
        </p:spPr>
      </p:cxnSp>
      <p:cxnSp>
        <p:nvCxnSpPr>
          <p:cNvPr id="412" name="Google Shape;412;p59"/>
          <p:cNvCxnSpPr/>
          <p:nvPr/>
        </p:nvCxnSpPr>
        <p:spPr>
          <a:xfrm rot="10800000">
            <a:off x="7717475" y="1752075"/>
            <a:ext cx="10800" cy="1505700"/>
          </a:xfrm>
          <a:prstGeom prst="straightConnector1">
            <a:avLst/>
          </a:prstGeom>
          <a:noFill/>
          <a:ln cap="flat" cmpd="sng" w="9525">
            <a:solidFill>
              <a:srgbClr val="F9F9F9"/>
            </a:solidFill>
            <a:prstDash val="solid"/>
            <a:round/>
            <a:headEnd len="sm" w="sm" type="none"/>
            <a:tailEnd len="med" w="med" type="triangle"/>
          </a:ln>
        </p:spPr>
      </p:cxn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60"/>
          <p:cNvSpPr/>
          <p:nvPr/>
        </p:nvSpPr>
        <p:spPr>
          <a:xfrm>
            <a:off x="7078342" y="2908950"/>
            <a:ext cx="821100" cy="727500"/>
          </a:xfrm>
          <a:prstGeom prst="roundRect">
            <a:avLst>
              <a:gd fmla="val 16667"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60"/>
          <p:cNvSpPr/>
          <p:nvPr/>
        </p:nvSpPr>
        <p:spPr>
          <a:xfrm>
            <a:off x="5607967" y="2908950"/>
            <a:ext cx="821100" cy="727500"/>
          </a:xfrm>
          <a:prstGeom prst="roundRect">
            <a:avLst>
              <a:gd fmla="val 16667"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60"/>
          <p:cNvSpPr txBox="1"/>
          <p:nvPr/>
        </p:nvSpPr>
        <p:spPr>
          <a:xfrm>
            <a:off x="5607975" y="3748525"/>
            <a:ext cx="3123000" cy="27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     a                            b</a:t>
            </a:r>
            <a:endParaRPr b="0" i="0" sz="1400" u="none" cap="none" strike="noStrike">
              <a:solidFill>
                <a:schemeClr val="dk1"/>
              </a:solidFill>
              <a:latin typeface="Arial"/>
              <a:ea typeface="Arial"/>
              <a:cs typeface="Arial"/>
              <a:sym typeface="Arial"/>
            </a:endParaRPr>
          </a:p>
        </p:txBody>
      </p:sp>
      <p:sp>
        <p:nvSpPr>
          <p:cNvPr id="420" name="Google Shape;420;p60"/>
          <p:cNvSpPr/>
          <p:nvPr/>
        </p:nvSpPr>
        <p:spPr>
          <a:xfrm>
            <a:off x="5607967" y="1024550"/>
            <a:ext cx="821100" cy="7275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10</a:t>
            </a:r>
            <a:endParaRPr b="0" i="0" sz="1400" u="none" cap="none" strike="noStrike">
              <a:solidFill>
                <a:srgbClr val="000000"/>
              </a:solidFill>
              <a:latin typeface="Arial"/>
              <a:ea typeface="Arial"/>
              <a:cs typeface="Arial"/>
              <a:sym typeface="Arial"/>
            </a:endParaRPr>
          </a:p>
        </p:txBody>
      </p:sp>
      <p:sp>
        <p:nvSpPr>
          <p:cNvPr id="421" name="Google Shape;421;p60"/>
          <p:cNvSpPr txBox="1"/>
          <p:nvPr/>
        </p:nvSpPr>
        <p:spPr>
          <a:xfrm>
            <a:off x="1008600" y="1115850"/>
            <a:ext cx="4098000" cy="133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rdia New"/>
                <a:ea typeface="Cordia New"/>
                <a:cs typeface="Cordia New"/>
                <a:sym typeface="Cordia New"/>
              </a:rPr>
              <a:t>int m;</a:t>
            </a:r>
            <a:endParaRPr b="0" i="0" sz="1800" u="none" cap="none" strike="noStrike">
              <a:solidFill>
                <a:schemeClr val="dk1"/>
              </a:solidFill>
              <a:latin typeface="Cordia New"/>
              <a:ea typeface="Cordia New"/>
              <a:cs typeface="Cordia New"/>
              <a:sym typeface="Cordia New"/>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rdia New"/>
                <a:ea typeface="Cordia New"/>
                <a:cs typeface="Cordia New"/>
                <a:sym typeface="Cordia New"/>
              </a:rPr>
              <a:t>int *a;</a:t>
            </a:r>
            <a:endParaRPr b="0" i="0" sz="1800" u="none" cap="none" strike="noStrike">
              <a:solidFill>
                <a:schemeClr val="dk1"/>
              </a:solidFill>
              <a:latin typeface="Cordia New"/>
              <a:ea typeface="Cordia New"/>
              <a:cs typeface="Cordia New"/>
              <a:sym typeface="Cordia New"/>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rdia New"/>
                <a:ea typeface="Cordia New"/>
                <a:cs typeface="Cordia New"/>
                <a:sym typeface="Cordia New"/>
              </a:rPr>
              <a:t>int *b = malloc(sizeof(int));</a:t>
            </a:r>
            <a:endParaRPr b="0" i="0" sz="1800" u="none" cap="none" strike="noStrike">
              <a:solidFill>
                <a:schemeClr val="dk1"/>
              </a:solidFill>
              <a:latin typeface="Cordia New"/>
              <a:ea typeface="Cordia New"/>
              <a:cs typeface="Cordia New"/>
              <a:sym typeface="Cordia New"/>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rdia New"/>
                <a:ea typeface="Cordia New"/>
                <a:cs typeface="Cordia New"/>
                <a:sym typeface="Cordia New"/>
              </a:rPr>
              <a:t>a = &amp;m;</a:t>
            </a:r>
            <a:endParaRPr b="0" i="0" sz="1800" u="none" cap="none" strike="noStrike">
              <a:solidFill>
                <a:schemeClr val="dk1"/>
              </a:solidFill>
              <a:latin typeface="Cordia New"/>
              <a:ea typeface="Cordia New"/>
              <a:cs typeface="Cordia New"/>
              <a:sym typeface="Cordia New"/>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rdia New"/>
                <a:ea typeface="Cordia New"/>
                <a:cs typeface="Cordia New"/>
                <a:sym typeface="Cordia New"/>
              </a:rPr>
              <a:t>a = b;</a:t>
            </a:r>
            <a:endParaRPr b="0" i="0" sz="1800" u="none" cap="none" strike="noStrike">
              <a:solidFill>
                <a:schemeClr val="dk1"/>
              </a:solidFill>
              <a:latin typeface="Cordia New"/>
              <a:ea typeface="Cordia New"/>
              <a:cs typeface="Cordia New"/>
              <a:sym typeface="Cordia New"/>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rdia New"/>
                <a:ea typeface="Cordia New"/>
                <a:cs typeface="Cordia New"/>
                <a:sym typeface="Cordia New"/>
              </a:rPr>
              <a:t>m = 10;</a:t>
            </a:r>
            <a:endParaRPr b="0" i="0" sz="1800" u="none" cap="none" strike="noStrike">
              <a:solidFill>
                <a:schemeClr val="dk1"/>
              </a:solidFill>
              <a:latin typeface="Cordia New"/>
              <a:ea typeface="Cordia New"/>
              <a:cs typeface="Cordia New"/>
              <a:sym typeface="Cordia New"/>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rdia New"/>
                <a:ea typeface="Cordia New"/>
                <a:cs typeface="Cordia New"/>
                <a:sym typeface="Cordia New"/>
              </a:rPr>
              <a:t>*b = m + 2;</a:t>
            </a:r>
            <a:endParaRPr b="0" i="0" sz="1800" u="none" cap="none" strike="noStrike">
              <a:solidFill>
                <a:schemeClr val="dk1"/>
              </a:solidFill>
              <a:latin typeface="Cordia New"/>
              <a:ea typeface="Cordia New"/>
              <a:cs typeface="Cordia New"/>
              <a:sym typeface="Cordia New"/>
            </a:endParaRPr>
          </a:p>
        </p:txBody>
      </p:sp>
      <p:sp>
        <p:nvSpPr>
          <p:cNvPr id="422" name="Google Shape;422;p60"/>
          <p:cNvSpPr/>
          <p:nvPr/>
        </p:nvSpPr>
        <p:spPr>
          <a:xfrm>
            <a:off x="7078342" y="1024550"/>
            <a:ext cx="821100" cy="7275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60"/>
          <p:cNvSpPr txBox="1"/>
          <p:nvPr/>
        </p:nvSpPr>
        <p:spPr>
          <a:xfrm>
            <a:off x="5607975" y="1784750"/>
            <a:ext cx="1555500" cy="27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     m                           </a:t>
            </a:r>
            <a:endParaRPr b="0" i="0" sz="1400" u="none" cap="none" strike="noStrike">
              <a:solidFill>
                <a:schemeClr val="dk1"/>
              </a:solidFill>
              <a:latin typeface="Arial"/>
              <a:ea typeface="Arial"/>
              <a:cs typeface="Arial"/>
              <a:sym typeface="Arial"/>
            </a:endParaRPr>
          </a:p>
        </p:txBody>
      </p:sp>
      <p:cxnSp>
        <p:nvCxnSpPr>
          <p:cNvPr id="424" name="Google Shape;424;p60"/>
          <p:cNvCxnSpPr>
            <a:endCxn id="422" idx="2"/>
          </p:cNvCxnSpPr>
          <p:nvPr/>
        </p:nvCxnSpPr>
        <p:spPr>
          <a:xfrm flipH="1" rot="10800000">
            <a:off x="6280492" y="1752050"/>
            <a:ext cx="1208400" cy="1506000"/>
          </a:xfrm>
          <a:prstGeom prst="straightConnector1">
            <a:avLst/>
          </a:prstGeom>
          <a:noFill/>
          <a:ln cap="flat" cmpd="sng" w="9525">
            <a:solidFill>
              <a:srgbClr val="F9F9F9"/>
            </a:solidFill>
            <a:prstDash val="solid"/>
            <a:round/>
            <a:headEnd len="sm" w="sm" type="none"/>
            <a:tailEnd len="med" w="med" type="triangle"/>
          </a:ln>
        </p:spPr>
      </p:cxnSp>
      <p:cxnSp>
        <p:nvCxnSpPr>
          <p:cNvPr id="425" name="Google Shape;425;p60"/>
          <p:cNvCxnSpPr/>
          <p:nvPr/>
        </p:nvCxnSpPr>
        <p:spPr>
          <a:xfrm rot="10800000">
            <a:off x="7717475" y="1752075"/>
            <a:ext cx="10800" cy="1505700"/>
          </a:xfrm>
          <a:prstGeom prst="straightConnector1">
            <a:avLst/>
          </a:prstGeom>
          <a:noFill/>
          <a:ln cap="flat" cmpd="sng" w="9525">
            <a:solidFill>
              <a:srgbClr val="F9F9F9"/>
            </a:solidFill>
            <a:prstDash val="solid"/>
            <a:round/>
            <a:headEnd len="sm" w="sm" type="none"/>
            <a:tailEnd len="med" w="med" type="triangle"/>
          </a:ln>
        </p:spPr>
      </p:cxn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61"/>
          <p:cNvSpPr/>
          <p:nvPr/>
        </p:nvSpPr>
        <p:spPr>
          <a:xfrm>
            <a:off x="7078342" y="2908950"/>
            <a:ext cx="821100" cy="727500"/>
          </a:xfrm>
          <a:prstGeom prst="roundRect">
            <a:avLst>
              <a:gd fmla="val 16667"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61"/>
          <p:cNvSpPr/>
          <p:nvPr/>
        </p:nvSpPr>
        <p:spPr>
          <a:xfrm>
            <a:off x="5607967" y="2908950"/>
            <a:ext cx="821100" cy="727500"/>
          </a:xfrm>
          <a:prstGeom prst="roundRect">
            <a:avLst>
              <a:gd fmla="val 16667"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61"/>
          <p:cNvSpPr txBox="1"/>
          <p:nvPr/>
        </p:nvSpPr>
        <p:spPr>
          <a:xfrm>
            <a:off x="5607975" y="3748525"/>
            <a:ext cx="3123000" cy="27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     a                            b</a:t>
            </a:r>
            <a:endParaRPr b="0" i="0" sz="1400" u="none" cap="none" strike="noStrike">
              <a:solidFill>
                <a:schemeClr val="dk1"/>
              </a:solidFill>
              <a:latin typeface="Arial"/>
              <a:ea typeface="Arial"/>
              <a:cs typeface="Arial"/>
              <a:sym typeface="Arial"/>
            </a:endParaRPr>
          </a:p>
        </p:txBody>
      </p:sp>
      <p:sp>
        <p:nvSpPr>
          <p:cNvPr id="433" name="Google Shape;433;p61"/>
          <p:cNvSpPr/>
          <p:nvPr/>
        </p:nvSpPr>
        <p:spPr>
          <a:xfrm>
            <a:off x="5607967" y="1024550"/>
            <a:ext cx="821100" cy="7275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10</a:t>
            </a:r>
            <a:endParaRPr b="0" i="0" sz="1400" u="none" cap="none" strike="noStrike">
              <a:solidFill>
                <a:srgbClr val="000000"/>
              </a:solidFill>
              <a:latin typeface="Arial"/>
              <a:ea typeface="Arial"/>
              <a:cs typeface="Arial"/>
              <a:sym typeface="Arial"/>
            </a:endParaRPr>
          </a:p>
        </p:txBody>
      </p:sp>
      <p:sp>
        <p:nvSpPr>
          <p:cNvPr id="434" name="Google Shape;434;p61"/>
          <p:cNvSpPr txBox="1"/>
          <p:nvPr/>
        </p:nvSpPr>
        <p:spPr>
          <a:xfrm>
            <a:off x="1008600" y="1115850"/>
            <a:ext cx="4098000" cy="133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rdia New"/>
                <a:ea typeface="Cordia New"/>
                <a:cs typeface="Cordia New"/>
                <a:sym typeface="Cordia New"/>
              </a:rPr>
              <a:t>int m;</a:t>
            </a:r>
            <a:endParaRPr b="0" i="0" sz="1800" u="none" cap="none" strike="noStrike">
              <a:solidFill>
                <a:schemeClr val="dk1"/>
              </a:solidFill>
              <a:latin typeface="Cordia New"/>
              <a:ea typeface="Cordia New"/>
              <a:cs typeface="Cordia New"/>
              <a:sym typeface="Cordia New"/>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rdia New"/>
                <a:ea typeface="Cordia New"/>
                <a:cs typeface="Cordia New"/>
                <a:sym typeface="Cordia New"/>
              </a:rPr>
              <a:t>int *a;</a:t>
            </a:r>
            <a:endParaRPr b="0" i="0" sz="1800" u="none" cap="none" strike="noStrike">
              <a:solidFill>
                <a:schemeClr val="dk1"/>
              </a:solidFill>
              <a:latin typeface="Cordia New"/>
              <a:ea typeface="Cordia New"/>
              <a:cs typeface="Cordia New"/>
              <a:sym typeface="Cordia New"/>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rdia New"/>
                <a:ea typeface="Cordia New"/>
                <a:cs typeface="Cordia New"/>
                <a:sym typeface="Cordia New"/>
              </a:rPr>
              <a:t>int *b = malloc(sizeof(int));</a:t>
            </a:r>
            <a:endParaRPr b="0" i="0" sz="1800" u="none" cap="none" strike="noStrike">
              <a:solidFill>
                <a:schemeClr val="dk1"/>
              </a:solidFill>
              <a:latin typeface="Cordia New"/>
              <a:ea typeface="Cordia New"/>
              <a:cs typeface="Cordia New"/>
              <a:sym typeface="Cordia New"/>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rdia New"/>
                <a:ea typeface="Cordia New"/>
                <a:cs typeface="Cordia New"/>
                <a:sym typeface="Cordia New"/>
              </a:rPr>
              <a:t>a = &amp;m;</a:t>
            </a:r>
            <a:endParaRPr b="0" i="0" sz="1800" u="none" cap="none" strike="noStrike">
              <a:solidFill>
                <a:schemeClr val="dk1"/>
              </a:solidFill>
              <a:latin typeface="Cordia New"/>
              <a:ea typeface="Cordia New"/>
              <a:cs typeface="Cordia New"/>
              <a:sym typeface="Cordia New"/>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rdia New"/>
                <a:ea typeface="Cordia New"/>
                <a:cs typeface="Cordia New"/>
                <a:sym typeface="Cordia New"/>
              </a:rPr>
              <a:t>a = b;</a:t>
            </a:r>
            <a:endParaRPr b="0" i="0" sz="1800" u="none" cap="none" strike="noStrike">
              <a:solidFill>
                <a:schemeClr val="dk1"/>
              </a:solidFill>
              <a:latin typeface="Cordia New"/>
              <a:ea typeface="Cordia New"/>
              <a:cs typeface="Cordia New"/>
              <a:sym typeface="Cordia New"/>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rdia New"/>
                <a:ea typeface="Cordia New"/>
                <a:cs typeface="Cordia New"/>
                <a:sym typeface="Cordia New"/>
              </a:rPr>
              <a:t>m = 10;</a:t>
            </a:r>
            <a:endParaRPr b="0" i="0" sz="1800" u="none" cap="none" strike="noStrike">
              <a:solidFill>
                <a:schemeClr val="dk1"/>
              </a:solidFill>
              <a:latin typeface="Cordia New"/>
              <a:ea typeface="Cordia New"/>
              <a:cs typeface="Cordia New"/>
              <a:sym typeface="Cordia New"/>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rdia New"/>
                <a:ea typeface="Cordia New"/>
                <a:cs typeface="Cordia New"/>
                <a:sym typeface="Cordia New"/>
              </a:rPr>
              <a:t>*b = m + 2;</a:t>
            </a:r>
            <a:endParaRPr b="0" i="0" sz="1800" u="none" cap="none" strike="noStrike">
              <a:solidFill>
                <a:schemeClr val="dk1"/>
              </a:solidFill>
              <a:latin typeface="Cordia New"/>
              <a:ea typeface="Cordia New"/>
              <a:cs typeface="Cordia New"/>
              <a:sym typeface="Cordia New"/>
            </a:endParaRPr>
          </a:p>
        </p:txBody>
      </p:sp>
      <p:sp>
        <p:nvSpPr>
          <p:cNvPr id="435" name="Google Shape;435;p61"/>
          <p:cNvSpPr/>
          <p:nvPr/>
        </p:nvSpPr>
        <p:spPr>
          <a:xfrm>
            <a:off x="7078342" y="1024550"/>
            <a:ext cx="821100" cy="7275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12</a:t>
            </a:r>
            <a:endParaRPr b="0" i="0" sz="1400" u="none" cap="none" strike="noStrike">
              <a:solidFill>
                <a:srgbClr val="000000"/>
              </a:solidFill>
              <a:latin typeface="Arial"/>
              <a:ea typeface="Arial"/>
              <a:cs typeface="Arial"/>
              <a:sym typeface="Arial"/>
            </a:endParaRPr>
          </a:p>
        </p:txBody>
      </p:sp>
      <p:sp>
        <p:nvSpPr>
          <p:cNvPr id="436" name="Google Shape;436;p61"/>
          <p:cNvSpPr txBox="1"/>
          <p:nvPr/>
        </p:nvSpPr>
        <p:spPr>
          <a:xfrm>
            <a:off x="5607975" y="1784750"/>
            <a:ext cx="1555500" cy="27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     m                           </a:t>
            </a:r>
            <a:endParaRPr b="0" i="0" sz="1400" u="none" cap="none" strike="noStrike">
              <a:solidFill>
                <a:schemeClr val="dk1"/>
              </a:solidFill>
              <a:latin typeface="Arial"/>
              <a:ea typeface="Arial"/>
              <a:cs typeface="Arial"/>
              <a:sym typeface="Arial"/>
            </a:endParaRPr>
          </a:p>
        </p:txBody>
      </p:sp>
      <p:cxnSp>
        <p:nvCxnSpPr>
          <p:cNvPr id="437" name="Google Shape;437;p61"/>
          <p:cNvCxnSpPr>
            <a:endCxn id="435" idx="2"/>
          </p:cNvCxnSpPr>
          <p:nvPr/>
        </p:nvCxnSpPr>
        <p:spPr>
          <a:xfrm flipH="1" rot="10800000">
            <a:off x="6280492" y="1752050"/>
            <a:ext cx="1208400" cy="1506000"/>
          </a:xfrm>
          <a:prstGeom prst="straightConnector1">
            <a:avLst/>
          </a:prstGeom>
          <a:noFill/>
          <a:ln cap="flat" cmpd="sng" w="9525">
            <a:solidFill>
              <a:srgbClr val="F9F9F9"/>
            </a:solidFill>
            <a:prstDash val="solid"/>
            <a:round/>
            <a:headEnd len="sm" w="sm" type="none"/>
            <a:tailEnd len="med" w="med" type="triangle"/>
          </a:ln>
        </p:spPr>
      </p:cxnSp>
      <p:cxnSp>
        <p:nvCxnSpPr>
          <p:cNvPr id="438" name="Google Shape;438;p61"/>
          <p:cNvCxnSpPr/>
          <p:nvPr/>
        </p:nvCxnSpPr>
        <p:spPr>
          <a:xfrm rot="10800000">
            <a:off x="7717475" y="1752075"/>
            <a:ext cx="10800" cy="1505700"/>
          </a:xfrm>
          <a:prstGeom prst="straightConnector1">
            <a:avLst/>
          </a:prstGeom>
          <a:noFill/>
          <a:ln cap="flat" cmpd="sng" w="9525">
            <a:solidFill>
              <a:srgbClr val="F9F9F9"/>
            </a:solidFill>
            <a:prstDash val="solid"/>
            <a:round/>
            <a:headEnd len="sm" w="sm"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ctrTitle"/>
          </p:nvPr>
        </p:nvSpPr>
        <p:spPr>
          <a:xfrm>
            <a:off x="311708" y="1545450"/>
            <a:ext cx="8520600" cy="2052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200"/>
              <a:buNone/>
            </a:pPr>
            <a:r>
              <a:rPr lang="en" sz="3600">
                <a:latin typeface="Cordia New"/>
                <a:ea typeface="Cordia New"/>
                <a:cs typeface="Cordia New"/>
                <a:sym typeface="Cordia New"/>
              </a:rPr>
              <a:t>Pointers</a:t>
            </a:r>
            <a:br>
              <a:rPr lang="en">
                <a:latin typeface="Cordia New"/>
                <a:ea typeface="Cordia New"/>
                <a:cs typeface="Cordia New"/>
                <a:sym typeface="Cordia New"/>
              </a:rPr>
            </a:br>
            <a:br>
              <a:rPr lang="en">
                <a:latin typeface="Cordia New"/>
                <a:ea typeface="Cordia New"/>
                <a:cs typeface="Cordia New"/>
                <a:sym typeface="Cordia New"/>
              </a:rPr>
            </a:br>
            <a:br>
              <a:rPr lang="en">
                <a:latin typeface="Cordia New"/>
                <a:ea typeface="Cordia New"/>
                <a:cs typeface="Cordia New"/>
                <a:sym typeface="Cordia New"/>
              </a:rPr>
            </a:br>
            <a:br>
              <a:rPr lang="en">
                <a:latin typeface="Cordia New"/>
                <a:ea typeface="Cordia New"/>
                <a:cs typeface="Cordia New"/>
                <a:sym typeface="Cordia New"/>
              </a:rPr>
            </a:br>
            <a:endParaRPr>
              <a:latin typeface="Cordia New"/>
              <a:ea typeface="Cordia New"/>
              <a:cs typeface="Cordia New"/>
              <a:sym typeface="Cordia New"/>
            </a:endParaRPr>
          </a:p>
        </p:txBody>
      </p:sp>
      <p:pic>
        <p:nvPicPr>
          <p:cNvPr id="81" name="Google Shape;81;p17"/>
          <p:cNvPicPr preferRelativeResize="0"/>
          <p:nvPr/>
        </p:nvPicPr>
        <p:blipFill rotWithShape="1">
          <a:blip r:embed="rId3">
            <a:alphaModFix/>
          </a:blip>
          <a:srcRect b="0" l="0" r="0" t="0"/>
          <a:stretch/>
        </p:blipFill>
        <p:spPr>
          <a:xfrm>
            <a:off x="311692" y="1545450"/>
            <a:ext cx="4789456" cy="2972234"/>
          </a:xfrm>
          <a:prstGeom prst="rect">
            <a:avLst/>
          </a:prstGeom>
          <a:noFill/>
          <a:ln>
            <a:noFill/>
          </a:ln>
        </p:spPr>
      </p:pic>
      <p:sp>
        <p:nvSpPr>
          <p:cNvPr id="82" name="Google Shape;82;p17"/>
          <p:cNvSpPr/>
          <p:nvPr/>
        </p:nvSpPr>
        <p:spPr>
          <a:xfrm>
            <a:off x="5421163" y="2110085"/>
            <a:ext cx="3091130"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2400" u="none" cap="none" strike="noStrike">
                <a:solidFill>
                  <a:schemeClr val="dk1"/>
                </a:solidFill>
                <a:latin typeface="Cordia New"/>
                <a:ea typeface="Cordia New"/>
                <a:cs typeface="Cordia New"/>
                <a:sym typeface="Cordia New"/>
              </a:rPr>
              <a:t>What does this return and why?</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62"/>
          <p:cNvSpPr/>
          <p:nvPr/>
        </p:nvSpPr>
        <p:spPr>
          <a:xfrm>
            <a:off x="7078342" y="2908950"/>
            <a:ext cx="821100" cy="727500"/>
          </a:xfrm>
          <a:prstGeom prst="roundRect">
            <a:avLst>
              <a:gd fmla="val 16667"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62"/>
          <p:cNvSpPr/>
          <p:nvPr/>
        </p:nvSpPr>
        <p:spPr>
          <a:xfrm>
            <a:off x="5607967" y="2908950"/>
            <a:ext cx="821100" cy="727500"/>
          </a:xfrm>
          <a:prstGeom prst="roundRect">
            <a:avLst>
              <a:gd fmla="val 16667"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62"/>
          <p:cNvSpPr txBox="1"/>
          <p:nvPr/>
        </p:nvSpPr>
        <p:spPr>
          <a:xfrm>
            <a:off x="5607975" y="3748525"/>
            <a:ext cx="3123000" cy="27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     a                            b</a:t>
            </a:r>
            <a:endParaRPr b="0" i="0" sz="1400" u="none" cap="none" strike="noStrike">
              <a:solidFill>
                <a:schemeClr val="dk1"/>
              </a:solidFill>
              <a:latin typeface="Arial"/>
              <a:ea typeface="Arial"/>
              <a:cs typeface="Arial"/>
              <a:sym typeface="Arial"/>
            </a:endParaRPr>
          </a:p>
        </p:txBody>
      </p:sp>
      <p:sp>
        <p:nvSpPr>
          <p:cNvPr id="446" name="Google Shape;446;p62"/>
          <p:cNvSpPr/>
          <p:nvPr/>
        </p:nvSpPr>
        <p:spPr>
          <a:xfrm>
            <a:off x="5607967" y="1024550"/>
            <a:ext cx="821100" cy="7275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10</a:t>
            </a:r>
            <a:endParaRPr b="0" i="0" sz="1400" u="none" cap="none" strike="noStrike">
              <a:solidFill>
                <a:srgbClr val="000000"/>
              </a:solidFill>
              <a:latin typeface="Arial"/>
              <a:ea typeface="Arial"/>
              <a:cs typeface="Arial"/>
              <a:sym typeface="Arial"/>
            </a:endParaRPr>
          </a:p>
        </p:txBody>
      </p:sp>
      <p:sp>
        <p:nvSpPr>
          <p:cNvPr id="447" name="Google Shape;447;p62"/>
          <p:cNvSpPr txBox="1"/>
          <p:nvPr/>
        </p:nvSpPr>
        <p:spPr>
          <a:xfrm>
            <a:off x="1008600" y="1115850"/>
            <a:ext cx="4098000" cy="133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rdia New"/>
                <a:ea typeface="Cordia New"/>
                <a:cs typeface="Cordia New"/>
                <a:sym typeface="Cordia New"/>
              </a:rPr>
              <a:t>int m;</a:t>
            </a:r>
            <a:endParaRPr b="0" i="0" sz="1800" u="none" cap="none" strike="noStrike">
              <a:solidFill>
                <a:schemeClr val="dk1"/>
              </a:solidFill>
              <a:latin typeface="Cordia New"/>
              <a:ea typeface="Cordia New"/>
              <a:cs typeface="Cordia New"/>
              <a:sym typeface="Cordia New"/>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rdia New"/>
                <a:ea typeface="Cordia New"/>
                <a:cs typeface="Cordia New"/>
                <a:sym typeface="Cordia New"/>
              </a:rPr>
              <a:t>int *a;</a:t>
            </a:r>
            <a:endParaRPr b="0" i="0" sz="1800" u="none" cap="none" strike="noStrike">
              <a:solidFill>
                <a:schemeClr val="dk1"/>
              </a:solidFill>
              <a:latin typeface="Cordia New"/>
              <a:ea typeface="Cordia New"/>
              <a:cs typeface="Cordia New"/>
              <a:sym typeface="Cordia New"/>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rdia New"/>
                <a:ea typeface="Cordia New"/>
                <a:cs typeface="Cordia New"/>
                <a:sym typeface="Cordia New"/>
              </a:rPr>
              <a:t>int *b = malloc(sizeof(int));</a:t>
            </a:r>
            <a:endParaRPr b="0" i="0" sz="1800" u="none" cap="none" strike="noStrike">
              <a:solidFill>
                <a:schemeClr val="dk1"/>
              </a:solidFill>
              <a:latin typeface="Cordia New"/>
              <a:ea typeface="Cordia New"/>
              <a:cs typeface="Cordia New"/>
              <a:sym typeface="Cordia New"/>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rdia New"/>
                <a:ea typeface="Cordia New"/>
                <a:cs typeface="Cordia New"/>
                <a:sym typeface="Cordia New"/>
              </a:rPr>
              <a:t>a = &amp;m;</a:t>
            </a:r>
            <a:endParaRPr b="0" i="0" sz="1800" u="none" cap="none" strike="noStrike">
              <a:solidFill>
                <a:schemeClr val="dk1"/>
              </a:solidFill>
              <a:latin typeface="Cordia New"/>
              <a:ea typeface="Cordia New"/>
              <a:cs typeface="Cordia New"/>
              <a:sym typeface="Cordia New"/>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rdia New"/>
                <a:ea typeface="Cordia New"/>
                <a:cs typeface="Cordia New"/>
                <a:sym typeface="Cordia New"/>
              </a:rPr>
              <a:t>a = b;</a:t>
            </a:r>
            <a:endParaRPr b="0" i="0" sz="1800" u="none" cap="none" strike="noStrike">
              <a:solidFill>
                <a:schemeClr val="dk1"/>
              </a:solidFill>
              <a:latin typeface="Cordia New"/>
              <a:ea typeface="Cordia New"/>
              <a:cs typeface="Cordia New"/>
              <a:sym typeface="Cordia New"/>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rdia New"/>
                <a:ea typeface="Cordia New"/>
                <a:cs typeface="Cordia New"/>
                <a:sym typeface="Cordia New"/>
              </a:rPr>
              <a:t>m = 10;</a:t>
            </a:r>
            <a:endParaRPr b="0" i="0" sz="1800" u="none" cap="none" strike="noStrike">
              <a:solidFill>
                <a:schemeClr val="dk1"/>
              </a:solidFill>
              <a:latin typeface="Cordia New"/>
              <a:ea typeface="Cordia New"/>
              <a:cs typeface="Cordia New"/>
              <a:sym typeface="Cordia New"/>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rdia New"/>
                <a:ea typeface="Cordia New"/>
                <a:cs typeface="Cordia New"/>
                <a:sym typeface="Cordia New"/>
              </a:rPr>
              <a:t>*b = m + 2;</a:t>
            </a:r>
            <a:endParaRPr b="0" i="0" sz="1800" u="none" cap="none" strike="noStrike">
              <a:solidFill>
                <a:schemeClr val="dk1"/>
              </a:solidFill>
              <a:latin typeface="Cordia New"/>
              <a:ea typeface="Cordia New"/>
              <a:cs typeface="Cordia New"/>
              <a:sym typeface="Cordia New"/>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rdia New"/>
                <a:ea typeface="Cordia New"/>
                <a:cs typeface="Cordia New"/>
                <a:sym typeface="Cordia New"/>
              </a:rPr>
              <a:t>free(a);</a:t>
            </a:r>
            <a:endParaRPr b="0" i="0" sz="1800" u="none" cap="none" strike="noStrike">
              <a:solidFill>
                <a:schemeClr val="dk1"/>
              </a:solidFill>
              <a:latin typeface="Cordia New"/>
              <a:ea typeface="Cordia New"/>
              <a:cs typeface="Cordia New"/>
              <a:sym typeface="Cordia New"/>
            </a:endParaRPr>
          </a:p>
        </p:txBody>
      </p:sp>
      <p:sp>
        <p:nvSpPr>
          <p:cNvPr id="448" name="Google Shape;448;p62"/>
          <p:cNvSpPr/>
          <p:nvPr/>
        </p:nvSpPr>
        <p:spPr>
          <a:xfrm>
            <a:off x="7078342" y="1024550"/>
            <a:ext cx="821100" cy="727500"/>
          </a:xfrm>
          <a:prstGeom prst="roundRect">
            <a:avLst>
              <a:gd fmla="val 16667" name="adj"/>
            </a:avLst>
          </a:prstGeom>
          <a:noFill/>
          <a:ln cap="flat" cmpd="sng" w="9525">
            <a:solidFill>
              <a:srgbClr val="6AA84F"/>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62"/>
          <p:cNvSpPr txBox="1"/>
          <p:nvPr/>
        </p:nvSpPr>
        <p:spPr>
          <a:xfrm>
            <a:off x="5607975" y="1784750"/>
            <a:ext cx="1555500" cy="27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     m                           </a:t>
            </a:r>
            <a:endParaRPr b="0" i="0" sz="1400" u="none" cap="none" strike="noStrike">
              <a:solidFill>
                <a:schemeClr val="dk1"/>
              </a:solidFill>
              <a:latin typeface="Arial"/>
              <a:ea typeface="Arial"/>
              <a:cs typeface="Arial"/>
              <a:sym typeface="Arial"/>
            </a:endParaRPr>
          </a:p>
        </p:txBody>
      </p:sp>
      <p:cxnSp>
        <p:nvCxnSpPr>
          <p:cNvPr id="450" name="Google Shape;450;p62"/>
          <p:cNvCxnSpPr>
            <a:endCxn id="448" idx="2"/>
          </p:cNvCxnSpPr>
          <p:nvPr/>
        </p:nvCxnSpPr>
        <p:spPr>
          <a:xfrm flipH="1" rot="10800000">
            <a:off x="6280492" y="1752050"/>
            <a:ext cx="1208400" cy="1506000"/>
          </a:xfrm>
          <a:prstGeom prst="straightConnector1">
            <a:avLst/>
          </a:prstGeom>
          <a:noFill/>
          <a:ln cap="flat" cmpd="sng" w="9525">
            <a:solidFill>
              <a:srgbClr val="F9F9F9"/>
            </a:solidFill>
            <a:prstDash val="solid"/>
            <a:round/>
            <a:headEnd len="sm" w="sm" type="none"/>
            <a:tailEnd len="med" w="med" type="triangle"/>
          </a:ln>
        </p:spPr>
      </p:cxnSp>
      <p:cxnSp>
        <p:nvCxnSpPr>
          <p:cNvPr id="451" name="Google Shape;451;p62"/>
          <p:cNvCxnSpPr/>
          <p:nvPr/>
        </p:nvCxnSpPr>
        <p:spPr>
          <a:xfrm rot="10800000">
            <a:off x="7717475" y="1752075"/>
            <a:ext cx="10800" cy="1505700"/>
          </a:xfrm>
          <a:prstGeom prst="straightConnector1">
            <a:avLst/>
          </a:prstGeom>
          <a:noFill/>
          <a:ln cap="flat" cmpd="sng" w="9525">
            <a:solidFill>
              <a:srgbClr val="F9F9F9"/>
            </a:solidFill>
            <a:prstDash val="solid"/>
            <a:round/>
            <a:headEnd len="sm" w="sm" type="none"/>
            <a:tailEnd len="med" w="med" type="triangle"/>
          </a:ln>
        </p:spPr>
      </p:cxnSp>
      <p:sp>
        <p:nvSpPr>
          <p:cNvPr id="452" name="Google Shape;452;p62"/>
          <p:cNvSpPr/>
          <p:nvPr/>
        </p:nvSpPr>
        <p:spPr>
          <a:xfrm>
            <a:off x="7078342" y="1024550"/>
            <a:ext cx="821100" cy="7275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12</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63"/>
          <p:cNvSpPr/>
          <p:nvPr/>
        </p:nvSpPr>
        <p:spPr>
          <a:xfrm>
            <a:off x="7078342" y="2908950"/>
            <a:ext cx="821100" cy="727500"/>
          </a:xfrm>
          <a:prstGeom prst="roundRect">
            <a:avLst>
              <a:gd fmla="val 16667"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63"/>
          <p:cNvSpPr/>
          <p:nvPr/>
        </p:nvSpPr>
        <p:spPr>
          <a:xfrm>
            <a:off x="5607967" y="2908950"/>
            <a:ext cx="821100" cy="727500"/>
          </a:xfrm>
          <a:prstGeom prst="roundRect">
            <a:avLst>
              <a:gd fmla="val 16667"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63"/>
          <p:cNvSpPr txBox="1"/>
          <p:nvPr/>
        </p:nvSpPr>
        <p:spPr>
          <a:xfrm>
            <a:off x="5607975" y="3748525"/>
            <a:ext cx="3123000" cy="27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     a                            b</a:t>
            </a:r>
            <a:endParaRPr b="0" i="0" sz="1400" u="none" cap="none" strike="noStrike">
              <a:solidFill>
                <a:schemeClr val="dk1"/>
              </a:solidFill>
              <a:latin typeface="Arial"/>
              <a:ea typeface="Arial"/>
              <a:cs typeface="Arial"/>
              <a:sym typeface="Arial"/>
            </a:endParaRPr>
          </a:p>
        </p:txBody>
      </p:sp>
      <p:sp>
        <p:nvSpPr>
          <p:cNvPr id="460" name="Google Shape;460;p63"/>
          <p:cNvSpPr/>
          <p:nvPr/>
        </p:nvSpPr>
        <p:spPr>
          <a:xfrm>
            <a:off x="5607967" y="1024550"/>
            <a:ext cx="821100" cy="7275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10</a:t>
            </a:r>
            <a:endParaRPr b="0" i="0" sz="1400" u="none" cap="none" strike="noStrike">
              <a:solidFill>
                <a:srgbClr val="000000"/>
              </a:solidFill>
              <a:latin typeface="Arial"/>
              <a:ea typeface="Arial"/>
              <a:cs typeface="Arial"/>
              <a:sym typeface="Arial"/>
            </a:endParaRPr>
          </a:p>
        </p:txBody>
      </p:sp>
      <p:sp>
        <p:nvSpPr>
          <p:cNvPr id="461" name="Google Shape;461;p63"/>
          <p:cNvSpPr txBox="1"/>
          <p:nvPr/>
        </p:nvSpPr>
        <p:spPr>
          <a:xfrm>
            <a:off x="1008600" y="1115850"/>
            <a:ext cx="4098000" cy="133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rdia New"/>
                <a:ea typeface="Cordia New"/>
                <a:cs typeface="Cordia New"/>
                <a:sym typeface="Cordia New"/>
              </a:rPr>
              <a:t>int m;</a:t>
            </a:r>
            <a:endParaRPr b="0" i="0" sz="1800" u="none" cap="none" strike="noStrike">
              <a:solidFill>
                <a:schemeClr val="dk1"/>
              </a:solidFill>
              <a:latin typeface="Cordia New"/>
              <a:ea typeface="Cordia New"/>
              <a:cs typeface="Cordia New"/>
              <a:sym typeface="Cordia New"/>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rdia New"/>
                <a:ea typeface="Cordia New"/>
                <a:cs typeface="Cordia New"/>
                <a:sym typeface="Cordia New"/>
              </a:rPr>
              <a:t>int *a;</a:t>
            </a:r>
            <a:endParaRPr b="0" i="0" sz="1800" u="none" cap="none" strike="noStrike">
              <a:solidFill>
                <a:schemeClr val="dk1"/>
              </a:solidFill>
              <a:latin typeface="Cordia New"/>
              <a:ea typeface="Cordia New"/>
              <a:cs typeface="Cordia New"/>
              <a:sym typeface="Cordia New"/>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rdia New"/>
                <a:ea typeface="Cordia New"/>
                <a:cs typeface="Cordia New"/>
                <a:sym typeface="Cordia New"/>
              </a:rPr>
              <a:t>int *b = malloc(sizeof(int));</a:t>
            </a:r>
            <a:endParaRPr b="0" i="0" sz="1800" u="none" cap="none" strike="noStrike">
              <a:solidFill>
                <a:schemeClr val="dk1"/>
              </a:solidFill>
              <a:latin typeface="Cordia New"/>
              <a:ea typeface="Cordia New"/>
              <a:cs typeface="Cordia New"/>
              <a:sym typeface="Cordia New"/>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rdia New"/>
                <a:ea typeface="Cordia New"/>
                <a:cs typeface="Cordia New"/>
                <a:sym typeface="Cordia New"/>
              </a:rPr>
              <a:t>a = &amp;m;</a:t>
            </a:r>
            <a:endParaRPr b="0" i="0" sz="1800" u="none" cap="none" strike="noStrike">
              <a:solidFill>
                <a:schemeClr val="dk1"/>
              </a:solidFill>
              <a:latin typeface="Cordia New"/>
              <a:ea typeface="Cordia New"/>
              <a:cs typeface="Cordia New"/>
              <a:sym typeface="Cordia New"/>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rdia New"/>
                <a:ea typeface="Cordia New"/>
                <a:cs typeface="Cordia New"/>
                <a:sym typeface="Cordia New"/>
              </a:rPr>
              <a:t>a = b;</a:t>
            </a:r>
            <a:endParaRPr b="0" i="0" sz="1800" u="none" cap="none" strike="noStrike">
              <a:solidFill>
                <a:schemeClr val="dk1"/>
              </a:solidFill>
              <a:latin typeface="Cordia New"/>
              <a:ea typeface="Cordia New"/>
              <a:cs typeface="Cordia New"/>
              <a:sym typeface="Cordia New"/>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rdia New"/>
                <a:ea typeface="Cordia New"/>
                <a:cs typeface="Cordia New"/>
                <a:sym typeface="Cordia New"/>
              </a:rPr>
              <a:t>m = 10;</a:t>
            </a:r>
            <a:endParaRPr b="0" i="0" sz="1800" u="none" cap="none" strike="noStrike">
              <a:solidFill>
                <a:schemeClr val="dk1"/>
              </a:solidFill>
              <a:latin typeface="Cordia New"/>
              <a:ea typeface="Cordia New"/>
              <a:cs typeface="Cordia New"/>
              <a:sym typeface="Cordia New"/>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rdia New"/>
                <a:ea typeface="Cordia New"/>
                <a:cs typeface="Cordia New"/>
                <a:sym typeface="Cordia New"/>
              </a:rPr>
              <a:t>*b = m + 2;</a:t>
            </a:r>
            <a:endParaRPr b="0" i="0" sz="1800" u="none" cap="none" strike="noStrike">
              <a:solidFill>
                <a:schemeClr val="dk1"/>
              </a:solidFill>
              <a:latin typeface="Cordia New"/>
              <a:ea typeface="Cordia New"/>
              <a:cs typeface="Cordia New"/>
              <a:sym typeface="Cordia New"/>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rdia New"/>
                <a:ea typeface="Cordia New"/>
                <a:cs typeface="Cordia New"/>
                <a:sym typeface="Cordia New"/>
              </a:rPr>
              <a:t>free(a);</a:t>
            </a:r>
            <a:endParaRPr b="0" i="0" sz="1800" u="none" cap="none" strike="noStrike">
              <a:solidFill>
                <a:schemeClr val="dk1"/>
              </a:solidFill>
              <a:latin typeface="Cordia New"/>
              <a:ea typeface="Cordia New"/>
              <a:cs typeface="Cordia New"/>
              <a:sym typeface="Cordia New"/>
            </a:endParaRPr>
          </a:p>
        </p:txBody>
      </p:sp>
      <p:sp>
        <p:nvSpPr>
          <p:cNvPr id="462" name="Google Shape;462;p63"/>
          <p:cNvSpPr/>
          <p:nvPr/>
        </p:nvSpPr>
        <p:spPr>
          <a:xfrm>
            <a:off x="7078342" y="1024550"/>
            <a:ext cx="821100" cy="727500"/>
          </a:xfrm>
          <a:prstGeom prst="roundRect">
            <a:avLst>
              <a:gd fmla="val 16667" name="adj"/>
            </a:avLst>
          </a:prstGeom>
          <a:noFill/>
          <a:ln cap="flat" cmpd="sng" w="9525">
            <a:solidFill>
              <a:srgbClr val="6AA84F"/>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63"/>
          <p:cNvSpPr txBox="1"/>
          <p:nvPr/>
        </p:nvSpPr>
        <p:spPr>
          <a:xfrm>
            <a:off x="5607975" y="1784750"/>
            <a:ext cx="1555500" cy="27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     m                           </a:t>
            </a:r>
            <a:endParaRPr b="0" i="0" sz="1400" u="none" cap="none" strike="noStrike">
              <a:solidFill>
                <a:schemeClr val="dk1"/>
              </a:solidFill>
              <a:latin typeface="Arial"/>
              <a:ea typeface="Arial"/>
              <a:cs typeface="Arial"/>
              <a:sym typeface="Arial"/>
            </a:endParaRPr>
          </a:p>
        </p:txBody>
      </p:sp>
      <p:cxnSp>
        <p:nvCxnSpPr>
          <p:cNvPr id="464" name="Google Shape;464;p63"/>
          <p:cNvCxnSpPr>
            <a:endCxn id="462" idx="2"/>
          </p:cNvCxnSpPr>
          <p:nvPr/>
        </p:nvCxnSpPr>
        <p:spPr>
          <a:xfrm flipH="1" rot="10800000">
            <a:off x="6280492" y="1752050"/>
            <a:ext cx="1208400" cy="1506000"/>
          </a:xfrm>
          <a:prstGeom prst="straightConnector1">
            <a:avLst/>
          </a:prstGeom>
          <a:noFill/>
          <a:ln cap="flat" cmpd="sng" w="9525">
            <a:solidFill>
              <a:srgbClr val="F9F9F9"/>
            </a:solidFill>
            <a:prstDash val="solid"/>
            <a:round/>
            <a:headEnd len="sm" w="sm" type="none"/>
            <a:tailEnd len="med" w="med" type="triangle"/>
          </a:ln>
        </p:spPr>
      </p:cxnSp>
      <p:cxnSp>
        <p:nvCxnSpPr>
          <p:cNvPr id="465" name="Google Shape;465;p63"/>
          <p:cNvCxnSpPr/>
          <p:nvPr/>
        </p:nvCxnSpPr>
        <p:spPr>
          <a:xfrm rot="10800000">
            <a:off x="7717475" y="1752075"/>
            <a:ext cx="10800" cy="1505700"/>
          </a:xfrm>
          <a:prstGeom prst="straightConnector1">
            <a:avLst/>
          </a:prstGeom>
          <a:noFill/>
          <a:ln cap="flat" cmpd="sng" w="9525">
            <a:solidFill>
              <a:srgbClr val="F9F9F9"/>
            </a:solidFill>
            <a:prstDash val="solid"/>
            <a:round/>
            <a:headEnd len="sm" w="sm" type="none"/>
            <a:tailEnd len="med" w="med" type="triangle"/>
          </a:ln>
        </p:spPr>
      </p:cxn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64"/>
          <p:cNvSpPr/>
          <p:nvPr/>
        </p:nvSpPr>
        <p:spPr>
          <a:xfrm>
            <a:off x="7078342" y="2908950"/>
            <a:ext cx="821100" cy="727500"/>
          </a:xfrm>
          <a:prstGeom prst="roundRect">
            <a:avLst>
              <a:gd fmla="val 16667"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64"/>
          <p:cNvSpPr/>
          <p:nvPr/>
        </p:nvSpPr>
        <p:spPr>
          <a:xfrm>
            <a:off x="5607967" y="2908950"/>
            <a:ext cx="821100" cy="727500"/>
          </a:xfrm>
          <a:prstGeom prst="roundRect">
            <a:avLst>
              <a:gd fmla="val 16667"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64"/>
          <p:cNvSpPr txBox="1"/>
          <p:nvPr/>
        </p:nvSpPr>
        <p:spPr>
          <a:xfrm>
            <a:off x="5607975" y="3748525"/>
            <a:ext cx="3123000" cy="27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     a                            b</a:t>
            </a:r>
            <a:endParaRPr b="0" i="0" sz="1400" u="none" cap="none" strike="noStrike">
              <a:solidFill>
                <a:schemeClr val="dk1"/>
              </a:solidFill>
              <a:latin typeface="Arial"/>
              <a:ea typeface="Arial"/>
              <a:cs typeface="Arial"/>
              <a:sym typeface="Arial"/>
            </a:endParaRPr>
          </a:p>
        </p:txBody>
      </p:sp>
      <p:sp>
        <p:nvSpPr>
          <p:cNvPr id="473" name="Google Shape;473;p64"/>
          <p:cNvSpPr/>
          <p:nvPr/>
        </p:nvSpPr>
        <p:spPr>
          <a:xfrm>
            <a:off x="5607967" y="1024550"/>
            <a:ext cx="821100" cy="7275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10</a:t>
            </a:r>
            <a:endParaRPr b="0" i="0" sz="1400" u="none" cap="none" strike="noStrike">
              <a:solidFill>
                <a:srgbClr val="000000"/>
              </a:solidFill>
              <a:latin typeface="Arial"/>
              <a:ea typeface="Arial"/>
              <a:cs typeface="Arial"/>
              <a:sym typeface="Arial"/>
            </a:endParaRPr>
          </a:p>
        </p:txBody>
      </p:sp>
      <p:sp>
        <p:nvSpPr>
          <p:cNvPr id="474" name="Google Shape;474;p64"/>
          <p:cNvSpPr txBox="1"/>
          <p:nvPr/>
        </p:nvSpPr>
        <p:spPr>
          <a:xfrm>
            <a:off x="1008600" y="1115850"/>
            <a:ext cx="4098000" cy="133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rdia New"/>
                <a:ea typeface="Cordia New"/>
                <a:cs typeface="Cordia New"/>
                <a:sym typeface="Cordia New"/>
              </a:rPr>
              <a:t>int m;</a:t>
            </a:r>
            <a:endParaRPr b="0" i="0" sz="1800" u="none" cap="none" strike="noStrike">
              <a:solidFill>
                <a:schemeClr val="dk1"/>
              </a:solidFill>
              <a:latin typeface="Cordia New"/>
              <a:ea typeface="Cordia New"/>
              <a:cs typeface="Cordia New"/>
              <a:sym typeface="Cordia New"/>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rdia New"/>
                <a:ea typeface="Cordia New"/>
                <a:cs typeface="Cordia New"/>
                <a:sym typeface="Cordia New"/>
              </a:rPr>
              <a:t>int *a;</a:t>
            </a:r>
            <a:endParaRPr b="0" i="0" sz="1800" u="none" cap="none" strike="noStrike">
              <a:solidFill>
                <a:schemeClr val="dk1"/>
              </a:solidFill>
              <a:latin typeface="Cordia New"/>
              <a:ea typeface="Cordia New"/>
              <a:cs typeface="Cordia New"/>
              <a:sym typeface="Cordia New"/>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rdia New"/>
                <a:ea typeface="Cordia New"/>
                <a:cs typeface="Cordia New"/>
                <a:sym typeface="Cordia New"/>
              </a:rPr>
              <a:t>int *b = malloc(sizeof(int));</a:t>
            </a:r>
            <a:endParaRPr b="0" i="0" sz="1800" u="none" cap="none" strike="noStrike">
              <a:solidFill>
                <a:schemeClr val="dk1"/>
              </a:solidFill>
              <a:latin typeface="Cordia New"/>
              <a:ea typeface="Cordia New"/>
              <a:cs typeface="Cordia New"/>
              <a:sym typeface="Cordia New"/>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rdia New"/>
                <a:ea typeface="Cordia New"/>
                <a:cs typeface="Cordia New"/>
                <a:sym typeface="Cordia New"/>
              </a:rPr>
              <a:t>a = &amp;m;</a:t>
            </a:r>
            <a:endParaRPr b="0" i="0" sz="1800" u="none" cap="none" strike="noStrike">
              <a:solidFill>
                <a:schemeClr val="dk1"/>
              </a:solidFill>
              <a:latin typeface="Cordia New"/>
              <a:ea typeface="Cordia New"/>
              <a:cs typeface="Cordia New"/>
              <a:sym typeface="Cordia New"/>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rdia New"/>
                <a:ea typeface="Cordia New"/>
                <a:cs typeface="Cordia New"/>
                <a:sym typeface="Cordia New"/>
              </a:rPr>
              <a:t>a = b;</a:t>
            </a:r>
            <a:endParaRPr b="0" i="0" sz="1800" u="none" cap="none" strike="noStrike">
              <a:solidFill>
                <a:schemeClr val="dk1"/>
              </a:solidFill>
              <a:latin typeface="Cordia New"/>
              <a:ea typeface="Cordia New"/>
              <a:cs typeface="Cordia New"/>
              <a:sym typeface="Cordia New"/>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rdia New"/>
                <a:ea typeface="Cordia New"/>
                <a:cs typeface="Cordia New"/>
                <a:sym typeface="Cordia New"/>
              </a:rPr>
              <a:t>m = 10;</a:t>
            </a:r>
            <a:endParaRPr b="0" i="0" sz="1800" u="none" cap="none" strike="noStrike">
              <a:solidFill>
                <a:schemeClr val="dk1"/>
              </a:solidFill>
              <a:latin typeface="Cordia New"/>
              <a:ea typeface="Cordia New"/>
              <a:cs typeface="Cordia New"/>
              <a:sym typeface="Cordia New"/>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rdia New"/>
                <a:ea typeface="Cordia New"/>
                <a:cs typeface="Cordia New"/>
                <a:sym typeface="Cordia New"/>
              </a:rPr>
              <a:t>*b = m + 2;</a:t>
            </a:r>
            <a:endParaRPr b="0" i="0" sz="1800" u="none" cap="none" strike="noStrike">
              <a:solidFill>
                <a:schemeClr val="dk1"/>
              </a:solidFill>
              <a:latin typeface="Cordia New"/>
              <a:ea typeface="Cordia New"/>
              <a:cs typeface="Cordia New"/>
              <a:sym typeface="Cordia New"/>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rdia New"/>
                <a:ea typeface="Cordia New"/>
                <a:cs typeface="Cordia New"/>
                <a:sym typeface="Cordia New"/>
              </a:rPr>
              <a:t>free(a);</a:t>
            </a:r>
            <a:endParaRPr b="0" i="0" sz="1800" u="none" cap="none" strike="noStrike">
              <a:solidFill>
                <a:schemeClr val="dk1"/>
              </a:solidFill>
              <a:latin typeface="Cordia New"/>
              <a:ea typeface="Cordia New"/>
              <a:cs typeface="Cordia New"/>
              <a:sym typeface="Cordia New"/>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rdia New"/>
                <a:ea typeface="Cordia New"/>
                <a:cs typeface="Cordia New"/>
                <a:sym typeface="Cordia New"/>
              </a:rPr>
              <a:t>*b = 11</a:t>
            </a:r>
            <a:r>
              <a:rPr lang="en" sz="1800">
                <a:solidFill>
                  <a:schemeClr val="dk1"/>
                </a:solidFill>
                <a:latin typeface="Cordia New"/>
                <a:ea typeface="Cordia New"/>
                <a:cs typeface="Cordia New"/>
                <a:sym typeface="Cordia New"/>
              </a:rPr>
              <a:t>;</a:t>
            </a:r>
            <a:endParaRPr b="0" i="0" sz="1800" u="none" cap="none" strike="noStrike">
              <a:solidFill>
                <a:schemeClr val="dk1"/>
              </a:solidFill>
              <a:latin typeface="Cordia New"/>
              <a:ea typeface="Cordia New"/>
              <a:cs typeface="Cordia New"/>
              <a:sym typeface="Cordia New"/>
            </a:endParaRPr>
          </a:p>
        </p:txBody>
      </p:sp>
      <p:sp>
        <p:nvSpPr>
          <p:cNvPr id="475" name="Google Shape;475;p64"/>
          <p:cNvSpPr/>
          <p:nvPr/>
        </p:nvSpPr>
        <p:spPr>
          <a:xfrm>
            <a:off x="7078342" y="1024550"/>
            <a:ext cx="821100" cy="727500"/>
          </a:xfrm>
          <a:prstGeom prst="roundRect">
            <a:avLst>
              <a:gd fmla="val 16667" name="adj"/>
            </a:avLst>
          </a:prstGeom>
          <a:noFill/>
          <a:ln cap="flat" cmpd="sng" w="9525">
            <a:solidFill>
              <a:srgbClr val="CC0000"/>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64"/>
          <p:cNvSpPr txBox="1"/>
          <p:nvPr/>
        </p:nvSpPr>
        <p:spPr>
          <a:xfrm>
            <a:off x="5607975" y="1784750"/>
            <a:ext cx="1555500" cy="27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     m                           </a:t>
            </a:r>
            <a:endParaRPr b="0" i="0" sz="1400" u="none" cap="none" strike="noStrike">
              <a:solidFill>
                <a:schemeClr val="dk1"/>
              </a:solidFill>
              <a:latin typeface="Arial"/>
              <a:ea typeface="Arial"/>
              <a:cs typeface="Arial"/>
              <a:sym typeface="Arial"/>
            </a:endParaRPr>
          </a:p>
        </p:txBody>
      </p:sp>
      <p:cxnSp>
        <p:nvCxnSpPr>
          <p:cNvPr id="477" name="Google Shape;477;p64"/>
          <p:cNvCxnSpPr>
            <a:endCxn id="475" idx="2"/>
          </p:cNvCxnSpPr>
          <p:nvPr/>
        </p:nvCxnSpPr>
        <p:spPr>
          <a:xfrm flipH="1" rot="10800000">
            <a:off x="6280492" y="1752050"/>
            <a:ext cx="1208400" cy="1506000"/>
          </a:xfrm>
          <a:prstGeom prst="straightConnector1">
            <a:avLst/>
          </a:prstGeom>
          <a:noFill/>
          <a:ln cap="flat" cmpd="sng" w="9525">
            <a:solidFill>
              <a:srgbClr val="F9F9F9"/>
            </a:solidFill>
            <a:prstDash val="solid"/>
            <a:round/>
            <a:headEnd len="sm" w="sm" type="none"/>
            <a:tailEnd len="med" w="med" type="triangle"/>
          </a:ln>
        </p:spPr>
      </p:cxnSp>
      <p:cxnSp>
        <p:nvCxnSpPr>
          <p:cNvPr id="478" name="Google Shape;478;p64"/>
          <p:cNvCxnSpPr/>
          <p:nvPr/>
        </p:nvCxnSpPr>
        <p:spPr>
          <a:xfrm rot="10800000">
            <a:off x="7717475" y="1752075"/>
            <a:ext cx="10800" cy="1505700"/>
          </a:xfrm>
          <a:prstGeom prst="straightConnector1">
            <a:avLst/>
          </a:prstGeom>
          <a:noFill/>
          <a:ln cap="flat" cmpd="sng" w="9525">
            <a:solidFill>
              <a:srgbClr val="F9F9F9"/>
            </a:solidFill>
            <a:prstDash val="solid"/>
            <a:round/>
            <a:headEnd len="sm" w="sm" type="none"/>
            <a:tailEnd len="med" w="med" type="triangle"/>
          </a:ln>
        </p:spPr>
      </p:cxn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65"/>
          <p:cNvSpPr/>
          <p:nvPr/>
        </p:nvSpPr>
        <p:spPr>
          <a:xfrm>
            <a:off x="7078342" y="2908950"/>
            <a:ext cx="821100" cy="727500"/>
          </a:xfrm>
          <a:prstGeom prst="roundRect">
            <a:avLst>
              <a:gd fmla="val 16667"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65"/>
          <p:cNvSpPr/>
          <p:nvPr/>
        </p:nvSpPr>
        <p:spPr>
          <a:xfrm>
            <a:off x="5607967" y="2908950"/>
            <a:ext cx="821100" cy="727500"/>
          </a:xfrm>
          <a:prstGeom prst="roundRect">
            <a:avLst>
              <a:gd fmla="val 16667"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65"/>
          <p:cNvSpPr txBox="1"/>
          <p:nvPr/>
        </p:nvSpPr>
        <p:spPr>
          <a:xfrm>
            <a:off x="5607975" y="3748525"/>
            <a:ext cx="3123000" cy="27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     a                            b</a:t>
            </a:r>
            <a:endParaRPr b="0" i="0" sz="1400" u="none" cap="none" strike="noStrike">
              <a:solidFill>
                <a:schemeClr val="dk1"/>
              </a:solidFill>
              <a:latin typeface="Arial"/>
              <a:ea typeface="Arial"/>
              <a:cs typeface="Arial"/>
              <a:sym typeface="Arial"/>
            </a:endParaRPr>
          </a:p>
        </p:txBody>
      </p:sp>
      <p:sp>
        <p:nvSpPr>
          <p:cNvPr id="486" name="Google Shape;486;p65"/>
          <p:cNvSpPr/>
          <p:nvPr/>
        </p:nvSpPr>
        <p:spPr>
          <a:xfrm>
            <a:off x="5607967" y="1024550"/>
            <a:ext cx="821100" cy="7275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10</a:t>
            </a:r>
            <a:endParaRPr b="0" i="0" sz="1400" u="none" cap="none" strike="noStrike">
              <a:solidFill>
                <a:srgbClr val="000000"/>
              </a:solidFill>
              <a:latin typeface="Arial"/>
              <a:ea typeface="Arial"/>
              <a:cs typeface="Arial"/>
              <a:sym typeface="Arial"/>
            </a:endParaRPr>
          </a:p>
        </p:txBody>
      </p:sp>
      <p:sp>
        <p:nvSpPr>
          <p:cNvPr id="487" name="Google Shape;487;p65"/>
          <p:cNvSpPr txBox="1"/>
          <p:nvPr/>
        </p:nvSpPr>
        <p:spPr>
          <a:xfrm>
            <a:off x="1008600" y="1115850"/>
            <a:ext cx="4098000" cy="133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rdia New"/>
                <a:ea typeface="Cordia New"/>
                <a:cs typeface="Cordia New"/>
                <a:sym typeface="Cordia New"/>
              </a:rPr>
              <a:t>int m;</a:t>
            </a:r>
            <a:endParaRPr b="0" i="0" sz="1800" u="none" cap="none" strike="noStrike">
              <a:solidFill>
                <a:schemeClr val="dk1"/>
              </a:solidFill>
              <a:latin typeface="Cordia New"/>
              <a:ea typeface="Cordia New"/>
              <a:cs typeface="Cordia New"/>
              <a:sym typeface="Cordia New"/>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rdia New"/>
                <a:ea typeface="Cordia New"/>
                <a:cs typeface="Cordia New"/>
                <a:sym typeface="Cordia New"/>
              </a:rPr>
              <a:t>int *a;</a:t>
            </a:r>
            <a:endParaRPr b="0" i="0" sz="1800" u="none" cap="none" strike="noStrike">
              <a:solidFill>
                <a:schemeClr val="dk1"/>
              </a:solidFill>
              <a:latin typeface="Cordia New"/>
              <a:ea typeface="Cordia New"/>
              <a:cs typeface="Cordia New"/>
              <a:sym typeface="Cordia New"/>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rdia New"/>
                <a:ea typeface="Cordia New"/>
                <a:cs typeface="Cordia New"/>
                <a:sym typeface="Cordia New"/>
              </a:rPr>
              <a:t>int *b = malloc(sizeof(int));</a:t>
            </a:r>
            <a:endParaRPr b="0" i="0" sz="1800" u="none" cap="none" strike="noStrike">
              <a:solidFill>
                <a:schemeClr val="dk1"/>
              </a:solidFill>
              <a:latin typeface="Cordia New"/>
              <a:ea typeface="Cordia New"/>
              <a:cs typeface="Cordia New"/>
              <a:sym typeface="Cordia New"/>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rdia New"/>
                <a:ea typeface="Cordia New"/>
                <a:cs typeface="Cordia New"/>
                <a:sym typeface="Cordia New"/>
              </a:rPr>
              <a:t>a = &amp;m;</a:t>
            </a:r>
            <a:endParaRPr b="0" i="0" sz="1800" u="none" cap="none" strike="noStrike">
              <a:solidFill>
                <a:schemeClr val="dk1"/>
              </a:solidFill>
              <a:latin typeface="Cordia New"/>
              <a:ea typeface="Cordia New"/>
              <a:cs typeface="Cordia New"/>
              <a:sym typeface="Cordia New"/>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rdia New"/>
                <a:ea typeface="Cordia New"/>
                <a:cs typeface="Cordia New"/>
                <a:sym typeface="Cordia New"/>
              </a:rPr>
              <a:t>a = b;</a:t>
            </a:r>
            <a:endParaRPr b="0" i="0" sz="1800" u="none" cap="none" strike="noStrike">
              <a:solidFill>
                <a:schemeClr val="dk1"/>
              </a:solidFill>
              <a:latin typeface="Cordia New"/>
              <a:ea typeface="Cordia New"/>
              <a:cs typeface="Cordia New"/>
              <a:sym typeface="Cordia New"/>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rdia New"/>
                <a:ea typeface="Cordia New"/>
                <a:cs typeface="Cordia New"/>
                <a:sym typeface="Cordia New"/>
              </a:rPr>
              <a:t>m = 10;</a:t>
            </a:r>
            <a:endParaRPr b="0" i="0" sz="1800" u="none" cap="none" strike="noStrike">
              <a:solidFill>
                <a:schemeClr val="dk1"/>
              </a:solidFill>
              <a:latin typeface="Cordia New"/>
              <a:ea typeface="Cordia New"/>
              <a:cs typeface="Cordia New"/>
              <a:sym typeface="Cordia New"/>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rdia New"/>
                <a:ea typeface="Cordia New"/>
                <a:cs typeface="Cordia New"/>
                <a:sym typeface="Cordia New"/>
              </a:rPr>
              <a:t>*b = m + 2;</a:t>
            </a:r>
            <a:endParaRPr b="0" i="0" sz="1800" u="none" cap="none" strike="noStrike">
              <a:solidFill>
                <a:schemeClr val="dk1"/>
              </a:solidFill>
              <a:latin typeface="Cordia New"/>
              <a:ea typeface="Cordia New"/>
              <a:cs typeface="Cordia New"/>
              <a:sym typeface="Cordia New"/>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rdia New"/>
                <a:ea typeface="Cordia New"/>
                <a:cs typeface="Cordia New"/>
                <a:sym typeface="Cordia New"/>
              </a:rPr>
              <a:t>free(a);</a:t>
            </a:r>
            <a:endParaRPr b="0" i="0" sz="1800" u="none" cap="none" strike="noStrike">
              <a:solidFill>
                <a:schemeClr val="dk1"/>
              </a:solidFill>
              <a:latin typeface="Cordia New"/>
              <a:ea typeface="Cordia New"/>
              <a:cs typeface="Cordia New"/>
              <a:sym typeface="Cordia New"/>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FF0000"/>
                </a:solidFill>
                <a:latin typeface="Cordia New"/>
                <a:ea typeface="Cordia New"/>
                <a:cs typeface="Cordia New"/>
                <a:sym typeface="Cordia New"/>
              </a:rPr>
              <a:t>*b = 11</a:t>
            </a:r>
            <a:r>
              <a:rPr lang="en" sz="1800">
                <a:solidFill>
                  <a:srgbClr val="FF0000"/>
                </a:solidFill>
                <a:latin typeface="Cordia New"/>
                <a:ea typeface="Cordia New"/>
                <a:cs typeface="Cordia New"/>
                <a:sym typeface="Cordia New"/>
              </a:rPr>
              <a:t>;</a:t>
            </a:r>
            <a:endParaRPr b="0" i="0" sz="1800" u="none" cap="none" strike="noStrike">
              <a:solidFill>
                <a:srgbClr val="FF0000"/>
              </a:solidFill>
              <a:latin typeface="Cordia New"/>
              <a:ea typeface="Cordia New"/>
              <a:cs typeface="Cordia New"/>
              <a:sym typeface="Cordia New"/>
            </a:endParaRPr>
          </a:p>
        </p:txBody>
      </p:sp>
      <p:sp>
        <p:nvSpPr>
          <p:cNvPr id="488" name="Google Shape;488;p65"/>
          <p:cNvSpPr/>
          <p:nvPr/>
        </p:nvSpPr>
        <p:spPr>
          <a:xfrm>
            <a:off x="7078342" y="1024550"/>
            <a:ext cx="821100" cy="727500"/>
          </a:xfrm>
          <a:prstGeom prst="roundRect">
            <a:avLst>
              <a:gd fmla="val 16667" name="adj"/>
            </a:avLst>
          </a:prstGeom>
          <a:noFill/>
          <a:ln cap="flat" cmpd="sng" w="9525">
            <a:solidFill>
              <a:srgbClr val="CC0000"/>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65"/>
          <p:cNvSpPr txBox="1"/>
          <p:nvPr/>
        </p:nvSpPr>
        <p:spPr>
          <a:xfrm>
            <a:off x="5607975" y="1784750"/>
            <a:ext cx="1555500" cy="27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     m                           </a:t>
            </a:r>
            <a:endParaRPr b="0" i="0" sz="1400" u="none" cap="none" strike="noStrike">
              <a:solidFill>
                <a:schemeClr val="dk1"/>
              </a:solidFill>
              <a:latin typeface="Arial"/>
              <a:ea typeface="Arial"/>
              <a:cs typeface="Arial"/>
              <a:sym typeface="Arial"/>
            </a:endParaRPr>
          </a:p>
        </p:txBody>
      </p:sp>
      <p:cxnSp>
        <p:nvCxnSpPr>
          <p:cNvPr id="490" name="Google Shape;490;p65"/>
          <p:cNvCxnSpPr>
            <a:endCxn id="488" idx="2"/>
          </p:cNvCxnSpPr>
          <p:nvPr/>
        </p:nvCxnSpPr>
        <p:spPr>
          <a:xfrm flipH="1" rot="10800000">
            <a:off x="6280492" y="1752050"/>
            <a:ext cx="1208400" cy="1506000"/>
          </a:xfrm>
          <a:prstGeom prst="straightConnector1">
            <a:avLst/>
          </a:prstGeom>
          <a:noFill/>
          <a:ln cap="flat" cmpd="sng" w="9525">
            <a:solidFill>
              <a:srgbClr val="F9F9F9"/>
            </a:solidFill>
            <a:prstDash val="solid"/>
            <a:round/>
            <a:headEnd len="sm" w="sm" type="none"/>
            <a:tailEnd len="med" w="med" type="triangle"/>
          </a:ln>
        </p:spPr>
      </p:cxnSp>
      <p:cxnSp>
        <p:nvCxnSpPr>
          <p:cNvPr id="491" name="Google Shape;491;p65"/>
          <p:cNvCxnSpPr/>
          <p:nvPr/>
        </p:nvCxnSpPr>
        <p:spPr>
          <a:xfrm rot="10800000">
            <a:off x="7717475" y="1752075"/>
            <a:ext cx="10800" cy="1505700"/>
          </a:xfrm>
          <a:prstGeom prst="straightConnector1">
            <a:avLst/>
          </a:prstGeom>
          <a:noFill/>
          <a:ln cap="flat" cmpd="sng" w="9525">
            <a:solidFill>
              <a:srgbClr val="F9F9F9"/>
            </a:solidFill>
            <a:prstDash val="solid"/>
            <a:round/>
            <a:headEnd len="sm" w="sm" type="none"/>
            <a:tailEnd len="med" w="med" type="triangle"/>
          </a:ln>
        </p:spPr>
      </p:cxn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66"/>
          <p:cNvSpPr txBox="1"/>
          <p:nvPr/>
        </p:nvSpPr>
        <p:spPr>
          <a:xfrm>
            <a:off x="860691" y="891914"/>
            <a:ext cx="6715765" cy="334418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rdia New"/>
                <a:ea typeface="Cordia New"/>
                <a:cs typeface="Cordia New"/>
                <a:sym typeface="Cordia New"/>
              </a:rPr>
              <a:t>What happens if we do not free memory that we have allocated? </a:t>
            </a: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dia New"/>
              <a:ea typeface="Cordia New"/>
              <a:cs typeface="Cordia New"/>
              <a:sym typeface="Cordia New"/>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dia New"/>
              <a:ea typeface="Cordia New"/>
              <a:cs typeface="Cordia New"/>
              <a:sym typeface="Cordia New"/>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67"/>
          <p:cNvSpPr txBox="1"/>
          <p:nvPr/>
        </p:nvSpPr>
        <p:spPr>
          <a:xfrm>
            <a:off x="860691" y="891914"/>
            <a:ext cx="6715800" cy="334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rdia New"/>
                <a:ea typeface="Cordia New"/>
                <a:cs typeface="Cordia New"/>
                <a:sym typeface="Cordia New"/>
              </a:rPr>
              <a:t>What happens if we do not free memory that we have allocated? </a:t>
            </a:r>
            <a:endParaRPr/>
          </a:p>
          <a:p>
            <a:pPr indent="0" lvl="0" marL="0" marR="0" rtl="0" algn="l">
              <a:lnSpc>
                <a:spcPct val="100000"/>
              </a:lnSpc>
              <a:spcBef>
                <a:spcPts val="0"/>
              </a:spcBef>
              <a:spcAft>
                <a:spcPts val="0"/>
              </a:spcAft>
              <a:buClr>
                <a:srgbClr val="000000"/>
              </a:buClr>
              <a:buSzPts val="1800"/>
              <a:buFont typeface="Arial"/>
              <a:buNone/>
            </a:pPr>
            <a:r>
              <a:rPr lang="en" sz="1800">
                <a:solidFill>
                  <a:srgbClr val="B6D7A8"/>
                </a:solidFill>
                <a:latin typeface="Cordia New"/>
                <a:ea typeface="Cordia New"/>
                <a:cs typeface="Cordia New"/>
                <a:sym typeface="Cordia New"/>
              </a:rPr>
              <a:t>Memory leak: Can run out of dynamic memory</a:t>
            </a:r>
            <a:endParaRPr b="0" i="0" sz="1800" u="none" cap="none" strike="noStrike">
              <a:solidFill>
                <a:srgbClr val="B6D7A8"/>
              </a:solidFill>
              <a:latin typeface="Cordia New"/>
              <a:ea typeface="Cordia New"/>
              <a:cs typeface="Cordia New"/>
              <a:sym typeface="Cordia New"/>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B6D7A8"/>
                </a:solidFill>
                <a:latin typeface="Cordia New"/>
                <a:ea typeface="Cordia New"/>
                <a:cs typeface="Cordia New"/>
                <a:sym typeface="Cordia New"/>
              </a:rPr>
              <a:t>Make sure to run valgrind on your code to ensure you don’t have any memory leaks.</a:t>
            </a:r>
            <a:endParaRPr>
              <a:solidFill>
                <a:srgbClr val="B6D7A8"/>
              </a:solidFil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dia New"/>
              <a:ea typeface="Cordia New"/>
              <a:cs typeface="Cordia New"/>
              <a:sym typeface="Cordia New"/>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68"/>
          <p:cNvSpPr txBox="1"/>
          <p:nvPr/>
        </p:nvSpPr>
        <p:spPr>
          <a:xfrm>
            <a:off x="860691" y="891914"/>
            <a:ext cx="6715800" cy="334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rdia New"/>
                <a:ea typeface="Cordia New"/>
                <a:cs typeface="Cordia New"/>
                <a:sym typeface="Cordia New"/>
              </a:rPr>
              <a:t>What happens if we do not free memory that we have allocated? </a:t>
            </a:r>
            <a:endParaRPr/>
          </a:p>
          <a:p>
            <a:pPr indent="0" lvl="0" marL="0" rtl="0" algn="l">
              <a:spcBef>
                <a:spcPts val="0"/>
              </a:spcBef>
              <a:spcAft>
                <a:spcPts val="0"/>
              </a:spcAft>
              <a:buClr>
                <a:srgbClr val="000000"/>
              </a:buClr>
              <a:buSzPts val="1800"/>
              <a:buFont typeface="Arial"/>
              <a:buNone/>
            </a:pPr>
            <a:r>
              <a:rPr lang="en" sz="1800">
                <a:solidFill>
                  <a:srgbClr val="B6D7A8"/>
                </a:solidFill>
                <a:latin typeface="Cordia New"/>
                <a:ea typeface="Cordia New"/>
                <a:cs typeface="Cordia New"/>
                <a:sym typeface="Cordia New"/>
              </a:rPr>
              <a:t>Memory leak: Can run out of dynamic memory</a:t>
            </a:r>
            <a:endParaRPr sz="1800">
              <a:solidFill>
                <a:srgbClr val="B6D7A8"/>
              </a:solidFill>
              <a:latin typeface="Cordia New"/>
              <a:ea typeface="Cordia New"/>
              <a:cs typeface="Cordia New"/>
              <a:sym typeface="Cordia New"/>
            </a:endParaRPr>
          </a:p>
          <a:p>
            <a:pPr indent="0" lvl="0" marL="0" rtl="0" algn="l">
              <a:spcBef>
                <a:spcPts val="0"/>
              </a:spcBef>
              <a:spcAft>
                <a:spcPts val="0"/>
              </a:spcAft>
              <a:buClr>
                <a:srgbClr val="000000"/>
              </a:buClr>
              <a:buSzPts val="1800"/>
              <a:buFont typeface="Arial"/>
              <a:buNone/>
            </a:pPr>
            <a:r>
              <a:rPr lang="en" sz="1800">
                <a:solidFill>
                  <a:srgbClr val="B6D7A8"/>
                </a:solidFill>
                <a:latin typeface="Cordia New"/>
                <a:ea typeface="Cordia New"/>
                <a:cs typeface="Cordia New"/>
                <a:sym typeface="Cordia New"/>
              </a:rPr>
              <a:t>Make sure to run valgrind on your code to ensure you don’t have any memory leaks.</a:t>
            </a:r>
            <a:endParaRPr sz="1800">
              <a:solidFill>
                <a:schemeClr val="dk1"/>
              </a:solidFill>
              <a:latin typeface="Cordia New"/>
              <a:ea typeface="Cordia New"/>
              <a:cs typeface="Cordia New"/>
              <a:sym typeface="Cordia New"/>
            </a:endParaRPr>
          </a:p>
          <a:p>
            <a:pPr indent="0" lvl="0" marL="0" marR="0" rtl="0" algn="l">
              <a:lnSpc>
                <a:spcPct val="100000"/>
              </a:lnSpc>
              <a:spcBef>
                <a:spcPts val="0"/>
              </a:spcBef>
              <a:spcAft>
                <a:spcPts val="0"/>
              </a:spcAft>
              <a:buClr>
                <a:srgbClr val="000000"/>
              </a:buClr>
              <a:buSzPts val="1800"/>
              <a:buFont typeface="Arial"/>
              <a:buNone/>
            </a:pPr>
            <a:r>
              <a:t/>
            </a:r>
            <a:endParaRPr sz="1800">
              <a:solidFill>
                <a:schemeClr val="dk1"/>
              </a:solidFill>
              <a:latin typeface="Cordia New"/>
              <a:ea typeface="Cordia New"/>
              <a:cs typeface="Cordia New"/>
              <a:sym typeface="Cordia New"/>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rdia New"/>
                <a:ea typeface="Cordia New"/>
                <a:cs typeface="Cordia New"/>
                <a:sym typeface="Cordia New"/>
              </a:rPr>
              <a:t>What happens if we malloc too many times? </a:t>
            </a:r>
            <a:endParaRPr/>
          </a:p>
          <a:p>
            <a:pPr indent="0" lvl="0" marL="0" marR="0" rtl="0" algn="l">
              <a:lnSpc>
                <a:spcPct val="100000"/>
              </a:lnSpc>
              <a:spcBef>
                <a:spcPts val="0"/>
              </a:spcBef>
              <a:spcAft>
                <a:spcPts val="0"/>
              </a:spcAft>
              <a:buClr>
                <a:srgbClr val="000000"/>
              </a:buClr>
              <a:buSzPts val="1800"/>
              <a:buFont typeface="Arial"/>
              <a:buNone/>
            </a:pPr>
            <a:r>
              <a:t/>
            </a:r>
            <a:endParaRPr sz="1800">
              <a:solidFill>
                <a:schemeClr val="dk1"/>
              </a:solidFill>
              <a:latin typeface="Cordia New"/>
              <a:ea typeface="Cordia New"/>
              <a:cs typeface="Cordia New"/>
              <a:sym typeface="Cordia New"/>
            </a:endParaRPr>
          </a:p>
          <a:p>
            <a:pPr indent="0" lvl="0" marL="0" marR="0" rtl="0" algn="l">
              <a:lnSpc>
                <a:spcPct val="100000"/>
              </a:lnSpc>
              <a:spcBef>
                <a:spcPts val="0"/>
              </a:spcBef>
              <a:spcAft>
                <a:spcPts val="0"/>
              </a:spcAft>
              <a:buClr>
                <a:srgbClr val="000000"/>
              </a:buClr>
              <a:buSzPts val="1800"/>
              <a:buFont typeface="Arial"/>
              <a:buNone/>
            </a:pPr>
            <a:r>
              <a:t/>
            </a:r>
            <a:endParaRPr sz="1800">
              <a:solidFill>
                <a:schemeClr val="dk1"/>
              </a:solidFill>
              <a:latin typeface="Cordia New"/>
              <a:ea typeface="Cordia New"/>
              <a:cs typeface="Cordia New"/>
              <a:sym typeface="Cordia New"/>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dia New"/>
              <a:ea typeface="Cordia New"/>
              <a:cs typeface="Cordia New"/>
              <a:sym typeface="Cordia New"/>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69"/>
          <p:cNvSpPr txBox="1"/>
          <p:nvPr/>
        </p:nvSpPr>
        <p:spPr>
          <a:xfrm>
            <a:off x="860691" y="891914"/>
            <a:ext cx="6715800" cy="334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rdia New"/>
                <a:ea typeface="Cordia New"/>
                <a:cs typeface="Cordia New"/>
                <a:sym typeface="Cordia New"/>
              </a:rPr>
              <a:t>What happens if we do not free memory that we have allocated? </a:t>
            </a:r>
            <a:endParaRPr/>
          </a:p>
          <a:p>
            <a:pPr indent="0" lvl="0" marL="0" rtl="0" algn="l">
              <a:spcBef>
                <a:spcPts val="0"/>
              </a:spcBef>
              <a:spcAft>
                <a:spcPts val="0"/>
              </a:spcAft>
              <a:buClr>
                <a:srgbClr val="000000"/>
              </a:buClr>
              <a:buSzPts val="1800"/>
              <a:buFont typeface="Arial"/>
              <a:buNone/>
            </a:pPr>
            <a:r>
              <a:rPr lang="en" sz="1800">
                <a:solidFill>
                  <a:srgbClr val="B6D7A8"/>
                </a:solidFill>
                <a:latin typeface="Cordia New"/>
                <a:ea typeface="Cordia New"/>
                <a:cs typeface="Cordia New"/>
                <a:sym typeface="Cordia New"/>
              </a:rPr>
              <a:t>Memory leak: Can run out of dynamic memory</a:t>
            </a:r>
            <a:endParaRPr sz="1800">
              <a:solidFill>
                <a:srgbClr val="B6D7A8"/>
              </a:solidFill>
              <a:latin typeface="Cordia New"/>
              <a:ea typeface="Cordia New"/>
              <a:cs typeface="Cordia New"/>
              <a:sym typeface="Cordia New"/>
            </a:endParaRPr>
          </a:p>
          <a:p>
            <a:pPr indent="0" lvl="0" marL="0" rtl="0" algn="l">
              <a:spcBef>
                <a:spcPts val="0"/>
              </a:spcBef>
              <a:spcAft>
                <a:spcPts val="0"/>
              </a:spcAft>
              <a:buClr>
                <a:srgbClr val="000000"/>
              </a:buClr>
              <a:buSzPts val="1800"/>
              <a:buFont typeface="Arial"/>
              <a:buNone/>
            </a:pPr>
            <a:r>
              <a:rPr lang="en" sz="1800">
                <a:solidFill>
                  <a:srgbClr val="B6D7A8"/>
                </a:solidFill>
                <a:latin typeface="Cordia New"/>
                <a:ea typeface="Cordia New"/>
                <a:cs typeface="Cordia New"/>
                <a:sym typeface="Cordia New"/>
              </a:rPr>
              <a:t>Make sure to run valgrind on your code to ensure you don’t have any memory leaks.</a:t>
            </a:r>
            <a:endParaRPr sz="1800">
              <a:solidFill>
                <a:schemeClr val="dk1"/>
              </a:solidFill>
              <a:latin typeface="Cordia New"/>
              <a:ea typeface="Cordia New"/>
              <a:cs typeface="Cordia New"/>
              <a:sym typeface="Cordia New"/>
            </a:endParaRPr>
          </a:p>
          <a:p>
            <a:pPr indent="0" lvl="0" marL="0" marR="0" rtl="0" algn="l">
              <a:lnSpc>
                <a:spcPct val="100000"/>
              </a:lnSpc>
              <a:spcBef>
                <a:spcPts val="0"/>
              </a:spcBef>
              <a:spcAft>
                <a:spcPts val="0"/>
              </a:spcAft>
              <a:buClr>
                <a:srgbClr val="000000"/>
              </a:buClr>
              <a:buSzPts val="1800"/>
              <a:buFont typeface="Arial"/>
              <a:buNone/>
            </a:pPr>
            <a:r>
              <a:t/>
            </a:r>
            <a:endParaRPr sz="1800">
              <a:solidFill>
                <a:schemeClr val="dk1"/>
              </a:solidFill>
              <a:latin typeface="Cordia New"/>
              <a:ea typeface="Cordia New"/>
              <a:cs typeface="Cordia New"/>
              <a:sym typeface="Cordia New"/>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rdia New"/>
                <a:ea typeface="Cordia New"/>
                <a:cs typeface="Cordia New"/>
                <a:sym typeface="Cordia New"/>
              </a:rPr>
              <a:t>What happens if we malloc too many times? </a:t>
            </a:r>
            <a:endParaRPr/>
          </a:p>
          <a:p>
            <a:pPr indent="0" lvl="0" marL="0" marR="0" rtl="0" algn="l">
              <a:lnSpc>
                <a:spcPct val="100000"/>
              </a:lnSpc>
              <a:spcBef>
                <a:spcPts val="0"/>
              </a:spcBef>
              <a:spcAft>
                <a:spcPts val="0"/>
              </a:spcAft>
              <a:buClr>
                <a:srgbClr val="000000"/>
              </a:buClr>
              <a:buSzPts val="1800"/>
              <a:buFont typeface="Arial"/>
              <a:buNone/>
            </a:pPr>
            <a:r>
              <a:rPr lang="en" sz="1800">
                <a:solidFill>
                  <a:srgbClr val="B6D7A8"/>
                </a:solidFill>
                <a:latin typeface="Cordia New"/>
                <a:ea typeface="Cordia New"/>
                <a:cs typeface="Cordia New"/>
                <a:sym typeface="Cordia New"/>
              </a:rPr>
              <a:t>Similarly, run out memory, heap overflow</a:t>
            </a:r>
            <a:endParaRPr sz="1800">
              <a:solidFill>
                <a:srgbClr val="B6D7A8"/>
              </a:solidFill>
              <a:latin typeface="Cordia New"/>
              <a:ea typeface="Cordia New"/>
              <a:cs typeface="Cordia New"/>
              <a:sym typeface="Cordia New"/>
            </a:endParaRPr>
          </a:p>
          <a:p>
            <a:pPr indent="0" lvl="0" marL="0" marR="0" rtl="0" algn="l">
              <a:lnSpc>
                <a:spcPct val="100000"/>
              </a:lnSpc>
              <a:spcBef>
                <a:spcPts val="0"/>
              </a:spcBef>
              <a:spcAft>
                <a:spcPts val="0"/>
              </a:spcAft>
              <a:buClr>
                <a:srgbClr val="000000"/>
              </a:buClr>
              <a:buSzPts val="1800"/>
              <a:buFont typeface="Arial"/>
              <a:buNone/>
            </a:pPr>
            <a:r>
              <a:t/>
            </a:r>
            <a:endParaRPr sz="1800">
              <a:solidFill>
                <a:schemeClr val="dk1"/>
              </a:solidFill>
              <a:latin typeface="Cordia New"/>
              <a:ea typeface="Cordia New"/>
              <a:cs typeface="Cordia New"/>
              <a:sym typeface="Cordia New"/>
            </a:endParaRPr>
          </a:p>
          <a:p>
            <a:pPr indent="0" lvl="0" marL="0" marR="0" rtl="0" algn="l">
              <a:lnSpc>
                <a:spcPct val="100000"/>
              </a:lnSpc>
              <a:spcBef>
                <a:spcPts val="0"/>
              </a:spcBef>
              <a:spcAft>
                <a:spcPts val="0"/>
              </a:spcAft>
              <a:buClr>
                <a:srgbClr val="000000"/>
              </a:buClr>
              <a:buSzPts val="1800"/>
              <a:buFont typeface="Arial"/>
              <a:buNone/>
            </a:pPr>
            <a:r>
              <a:t/>
            </a:r>
            <a:endParaRPr sz="1800">
              <a:solidFill>
                <a:schemeClr val="dk1"/>
              </a:solidFill>
              <a:latin typeface="Cordia New"/>
              <a:ea typeface="Cordia New"/>
              <a:cs typeface="Cordia New"/>
              <a:sym typeface="Cordia New"/>
            </a:endParaRPr>
          </a:p>
          <a:p>
            <a:pPr indent="0" lvl="0" marL="0" marR="0" rtl="0" algn="l">
              <a:lnSpc>
                <a:spcPct val="100000"/>
              </a:lnSpc>
              <a:spcBef>
                <a:spcPts val="0"/>
              </a:spcBef>
              <a:spcAft>
                <a:spcPts val="0"/>
              </a:spcAft>
              <a:buClr>
                <a:srgbClr val="000000"/>
              </a:buClr>
              <a:buSzPts val="1800"/>
              <a:buFont typeface="Arial"/>
              <a:buNone/>
            </a:pPr>
            <a:r>
              <a:t/>
            </a:r>
            <a:endParaRPr sz="1800">
              <a:solidFill>
                <a:schemeClr val="dk1"/>
              </a:solidFill>
              <a:latin typeface="Cordia New"/>
              <a:ea typeface="Cordia New"/>
              <a:cs typeface="Cordia New"/>
              <a:sym typeface="Cordia New"/>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dia New"/>
              <a:ea typeface="Cordia New"/>
              <a:cs typeface="Cordia New"/>
              <a:sym typeface="Cordia New"/>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70"/>
          <p:cNvSpPr txBox="1"/>
          <p:nvPr/>
        </p:nvSpPr>
        <p:spPr>
          <a:xfrm>
            <a:off x="860691" y="891914"/>
            <a:ext cx="6715800" cy="334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800"/>
              <a:buFont typeface="Arial"/>
              <a:buNone/>
            </a:pPr>
            <a:r>
              <a:rPr lang="en" sz="1800">
                <a:solidFill>
                  <a:schemeClr val="dk1"/>
                </a:solidFill>
                <a:latin typeface="Cordia New"/>
                <a:ea typeface="Cordia New"/>
                <a:cs typeface="Cordia New"/>
                <a:sym typeface="Cordia New"/>
              </a:rPr>
              <a:t>What happens if we do not free memory that we have allocated? </a:t>
            </a:r>
            <a:endParaRPr/>
          </a:p>
          <a:p>
            <a:pPr indent="0" lvl="0" marL="0" rtl="0" algn="l">
              <a:spcBef>
                <a:spcPts val="0"/>
              </a:spcBef>
              <a:spcAft>
                <a:spcPts val="0"/>
              </a:spcAft>
              <a:buClr>
                <a:srgbClr val="000000"/>
              </a:buClr>
              <a:buSzPts val="1800"/>
              <a:buFont typeface="Arial"/>
              <a:buNone/>
            </a:pPr>
            <a:r>
              <a:rPr lang="en" sz="1800">
                <a:solidFill>
                  <a:srgbClr val="B6D7A8"/>
                </a:solidFill>
                <a:latin typeface="Cordia New"/>
                <a:ea typeface="Cordia New"/>
                <a:cs typeface="Cordia New"/>
                <a:sym typeface="Cordia New"/>
              </a:rPr>
              <a:t>Memory leak: Can run out of dynamic memory</a:t>
            </a:r>
            <a:endParaRPr sz="1800">
              <a:solidFill>
                <a:srgbClr val="B6D7A8"/>
              </a:solidFill>
              <a:latin typeface="Cordia New"/>
              <a:ea typeface="Cordia New"/>
              <a:cs typeface="Cordia New"/>
              <a:sym typeface="Cordia New"/>
            </a:endParaRPr>
          </a:p>
          <a:p>
            <a:pPr indent="0" lvl="0" marL="0" rtl="0" algn="l">
              <a:spcBef>
                <a:spcPts val="0"/>
              </a:spcBef>
              <a:spcAft>
                <a:spcPts val="0"/>
              </a:spcAft>
              <a:buClr>
                <a:srgbClr val="000000"/>
              </a:buClr>
              <a:buSzPts val="1800"/>
              <a:buFont typeface="Arial"/>
              <a:buNone/>
            </a:pPr>
            <a:r>
              <a:rPr lang="en" sz="1800">
                <a:solidFill>
                  <a:srgbClr val="B6D7A8"/>
                </a:solidFill>
                <a:latin typeface="Cordia New"/>
                <a:ea typeface="Cordia New"/>
                <a:cs typeface="Cordia New"/>
                <a:sym typeface="Cordia New"/>
              </a:rPr>
              <a:t>Make sure to run valgrind on your code to ensure you don’t have any memory leaks.</a:t>
            </a:r>
            <a:endParaRPr sz="1800">
              <a:solidFill>
                <a:schemeClr val="dk1"/>
              </a:solidFill>
              <a:latin typeface="Cordia New"/>
              <a:ea typeface="Cordia New"/>
              <a:cs typeface="Cordia New"/>
              <a:sym typeface="Cordia New"/>
            </a:endParaRPr>
          </a:p>
          <a:p>
            <a:pPr indent="0" lvl="0" marL="0" rtl="0" algn="l">
              <a:spcBef>
                <a:spcPts val="0"/>
              </a:spcBef>
              <a:spcAft>
                <a:spcPts val="0"/>
              </a:spcAft>
              <a:buClr>
                <a:srgbClr val="000000"/>
              </a:buClr>
              <a:buSzPts val="1800"/>
              <a:buFont typeface="Arial"/>
              <a:buNone/>
            </a:pPr>
            <a:r>
              <a:t/>
            </a:r>
            <a:endParaRPr sz="1800">
              <a:solidFill>
                <a:schemeClr val="dk1"/>
              </a:solidFill>
              <a:latin typeface="Cordia New"/>
              <a:ea typeface="Cordia New"/>
              <a:cs typeface="Cordia New"/>
              <a:sym typeface="Cordia New"/>
            </a:endParaRPr>
          </a:p>
          <a:p>
            <a:pPr indent="0" lvl="0" marL="0" rtl="0" algn="l">
              <a:spcBef>
                <a:spcPts val="0"/>
              </a:spcBef>
              <a:spcAft>
                <a:spcPts val="0"/>
              </a:spcAft>
              <a:buClr>
                <a:srgbClr val="000000"/>
              </a:buClr>
              <a:buSzPts val="1800"/>
              <a:buFont typeface="Arial"/>
              <a:buNone/>
            </a:pPr>
            <a:r>
              <a:rPr lang="en" sz="1800">
                <a:solidFill>
                  <a:schemeClr val="dk1"/>
                </a:solidFill>
                <a:latin typeface="Cordia New"/>
                <a:ea typeface="Cordia New"/>
                <a:cs typeface="Cordia New"/>
                <a:sym typeface="Cordia New"/>
              </a:rPr>
              <a:t>What happens if we malloc too many times? </a:t>
            </a:r>
            <a:endParaRPr/>
          </a:p>
          <a:p>
            <a:pPr indent="0" lvl="0" marL="0" rtl="0" algn="l">
              <a:spcBef>
                <a:spcPts val="0"/>
              </a:spcBef>
              <a:spcAft>
                <a:spcPts val="0"/>
              </a:spcAft>
              <a:buClr>
                <a:srgbClr val="000000"/>
              </a:buClr>
              <a:buSzPts val="1800"/>
              <a:buFont typeface="Arial"/>
              <a:buNone/>
            </a:pPr>
            <a:r>
              <a:rPr lang="en" sz="1800">
                <a:solidFill>
                  <a:srgbClr val="B6D7A8"/>
                </a:solidFill>
                <a:latin typeface="Cordia New"/>
                <a:ea typeface="Cordia New"/>
                <a:cs typeface="Cordia New"/>
                <a:sym typeface="Cordia New"/>
              </a:rPr>
              <a:t>Similarly, run out memory, heap overflow</a:t>
            </a:r>
            <a:endParaRPr sz="1800">
              <a:solidFill>
                <a:schemeClr val="dk1"/>
              </a:solidFill>
              <a:latin typeface="Cordia New"/>
              <a:ea typeface="Cordia New"/>
              <a:cs typeface="Cordia New"/>
              <a:sym typeface="Cordia New"/>
            </a:endParaRPr>
          </a:p>
          <a:p>
            <a:pPr indent="0" lvl="0" marL="0" marR="0" rtl="0" algn="l">
              <a:lnSpc>
                <a:spcPct val="100000"/>
              </a:lnSpc>
              <a:spcBef>
                <a:spcPts val="0"/>
              </a:spcBef>
              <a:spcAft>
                <a:spcPts val="0"/>
              </a:spcAft>
              <a:buClr>
                <a:srgbClr val="000000"/>
              </a:buClr>
              <a:buSzPts val="1800"/>
              <a:buFont typeface="Arial"/>
              <a:buNone/>
            </a:pPr>
            <a:r>
              <a:t/>
            </a:r>
            <a:endParaRPr sz="1800">
              <a:solidFill>
                <a:schemeClr val="dk1"/>
              </a:solidFill>
              <a:latin typeface="Cordia New"/>
              <a:ea typeface="Cordia New"/>
              <a:cs typeface="Cordia New"/>
              <a:sym typeface="Cordia New"/>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rdia New"/>
                <a:ea typeface="Cordia New"/>
                <a:cs typeface="Cordia New"/>
                <a:sym typeface="Cordia New"/>
              </a:rPr>
              <a:t>What happens if we call functions too many times?</a:t>
            </a: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dia New"/>
              <a:ea typeface="Cordia New"/>
              <a:cs typeface="Cordia New"/>
              <a:sym typeface="Cordia New"/>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71"/>
          <p:cNvSpPr txBox="1"/>
          <p:nvPr/>
        </p:nvSpPr>
        <p:spPr>
          <a:xfrm>
            <a:off x="860691" y="891914"/>
            <a:ext cx="6715800" cy="334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800"/>
              <a:buFont typeface="Arial"/>
              <a:buNone/>
            </a:pPr>
            <a:r>
              <a:rPr lang="en" sz="1800">
                <a:solidFill>
                  <a:schemeClr val="dk1"/>
                </a:solidFill>
                <a:latin typeface="Cordia New"/>
                <a:ea typeface="Cordia New"/>
                <a:cs typeface="Cordia New"/>
                <a:sym typeface="Cordia New"/>
              </a:rPr>
              <a:t>What happens if we do not free memory that we have allocated? </a:t>
            </a:r>
            <a:endParaRPr/>
          </a:p>
          <a:p>
            <a:pPr indent="0" lvl="0" marL="0" rtl="0" algn="l">
              <a:spcBef>
                <a:spcPts val="0"/>
              </a:spcBef>
              <a:spcAft>
                <a:spcPts val="0"/>
              </a:spcAft>
              <a:buClr>
                <a:srgbClr val="000000"/>
              </a:buClr>
              <a:buSzPts val="1800"/>
              <a:buFont typeface="Arial"/>
              <a:buNone/>
            </a:pPr>
            <a:r>
              <a:rPr lang="en" sz="1800">
                <a:solidFill>
                  <a:srgbClr val="B6D7A8"/>
                </a:solidFill>
                <a:latin typeface="Cordia New"/>
                <a:ea typeface="Cordia New"/>
                <a:cs typeface="Cordia New"/>
                <a:sym typeface="Cordia New"/>
              </a:rPr>
              <a:t>Memory leak: Can run out of dynamic memory</a:t>
            </a:r>
            <a:endParaRPr sz="1800">
              <a:solidFill>
                <a:srgbClr val="B6D7A8"/>
              </a:solidFill>
              <a:latin typeface="Cordia New"/>
              <a:ea typeface="Cordia New"/>
              <a:cs typeface="Cordia New"/>
              <a:sym typeface="Cordia New"/>
            </a:endParaRPr>
          </a:p>
          <a:p>
            <a:pPr indent="0" lvl="0" marL="0" rtl="0" algn="l">
              <a:spcBef>
                <a:spcPts val="0"/>
              </a:spcBef>
              <a:spcAft>
                <a:spcPts val="0"/>
              </a:spcAft>
              <a:buClr>
                <a:srgbClr val="000000"/>
              </a:buClr>
              <a:buSzPts val="1800"/>
              <a:buFont typeface="Arial"/>
              <a:buNone/>
            </a:pPr>
            <a:r>
              <a:rPr lang="en" sz="1800">
                <a:solidFill>
                  <a:srgbClr val="B6D7A8"/>
                </a:solidFill>
                <a:latin typeface="Cordia New"/>
                <a:ea typeface="Cordia New"/>
                <a:cs typeface="Cordia New"/>
                <a:sym typeface="Cordia New"/>
              </a:rPr>
              <a:t>Make sure to run valgrind on your code to ensure you don’t have any memory leaks.</a:t>
            </a:r>
            <a:endParaRPr sz="1800">
              <a:solidFill>
                <a:schemeClr val="dk1"/>
              </a:solidFill>
              <a:latin typeface="Cordia New"/>
              <a:ea typeface="Cordia New"/>
              <a:cs typeface="Cordia New"/>
              <a:sym typeface="Cordia New"/>
            </a:endParaRPr>
          </a:p>
          <a:p>
            <a:pPr indent="0" lvl="0" marL="0" rtl="0" algn="l">
              <a:spcBef>
                <a:spcPts val="0"/>
              </a:spcBef>
              <a:spcAft>
                <a:spcPts val="0"/>
              </a:spcAft>
              <a:buClr>
                <a:srgbClr val="000000"/>
              </a:buClr>
              <a:buSzPts val="1800"/>
              <a:buFont typeface="Arial"/>
              <a:buNone/>
            </a:pPr>
            <a:r>
              <a:t/>
            </a:r>
            <a:endParaRPr sz="1800">
              <a:solidFill>
                <a:schemeClr val="dk1"/>
              </a:solidFill>
              <a:latin typeface="Cordia New"/>
              <a:ea typeface="Cordia New"/>
              <a:cs typeface="Cordia New"/>
              <a:sym typeface="Cordia New"/>
            </a:endParaRPr>
          </a:p>
          <a:p>
            <a:pPr indent="0" lvl="0" marL="0" rtl="0" algn="l">
              <a:spcBef>
                <a:spcPts val="0"/>
              </a:spcBef>
              <a:spcAft>
                <a:spcPts val="0"/>
              </a:spcAft>
              <a:buClr>
                <a:srgbClr val="000000"/>
              </a:buClr>
              <a:buSzPts val="1800"/>
              <a:buFont typeface="Arial"/>
              <a:buNone/>
            </a:pPr>
            <a:r>
              <a:rPr lang="en" sz="1800">
                <a:solidFill>
                  <a:schemeClr val="dk1"/>
                </a:solidFill>
                <a:latin typeface="Cordia New"/>
                <a:ea typeface="Cordia New"/>
                <a:cs typeface="Cordia New"/>
                <a:sym typeface="Cordia New"/>
              </a:rPr>
              <a:t>What happens if we malloc too many times? </a:t>
            </a:r>
            <a:endParaRPr/>
          </a:p>
          <a:p>
            <a:pPr indent="0" lvl="0" marL="0" rtl="0" algn="l">
              <a:spcBef>
                <a:spcPts val="0"/>
              </a:spcBef>
              <a:spcAft>
                <a:spcPts val="0"/>
              </a:spcAft>
              <a:buClr>
                <a:srgbClr val="000000"/>
              </a:buClr>
              <a:buSzPts val="1800"/>
              <a:buFont typeface="Arial"/>
              <a:buNone/>
            </a:pPr>
            <a:r>
              <a:rPr lang="en" sz="1800">
                <a:solidFill>
                  <a:srgbClr val="B6D7A8"/>
                </a:solidFill>
                <a:latin typeface="Cordia New"/>
                <a:ea typeface="Cordia New"/>
                <a:cs typeface="Cordia New"/>
                <a:sym typeface="Cordia New"/>
              </a:rPr>
              <a:t>Similarly, run out memory, heap overflow</a:t>
            </a:r>
            <a:endParaRPr sz="1800">
              <a:solidFill>
                <a:schemeClr val="dk1"/>
              </a:solidFill>
              <a:latin typeface="Cordia New"/>
              <a:ea typeface="Cordia New"/>
              <a:cs typeface="Cordia New"/>
              <a:sym typeface="Cordia New"/>
            </a:endParaRPr>
          </a:p>
          <a:p>
            <a:pPr indent="0" lvl="0" marL="0" marR="0" rtl="0" algn="l">
              <a:lnSpc>
                <a:spcPct val="100000"/>
              </a:lnSpc>
              <a:spcBef>
                <a:spcPts val="0"/>
              </a:spcBef>
              <a:spcAft>
                <a:spcPts val="0"/>
              </a:spcAft>
              <a:buClr>
                <a:srgbClr val="000000"/>
              </a:buClr>
              <a:buSzPts val="1800"/>
              <a:buFont typeface="Arial"/>
              <a:buNone/>
            </a:pPr>
            <a:r>
              <a:t/>
            </a:r>
            <a:endParaRPr sz="1800">
              <a:solidFill>
                <a:schemeClr val="dk1"/>
              </a:solidFill>
              <a:latin typeface="Cordia New"/>
              <a:ea typeface="Cordia New"/>
              <a:cs typeface="Cordia New"/>
              <a:sym typeface="Cordia New"/>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rdia New"/>
                <a:ea typeface="Cordia New"/>
                <a:cs typeface="Cordia New"/>
                <a:sym typeface="Cordia New"/>
              </a:rPr>
              <a:t>What happens if we call functions too many times?</a:t>
            </a:r>
            <a:endParaRPr/>
          </a:p>
          <a:p>
            <a:pPr indent="0" lvl="0" marL="0" marR="0" rtl="0" algn="l">
              <a:lnSpc>
                <a:spcPct val="100000"/>
              </a:lnSpc>
              <a:spcBef>
                <a:spcPts val="0"/>
              </a:spcBef>
              <a:spcAft>
                <a:spcPts val="0"/>
              </a:spcAft>
              <a:buClr>
                <a:srgbClr val="000000"/>
              </a:buClr>
              <a:buSzPts val="1800"/>
              <a:buFont typeface="Arial"/>
              <a:buNone/>
            </a:pPr>
            <a:r>
              <a:rPr lang="en" sz="1800">
                <a:solidFill>
                  <a:srgbClr val="B6D7A8"/>
                </a:solidFill>
                <a:latin typeface="Cordia New"/>
                <a:ea typeface="Cordia New"/>
                <a:cs typeface="Cordia New"/>
                <a:sym typeface="Cordia New"/>
              </a:rPr>
              <a:t>Stack overflow</a:t>
            </a:r>
            <a:endParaRPr b="0" i="0" sz="1800" u="none" cap="none" strike="noStrike">
              <a:solidFill>
                <a:srgbClr val="B6D7A8"/>
              </a:solidFill>
              <a:latin typeface="Cordia New"/>
              <a:ea typeface="Cordia New"/>
              <a:cs typeface="Cordia New"/>
              <a:sym typeface="Cordia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ctrTitle"/>
          </p:nvPr>
        </p:nvSpPr>
        <p:spPr>
          <a:xfrm>
            <a:off x="311708" y="1545450"/>
            <a:ext cx="8520600" cy="2052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200"/>
              <a:buNone/>
            </a:pPr>
            <a:r>
              <a:rPr lang="en" sz="3600">
                <a:latin typeface="Cordia New"/>
                <a:ea typeface="Cordia New"/>
                <a:cs typeface="Cordia New"/>
                <a:sym typeface="Cordia New"/>
              </a:rPr>
              <a:t>Pointers</a:t>
            </a:r>
            <a:br>
              <a:rPr lang="en">
                <a:latin typeface="Cordia New"/>
                <a:ea typeface="Cordia New"/>
                <a:cs typeface="Cordia New"/>
                <a:sym typeface="Cordia New"/>
              </a:rPr>
            </a:br>
            <a:br>
              <a:rPr lang="en">
                <a:latin typeface="Cordia New"/>
                <a:ea typeface="Cordia New"/>
                <a:cs typeface="Cordia New"/>
                <a:sym typeface="Cordia New"/>
              </a:rPr>
            </a:br>
            <a:br>
              <a:rPr lang="en">
                <a:latin typeface="Cordia New"/>
                <a:ea typeface="Cordia New"/>
                <a:cs typeface="Cordia New"/>
                <a:sym typeface="Cordia New"/>
              </a:rPr>
            </a:br>
            <a:br>
              <a:rPr lang="en">
                <a:latin typeface="Cordia New"/>
                <a:ea typeface="Cordia New"/>
                <a:cs typeface="Cordia New"/>
                <a:sym typeface="Cordia New"/>
              </a:rPr>
            </a:br>
            <a:endParaRPr>
              <a:latin typeface="Cordia New"/>
              <a:ea typeface="Cordia New"/>
              <a:cs typeface="Cordia New"/>
              <a:sym typeface="Cordia New"/>
            </a:endParaRPr>
          </a:p>
        </p:txBody>
      </p:sp>
      <p:sp>
        <p:nvSpPr>
          <p:cNvPr id="88" name="Google Shape;88;p18"/>
          <p:cNvSpPr txBox="1"/>
          <p:nvPr/>
        </p:nvSpPr>
        <p:spPr>
          <a:xfrm>
            <a:off x="311692" y="1545450"/>
            <a:ext cx="6715765" cy="334418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rdia New"/>
                <a:ea typeface="Cordia New"/>
                <a:cs typeface="Cordia New"/>
                <a:sym typeface="Cordia New"/>
              </a:rPr>
              <a:t>We can see the address with the &amp; operator,</a:t>
            </a: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dia New"/>
              <a:ea typeface="Cordia New"/>
              <a:cs typeface="Cordia New"/>
              <a:sym typeface="Cordia New"/>
            </a:endParaRPr>
          </a:p>
          <a:p>
            <a:pPr indent="0" lvl="0" marL="0" marR="0" rtl="0" algn="l">
              <a:lnSpc>
                <a:spcPct val="100000"/>
              </a:lnSpc>
              <a:spcBef>
                <a:spcPts val="0"/>
              </a:spcBef>
              <a:spcAft>
                <a:spcPts val="0"/>
              </a:spcAft>
              <a:buClr>
                <a:srgbClr val="000000"/>
              </a:buClr>
              <a:buSzPts val="1800"/>
              <a:buFont typeface="Arial"/>
              <a:buNone/>
            </a:pPr>
            <a:r>
              <a:rPr i="0" lang="en" sz="1800" u="none" cap="none" strike="noStrike">
                <a:solidFill>
                  <a:schemeClr val="dk1"/>
                </a:solidFill>
                <a:latin typeface="Consolas"/>
                <a:ea typeface="Consolas"/>
                <a:cs typeface="Consolas"/>
                <a:sym typeface="Consolas"/>
              </a:rPr>
              <a:t>int main(void)</a:t>
            </a:r>
            <a:endParaRPr>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i="0" lang="en" sz="1800" u="none" cap="none" strike="noStrike">
                <a:solidFill>
                  <a:schemeClr val="dk1"/>
                </a:solidFill>
                <a:latin typeface="Consolas"/>
                <a:ea typeface="Consolas"/>
                <a:cs typeface="Consolas"/>
                <a:sym typeface="Consolas"/>
              </a:rPr>
              <a:t>{</a:t>
            </a:r>
            <a:endParaRPr>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i="0" lang="en" sz="1800" u="none" cap="none" strike="noStrike">
                <a:solidFill>
                  <a:schemeClr val="dk1"/>
                </a:solidFill>
                <a:latin typeface="Consolas"/>
                <a:ea typeface="Consolas"/>
                <a:cs typeface="Consolas"/>
                <a:sym typeface="Consolas"/>
              </a:rPr>
              <a:t>    int n = 50;</a:t>
            </a:r>
            <a:endParaRPr>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i="0" lang="en" sz="1800" u="none" cap="none" strike="noStrike">
                <a:solidFill>
                  <a:schemeClr val="dk1"/>
                </a:solidFill>
                <a:latin typeface="Consolas"/>
                <a:ea typeface="Consolas"/>
                <a:cs typeface="Consolas"/>
                <a:sym typeface="Consolas"/>
              </a:rPr>
              <a:t>    printf(“%p\n”, &amp;n);</a:t>
            </a:r>
            <a:endParaRPr>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i="0" lang="en" sz="1800" u="none" cap="none" strike="noStrike">
                <a:solidFill>
                  <a:schemeClr val="dk1"/>
                </a:solidFill>
                <a:latin typeface="Consolas"/>
                <a:ea typeface="Consolas"/>
                <a:cs typeface="Consolas"/>
                <a:sym typeface="Consolas"/>
              </a:rPr>
              <a:t>}</a:t>
            </a:r>
            <a:endParaRPr>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t/>
            </a:r>
            <a:endParaRPr i="0" sz="18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i="0" lang="en" sz="1800" u="none" cap="none" strike="noStrike">
                <a:solidFill>
                  <a:schemeClr val="dk1"/>
                </a:solidFill>
                <a:latin typeface="Times New Roman"/>
                <a:ea typeface="Times New Roman"/>
                <a:cs typeface="Times New Roman"/>
                <a:sym typeface="Times New Roman"/>
              </a:rPr>
              <a:t>What would this look like?</a:t>
            </a:r>
            <a:endParaRPr>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dia New"/>
              <a:ea typeface="Cordia New"/>
              <a:cs typeface="Cordia New"/>
              <a:sym typeface="Cordia New"/>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 Problem 1: Concatenate</a:t>
            </a:r>
            <a:endParaRPr/>
          </a:p>
        </p:txBody>
      </p:sp>
      <p:sp>
        <p:nvSpPr>
          <p:cNvPr id="527" name="Google Shape;527;p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Write a function </a:t>
            </a:r>
            <a:r>
              <a:rPr lang="en">
                <a:solidFill>
                  <a:srgbClr val="FFFFFF"/>
                </a:solidFill>
                <a:latin typeface="Consolas"/>
                <a:ea typeface="Consolas"/>
                <a:cs typeface="Consolas"/>
                <a:sym typeface="Consolas"/>
              </a:rPr>
              <a:t>concatenate</a:t>
            </a:r>
            <a:r>
              <a:rPr lang="en">
                <a:solidFill>
                  <a:srgbClr val="FFFFFF"/>
                </a:solidFill>
              </a:rPr>
              <a:t> that takes two strings and returns a concatenated version of the two strings.</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Use the following code to test your function:</a:t>
            </a:r>
            <a:endParaRPr>
              <a:solidFill>
                <a:srgbClr val="FFFFFF"/>
              </a:solidFill>
            </a:endParaRPr>
          </a:p>
          <a:p>
            <a:pPr indent="0" lvl="0" marL="0" rtl="0" algn="l">
              <a:spcBef>
                <a:spcPts val="0"/>
              </a:spcBef>
              <a:spcAft>
                <a:spcPts val="0"/>
              </a:spcAft>
              <a:buNone/>
            </a:pPr>
            <a:r>
              <a:rPr lang="en" sz="1300">
                <a:solidFill>
                  <a:srgbClr val="FFFFFF"/>
                </a:solidFill>
                <a:latin typeface="Consolas"/>
                <a:ea typeface="Consolas"/>
                <a:cs typeface="Consolas"/>
                <a:sym typeface="Consolas"/>
              </a:rPr>
              <a:t>int main(void)</a:t>
            </a:r>
            <a:endParaRPr sz="1300">
              <a:solidFill>
                <a:srgbClr val="FFFFFF"/>
              </a:solidFill>
              <a:latin typeface="Consolas"/>
              <a:ea typeface="Consolas"/>
              <a:cs typeface="Consolas"/>
              <a:sym typeface="Consolas"/>
            </a:endParaRPr>
          </a:p>
          <a:p>
            <a:pPr indent="0" lvl="0" marL="0" rtl="0" algn="l">
              <a:spcBef>
                <a:spcPts val="0"/>
              </a:spcBef>
              <a:spcAft>
                <a:spcPts val="0"/>
              </a:spcAft>
              <a:buNone/>
            </a:pPr>
            <a:r>
              <a:rPr lang="en" sz="1300">
                <a:solidFill>
                  <a:srgbClr val="FFFFFF"/>
                </a:solidFill>
                <a:latin typeface="Consolas"/>
                <a:ea typeface="Consolas"/>
                <a:cs typeface="Consolas"/>
                <a:sym typeface="Consolas"/>
              </a:rPr>
              <a:t>{</a:t>
            </a:r>
            <a:endParaRPr sz="1300">
              <a:solidFill>
                <a:srgbClr val="FFFFFF"/>
              </a:solidFill>
              <a:latin typeface="Consolas"/>
              <a:ea typeface="Consolas"/>
              <a:cs typeface="Consolas"/>
              <a:sym typeface="Consolas"/>
            </a:endParaRPr>
          </a:p>
          <a:p>
            <a:pPr indent="0" lvl="0" marL="0" rtl="0" algn="l">
              <a:spcBef>
                <a:spcPts val="0"/>
              </a:spcBef>
              <a:spcAft>
                <a:spcPts val="0"/>
              </a:spcAft>
              <a:buNone/>
            </a:pPr>
            <a:r>
              <a:rPr lang="en" sz="1300">
                <a:solidFill>
                  <a:srgbClr val="FFFFFF"/>
                </a:solidFill>
                <a:latin typeface="Consolas"/>
                <a:ea typeface="Consolas"/>
                <a:cs typeface="Consolas"/>
                <a:sym typeface="Consolas"/>
              </a:rPr>
              <a:t>    char *s1 = get_string("s1: ");</a:t>
            </a:r>
            <a:endParaRPr sz="1300">
              <a:solidFill>
                <a:srgbClr val="FFFFFF"/>
              </a:solidFill>
              <a:latin typeface="Consolas"/>
              <a:ea typeface="Consolas"/>
              <a:cs typeface="Consolas"/>
              <a:sym typeface="Consolas"/>
            </a:endParaRPr>
          </a:p>
          <a:p>
            <a:pPr indent="0" lvl="0" marL="0" rtl="0" algn="l">
              <a:spcBef>
                <a:spcPts val="0"/>
              </a:spcBef>
              <a:spcAft>
                <a:spcPts val="0"/>
              </a:spcAft>
              <a:buNone/>
            </a:pPr>
            <a:r>
              <a:rPr lang="en" sz="1300">
                <a:solidFill>
                  <a:srgbClr val="FFFFFF"/>
                </a:solidFill>
                <a:latin typeface="Consolas"/>
                <a:ea typeface="Consolas"/>
                <a:cs typeface="Consolas"/>
                <a:sym typeface="Consolas"/>
              </a:rPr>
              <a:t>    char *s2 = get_string("s2: ");</a:t>
            </a:r>
            <a:endParaRPr sz="13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300">
              <a:solidFill>
                <a:srgbClr val="FFFFFF"/>
              </a:solidFill>
              <a:latin typeface="Consolas"/>
              <a:ea typeface="Consolas"/>
              <a:cs typeface="Consolas"/>
              <a:sym typeface="Consolas"/>
            </a:endParaRPr>
          </a:p>
          <a:p>
            <a:pPr indent="0" lvl="0" marL="0" rtl="0" algn="l">
              <a:spcBef>
                <a:spcPts val="0"/>
              </a:spcBef>
              <a:spcAft>
                <a:spcPts val="0"/>
              </a:spcAft>
              <a:buNone/>
            </a:pPr>
            <a:r>
              <a:rPr lang="en" sz="1300">
                <a:solidFill>
                  <a:srgbClr val="FFFFFF"/>
                </a:solidFill>
                <a:latin typeface="Consolas"/>
                <a:ea typeface="Consolas"/>
                <a:cs typeface="Consolas"/>
                <a:sym typeface="Consolas"/>
              </a:rPr>
              <a:t>    char *s3 = concatenate(s1, s2);</a:t>
            </a:r>
            <a:endParaRPr sz="1300">
              <a:solidFill>
                <a:srgbClr val="FFFFFF"/>
              </a:solidFill>
              <a:latin typeface="Consolas"/>
              <a:ea typeface="Consolas"/>
              <a:cs typeface="Consolas"/>
              <a:sym typeface="Consolas"/>
            </a:endParaRPr>
          </a:p>
          <a:p>
            <a:pPr indent="0" lvl="0" marL="0" rtl="0" algn="l">
              <a:spcBef>
                <a:spcPts val="0"/>
              </a:spcBef>
              <a:spcAft>
                <a:spcPts val="0"/>
              </a:spcAft>
              <a:buNone/>
            </a:pPr>
            <a:r>
              <a:rPr lang="en" sz="1300">
                <a:solidFill>
                  <a:srgbClr val="FFFFFF"/>
                </a:solidFill>
                <a:latin typeface="Consolas"/>
                <a:ea typeface="Consolas"/>
                <a:cs typeface="Consolas"/>
                <a:sym typeface="Consolas"/>
              </a:rPr>
              <a:t>    printf("%s\n", s3);</a:t>
            </a:r>
            <a:endParaRPr sz="1300">
              <a:solidFill>
                <a:srgbClr val="FFFFFF"/>
              </a:solidFill>
              <a:latin typeface="Consolas"/>
              <a:ea typeface="Consolas"/>
              <a:cs typeface="Consolas"/>
              <a:sym typeface="Consolas"/>
            </a:endParaRPr>
          </a:p>
          <a:p>
            <a:pPr indent="0" lvl="0" marL="0" rtl="0" algn="l">
              <a:spcBef>
                <a:spcPts val="0"/>
              </a:spcBef>
              <a:spcAft>
                <a:spcPts val="0"/>
              </a:spcAft>
              <a:buNone/>
            </a:pPr>
            <a:r>
              <a:rPr lang="en" sz="1300">
                <a:solidFill>
                  <a:srgbClr val="FFFFFF"/>
                </a:solidFill>
                <a:latin typeface="Consolas"/>
                <a:ea typeface="Consolas"/>
                <a:cs typeface="Consolas"/>
                <a:sym typeface="Consolas"/>
              </a:rPr>
              <a:t>    free(s3);</a:t>
            </a:r>
            <a:endParaRPr sz="1300">
              <a:solidFill>
                <a:srgbClr val="FFFFFF"/>
              </a:solidFill>
              <a:latin typeface="Consolas"/>
              <a:ea typeface="Consolas"/>
              <a:cs typeface="Consolas"/>
              <a:sym typeface="Consolas"/>
            </a:endParaRPr>
          </a:p>
          <a:p>
            <a:pPr indent="0" lvl="0" marL="0" rtl="0" algn="l">
              <a:spcBef>
                <a:spcPts val="0"/>
              </a:spcBef>
              <a:spcAft>
                <a:spcPts val="0"/>
              </a:spcAft>
              <a:buNone/>
            </a:pPr>
            <a:r>
              <a:rPr lang="en" sz="1300">
                <a:solidFill>
                  <a:srgbClr val="FFFFFF"/>
                </a:solidFill>
                <a:latin typeface="Consolas"/>
                <a:ea typeface="Consolas"/>
                <a:cs typeface="Consolas"/>
                <a:sym typeface="Consolas"/>
              </a:rPr>
              <a:t>}</a:t>
            </a:r>
            <a:endParaRPr sz="1300">
              <a:solidFill>
                <a:srgbClr val="FFFFFF"/>
              </a:solidFill>
              <a:latin typeface="Consolas"/>
              <a:ea typeface="Consolas"/>
              <a:cs typeface="Consolas"/>
              <a:sym typeface="Consolas"/>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73"/>
          <p:cNvSpPr txBox="1"/>
          <p:nvPr>
            <p:ph type="ctrTitle"/>
          </p:nvPr>
        </p:nvSpPr>
        <p:spPr>
          <a:xfrm>
            <a:off x="311708" y="1545450"/>
            <a:ext cx="8520600" cy="2052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lang="en">
                <a:latin typeface="Cordia New"/>
                <a:ea typeface="Cordia New"/>
                <a:cs typeface="Cordia New"/>
                <a:sym typeface="Cordia New"/>
              </a:rPr>
              <a:t>File I/O</a:t>
            </a:r>
            <a:endParaRPr>
              <a:latin typeface="Cordia New"/>
              <a:ea typeface="Cordia New"/>
              <a:cs typeface="Cordia New"/>
              <a:sym typeface="Cordia New"/>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74"/>
          <p:cNvSpPr txBox="1"/>
          <p:nvPr>
            <p:ph idx="1" type="body"/>
          </p:nvPr>
        </p:nvSpPr>
        <p:spPr>
          <a:xfrm>
            <a:off x="311700" y="756750"/>
            <a:ext cx="8520600" cy="3020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solidFill>
                  <a:schemeClr val="dk1"/>
                </a:solidFill>
                <a:latin typeface="Cordia New"/>
                <a:ea typeface="Cordia New"/>
                <a:cs typeface="Cordia New"/>
                <a:sym typeface="Cordia New"/>
              </a:rPr>
              <a:t>The ability to read data from and write data to files is the primary means of storing </a:t>
            </a:r>
            <a:r>
              <a:rPr b="1" lang="en">
                <a:solidFill>
                  <a:schemeClr val="dk1"/>
                </a:solidFill>
                <a:latin typeface="Cordia New"/>
                <a:ea typeface="Cordia New"/>
                <a:cs typeface="Cordia New"/>
                <a:sym typeface="Cordia New"/>
              </a:rPr>
              <a:t>persistent data</a:t>
            </a:r>
            <a:r>
              <a:rPr lang="en">
                <a:solidFill>
                  <a:schemeClr val="dk1"/>
                </a:solidFill>
                <a:latin typeface="Cordia New"/>
                <a:ea typeface="Cordia New"/>
                <a:cs typeface="Cordia New"/>
                <a:sym typeface="Cordia New"/>
              </a:rPr>
              <a:t>, which exists outside of your program.</a:t>
            </a:r>
            <a:endParaRPr>
              <a:solidFill>
                <a:schemeClr val="dk1"/>
              </a:solidFill>
              <a:latin typeface="Cordia New"/>
              <a:ea typeface="Cordia New"/>
              <a:cs typeface="Cordia New"/>
              <a:sym typeface="Cordia New"/>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75"/>
          <p:cNvSpPr txBox="1"/>
          <p:nvPr>
            <p:ph idx="1" type="body"/>
          </p:nvPr>
        </p:nvSpPr>
        <p:spPr>
          <a:xfrm>
            <a:off x="311700" y="756750"/>
            <a:ext cx="8520600" cy="3020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solidFill>
                  <a:schemeClr val="dk1"/>
                </a:solidFill>
                <a:latin typeface="Cordia New"/>
                <a:ea typeface="Cordia New"/>
                <a:cs typeface="Cordia New"/>
                <a:sym typeface="Cordia New"/>
              </a:rPr>
              <a:t>The ability to read data from and write data to files is the primary means of storing </a:t>
            </a:r>
            <a:r>
              <a:rPr b="1" lang="en">
                <a:solidFill>
                  <a:schemeClr val="dk1"/>
                </a:solidFill>
                <a:latin typeface="Cordia New"/>
                <a:ea typeface="Cordia New"/>
                <a:cs typeface="Cordia New"/>
                <a:sym typeface="Cordia New"/>
              </a:rPr>
              <a:t>persistent data</a:t>
            </a:r>
            <a:r>
              <a:rPr lang="en">
                <a:solidFill>
                  <a:schemeClr val="dk1"/>
                </a:solidFill>
                <a:latin typeface="Cordia New"/>
                <a:ea typeface="Cordia New"/>
                <a:cs typeface="Cordia New"/>
                <a:sym typeface="Cordia New"/>
              </a:rPr>
              <a:t>, which exists outside of your program.</a:t>
            </a:r>
            <a:endParaRPr>
              <a:solidFill>
                <a:schemeClr val="dk1"/>
              </a:solidFill>
              <a:latin typeface="Cordia New"/>
              <a:ea typeface="Cordia New"/>
              <a:cs typeface="Cordia New"/>
              <a:sym typeface="Cordia New"/>
            </a:endParaRPr>
          </a:p>
          <a:p>
            <a:pPr indent="0" lvl="0" marL="0" rtl="0" algn="l">
              <a:lnSpc>
                <a:spcPct val="115000"/>
              </a:lnSpc>
              <a:spcBef>
                <a:spcPts val="1600"/>
              </a:spcBef>
              <a:spcAft>
                <a:spcPts val="0"/>
              </a:spcAft>
              <a:buSzPts val="1800"/>
              <a:buNone/>
            </a:pPr>
            <a:r>
              <a:t/>
            </a:r>
            <a:endParaRPr>
              <a:solidFill>
                <a:schemeClr val="dk1"/>
              </a:solidFill>
              <a:latin typeface="Cordia New"/>
              <a:ea typeface="Cordia New"/>
              <a:cs typeface="Cordia New"/>
              <a:sym typeface="Cordia New"/>
            </a:endParaRPr>
          </a:p>
          <a:p>
            <a:pPr indent="-342900" lvl="0" marL="457200" rtl="0" algn="l">
              <a:lnSpc>
                <a:spcPct val="115000"/>
              </a:lnSpc>
              <a:spcBef>
                <a:spcPts val="1600"/>
              </a:spcBef>
              <a:spcAft>
                <a:spcPts val="0"/>
              </a:spcAft>
              <a:buSzPts val="1800"/>
              <a:buChar char="●"/>
            </a:pPr>
            <a:r>
              <a:rPr lang="en">
                <a:solidFill>
                  <a:schemeClr val="dk1"/>
                </a:solidFill>
                <a:latin typeface="Cordia New"/>
                <a:ea typeface="Cordia New"/>
                <a:cs typeface="Cordia New"/>
                <a:sym typeface="Cordia New"/>
              </a:rPr>
              <a:t>In C, files are abstracted using a data structure called a FILE. Almost universally, though, when working with FILEs do we actually use pointers to files (aka FILE *).</a:t>
            </a:r>
            <a:endParaRPr>
              <a:solidFill>
                <a:schemeClr val="dk1"/>
              </a:solidFill>
              <a:latin typeface="Cordia New"/>
              <a:ea typeface="Cordia New"/>
              <a:cs typeface="Cordia New"/>
              <a:sym typeface="Cordia New"/>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76"/>
          <p:cNvSpPr txBox="1"/>
          <p:nvPr>
            <p:ph idx="1" type="body"/>
          </p:nvPr>
        </p:nvSpPr>
        <p:spPr>
          <a:xfrm>
            <a:off x="311700" y="756750"/>
            <a:ext cx="8520600" cy="3020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solidFill>
                  <a:schemeClr val="dk1"/>
                </a:solidFill>
                <a:latin typeface="Cordia New"/>
                <a:ea typeface="Cordia New"/>
                <a:cs typeface="Cordia New"/>
                <a:sym typeface="Cordia New"/>
              </a:rPr>
              <a:t>The functions we use to manipulate files all are found in </a:t>
            </a:r>
            <a:r>
              <a:rPr b="1" lang="en">
                <a:solidFill>
                  <a:schemeClr val="dk1"/>
                </a:solidFill>
                <a:latin typeface="Cordia New"/>
                <a:ea typeface="Cordia New"/>
                <a:cs typeface="Cordia New"/>
                <a:sym typeface="Cordia New"/>
              </a:rPr>
              <a:t>stdio.h</a:t>
            </a:r>
            <a:r>
              <a:rPr lang="en">
                <a:solidFill>
                  <a:schemeClr val="dk1"/>
                </a:solidFill>
                <a:latin typeface="Cordia New"/>
                <a:ea typeface="Cordia New"/>
                <a:cs typeface="Cordia New"/>
                <a:sym typeface="Cordia New"/>
              </a:rPr>
              <a:t>.</a:t>
            </a:r>
            <a:endParaRPr>
              <a:solidFill>
                <a:schemeClr val="dk1"/>
              </a:solidFill>
              <a:latin typeface="Cordia New"/>
              <a:ea typeface="Cordia New"/>
              <a:cs typeface="Cordia New"/>
              <a:sym typeface="Cordia New"/>
            </a:endParaRPr>
          </a:p>
          <a:p>
            <a:pPr indent="0" lvl="0" marL="0" rtl="0" algn="l">
              <a:lnSpc>
                <a:spcPct val="115000"/>
              </a:lnSpc>
              <a:spcBef>
                <a:spcPts val="1600"/>
              </a:spcBef>
              <a:spcAft>
                <a:spcPts val="0"/>
              </a:spcAft>
              <a:buNone/>
            </a:pPr>
            <a:r>
              <a:t/>
            </a:r>
            <a:endParaRPr>
              <a:solidFill>
                <a:schemeClr val="dk1"/>
              </a:solidFill>
              <a:latin typeface="Cordia New"/>
              <a:ea typeface="Cordia New"/>
              <a:cs typeface="Cordia New"/>
              <a:sym typeface="Cordia New"/>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77"/>
          <p:cNvSpPr txBox="1"/>
          <p:nvPr>
            <p:ph idx="1" type="body"/>
          </p:nvPr>
        </p:nvSpPr>
        <p:spPr>
          <a:xfrm>
            <a:off x="311700" y="756750"/>
            <a:ext cx="8520600" cy="3020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solidFill>
                  <a:schemeClr val="dk1"/>
                </a:solidFill>
                <a:latin typeface="Cordia New"/>
                <a:ea typeface="Cordia New"/>
                <a:cs typeface="Cordia New"/>
                <a:sym typeface="Cordia New"/>
              </a:rPr>
              <a:t>The functions we use to manipulate files all are found in </a:t>
            </a:r>
            <a:r>
              <a:rPr b="1" lang="en">
                <a:solidFill>
                  <a:schemeClr val="dk1"/>
                </a:solidFill>
                <a:latin typeface="Cordia New"/>
                <a:ea typeface="Cordia New"/>
                <a:cs typeface="Cordia New"/>
                <a:sym typeface="Cordia New"/>
              </a:rPr>
              <a:t>stdio.h</a:t>
            </a:r>
            <a:r>
              <a:rPr lang="en">
                <a:solidFill>
                  <a:schemeClr val="dk1"/>
                </a:solidFill>
                <a:latin typeface="Cordia New"/>
                <a:ea typeface="Cordia New"/>
                <a:cs typeface="Cordia New"/>
                <a:sym typeface="Cordia New"/>
              </a:rPr>
              <a:t>.</a:t>
            </a:r>
            <a:endParaRPr>
              <a:solidFill>
                <a:schemeClr val="dk1"/>
              </a:solidFill>
              <a:latin typeface="Cordia New"/>
              <a:ea typeface="Cordia New"/>
              <a:cs typeface="Cordia New"/>
              <a:sym typeface="Cordia New"/>
            </a:endParaRPr>
          </a:p>
          <a:p>
            <a:pPr indent="0" lvl="0" marL="0" rtl="0" algn="l">
              <a:lnSpc>
                <a:spcPct val="115000"/>
              </a:lnSpc>
              <a:spcBef>
                <a:spcPts val="1600"/>
              </a:spcBef>
              <a:spcAft>
                <a:spcPts val="0"/>
              </a:spcAft>
              <a:buSzPts val="1800"/>
              <a:buNone/>
            </a:pPr>
            <a:r>
              <a:t/>
            </a:r>
            <a:endParaRPr>
              <a:solidFill>
                <a:schemeClr val="dk1"/>
              </a:solidFill>
              <a:latin typeface="Cordia New"/>
              <a:ea typeface="Cordia New"/>
              <a:cs typeface="Cordia New"/>
              <a:sym typeface="Cordia New"/>
            </a:endParaRPr>
          </a:p>
          <a:p>
            <a:pPr indent="-342900" lvl="0" marL="457200" rtl="0" algn="l">
              <a:lnSpc>
                <a:spcPct val="115000"/>
              </a:lnSpc>
              <a:spcBef>
                <a:spcPts val="1600"/>
              </a:spcBef>
              <a:spcAft>
                <a:spcPts val="0"/>
              </a:spcAft>
              <a:buSzPts val="1800"/>
              <a:buChar char="●"/>
            </a:pPr>
            <a:r>
              <a:rPr lang="en">
                <a:solidFill>
                  <a:schemeClr val="dk1"/>
                </a:solidFill>
                <a:latin typeface="Cordia New"/>
                <a:ea typeface="Cordia New"/>
                <a:cs typeface="Cordia New"/>
                <a:sym typeface="Cordia New"/>
              </a:rPr>
              <a:t>Every one of them accepts a FILE * as one of its parameters, except fopen() which is used to get a file pointer in the first place.</a:t>
            </a:r>
            <a:endParaRPr>
              <a:solidFill>
                <a:schemeClr val="dk1"/>
              </a:solidFill>
              <a:latin typeface="Cordia New"/>
              <a:ea typeface="Cordia New"/>
              <a:cs typeface="Cordia New"/>
              <a:sym typeface="Cordia New"/>
            </a:endParaRPr>
          </a:p>
          <a:p>
            <a:pPr indent="0" lvl="0" marL="0" rtl="0" algn="l">
              <a:lnSpc>
                <a:spcPct val="115000"/>
              </a:lnSpc>
              <a:spcBef>
                <a:spcPts val="1600"/>
              </a:spcBef>
              <a:spcAft>
                <a:spcPts val="0"/>
              </a:spcAft>
              <a:buNone/>
            </a:pPr>
            <a:r>
              <a:t/>
            </a:r>
            <a:endParaRPr>
              <a:solidFill>
                <a:schemeClr val="dk1"/>
              </a:solidFill>
              <a:latin typeface="Cordia New"/>
              <a:ea typeface="Cordia New"/>
              <a:cs typeface="Cordia New"/>
              <a:sym typeface="Cordia New"/>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78"/>
          <p:cNvSpPr txBox="1"/>
          <p:nvPr>
            <p:ph idx="1" type="body"/>
          </p:nvPr>
        </p:nvSpPr>
        <p:spPr>
          <a:xfrm>
            <a:off x="311700" y="756750"/>
            <a:ext cx="8520600" cy="3020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solidFill>
                  <a:schemeClr val="dk1"/>
                </a:solidFill>
                <a:latin typeface="Cordia New"/>
                <a:ea typeface="Cordia New"/>
                <a:cs typeface="Cordia New"/>
                <a:sym typeface="Cordia New"/>
              </a:rPr>
              <a:t>The functions we use to manipulate files all are found in </a:t>
            </a:r>
            <a:r>
              <a:rPr b="1" lang="en">
                <a:solidFill>
                  <a:schemeClr val="dk1"/>
                </a:solidFill>
                <a:latin typeface="Cordia New"/>
                <a:ea typeface="Cordia New"/>
                <a:cs typeface="Cordia New"/>
                <a:sym typeface="Cordia New"/>
              </a:rPr>
              <a:t>stdio.h</a:t>
            </a:r>
            <a:r>
              <a:rPr lang="en">
                <a:solidFill>
                  <a:schemeClr val="dk1"/>
                </a:solidFill>
                <a:latin typeface="Cordia New"/>
                <a:ea typeface="Cordia New"/>
                <a:cs typeface="Cordia New"/>
                <a:sym typeface="Cordia New"/>
              </a:rPr>
              <a:t>.</a:t>
            </a:r>
            <a:endParaRPr>
              <a:solidFill>
                <a:schemeClr val="dk1"/>
              </a:solidFill>
              <a:latin typeface="Cordia New"/>
              <a:ea typeface="Cordia New"/>
              <a:cs typeface="Cordia New"/>
              <a:sym typeface="Cordia New"/>
            </a:endParaRPr>
          </a:p>
          <a:p>
            <a:pPr indent="0" lvl="0" marL="0" rtl="0" algn="l">
              <a:lnSpc>
                <a:spcPct val="115000"/>
              </a:lnSpc>
              <a:spcBef>
                <a:spcPts val="1600"/>
              </a:spcBef>
              <a:spcAft>
                <a:spcPts val="0"/>
              </a:spcAft>
              <a:buSzPts val="1800"/>
              <a:buNone/>
            </a:pPr>
            <a:r>
              <a:t/>
            </a:r>
            <a:endParaRPr>
              <a:solidFill>
                <a:schemeClr val="dk1"/>
              </a:solidFill>
              <a:latin typeface="Cordia New"/>
              <a:ea typeface="Cordia New"/>
              <a:cs typeface="Cordia New"/>
              <a:sym typeface="Cordia New"/>
            </a:endParaRPr>
          </a:p>
          <a:p>
            <a:pPr indent="-342900" lvl="0" marL="457200" rtl="0" algn="l">
              <a:lnSpc>
                <a:spcPct val="115000"/>
              </a:lnSpc>
              <a:spcBef>
                <a:spcPts val="1600"/>
              </a:spcBef>
              <a:spcAft>
                <a:spcPts val="0"/>
              </a:spcAft>
              <a:buSzPts val="1800"/>
              <a:buChar char="●"/>
            </a:pPr>
            <a:r>
              <a:rPr lang="en">
                <a:solidFill>
                  <a:schemeClr val="dk1"/>
                </a:solidFill>
                <a:latin typeface="Cordia New"/>
                <a:ea typeface="Cordia New"/>
                <a:cs typeface="Cordia New"/>
                <a:sym typeface="Cordia New"/>
              </a:rPr>
              <a:t>Every one of them accepts a FILE * as one of its parameters, except fopen() which is used to get a file pointer in the first place.</a:t>
            </a:r>
            <a:endParaRPr>
              <a:solidFill>
                <a:schemeClr val="dk1"/>
              </a:solidFill>
              <a:latin typeface="Cordia New"/>
              <a:ea typeface="Cordia New"/>
              <a:cs typeface="Cordia New"/>
              <a:sym typeface="Cordia New"/>
            </a:endParaRPr>
          </a:p>
          <a:p>
            <a:pPr indent="0" lvl="0" marL="0" rtl="0" algn="l">
              <a:lnSpc>
                <a:spcPct val="115000"/>
              </a:lnSpc>
              <a:spcBef>
                <a:spcPts val="1600"/>
              </a:spcBef>
              <a:spcAft>
                <a:spcPts val="0"/>
              </a:spcAft>
              <a:buSzPts val="1800"/>
              <a:buNone/>
            </a:pPr>
            <a:r>
              <a:t/>
            </a:r>
            <a:endParaRPr>
              <a:solidFill>
                <a:schemeClr val="dk1"/>
              </a:solidFill>
              <a:latin typeface="Cordia New"/>
              <a:ea typeface="Cordia New"/>
              <a:cs typeface="Cordia New"/>
              <a:sym typeface="Cordia New"/>
            </a:endParaRPr>
          </a:p>
          <a:p>
            <a:pPr indent="-342900" lvl="0" marL="457200" rtl="0" algn="l">
              <a:lnSpc>
                <a:spcPct val="115000"/>
              </a:lnSpc>
              <a:spcBef>
                <a:spcPts val="1600"/>
              </a:spcBef>
              <a:spcAft>
                <a:spcPts val="0"/>
              </a:spcAft>
              <a:buSzPts val="1800"/>
              <a:buChar char="●"/>
            </a:pPr>
            <a:r>
              <a:rPr lang="en">
                <a:solidFill>
                  <a:schemeClr val="dk1"/>
                </a:solidFill>
                <a:latin typeface="Cordia New"/>
                <a:ea typeface="Cordia New"/>
                <a:cs typeface="Cordia New"/>
                <a:sym typeface="Cordia New"/>
              </a:rPr>
              <a:t>Some of the most common file input/output (I/O) functions we’ll use are the following:</a:t>
            </a:r>
            <a:endParaRPr>
              <a:solidFill>
                <a:schemeClr val="dk1"/>
              </a:solidFill>
              <a:latin typeface="Cordia New"/>
              <a:ea typeface="Cordia New"/>
              <a:cs typeface="Cordia New"/>
              <a:sym typeface="Cordia New"/>
            </a:endParaRPr>
          </a:p>
        </p:txBody>
      </p:sp>
      <p:graphicFrame>
        <p:nvGraphicFramePr>
          <p:cNvPr id="558" name="Google Shape;558;p78"/>
          <p:cNvGraphicFramePr/>
          <p:nvPr/>
        </p:nvGraphicFramePr>
        <p:xfrm>
          <a:off x="952500" y="3929580"/>
          <a:ext cx="3000000" cy="3000000"/>
        </p:xfrm>
        <a:graphic>
          <a:graphicData uri="http://schemas.openxmlformats.org/drawingml/2006/table">
            <a:tbl>
              <a:tblPr>
                <a:noFill/>
                <a:tableStyleId>{E4E6CFE0-DCC5-4301-9634-08536B8B0061}</a:tableStyleId>
              </a:tblPr>
              <a:tblGrid>
                <a:gridCol w="1206500"/>
                <a:gridCol w="1206500"/>
                <a:gridCol w="1206500"/>
                <a:gridCol w="1206500"/>
                <a:gridCol w="1206500"/>
                <a:gridCol w="1206500"/>
              </a:tblGrid>
              <a:tr h="381000">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chemeClr val="dk1"/>
                          </a:solidFill>
                          <a:latin typeface="Cordia New"/>
                          <a:ea typeface="Cordia New"/>
                          <a:cs typeface="Cordia New"/>
                          <a:sym typeface="Cordia New"/>
                        </a:rPr>
                        <a:t>fopen()</a:t>
                      </a:r>
                      <a:endParaRPr sz="1800" u="none" cap="none" strike="noStrike">
                        <a:solidFill>
                          <a:schemeClr val="dk1"/>
                        </a:solidFill>
                        <a:latin typeface="Cordia New"/>
                        <a:ea typeface="Cordia New"/>
                        <a:cs typeface="Cordia New"/>
                        <a:sym typeface="Cordia New"/>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chemeClr val="dk1"/>
                          </a:solidFill>
                          <a:latin typeface="Cordia New"/>
                          <a:ea typeface="Cordia New"/>
                          <a:cs typeface="Cordia New"/>
                          <a:sym typeface="Cordia New"/>
                        </a:rPr>
                        <a:t>fclose()</a:t>
                      </a:r>
                      <a:endParaRPr sz="1800" u="none" cap="none" strike="noStrike">
                        <a:solidFill>
                          <a:schemeClr val="dk1"/>
                        </a:solidFill>
                        <a:latin typeface="Cordia New"/>
                        <a:ea typeface="Cordia New"/>
                        <a:cs typeface="Cordia New"/>
                        <a:sym typeface="Cordia New"/>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chemeClr val="dk1"/>
                          </a:solidFill>
                          <a:latin typeface="Cordia New"/>
                          <a:ea typeface="Cordia New"/>
                          <a:cs typeface="Cordia New"/>
                          <a:sym typeface="Cordia New"/>
                        </a:rPr>
                        <a:t>fgetc()</a:t>
                      </a:r>
                      <a:endParaRPr sz="1800" u="none" cap="none" strike="noStrike">
                        <a:solidFill>
                          <a:schemeClr val="dk1"/>
                        </a:solidFill>
                        <a:latin typeface="Cordia New"/>
                        <a:ea typeface="Cordia New"/>
                        <a:cs typeface="Cordia New"/>
                        <a:sym typeface="Cordia New"/>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chemeClr val="dk1"/>
                          </a:solidFill>
                          <a:latin typeface="Cordia New"/>
                          <a:ea typeface="Cordia New"/>
                          <a:cs typeface="Cordia New"/>
                          <a:sym typeface="Cordia New"/>
                        </a:rPr>
                        <a:t>fputc()</a:t>
                      </a:r>
                      <a:endParaRPr sz="1800" u="none" cap="none" strike="noStrike">
                        <a:solidFill>
                          <a:schemeClr val="dk1"/>
                        </a:solidFill>
                        <a:latin typeface="Cordia New"/>
                        <a:ea typeface="Cordia New"/>
                        <a:cs typeface="Cordia New"/>
                        <a:sym typeface="Cordia New"/>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chemeClr val="dk1"/>
                          </a:solidFill>
                          <a:latin typeface="Cordia New"/>
                          <a:ea typeface="Cordia New"/>
                          <a:cs typeface="Cordia New"/>
                          <a:sym typeface="Cordia New"/>
                        </a:rPr>
                        <a:t>fread()</a:t>
                      </a:r>
                      <a:endParaRPr sz="1800" u="none" cap="none" strike="noStrike">
                        <a:solidFill>
                          <a:schemeClr val="dk1"/>
                        </a:solidFill>
                        <a:latin typeface="Cordia New"/>
                        <a:ea typeface="Cordia New"/>
                        <a:cs typeface="Cordia New"/>
                        <a:sym typeface="Cordia New"/>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chemeClr val="dk1"/>
                          </a:solidFill>
                          <a:latin typeface="Cordia New"/>
                          <a:ea typeface="Cordia New"/>
                          <a:cs typeface="Cordia New"/>
                          <a:sym typeface="Cordia New"/>
                        </a:rPr>
                        <a:t>fwrite()</a:t>
                      </a:r>
                      <a:endParaRPr sz="1800" u="none" cap="none" strike="noStrike">
                        <a:solidFill>
                          <a:schemeClr val="dk1"/>
                        </a:solidFill>
                        <a:latin typeface="Cordia New"/>
                        <a:ea typeface="Cordia New"/>
                        <a:cs typeface="Cordia New"/>
                        <a:sym typeface="Cordia New"/>
                      </a:endParaRPr>
                    </a:p>
                  </a:txBody>
                  <a:tcPr marT="91425" marB="91425" marR="91425" marL="91425"/>
                </a:tc>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79"/>
          <p:cNvSpPr txBox="1"/>
          <p:nvPr>
            <p:ph idx="1" type="body"/>
          </p:nvPr>
        </p:nvSpPr>
        <p:spPr>
          <a:xfrm>
            <a:off x="311700" y="756750"/>
            <a:ext cx="8520600" cy="3020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solidFill>
                  <a:schemeClr val="dk1"/>
                </a:solidFill>
                <a:latin typeface="Cordia New"/>
                <a:ea typeface="Cordia New"/>
                <a:cs typeface="Cordia New"/>
                <a:sym typeface="Cordia New"/>
              </a:rPr>
              <a:t>fopen() opens a file and</a:t>
            </a:r>
            <a:r>
              <a:rPr b="1" lang="en">
                <a:solidFill>
                  <a:schemeClr val="dk1"/>
                </a:solidFill>
                <a:latin typeface="Cordia New"/>
                <a:ea typeface="Cordia New"/>
                <a:cs typeface="Cordia New"/>
                <a:sym typeface="Cordia New"/>
              </a:rPr>
              <a:t> returns a pointer to it</a:t>
            </a:r>
            <a:r>
              <a:rPr lang="en">
                <a:solidFill>
                  <a:schemeClr val="dk1"/>
                </a:solidFill>
                <a:latin typeface="Cordia New"/>
                <a:ea typeface="Cordia New"/>
                <a:cs typeface="Cordia New"/>
                <a:sym typeface="Cordia New"/>
              </a:rPr>
              <a:t>. Always check its return value to make sure you don’t get back NULL.</a:t>
            </a:r>
            <a:endParaRPr>
              <a:solidFill>
                <a:schemeClr val="dk1"/>
              </a:solidFill>
              <a:latin typeface="Cordia New"/>
              <a:ea typeface="Cordia New"/>
              <a:cs typeface="Cordia New"/>
              <a:sym typeface="Cordia New"/>
            </a:endParaRPr>
          </a:p>
          <a:p>
            <a:pPr indent="0" lvl="0" marL="0" rtl="0" algn="l">
              <a:lnSpc>
                <a:spcPct val="115000"/>
              </a:lnSpc>
              <a:spcBef>
                <a:spcPts val="1600"/>
              </a:spcBef>
              <a:spcAft>
                <a:spcPts val="0"/>
              </a:spcAft>
              <a:buSzPts val="1800"/>
              <a:buNone/>
            </a:pPr>
            <a:r>
              <a:t/>
            </a:r>
            <a:endParaRPr>
              <a:solidFill>
                <a:schemeClr val="dk1"/>
              </a:solidFill>
              <a:latin typeface="Cordia New"/>
              <a:ea typeface="Cordia New"/>
              <a:cs typeface="Cordia New"/>
              <a:sym typeface="Cordia New"/>
            </a:endParaRPr>
          </a:p>
          <a:p>
            <a:pPr indent="0" lvl="0" marL="0" rtl="0" algn="l">
              <a:lnSpc>
                <a:spcPct val="115000"/>
              </a:lnSpc>
              <a:spcBef>
                <a:spcPts val="1600"/>
              </a:spcBef>
              <a:spcAft>
                <a:spcPts val="0"/>
              </a:spcAft>
              <a:buSzPts val="1800"/>
              <a:buNone/>
            </a:pPr>
            <a:r>
              <a:t/>
            </a:r>
            <a:endParaRPr>
              <a:solidFill>
                <a:schemeClr val="dk1"/>
              </a:solidFill>
              <a:latin typeface="Cordia New"/>
              <a:ea typeface="Cordia New"/>
              <a:cs typeface="Cordia New"/>
              <a:sym typeface="Cordia New"/>
            </a:endParaRPr>
          </a:p>
          <a:p>
            <a:pPr indent="0" lvl="0" marL="0" rtl="0" algn="ctr">
              <a:lnSpc>
                <a:spcPct val="115000"/>
              </a:lnSpc>
              <a:spcBef>
                <a:spcPts val="1600"/>
              </a:spcBef>
              <a:spcAft>
                <a:spcPts val="1600"/>
              </a:spcAft>
              <a:buSzPts val="1800"/>
              <a:buNone/>
            </a:pPr>
            <a:r>
              <a:rPr lang="en" sz="2400">
                <a:solidFill>
                  <a:schemeClr val="dk1"/>
                </a:solidFill>
                <a:latin typeface="Cordia New"/>
                <a:ea typeface="Cordia New"/>
                <a:cs typeface="Cordia New"/>
                <a:sym typeface="Cordia New"/>
              </a:rPr>
              <a:t>FILE *ptr = fopen(&lt;filename&gt;, &lt;operation&gt;);</a:t>
            </a:r>
            <a:endParaRPr sz="2400">
              <a:solidFill>
                <a:schemeClr val="dk1"/>
              </a:solidFill>
              <a:latin typeface="Cordia New"/>
              <a:ea typeface="Cordia New"/>
              <a:cs typeface="Cordia New"/>
              <a:sym typeface="Cordia New"/>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80"/>
          <p:cNvSpPr txBox="1"/>
          <p:nvPr>
            <p:ph idx="1" type="body"/>
          </p:nvPr>
        </p:nvSpPr>
        <p:spPr>
          <a:xfrm>
            <a:off x="311700" y="756750"/>
            <a:ext cx="8520600" cy="4000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solidFill>
                  <a:schemeClr val="dk1"/>
                </a:solidFill>
                <a:latin typeface="Cordia New"/>
                <a:ea typeface="Cordia New"/>
                <a:cs typeface="Cordia New"/>
                <a:sym typeface="Cordia New"/>
              </a:rPr>
              <a:t>fopen() opens a file and </a:t>
            </a:r>
            <a:r>
              <a:rPr b="1" lang="en">
                <a:solidFill>
                  <a:schemeClr val="dk1"/>
                </a:solidFill>
                <a:latin typeface="Cordia New"/>
                <a:ea typeface="Cordia New"/>
                <a:cs typeface="Cordia New"/>
                <a:sym typeface="Cordia New"/>
              </a:rPr>
              <a:t>returns a pointer to it</a:t>
            </a:r>
            <a:r>
              <a:rPr lang="en">
                <a:solidFill>
                  <a:schemeClr val="dk1"/>
                </a:solidFill>
                <a:latin typeface="Cordia New"/>
                <a:ea typeface="Cordia New"/>
                <a:cs typeface="Cordia New"/>
                <a:sym typeface="Cordia New"/>
              </a:rPr>
              <a:t>. Always check its return value to make sure you don’t get back NULL.</a:t>
            </a:r>
            <a:endParaRPr>
              <a:solidFill>
                <a:schemeClr val="dk1"/>
              </a:solidFill>
              <a:latin typeface="Cordia New"/>
              <a:ea typeface="Cordia New"/>
              <a:cs typeface="Cordia New"/>
              <a:sym typeface="Cordia New"/>
            </a:endParaRPr>
          </a:p>
          <a:p>
            <a:pPr indent="0" lvl="0" marL="0" rtl="0" algn="l">
              <a:lnSpc>
                <a:spcPct val="115000"/>
              </a:lnSpc>
              <a:spcBef>
                <a:spcPts val="1600"/>
              </a:spcBef>
              <a:spcAft>
                <a:spcPts val="0"/>
              </a:spcAft>
              <a:buSzPts val="1800"/>
              <a:buNone/>
            </a:pPr>
            <a:r>
              <a:t/>
            </a:r>
            <a:endParaRPr>
              <a:solidFill>
                <a:schemeClr val="dk1"/>
              </a:solidFill>
              <a:latin typeface="Cordia New"/>
              <a:ea typeface="Cordia New"/>
              <a:cs typeface="Cordia New"/>
              <a:sym typeface="Cordia New"/>
            </a:endParaRPr>
          </a:p>
          <a:p>
            <a:pPr indent="0" lvl="0" marL="0" rtl="0" algn="l">
              <a:lnSpc>
                <a:spcPct val="115000"/>
              </a:lnSpc>
              <a:spcBef>
                <a:spcPts val="1600"/>
              </a:spcBef>
              <a:spcAft>
                <a:spcPts val="0"/>
              </a:spcAft>
              <a:buSzPts val="1800"/>
              <a:buNone/>
            </a:pPr>
            <a:r>
              <a:t/>
            </a:r>
            <a:endParaRPr>
              <a:solidFill>
                <a:schemeClr val="dk1"/>
              </a:solidFill>
              <a:latin typeface="Cordia New"/>
              <a:ea typeface="Cordia New"/>
              <a:cs typeface="Cordia New"/>
              <a:sym typeface="Cordia New"/>
            </a:endParaRPr>
          </a:p>
          <a:p>
            <a:pPr indent="0" lvl="0" marL="0" rtl="0" algn="ctr">
              <a:lnSpc>
                <a:spcPct val="115000"/>
              </a:lnSpc>
              <a:spcBef>
                <a:spcPts val="1600"/>
              </a:spcBef>
              <a:spcAft>
                <a:spcPts val="0"/>
              </a:spcAft>
              <a:buSzPts val="1800"/>
              <a:buNone/>
            </a:pPr>
            <a:r>
              <a:rPr lang="en" sz="2400">
                <a:solidFill>
                  <a:schemeClr val="dk1"/>
                </a:solidFill>
                <a:latin typeface="Cordia New"/>
                <a:ea typeface="Cordia New"/>
                <a:cs typeface="Cordia New"/>
                <a:sym typeface="Cordia New"/>
              </a:rPr>
              <a:t>FILE *ptr = fopen("test.txt", "r");</a:t>
            </a:r>
            <a:endParaRPr sz="2400">
              <a:solidFill>
                <a:schemeClr val="dk1"/>
              </a:solidFill>
              <a:latin typeface="Cordia New"/>
              <a:ea typeface="Cordia New"/>
              <a:cs typeface="Cordia New"/>
              <a:sym typeface="Cordia New"/>
            </a:endParaRPr>
          </a:p>
          <a:p>
            <a:pPr indent="0" lvl="0" marL="0" rtl="0" algn="ctr">
              <a:lnSpc>
                <a:spcPct val="115000"/>
              </a:lnSpc>
              <a:spcBef>
                <a:spcPts val="1600"/>
              </a:spcBef>
              <a:spcAft>
                <a:spcPts val="0"/>
              </a:spcAft>
              <a:buSzPts val="1800"/>
              <a:buNone/>
            </a:pPr>
            <a:r>
              <a:rPr lang="en" sz="2400">
                <a:solidFill>
                  <a:schemeClr val="dk1"/>
                </a:solidFill>
                <a:latin typeface="Cordia New"/>
                <a:ea typeface="Cordia New"/>
                <a:cs typeface="Cordia New"/>
                <a:sym typeface="Cordia New"/>
              </a:rPr>
              <a:t>FILE *ptr2 = fopen("test2.txt", "w");</a:t>
            </a:r>
            <a:endParaRPr sz="2400">
              <a:solidFill>
                <a:schemeClr val="dk1"/>
              </a:solidFill>
              <a:latin typeface="Cordia New"/>
              <a:ea typeface="Cordia New"/>
              <a:cs typeface="Cordia New"/>
              <a:sym typeface="Cordia New"/>
            </a:endParaRPr>
          </a:p>
          <a:p>
            <a:pPr indent="0" lvl="0" marL="0" rtl="0" algn="ctr">
              <a:lnSpc>
                <a:spcPct val="115000"/>
              </a:lnSpc>
              <a:spcBef>
                <a:spcPts val="1600"/>
              </a:spcBef>
              <a:spcAft>
                <a:spcPts val="1600"/>
              </a:spcAft>
              <a:buSzPts val="1800"/>
              <a:buNone/>
            </a:pPr>
            <a:r>
              <a:rPr lang="en" sz="2400">
                <a:solidFill>
                  <a:schemeClr val="dk1"/>
                </a:solidFill>
                <a:latin typeface="Cordia New"/>
                <a:ea typeface="Cordia New"/>
                <a:cs typeface="Cordia New"/>
                <a:sym typeface="Cordia New"/>
              </a:rPr>
              <a:t>FILE *ptr3 = fopen("test3.txt", "a");</a:t>
            </a:r>
            <a:endParaRPr sz="2400">
              <a:solidFill>
                <a:schemeClr val="dk1"/>
              </a:solidFill>
              <a:latin typeface="Cordia New"/>
              <a:ea typeface="Cordia New"/>
              <a:cs typeface="Cordia New"/>
              <a:sym typeface="Cordia New"/>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81"/>
          <p:cNvSpPr txBox="1"/>
          <p:nvPr>
            <p:ph idx="1" type="body"/>
          </p:nvPr>
        </p:nvSpPr>
        <p:spPr>
          <a:xfrm>
            <a:off x="311700" y="756750"/>
            <a:ext cx="8520600" cy="4000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solidFill>
                  <a:schemeClr val="dk1"/>
                </a:solidFill>
                <a:latin typeface="Cordia New"/>
                <a:ea typeface="Cordia New"/>
                <a:cs typeface="Cordia New"/>
                <a:sym typeface="Cordia New"/>
              </a:rPr>
              <a:t>fgetc() reads and returns the next character from the file, assuming the operation for that file contains "r". fputc() writes or appends the specified character to the file, assuming the operation for that pointer contains "w" or "a". </a:t>
            </a:r>
            <a:endParaRPr>
              <a:solidFill>
                <a:schemeClr val="dk1"/>
              </a:solidFill>
              <a:latin typeface="Cordia New"/>
              <a:ea typeface="Cordia New"/>
              <a:cs typeface="Cordia New"/>
              <a:sym typeface="Cordia New"/>
            </a:endParaRPr>
          </a:p>
          <a:p>
            <a:pPr indent="0" lvl="0" marL="0" rtl="0" algn="l">
              <a:lnSpc>
                <a:spcPct val="115000"/>
              </a:lnSpc>
              <a:spcBef>
                <a:spcPts val="1600"/>
              </a:spcBef>
              <a:spcAft>
                <a:spcPts val="0"/>
              </a:spcAft>
              <a:buSzPts val="1800"/>
              <a:buNone/>
            </a:pPr>
            <a:r>
              <a:t/>
            </a:r>
            <a:endParaRPr>
              <a:solidFill>
                <a:schemeClr val="dk1"/>
              </a:solidFill>
              <a:latin typeface="Cordia New"/>
              <a:ea typeface="Cordia New"/>
              <a:cs typeface="Cordia New"/>
              <a:sym typeface="Cordia New"/>
            </a:endParaRPr>
          </a:p>
          <a:p>
            <a:pPr indent="0" lvl="0" marL="0" rtl="0" algn="ctr">
              <a:lnSpc>
                <a:spcPct val="115000"/>
              </a:lnSpc>
              <a:spcBef>
                <a:spcPts val="1600"/>
              </a:spcBef>
              <a:spcAft>
                <a:spcPts val="0"/>
              </a:spcAft>
              <a:buSzPts val="1800"/>
              <a:buNone/>
            </a:pPr>
            <a:r>
              <a:rPr lang="en" sz="2400">
                <a:solidFill>
                  <a:schemeClr val="dk1"/>
                </a:solidFill>
                <a:latin typeface="Cordia New"/>
                <a:ea typeface="Cordia New"/>
                <a:cs typeface="Cordia New"/>
                <a:sym typeface="Cordia New"/>
              </a:rPr>
              <a:t>fgetc(&lt;file pointer&gt;);</a:t>
            </a:r>
            <a:endParaRPr sz="2400">
              <a:solidFill>
                <a:schemeClr val="dk1"/>
              </a:solidFill>
              <a:latin typeface="Cordia New"/>
              <a:ea typeface="Cordia New"/>
              <a:cs typeface="Cordia New"/>
              <a:sym typeface="Cordia New"/>
            </a:endParaRPr>
          </a:p>
          <a:p>
            <a:pPr indent="0" lvl="0" marL="0" rtl="0" algn="ctr">
              <a:lnSpc>
                <a:spcPct val="115000"/>
              </a:lnSpc>
              <a:spcBef>
                <a:spcPts val="1600"/>
              </a:spcBef>
              <a:spcAft>
                <a:spcPts val="0"/>
              </a:spcAft>
              <a:buSzPts val="1800"/>
              <a:buNone/>
            </a:pPr>
            <a:r>
              <a:rPr lang="en" sz="2400">
                <a:solidFill>
                  <a:schemeClr val="dk1"/>
                </a:solidFill>
                <a:latin typeface="Cordia New"/>
                <a:ea typeface="Cordia New"/>
                <a:cs typeface="Cordia New"/>
                <a:sym typeface="Cordia New"/>
              </a:rPr>
              <a:t>fputc(&lt;character&gt;, &lt;file pointer&gt;);</a:t>
            </a:r>
            <a:endParaRPr sz="2400">
              <a:solidFill>
                <a:schemeClr val="dk1"/>
              </a:solidFill>
              <a:latin typeface="Cordia New"/>
              <a:ea typeface="Cordia New"/>
              <a:cs typeface="Cordia New"/>
              <a:sym typeface="Cordia New"/>
            </a:endParaRPr>
          </a:p>
          <a:p>
            <a:pPr indent="0" lvl="0" marL="0" rtl="0" algn="ctr">
              <a:lnSpc>
                <a:spcPct val="115000"/>
              </a:lnSpc>
              <a:spcBef>
                <a:spcPts val="1600"/>
              </a:spcBef>
              <a:spcAft>
                <a:spcPts val="1600"/>
              </a:spcAft>
              <a:buSzPts val="1800"/>
              <a:buNone/>
            </a:pPr>
            <a:r>
              <a:t/>
            </a:r>
            <a:endParaRPr sz="2400">
              <a:solidFill>
                <a:schemeClr val="dk1"/>
              </a:solidFill>
              <a:latin typeface="Cordia New"/>
              <a:ea typeface="Cordia New"/>
              <a:cs typeface="Cordia New"/>
              <a:sym typeface="Cordia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ctrTitle"/>
          </p:nvPr>
        </p:nvSpPr>
        <p:spPr>
          <a:xfrm>
            <a:off x="311708" y="1545450"/>
            <a:ext cx="8520600" cy="2052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200"/>
              <a:buNone/>
            </a:pPr>
            <a:r>
              <a:rPr lang="en" sz="3600">
                <a:latin typeface="Cordia New"/>
                <a:ea typeface="Cordia New"/>
                <a:cs typeface="Cordia New"/>
                <a:sym typeface="Cordia New"/>
              </a:rPr>
              <a:t>Pointers</a:t>
            </a:r>
            <a:br>
              <a:rPr lang="en">
                <a:latin typeface="Cordia New"/>
                <a:ea typeface="Cordia New"/>
                <a:cs typeface="Cordia New"/>
                <a:sym typeface="Cordia New"/>
              </a:rPr>
            </a:br>
            <a:br>
              <a:rPr lang="en">
                <a:latin typeface="Cordia New"/>
                <a:ea typeface="Cordia New"/>
                <a:cs typeface="Cordia New"/>
                <a:sym typeface="Cordia New"/>
              </a:rPr>
            </a:br>
            <a:br>
              <a:rPr lang="en">
                <a:latin typeface="Cordia New"/>
                <a:ea typeface="Cordia New"/>
                <a:cs typeface="Cordia New"/>
                <a:sym typeface="Cordia New"/>
              </a:rPr>
            </a:br>
            <a:br>
              <a:rPr lang="en">
                <a:latin typeface="Cordia New"/>
                <a:ea typeface="Cordia New"/>
                <a:cs typeface="Cordia New"/>
                <a:sym typeface="Cordia New"/>
              </a:rPr>
            </a:br>
            <a:endParaRPr>
              <a:latin typeface="Cordia New"/>
              <a:ea typeface="Cordia New"/>
              <a:cs typeface="Cordia New"/>
              <a:sym typeface="Cordia New"/>
            </a:endParaRPr>
          </a:p>
        </p:txBody>
      </p:sp>
      <p:sp>
        <p:nvSpPr>
          <p:cNvPr id="94" name="Google Shape;94;p19"/>
          <p:cNvSpPr txBox="1"/>
          <p:nvPr/>
        </p:nvSpPr>
        <p:spPr>
          <a:xfrm>
            <a:off x="311692" y="1545450"/>
            <a:ext cx="6715765" cy="334418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rdia New"/>
                <a:ea typeface="Cordia New"/>
                <a:cs typeface="Cordia New"/>
                <a:sym typeface="Cordia New"/>
              </a:rPr>
              <a:t>The * operator lets us “go to” the location that a pointer is pointing to.</a:t>
            </a: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dia New"/>
              <a:ea typeface="Cordia New"/>
              <a:cs typeface="Cordia New"/>
              <a:sym typeface="Cordia New"/>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rdia New"/>
                <a:ea typeface="Cordia New"/>
                <a:cs typeface="Cordia New"/>
                <a:sym typeface="Cordia New"/>
              </a:rPr>
              <a:t>What does this do? </a:t>
            </a: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dia New"/>
              <a:ea typeface="Cordia New"/>
              <a:cs typeface="Cordia New"/>
              <a:sym typeface="Cordia New"/>
            </a:endParaRPr>
          </a:p>
        </p:txBody>
      </p:sp>
      <p:pic>
        <p:nvPicPr>
          <p:cNvPr id="95" name="Google Shape;95;p19"/>
          <p:cNvPicPr preferRelativeResize="0"/>
          <p:nvPr/>
        </p:nvPicPr>
        <p:blipFill rotWithShape="1">
          <a:blip r:embed="rId3">
            <a:alphaModFix/>
          </a:blip>
          <a:srcRect b="0" l="0" r="0" t="0"/>
          <a:stretch/>
        </p:blipFill>
        <p:spPr>
          <a:xfrm>
            <a:off x="311692" y="2670950"/>
            <a:ext cx="4483100" cy="185420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82"/>
          <p:cNvSpPr txBox="1"/>
          <p:nvPr>
            <p:ph idx="1" type="body"/>
          </p:nvPr>
        </p:nvSpPr>
        <p:spPr>
          <a:xfrm>
            <a:off x="311700" y="756750"/>
            <a:ext cx="8520600" cy="4000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solidFill>
                  <a:schemeClr val="dk1"/>
                </a:solidFill>
                <a:latin typeface="Cordia New"/>
                <a:ea typeface="Cordia New"/>
                <a:cs typeface="Cordia New"/>
                <a:sym typeface="Cordia New"/>
              </a:rPr>
              <a:t>fgetc() reads and returns the next character from the file, assuming the operation for that file contains "r". fputc() writes or appends the specified character to the file, assuming the operation for that pointer contains "w" or "a". </a:t>
            </a:r>
            <a:endParaRPr>
              <a:solidFill>
                <a:schemeClr val="dk1"/>
              </a:solidFill>
              <a:latin typeface="Cordia New"/>
              <a:ea typeface="Cordia New"/>
              <a:cs typeface="Cordia New"/>
              <a:sym typeface="Cordia New"/>
            </a:endParaRPr>
          </a:p>
          <a:p>
            <a:pPr indent="0" lvl="0" marL="0" rtl="0" algn="l">
              <a:lnSpc>
                <a:spcPct val="115000"/>
              </a:lnSpc>
              <a:spcBef>
                <a:spcPts val="1600"/>
              </a:spcBef>
              <a:spcAft>
                <a:spcPts val="0"/>
              </a:spcAft>
              <a:buSzPts val="1800"/>
              <a:buNone/>
            </a:pPr>
            <a:r>
              <a:t/>
            </a:r>
            <a:endParaRPr>
              <a:solidFill>
                <a:schemeClr val="dk1"/>
              </a:solidFill>
              <a:latin typeface="Cordia New"/>
              <a:ea typeface="Cordia New"/>
              <a:cs typeface="Cordia New"/>
              <a:sym typeface="Cordia New"/>
            </a:endParaRPr>
          </a:p>
          <a:p>
            <a:pPr indent="0" lvl="0" marL="0" rtl="0" algn="ctr">
              <a:lnSpc>
                <a:spcPct val="115000"/>
              </a:lnSpc>
              <a:spcBef>
                <a:spcPts val="1600"/>
              </a:spcBef>
              <a:spcAft>
                <a:spcPts val="0"/>
              </a:spcAft>
              <a:buSzPts val="1800"/>
              <a:buNone/>
            </a:pPr>
            <a:r>
              <a:rPr lang="en" sz="2400">
                <a:solidFill>
                  <a:schemeClr val="dk1"/>
                </a:solidFill>
                <a:latin typeface="Cordia New"/>
                <a:ea typeface="Cordia New"/>
                <a:cs typeface="Cordia New"/>
                <a:sym typeface="Cordia New"/>
              </a:rPr>
              <a:t>char c = fgetc(ptr1);</a:t>
            </a:r>
            <a:endParaRPr sz="2400">
              <a:solidFill>
                <a:schemeClr val="dk1"/>
              </a:solidFill>
              <a:latin typeface="Cordia New"/>
              <a:ea typeface="Cordia New"/>
              <a:cs typeface="Cordia New"/>
              <a:sym typeface="Cordia New"/>
            </a:endParaRPr>
          </a:p>
          <a:p>
            <a:pPr indent="0" lvl="0" marL="0" rtl="0" algn="ctr">
              <a:lnSpc>
                <a:spcPct val="115000"/>
              </a:lnSpc>
              <a:spcBef>
                <a:spcPts val="1600"/>
              </a:spcBef>
              <a:spcAft>
                <a:spcPts val="0"/>
              </a:spcAft>
              <a:buSzPts val="1800"/>
              <a:buNone/>
            </a:pPr>
            <a:r>
              <a:rPr lang="en" sz="2400">
                <a:solidFill>
                  <a:schemeClr val="dk1"/>
                </a:solidFill>
                <a:latin typeface="Cordia New"/>
                <a:ea typeface="Cordia New"/>
                <a:cs typeface="Cordia New"/>
                <a:sym typeface="Cordia New"/>
              </a:rPr>
              <a:t>fputc('x', ptr2);</a:t>
            </a:r>
            <a:endParaRPr sz="2400">
              <a:solidFill>
                <a:schemeClr val="dk1"/>
              </a:solidFill>
              <a:latin typeface="Cordia New"/>
              <a:ea typeface="Cordia New"/>
              <a:cs typeface="Cordia New"/>
              <a:sym typeface="Cordia New"/>
            </a:endParaRPr>
          </a:p>
          <a:p>
            <a:pPr indent="0" lvl="0" marL="0" rtl="0" algn="ctr">
              <a:lnSpc>
                <a:spcPct val="115000"/>
              </a:lnSpc>
              <a:spcBef>
                <a:spcPts val="1600"/>
              </a:spcBef>
              <a:spcAft>
                <a:spcPts val="1600"/>
              </a:spcAft>
              <a:buSzPts val="1800"/>
              <a:buNone/>
            </a:pPr>
            <a:r>
              <a:rPr lang="en" sz="2400">
                <a:solidFill>
                  <a:schemeClr val="dk1"/>
                </a:solidFill>
                <a:latin typeface="Cordia New"/>
                <a:ea typeface="Cordia New"/>
                <a:cs typeface="Cordia New"/>
                <a:sym typeface="Cordia New"/>
              </a:rPr>
              <a:t>fputc('5', ptr3);</a:t>
            </a:r>
            <a:endParaRPr sz="2400">
              <a:solidFill>
                <a:schemeClr val="dk1"/>
              </a:solidFill>
              <a:latin typeface="Cordia New"/>
              <a:ea typeface="Cordia New"/>
              <a:cs typeface="Cordia New"/>
              <a:sym typeface="Cordia New"/>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83"/>
          <p:cNvSpPr txBox="1"/>
          <p:nvPr>
            <p:ph idx="1" type="body"/>
          </p:nvPr>
        </p:nvSpPr>
        <p:spPr>
          <a:xfrm>
            <a:off x="311700" y="756750"/>
            <a:ext cx="8520600" cy="4000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solidFill>
                  <a:schemeClr val="dk1"/>
                </a:solidFill>
                <a:latin typeface="Cordia New"/>
                <a:ea typeface="Cordia New"/>
                <a:cs typeface="Cordia New"/>
                <a:sym typeface="Cordia New"/>
              </a:rPr>
              <a:t>fread() and fwrite() are analogs to fgetc() and fputc(), but for a generalized quantity (qty) of blocks of an arbitrary (size), holding those blocks in (or writing them from) a temporary buffer, usually an array, for local use within the program. </a:t>
            </a:r>
            <a:endParaRPr>
              <a:solidFill>
                <a:schemeClr val="dk1"/>
              </a:solidFill>
              <a:latin typeface="Cordia New"/>
              <a:ea typeface="Cordia New"/>
              <a:cs typeface="Cordia New"/>
              <a:sym typeface="Cordia New"/>
            </a:endParaRPr>
          </a:p>
          <a:p>
            <a:pPr indent="0" lvl="0" marL="0" rtl="0" algn="l">
              <a:lnSpc>
                <a:spcPct val="115000"/>
              </a:lnSpc>
              <a:spcBef>
                <a:spcPts val="1600"/>
              </a:spcBef>
              <a:spcAft>
                <a:spcPts val="0"/>
              </a:spcAft>
              <a:buSzPts val="1800"/>
              <a:buNone/>
            </a:pPr>
            <a:r>
              <a:t/>
            </a:r>
            <a:endParaRPr>
              <a:solidFill>
                <a:schemeClr val="dk1"/>
              </a:solidFill>
              <a:latin typeface="Cordia New"/>
              <a:ea typeface="Cordia New"/>
              <a:cs typeface="Cordia New"/>
              <a:sym typeface="Cordia New"/>
            </a:endParaRPr>
          </a:p>
          <a:p>
            <a:pPr indent="0" lvl="0" marL="0" rtl="0" algn="ctr">
              <a:lnSpc>
                <a:spcPct val="115000"/>
              </a:lnSpc>
              <a:spcBef>
                <a:spcPts val="1600"/>
              </a:spcBef>
              <a:spcAft>
                <a:spcPts val="0"/>
              </a:spcAft>
              <a:buSzPts val="1800"/>
              <a:buNone/>
            </a:pPr>
            <a:r>
              <a:rPr lang="en" sz="2400">
                <a:solidFill>
                  <a:schemeClr val="dk1"/>
                </a:solidFill>
                <a:latin typeface="Cordia New"/>
                <a:ea typeface="Cordia New"/>
                <a:cs typeface="Cordia New"/>
                <a:sym typeface="Cordia New"/>
              </a:rPr>
              <a:t>fread(&lt;buffer&gt;, &lt;size&gt;, &lt;qty&gt;, &lt;file pointer&gt;);</a:t>
            </a:r>
            <a:endParaRPr sz="2400">
              <a:solidFill>
                <a:schemeClr val="dk1"/>
              </a:solidFill>
              <a:latin typeface="Cordia New"/>
              <a:ea typeface="Cordia New"/>
              <a:cs typeface="Cordia New"/>
              <a:sym typeface="Cordia New"/>
            </a:endParaRPr>
          </a:p>
          <a:p>
            <a:pPr indent="0" lvl="0" marL="0" rtl="0" algn="ctr">
              <a:lnSpc>
                <a:spcPct val="115000"/>
              </a:lnSpc>
              <a:spcBef>
                <a:spcPts val="1600"/>
              </a:spcBef>
              <a:spcAft>
                <a:spcPts val="0"/>
              </a:spcAft>
              <a:buSzPts val="1800"/>
              <a:buNone/>
            </a:pPr>
            <a:r>
              <a:rPr lang="en" sz="2400">
                <a:solidFill>
                  <a:schemeClr val="dk1"/>
                </a:solidFill>
                <a:latin typeface="Cordia New"/>
                <a:ea typeface="Cordia New"/>
                <a:cs typeface="Cordia New"/>
                <a:sym typeface="Cordia New"/>
              </a:rPr>
              <a:t>fwrite(&lt;buffer&gt;, &lt;size&gt;, &lt;qty&gt;, &lt;file pointer&gt;);</a:t>
            </a:r>
            <a:endParaRPr sz="2400">
              <a:solidFill>
                <a:schemeClr val="dk1"/>
              </a:solidFill>
              <a:latin typeface="Cordia New"/>
              <a:ea typeface="Cordia New"/>
              <a:cs typeface="Cordia New"/>
              <a:sym typeface="Cordia New"/>
            </a:endParaRPr>
          </a:p>
          <a:p>
            <a:pPr indent="0" lvl="0" marL="0" rtl="0" algn="ctr">
              <a:lnSpc>
                <a:spcPct val="115000"/>
              </a:lnSpc>
              <a:spcBef>
                <a:spcPts val="1600"/>
              </a:spcBef>
              <a:spcAft>
                <a:spcPts val="1600"/>
              </a:spcAft>
              <a:buSzPts val="1800"/>
              <a:buNone/>
            </a:pPr>
            <a:r>
              <a:t/>
            </a:r>
            <a:endParaRPr sz="2400">
              <a:solidFill>
                <a:schemeClr val="dk1"/>
              </a:solidFill>
              <a:latin typeface="Cordia New"/>
              <a:ea typeface="Cordia New"/>
              <a:cs typeface="Cordia New"/>
              <a:sym typeface="Cordia New"/>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84"/>
          <p:cNvSpPr txBox="1"/>
          <p:nvPr>
            <p:ph idx="1" type="body"/>
          </p:nvPr>
        </p:nvSpPr>
        <p:spPr>
          <a:xfrm>
            <a:off x="311700" y="756750"/>
            <a:ext cx="8520600" cy="4000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solidFill>
                  <a:schemeClr val="dk1"/>
                </a:solidFill>
                <a:latin typeface="Cordia New"/>
                <a:ea typeface="Cordia New"/>
                <a:cs typeface="Cordia New"/>
                <a:sym typeface="Cordia New"/>
              </a:rPr>
              <a:t>fread() and fwrite() are analogs to fgetc() and fputc(), but for a generalized quantity (qty) of blocks of an arbitrary (size), holding those blocks in (or writing them from) a temporary buffer, usually an array, for local use within the program. </a:t>
            </a:r>
            <a:endParaRPr>
              <a:solidFill>
                <a:schemeClr val="dk1"/>
              </a:solidFill>
              <a:latin typeface="Cordia New"/>
              <a:ea typeface="Cordia New"/>
              <a:cs typeface="Cordia New"/>
              <a:sym typeface="Cordia New"/>
            </a:endParaRPr>
          </a:p>
          <a:p>
            <a:pPr indent="0" lvl="0" marL="0" rtl="0" algn="l">
              <a:lnSpc>
                <a:spcPct val="115000"/>
              </a:lnSpc>
              <a:spcBef>
                <a:spcPts val="1600"/>
              </a:spcBef>
              <a:spcAft>
                <a:spcPts val="0"/>
              </a:spcAft>
              <a:buSzPts val="1800"/>
              <a:buNone/>
            </a:pPr>
            <a:r>
              <a:t/>
            </a:r>
            <a:endParaRPr>
              <a:solidFill>
                <a:schemeClr val="dk1"/>
              </a:solidFill>
              <a:latin typeface="Cordia New"/>
              <a:ea typeface="Cordia New"/>
              <a:cs typeface="Cordia New"/>
              <a:sym typeface="Cordia New"/>
            </a:endParaRPr>
          </a:p>
          <a:p>
            <a:pPr indent="0" lvl="0" marL="0" rtl="0" algn="l">
              <a:lnSpc>
                <a:spcPct val="100000"/>
              </a:lnSpc>
              <a:spcBef>
                <a:spcPts val="1600"/>
              </a:spcBef>
              <a:spcAft>
                <a:spcPts val="0"/>
              </a:spcAft>
              <a:buSzPts val="1800"/>
              <a:buNone/>
            </a:pPr>
            <a:r>
              <a:rPr lang="en" sz="2400">
                <a:solidFill>
                  <a:schemeClr val="dk1"/>
                </a:solidFill>
                <a:latin typeface="Cordia New"/>
                <a:ea typeface="Cordia New"/>
                <a:cs typeface="Cordia New"/>
                <a:sym typeface="Cordia New"/>
              </a:rPr>
              <a:t>int arr[10];</a:t>
            </a:r>
            <a:endParaRPr sz="2400">
              <a:solidFill>
                <a:schemeClr val="dk1"/>
              </a:solidFill>
              <a:latin typeface="Cordia New"/>
              <a:ea typeface="Cordia New"/>
              <a:cs typeface="Cordia New"/>
              <a:sym typeface="Cordia New"/>
            </a:endParaRPr>
          </a:p>
          <a:p>
            <a:pPr indent="0" lvl="0" marL="0" rtl="0" algn="l">
              <a:lnSpc>
                <a:spcPct val="100000"/>
              </a:lnSpc>
              <a:spcBef>
                <a:spcPts val="0"/>
              </a:spcBef>
              <a:spcAft>
                <a:spcPts val="0"/>
              </a:spcAft>
              <a:buSzPts val="1800"/>
              <a:buNone/>
            </a:pPr>
            <a:r>
              <a:rPr lang="en" sz="2400">
                <a:solidFill>
                  <a:schemeClr val="dk1"/>
                </a:solidFill>
                <a:latin typeface="Cordia New"/>
                <a:ea typeface="Cordia New"/>
                <a:cs typeface="Cordia New"/>
                <a:sym typeface="Cordia New"/>
              </a:rPr>
              <a:t>fread(</a:t>
            </a:r>
            <a:r>
              <a:rPr lang="en" sz="2400">
                <a:solidFill>
                  <a:srgbClr val="00B0F0"/>
                </a:solidFill>
                <a:latin typeface="Cordia New"/>
                <a:ea typeface="Cordia New"/>
                <a:cs typeface="Cordia New"/>
                <a:sym typeface="Cordia New"/>
              </a:rPr>
              <a:t>arr, sizeof(int), 10, ptr</a:t>
            </a:r>
            <a:r>
              <a:rPr lang="en" sz="2400">
                <a:solidFill>
                  <a:schemeClr val="dk1"/>
                </a:solidFill>
                <a:latin typeface="Cordia New"/>
                <a:ea typeface="Cordia New"/>
                <a:cs typeface="Cordia New"/>
                <a:sym typeface="Cordia New"/>
              </a:rPr>
              <a:t>);</a:t>
            </a:r>
            <a:endParaRPr sz="2400">
              <a:solidFill>
                <a:schemeClr val="dk1"/>
              </a:solidFill>
              <a:latin typeface="Cordia New"/>
              <a:ea typeface="Cordia New"/>
              <a:cs typeface="Cordia New"/>
              <a:sym typeface="Cordia New"/>
            </a:endParaRPr>
          </a:p>
          <a:p>
            <a:pPr indent="0" lvl="0" marL="0" rtl="0" algn="l">
              <a:lnSpc>
                <a:spcPct val="100000"/>
              </a:lnSpc>
              <a:spcBef>
                <a:spcPts val="0"/>
              </a:spcBef>
              <a:spcAft>
                <a:spcPts val="0"/>
              </a:spcAft>
              <a:buSzPts val="1800"/>
              <a:buNone/>
            </a:pPr>
            <a:r>
              <a:rPr lang="en" sz="2400">
                <a:solidFill>
                  <a:schemeClr val="dk1"/>
                </a:solidFill>
                <a:latin typeface="Cordia New"/>
                <a:ea typeface="Cordia New"/>
                <a:cs typeface="Cordia New"/>
                <a:sym typeface="Cordia New"/>
              </a:rPr>
              <a:t>fwrite(</a:t>
            </a:r>
            <a:r>
              <a:rPr lang="en" sz="2400">
                <a:solidFill>
                  <a:srgbClr val="00B0F0"/>
                </a:solidFill>
                <a:latin typeface="Cordia New"/>
                <a:ea typeface="Cordia New"/>
                <a:cs typeface="Cordia New"/>
                <a:sym typeface="Cordia New"/>
              </a:rPr>
              <a:t>arr, sizeof(int), 10, ptr2</a:t>
            </a:r>
            <a:r>
              <a:rPr lang="en" sz="2400">
                <a:solidFill>
                  <a:schemeClr val="dk1"/>
                </a:solidFill>
                <a:latin typeface="Cordia New"/>
                <a:ea typeface="Cordia New"/>
                <a:cs typeface="Cordia New"/>
                <a:sym typeface="Cordia New"/>
              </a:rPr>
              <a:t>);</a:t>
            </a:r>
            <a:endParaRPr sz="2400">
              <a:solidFill>
                <a:schemeClr val="dk1"/>
              </a:solidFill>
              <a:latin typeface="Cordia New"/>
              <a:ea typeface="Cordia New"/>
              <a:cs typeface="Cordia New"/>
              <a:sym typeface="Cordia New"/>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85"/>
          <p:cNvSpPr txBox="1"/>
          <p:nvPr>
            <p:ph idx="1" type="body"/>
          </p:nvPr>
        </p:nvSpPr>
        <p:spPr>
          <a:xfrm>
            <a:off x="311700" y="756750"/>
            <a:ext cx="8520600" cy="3020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solidFill>
                  <a:schemeClr val="dk1"/>
                </a:solidFill>
                <a:latin typeface="Cordia New"/>
                <a:ea typeface="Cordia New"/>
                <a:cs typeface="Cordia New"/>
                <a:sym typeface="Cordia New"/>
              </a:rPr>
              <a:t>fclose() closes a previously opened file pointer.</a:t>
            </a:r>
            <a:endParaRPr>
              <a:solidFill>
                <a:schemeClr val="dk1"/>
              </a:solidFill>
              <a:latin typeface="Cordia New"/>
              <a:ea typeface="Cordia New"/>
              <a:cs typeface="Cordia New"/>
              <a:sym typeface="Cordia New"/>
            </a:endParaRPr>
          </a:p>
          <a:p>
            <a:pPr indent="0" lvl="0" marL="0" rtl="0" algn="l">
              <a:lnSpc>
                <a:spcPct val="115000"/>
              </a:lnSpc>
              <a:spcBef>
                <a:spcPts val="1600"/>
              </a:spcBef>
              <a:spcAft>
                <a:spcPts val="0"/>
              </a:spcAft>
              <a:buSzPts val="1800"/>
              <a:buNone/>
            </a:pPr>
            <a:r>
              <a:t/>
            </a:r>
            <a:endParaRPr>
              <a:solidFill>
                <a:schemeClr val="dk1"/>
              </a:solidFill>
              <a:latin typeface="Cordia New"/>
              <a:ea typeface="Cordia New"/>
              <a:cs typeface="Cordia New"/>
              <a:sym typeface="Cordia New"/>
            </a:endParaRPr>
          </a:p>
          <a:p>
            <a:pPr indent="0" lvl="0" marL="0" rtl="0" algn="l">
              <a:lnSpc>
                <a:spcPct val="115000"/>
              </a:lnSpc>
              <a:spcBef>
                <a:spcPts val="1600"/>
              </a:spcBef>
              <a:spcAft>
                <a:spcPts val="0"/>
              </a:spcAft>
              <a:buSzPts val="1800"/>
              <a:buNone/>
            </a:pPr>
            <a:r>
              <a:t/>
            </a:r>
            <a:endParaRPr>
              <a:solidFill>
                <a:schemeClr val="dk1"/>
              </a:solidFill>
              <a:latin typeface="Cordia New"/>
              <a:ea typeface="Cordia New"/>
              <a:cs typeface="Cordia New"/>
              <a:sym typeface="Cordia New"/>
            </a:endParaRPr>
          </a:p>
          <a:p>
            <a:pPr indent="0" lvl="0" marL="0" rtl="0" algn="ctr">
              <a:lnSpc>
                <a:spcPct val="115000"/>
              </a:lnSpc>
              <a:spcBef>
                <a:spcPts val="1600"/>
              </a:spcBef>
              <a:spcAft>
                <a:spcPts val="1600"/>
              </a:spcAft>
              <a:buSzPts val="1800"/>
              <a:buNone/>
            </a:pPr>
            <a:r>
              <a:rPr lang="en" sz="2400">
                <a:solidFill>
                  <a:schemeClr val="dk1"/>
                </a:solidFill>
                <a:latin typeface="Cordia New"/>
                <a:ea typeface="Cordia New"/>
                <a:cs typeface="Cordia New"/>
                <a:sym typeface="Cordia New"/>
              </a:rPr>
              <a:t>fclose(&lt;file pointer&gt;);</a:t>
            </a:r>
            <a:endParaRPr sz="2400">
              <a:solidFill>
                <a:schemeClr val="dk1"/>
              </a:solidFill>
              <a:latin typeface="Cordia New"/>
              <a:ea typeface="Cordia New"/>
              <a:cs typeface="Cordia New"/>
              <a:sym typeface="Cordia New"/>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86"/>
          <p:cNvSpPr txBox="1"/>
          <p:nvPr>
            <p:ph idx="1" type="body"/>
          </p:nvPr>
        </p:nvSpPr>
        <p:spPr>
          <a:xfrm>
            <a:off x="311700" y="756750"/>
            <a:ext cx="8520600" cy="4000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solidFill>
                  <a:schemeClr val="dk1"/>
                </a:solidFill>
                <a:latin typeface="Cordia New"/>
                <a:ea typeface="Cordia New"/>
                <a:cs typeface="Cordia New"/>
                <a:sym typeface="Cordia New"/>
              </a:rPr>
              <a:t>fclose() closes a previously opened file pointer.</a:t>
            </a:r>
            <a:endParaRPr>
              <a:solidFill>
                <a:schemeClr val="dk1"/>
              </a:solidFill>
              <a:latin typeface="Cordia New"/>
              <a:ea typeface="Cordia New"/>
              <a:cs typeface="Cordia New"/>
              <a:sym typeface="Cordia New"/>
            </a:endParaRPr>
          </a:p>
          <a:p>
            <a:pPr indent="0" lvl="0" marL="0" rtl="0" algn="l">
              <a:lnSpc>
                <a:spcPct val="115000"/>
              </a:lnSpc>
              <a:spcBef>
                <a:spcPts val="1600"/>
              </a:spcBef>
              <a:spcAft>
                <a:spcPts val="0"/>
              </a:spcAft>
              <a:buSzPts val="1800"/>
              <a:buNone/>
            </a:pPr>
            <a:r>
              <a:t/>
            </a:r>
            <a:endParaRPr>
              <a:solidFill>
                <a:schemeClr val="dk1"/>
              </a:solidFill>
              <a:latin typeface="Cordia New"/>
              <a:ea typeface="Cordia New"/>
              <a:cs typeface="Cordia New"/>
              <a:sym typeface="Cordia New"/>
            </a:endParaRPr>
          </a:p>
          <a:p>
            <a:pPr indent="0" lvl="0" marL="0" rtl="0" algn="l">
              <a:lnSpc>
                <a:spcPct val="115000"/>
              </a:lnSpc>
              <a:spcBef>
                <a:spcPts val="1600"/>
              </a:spcBef>
              <a:spcAft>
                <a:spcPts val="0"/>
              </a:spcAft>
              <a:buSzPts val="1800"/>
              <a:buNone/>
            </a:pPr>
            <a:r>
              <a:t/>
            </a:r>
            <a:endParaRPr>
              <a:solidFill>
                <a:schemeClr val="dk1"/>
              </a:solidFill>
              <a:latin typeface="Cordia New"/>
              <a:ea typeface="Cordia New"/>
              <a:cs typeface="Cordia New"/>
              <a:sym typeface="Cordia New"/>
            </a:endParaRPr>
          </a:p>
          <a:p>
            <a:pPr indent="0" lvl="0" marL="0" rtl="0" algn="ctr">
              <a:lnSpc>
                <a:spcPct val="115000"/>
              </a:lnSpc>
              <a:spcBef>
                <a:spcPts val="1600"/>
              </a:spcBef>
              <a:spcAft>
                <a:spcPts val="0"/>
              </a:spcAft>
              <a:buSzPts val="1800"/>
              <a:buNone/>
            </a:pPr>
            <a:r>
              <a:rPr lang="en" sz="2400">
                <a:solidFill>
                  <a:schemeClr val="dk1"/>
                </a:solidFill>
                <a:latin typeface="Cordia New"/>
                <a:ea typeface="Cordia New"/>
                <a:cs typeface="Cordia New"/>
                <a:sym typeface="Cordia New"/>
              </a:rPr>
              <a:t>fclose(</a:t>
            </a:r>
            <a:r>
              <a:rPr lang="en" sz="2400">
                <a:solidFill>
                  <a:srgbClr val="00B0F0"/>
                </a:solidFill>
                <a:latin typeface="Cordia New"/>
                <a:ea typeface="Cordia New"/>
                <a:cs typeface="Cordia New"/>
                <a:sym typeface="Cordia New"/>
              </a:rPr>
              <a:t>ptr</a:t>
            </a:r>
            <a:r>
              <a:rPr lang="en" sz="2400">
                <a:solidFill>
                  <a:schemeClr val="dk1"/>
                </a:solidFill>
                <a:latin typeface="Cordia New"/>
                <a:ea typeface="Cordia New"/>
                <a:cs typeface="Cordia New"/>
                <a:sym typeface="Cordia New"/>
              </a:rPr>
              <a:t>);</a:t>
            </a:r>
            <a:endParaRPr sz="2400">
              <a:solidFill>
                <a:schemeClr val="dk1"/>
              </a:solidFill>
              <a:latin typeface="Cordia New"/>
              <a:ea typeface="Cordia New"/>
              <a:cs typeface="Cordia New"/>
              <a:sym typeface="Cordia New"/>
            </a:endParaRPr>
          </a:p>
          <a:p>
            <a:pPr indent="0" lvl="0" marL="0" rtl="0" algn="ctr">
              <a:lnSpc>
                <a:spcPct val="115000"/>
              </a:lnSpc>
              <a:spcBef>
                <a:spcPts val="1600"/>
              </a:spcBef>
              <a:spcAft>
                <a:spcPts val="0"/>
              </a:spcAft>
              <a:buSzPts val="1800"/>
              <a:buNone/>
            </a:pPr>
            <a:r>
              <a:rPr lang="en" sz="2400">
                <a:solidFill>
                  <a:schemeClr val="dk1"/>
                </a:solidFill>
                <a:latin typeface="Cordia New"/>
                <a:ea typeface="Cordia New"/>
                <a:cs typeface="Cordia New"/>
                <a:sym typeface="Cordia New"/>
              </a:rPr>
              <a:t>fclose(</a:t>
            </a:r>
            <a:r>
              <a:rPr lang="en" sz="2400">
                <a:solidFill>
                  <a:srgbClr val="00B0F0"/>
                </a:solidFill>
                <a:latin typeface="Cordia New"/>
                <a:ea typeface="Cordia New"/>
                <a:cs typeface="Cordia New"/>
                <a:sym typeface="Cordia New"/>
              </a:rPr>
              <a:t>ptr2</a:t>
            </a:r>
            <a:r>
              <a:rPr lang="en" sz="2400">
                <a:solidFill>
                  <a:schemeClr val="dk1"/>
                </a:solidFill>
                <a:latin typeface="Cordia New"/>
                <a:ea typeface="Cordia New"/>
                <a:cs typeface="Cordia New"/>
                <a:sym typeface="Cordia New"/>
              </a:rPr>
              <a:t>);</a:t>
            </a:r>
            <a:endParaRPr sz="2400">
              <a:solidFill>
                <a:schemeClr val="dk1"/>
              </a:solidFill>
              <a:latin typeface="Cordia New"/>
              <a:ea typeface="Cordia New"/>
              <a:cs typeface="Cordia New"/>
              <a:sym typeface="Cordia New"/>
            </a:endParaRPr>
          </a:p>
          <a:p>
            <a:pPr indent="0" lvl="0" marL="0" rtl="0" algn="ctr">
              <a:lnSpc>
                <a:spcPct val="115000"/>
              </a:lnSpc>
              <a:spcBef>
                <a:spcPts val="1600"/>
              </a:spcBef>
              <a:spcAft>
                <a:spcPts val="1600"/>
              </a:spcAft>
              <a:buSzPts val="1800"/>
              <a:buNone/>
            </a:pPr>
            <a:r>
              <a:rPr lang="en" sz="2400">
                <a:solidFill>
                  <a:schemeClr val="dk1"/>
                </a:solidFill>
                <a:latin typeface="Cordia New"/>
                <a:ea typeface="Cordia New"/>
                <a:cs typeface="Cordia New"/>
                <a:sym typeface="Cordia New"/>
              </a:rPr>
              <a:t>fclose(</a:t>
            </a:r>
            <a:r>
              <a:rPr lang="en" sz="2400">
                <a:solidFill>
                  <a:srgbClr val="00B0F0"/>
                </a:solidFill>
                <a:latin typeface="Cordia New"/>
                <a:ea typeface="Cordia New"/>
                <a:cs typeface="Cordia New"/>
                <a:sym typeface="Cordia New"/>
              </a:rPr>
              <a:t>ptr3</a:t>
            </a:r>
            <a:r>
              <a:rPr lang="en" sz="2400">
                <a:solidFill>
                  <a:schemeClr val="dk1"/>
                </a:solidFill>
                <a:latin typeface="Cordia New"/>
                <a:ea typeface="Cordia New"/>
                <a:cs typeface="Cordia New"/>
                <a:sym typeface="Cordia New"/>
              </a:rPr>
              <a:t>);</a:t>
            </a:r>
            <a:endParaRPr sz="2400">
              <a:solidFill>
                <a:schemeClr val="dk1"/>
              </a:solidFill>
              <a:latin typeface="Cordia New"/>
              <a:ea typeface="Cordia New"/>
              <a:cs typeface="Cordia New"/>
              <a:sym typeface="Cordia New"/>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87"/>
          <p:cNvSpPr txBox="1"/>
          <p:nvPr>
            <p:ph idx="1" type="body"/>
          </p:nvPr>
        </p:nvSpPr>
        <p:spPr>
          <a:xfrm>
            <a:off x="311700" y="756750"/>
            <a:ext cx="8520600" cy="3020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solidFill>
                  <a:schemeClr val="dk1"/>
                </a:solidFill>
                <a:latin typeface="Cordia New"/>
                <a:ea typeface="Cordia New"/>
                <a:cs typeface="Cordia New"/>
                <a:sym typeface="Cordia New"/>
              </a:rPr>
              <a:t>Lots of other useful functions abound in stdio.h for you to work with. Here are some you might find useful.</a:t>
            </a:r>
            <a:endParaRPr>
              <a:solidFill>
                <a:schemeClr val="dk1"/>
              </a:solidFill>
              <a:latin typeface="Cordia New"/>
              <a:ea typeface="Cordia New"/>
              <a:cs typeface="Cordia New"/>
              <a:sym typeface="Cordia New"/>
            </a:endParaRPr>
          </a:p>
        </p:txBody>
      </p:sp>
      <p:graphicFrame>
        <p:nvGraphicFramePr>
          <p:cNvPr id="604" name="Google Shape;604;p87"/>
          <p:cNvGraphicFramePr/>
          <p:nvPr/>
        </p:nvGraphicFramePr>
        <p:xfrm>
          <a:off x="952500" y="1867600"/>
          <a:ext cx="3000000" cy="3000000"/>
        </p:xfrm>
        <a:graphic>
          <a:graphicData uri="http://schemas.openxmlformats.org/drawingml/2006/table">
            <a:tbl>
              <a:tblPr>
                <a:noFill/>
                <a:tableStyleId>{E4E6CFE0-DCC5-4301-9634-08536B8B0061}</a:tableStyleId>
              </a:tblPr>
              <a:tblGrid>
                <a:gridCol w="1689825"/>
                <a:gridCol w="5549175"/>
              </a:tblGrid>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Cordia New"/>
                          <a:ea typeface="Cordia New"/>
                          <a:cs typeface="Cordia New"/>
                          <a:sym typeface="Cordia New"/>
                        </a:rPr>
                        <a:t>fgets()</a:t>
                      </a:r>
                      <a:endParaRPr sz="1400" u="none" cap="none" strike="noStrike">
                        <a:solidFill>
                          <a:schemeClr val="dk1"/>
                        </a:solidFill>
                        <a:latin typeface="Cordia New"/>
                        <a:ea typeface="Cordia New"/>
                        <a:cs typeface="Cordia New"/>
                        <a:sym typeface="Cordia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Cordia New"/>
                          <a:ea typeface="Cordia New"/>
                          <a:cs typeface="Cordia New"/>
                          <a:sym typeface="Cordia New"/>
                        </a:rPr>
                        <a:t>Reads a full string from a file.</a:t>
                      </a:r>
                      <a:endParaRPr sz="1400" u="none" cap="none" strike="noStrike">
                        <a:solidFill>
                          <a:schemeClr val="dk1"/>
                        </a:solidFill>
                        <a:latin typeface="Cordia New"/>
                        <a:ea typeface="Cordia New"/>
                        <a:cs typeface="Cordia New"/>
                        <a:sym typeface="Cordia New"/>
                      </a:endParaRPr>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Cordia New"/>
                          <a:ea typeface="Cordia New"/>
                          <a:cs typeface="Cordia New"/>
                          <a:sym typeface="Cordia New"/>
                        </a:rPr>
                        <a:t>fputs()</a:t>
                      </a:r>
                      <a:endParaRPr sz="1400" u="none" cap="none" strike="noStrike">
                        <a:solidFill>
                          <a:schemeClr val="dk1"/>
                        </a:solidFill>
                        <a:latin typeface="Cordia New"/>
                        <a:ea typeface="Cordia New"/>
                        <a:cs typeface="Cordia New"/>
                        <a:sym typeface="Cordia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Cordia New"/>
                          <a:ea typeface="Cordia New"/>
                          <a:cs typeface="Cordia New"/>
                          <a:sym typeface="Cordia New"/>
                        </a:rPr>
                        <a:t>Writes a full string to a file.</a:t>
                      </a:r>
                      <a:endParaRPr sz="1400" u="none" cap="none" strike="noStrike">
                        <a:solidFill>
                          <a:schemeClr val="dk1"/>
                        </a:solidFill>
                        <a:latin typeface="Cordia New"/>
                        <a:ea typeface="Cordia New"/>
                        <a:cs typeface="Cordia New"/>
                        <a:sym typeface="Cordia New"/>
                      </a:endParaRPr>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Cordia New"/>
                          <a:ea typeface="Cordia New"/>
                          <a:cs typeface="Cordia New"/>
                          <a:sym typeface="Cordia New"/>
                        </a:rPr>
                        <a:t>fprintf()</a:t>
                      </a:r>
                      <a:endParaRPr sz="1400" u="none" cap="none" strike="noStrike">
                        <a:solidFill>
                          <a:schemeClr val="dk1"/>
                        </a:solidFill>
                        <a:latin typeface="Cordia New"/>
                        <a:ea typeface="Cordia New"/>
                        <a:cs typeface="Cordia New"/>
                        <a:sym typeface="Cordia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Cordia New"/>
                          <a:ea typeface="Cordia New"/>
                          <a:cs typeface="Cordia New"/>
                          <a:sym typeface="Cordia New"/>
                        </a:rPr>
                        <a:t>Writes a formatted string to a file.</a:t>
                      </a:r>
                      <a:endParaRPr sz="1400" u="none" cap="none" strike="noStrike">
                        <a:solidFill>
                          <a:schemeClr val="dk1"/>
                        </a:solidFill>
                        <a:latin typeface="Cordia New"/>
                        <a:ea typeface="Cordia New"/>
                        <a:cs typeface="Cordia New"/>
                        <a:sym typeface="Cordia New"/>
                      </a:endParaRPr>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Cordia New"/>
                          <a:ea typeface="Cordia New"/>
                          <a:cs typeface="Cordia New"/>
                          <a:sym typeface="Cordia New"/>
                        </a:rPr>
                        <a:t>fseek()</a:t>
                      </a:r>
                      <a:endParaRPr sz="1400" u="none" cap="none" strike="noStrike">
                        <a:solidFill>
                          <a:schemeClr val="dk1"/>
                        </a:solidFill>
                        <a:latin typeface="Cordia New"/>
                        <a:ea typeface="Cordia New"/>
                        <a:cs typeface="Cordia New"/>
                        <a:sym typeface="Cordia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Cordia New"/>
                          <a:ea typeface="Cordia New"/>
                          <a:cs typeface="Cordia New"/>
                          <a:sym typeface="Cordia New"/>
                        </a:rPr>
                        <a:t>Allows you to rewind or fast-forward within a file.</a:t>
                      </a:r>
                      <a:endParaRPr sz="1400" u="none" cap="none" strike="noStrike">
                        <a:solidFill>
                          <a:schemeClr val="dk1"/>
                        </a:solidFill>
                        <a:latin typeface="Cordia New"/>
                        <a:ea typeface="Cordia New"/>
                        <a:cs typeface="Cordia New"/>
                        <a:sym typeface="Cordia New"/>
                      </a:endParaRPr>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Cordia New"/>
                          <a:ea typeface="Cordia New"/>
                          <a:cs typeface="Cordia New"/>
                          <a:sym typeface="Cordia New"/>
                        </a:rPr>
                        <a:t>ftell()</a:t>
                      </a:r>
                      <a:endParaRPr sz="1400" u="none" cap="none" strike="noStrike">
                        <a:solidFill>
                          <a:schemeClr val="dk1"/>
                        </a:solidFill>
                        <a:latin typeface="Cordia New"/>
                        <a:ea typeface="Cordia New"/>
                        <a:cs typeface="Cordia New"/>
                        <a:sym typeface="Cordia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Cordia New"/>
                          <a:ea typeface="Cordia New"/>
                          <a:cs typeface="Cordia New"/>
                          <a:sym typeface="Cordia New"/>
                        </a:rPr>
                        <a:t>Tells you at what (byte) position you are at within a file.</a:t>
                      </a:r>
                      <a:endParaRPr sz="1400" u="none" cap="none" strike="noStrike">
                        <a:solidFill>
                          <a:schemeClr val="dk1"/>
                        </a:solidFill>
                        <a:latin typeface="Cordia New"/>
                        <a:ea typeface="Cordia New"/>
                        <a:cs typeface="Cordia New"/>
                        <a:sym typeface="Cordia New"/>
                      </a:endParaRPr>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Cordia New"/>
                          <a:ea typeface="Cordia New"/>
                          <a:cs typeface="Cordia New"/>
                          <a:sym typeface="Cordia New"/>
                        </a:rPr>
                        <a:t>feof()</a:t>
                      </a:r>
                      <a:endParaRPr sz="1400" u="none" cap="none" strike="noStrike">
                        <a:solidFill>
                          <a:schemeClr val="dk1"/>
                        </a:solidFill>
                        <a:latin typeface="Cordia New"/>
                        <a:ea typeface="Cordia New"/>
                        <a:cs typeface="Cordia New"/>
                        <a:sym typeface="Cordia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Cordia New"/>
                          <a:ea typeface="Cordia New"/>
                          <a:cs typeface="Cordia New"/>
                          <a:sym typeface="Cordia New"/>
                        </a:rPr>
                        <a:t>Tells you whether you’ve read to the end of a file.</a:t>
                      </a:r>
                      <a:endParaRPr sz="1400" u="none" cap="none" strike="noStrike">
                        <a:solidFill>
                          <a:schemeClr val="dk1"/>
                        </a:solidFill>
                        <a:latin typeface="Cordia New"/>
                        <a:ea typeface="Cordia New"/>
                        <a:cs typeface="Cordia New"/>
                        <a:sym typeface="Cordia New"/>
                      </a:endParaRPr>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Cordia New"/>
                          <a:ea typeface="Cordia New"/>
                          <a:cs typeface="Cordia New"/>
                          <a:sym typeface="Cordia New"/>
                        </a:rPr>
                        <a:t>ferror()</a:t>
                      </a:r>
                      <a:endParaRPr sz="1400" u="none" cap="none" strike="noStrike">
                        <a:solidFill>
                          <a:schemeClr val="dk1"/>
                        </a:solidFill>
                        <a:latin typeface="Cordia New"/>
                        <a:ea typeface="Cordia New"/>
                        <a:cs typeface="Cordia New"/>
                        <a:sym typeface="Cordia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Cordia New"/>
                          <a:ea typeface="Cordia New"/>
                          <a:cs typeface="Cordia New"/>
                          <a:sym typeface="Cordia New"/>
                        </a:rPr>
                        <a:t>Indicates whether an error has occurred in working with a file.</a:t>
                      </a:r>
                      <a:endParaRPr sz="1400" u="none" cap="none" strike="noStrike">
                        <a:solidFill>
                          <a:schemeClr val="dk1"/>
                        </a:solidFill>
                        <a:latin typeface="Cordia New"/>
                        <a:ea typeface="Cordia New"/>
                        <a:cs typeface="Cordia New"/>
                        <a:sym typeface="Cordia New"/>
                      </a:endParaRPr>
                    </a:p>
                  </a:txBody>
                  <a:tcPr marT="91425" marB="91425" marR="91425" marL="91425"/>
                </a:tc>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88"/>
          <p:cNvSpPr txBox="1"/>
          <p:nvPr>
            <p:ph idx="1" type="body"/>
          </p:nvPr>
        </p:nvSpPr>
        <p:spPr>
          <a:xfrm>
            <a:off x="311700" y="756750"/>
            <a:ext cx="8520600" cy="3020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solidFill>
                  <a:schemeClr val="dk1"/>
                </a:solidFill>
                <a:latin typeface="Cordia New"/>
                <a:ea typeface="Cordia New"/>
                <a:cs typeface="Cordia New"/>
                <a:sym typeface="Cordia New"/>
              </a:rPr>
              <a:t>Lots of other useful functions abound in stdio.h for you to work with. Here are some you might find useful.</a:t>
            </a:r>
            <a:endParaRPr>
              <a:solidFill>
                <a:schemeClr val="dk1"/>
              </a:solidFill>
              <a:latin typeface="Cordia New"/>
              <a:ea typeface="Cordia New"/>
              <a:cs typeface="Cordia New"/>
              <a:sym typeface="Cordia New"/>
            </a:endParaRPr>
          </a:p>
        </p:txBody>
      </p:sp>
      <p:graphicFrame>
        <p:nvGraphicFramePr>
          <p:cNvPr id="610" name="Google Shape;610;p88"/>
          <p:cNvGraphicFramePr/>
          <p:nvPr/>
        </p:nvGraphicFramePr>
        <p:xfrm>
          <a:off x="952500" y="1867600"/>
          <a:ext cx="3000000" cy="3000000"/>
        </p:xfrm>
        <a:graphic>
          <a:graphicData uri="http://schemas.openxmlformats.org/drawingml/2006/table">
            <a:tbl>
              <a:tblPr>
                <a:noFill/>
                <a:tableStyleId>{E4E6CFE0-DCC5-4301-9634-08536B8B0061}</a:tableStyleId>
              </a:tblPr>
              <a:tblGrid>
                <a:gridCol w="1689825"/>
                <a:gridCol w="5549175"/>
              </a:tblGrid>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Cordia New"/>
                          <a:ea typeface="Cordia New"/>
                          <a:cs typeface="Cordia New"/>
                          <a:sym typeface="Cordia New"/>
                        </a:rPr>
                        <a:t>fgets()</a:t>
                      </a:r>
                      <a:endParaRPr sz="1400" u="none" cap="none" strike="noStrike">
                        <a:solidFill>
                          <a:schemeClr val="dk1"/>
                        </a:solidFill>
                        <a:latin typeface="Cordia New"/>
                        <a:ea typeface="Cordia New"/>
                        <a:cs typeface="Cordia New"/>
                        <a:sym typeface="Cordia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Cordia New"/>
                          <a:ea typeface="Cordia New"/>
                          <a:cs typeface="Cordia New"/>
                          <a:sym typeface="Cordia New"/>
                        </a:rPr>
                        <a:t>Reads a full string from a file.</a:t>
                      </a:r>
                      <a:endParaRPr sz="1400" u="none" cap="none" strike="noStrike">
                        <a:solidFill>
                          <a:schemeClr val="dk1"/>
                        </a:solidFill>
                        <a:latin typeface="Cordia New"/>
                        <a:ea typeface="Cordia New"/>
                        <a:cs typeface="Cordia New"/>
                        <a:sym typeface="Cordia New"/>
                      </a:endParaRPr>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Cordia New"/>
                          <a:ea typeface="Cordia New"/>
                          <a:cs typeface="Cordia New"/>
                          <a:sym typeface="Cordia New"/>
                        </a:rPr>
                        <a:t>fputs()</a:t>
                      </a:r>
                      <a:endParaRPr sz="1400" u="none" cap="none" strike="noStrike">
                        <a:solidFill>
                          <a:schemeClr val="dk1"/>
                        </a:solidFill>
                        <a:latin typeface="Cordia New"/>
                        <a:ea typeface="Cordia New"/>
                        <a:cs typeface="Cordia New"/>
                        <a:sym typeface="Cordia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Cordia New"/>
                          <a:ea typeface="Cordia New"/>
                          <a:cs typeface="Cordia New"/>
                          <a:sym typeface="Cordia New"/>
                        </a:rPr>
                        <a:t>Writes a full string to a file.</a:t>
                      </a:r>
                      <a:endParaRPr sz="1400" u="none" cap="none" strike="noStrike">
                        <a:solidFill>
                          <a:schemeClr val="dk1"/>
                        </a:solidFill>
                        <a:latin typeface="Cordia New"/>
                        <a:ea typeface="Cordia New"/>
                        <a:cs typeface="Cordia New"/>
                        <a:sym typeface="Cordia New"/>
                      </a:endParaRPr>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Cordia New"/>
                          <a:ea typeface="Cordia New"/>
                          <a:cs typeface="Cordia New"/>
                          <a:sym typeface="Cordia New"/>
                        </a:rPr>
                        <a:t>fprintf()</a:t>
                      </a:r>
                      <a:endParaRPr sz="1400" u="none" cap="none" strike="noStrike">
                        <a:solidFill>
                          <a:schemeClr val="dk1"/>
                        </a:solidFill>
                        <a:latin typeface="Cordia New"/>
                        <a:ea typeface="Cordia New"/>
                        <a:cs typeface="Cordia New"/>
                        <a:sym typeface="Cordia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Cordia New"/>
                          <a:ea typeface="Cordia New"/>
                          <a:cs typeface="Cordia New"/>
                          <a:sym typeface="Cordia New"/>
                        </a:rPr>
                        <a:t>Writes a formatted string to a file.</a:t>
                      </a:r>
                      <a:endParaRPr sz="1400" u="none" cap="none" strike="noStrike">
                        <a:solidFill>
                          <a:schemeClr val="dk1"/>
                        </a:solidFill>
                        <a:latin typeface="Cordia New"/>
                        <a:ea typeface="Cordia New"/>
                        <a:cs typeface="Cordia New"/>
                        <a:sym typeface="Cordia New"/>
                      </a:endParaRPr>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Cordia New"/>
                          <a:ea typeface="Cordia New"/>
                          <a:cs typeface="Cordia New"/>
                          <a:sym typeface="Cordia New"/>
                        </a:rPr>
                        <a:t>fseek()</a:t>
                      </a:r>
                      <a:endParaRPr sz="1400" u="none" cap="none" strike="noStrike">
                        <a:solidFill>
                          <a:schemeClr val="dk1"/>
                        </a:solidFill>
                        <a:latin typeface="Cordia New"/>
                        <a:ea typeface="Cordia New"/>
                        <a:cs typeface="Cordia New"/>
                        <a:sym typeface="Cordia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Cordia New"/>
                          <a:ea typeface="Cordia New"/>
                          <a:cs typeface="Cordia New"/>
                          <a:sym typeface="Cordia New"/>
                        </a:rPr>
                        <a:t>Allows you to rewind or fast-forward within a file.</a:t>
                      </a:r>
                      <a:endParaRPr sz="1400" u="none" cap="none" strike="noStrike">
                        <a:solidFill>
                          <a:schemeClr val="dk1"/>
                        </a:solidFill>
                        <a:latin typeface="Cordia New"/>
                        <a:ea typeface="Cordia New"/>
                        <a:cs typeface="Cordia New"/>
                        <a:sym typeface="Cordia New"/>
                      </a:endParaRPr>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Cordia New"/>
                          <a:ea typeface="Cordia New"/>
                          <a:cs typeface="Cordia New"/>
                          <a:sym typeface="Cordia New"/>
                        </a:rPr>
                        <a:t>ftell()</a:t>
                      </a:r>
                      <a:endParaRPr sz="1400" u="none" cap="none" strike="noStrike">
                        <a:solidFill>
                          <a:schemeClr val="dk1"/>
                        </a:solidFill>
                        <a:latin typeface="Cordia New"/>
                        <a:ea typeface="Cordia New"/>
                        <a:cs typeface="Cordia New"/>
                        <a:sym typeface="Cordia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Cordia New"/>
                          <a:ea typeface="Cordia New"/>
                          <a:cs typeface="Cordia New"/>
                          <a:sym typeface="Cordia New"/>
                        </a:rPr>
                        <a:t>Tells you at what (byte) position you are at within a file.</a:t>
                      </a:r>
                      <a:endParaRPr sz="1400" u="none" cap="none" strike="noStrike">
                        <a:solidFill>
                          <a:schemeClr val="dk1"/>
                        </a:solidFill>
                        <a:latin typeface="Cordia New"/>
                        <a:ea typeface="Cordia New"/>
                        <a:cs typeface="Cordia New"/>
                        <a:sym typeface="Cordia New"/>
                      </a:endParaRPr>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Cordia New"/>
                          <a:ea typeface="Cordia New"/>
                          <a:cs typeface="Cordia New"/>
                          <a:sym typeface="Cordia New"/>
                        </a:rPr>
                        <a:t>feof()</a:t>
                      </a:r>
                      <a:endParaRPr sz="1400" u="none" cap="none" strike="noStrike">
                        <a:solidFill>
                          <a:schemeClr val="dk1"/>
                        </a:solidFill>
                        <a:latin typeface="Cordia New"/>
                        <a:ea typeface="Cordia New"/>
                        <a:cs typeface="Cordia New"/>
                        <a:sym typeface="Cordia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Cordia New"/>
                          <a:ea typeface="Cordia New"/>
                          <a:cs typeface="Cordia New"/>
                          <a:sym typeface="Cordia New"/>
                        </a:rPr>
                        <a:t>Tells you whether you’ve read to the end of a file.</a:t>
                      </a:r>
                      <a:endParaRPr sz="1400" u="none" cap="none" strike="noStrike">
                        <a:solidFill>
                          <a:schemeClr val="dk1"/>
                        </a:solidFill>
                        <a:latin typeface="Cordia New"/>
                        <a:ea typeface="Cordia New"/>
                        <a:cs typeface="Cordia New"/>
                        <a:sym typeface="Cordia New"/>
                      </a:endParaRPr>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Cordia New"/>
                          <a:ea typeface="Cordia New"/>
                          <a:cs typeface="Cordia New"/>
                          <a:sym typeface="Cordia New"/>
                        </a:rPr>
                        <a:t>ferror()</a:t>
                      </a:r>
                      <a:endParaRPr sz="1400" u="none" cap="none" strike="noStrike">
                        <a:solidFill>
                          <a:schemeClr val="dk1"/>
                        </a:solidFill>
                        <a:latin typeface="Cordia New"/>
                        <a:ea typeface="Cordia New"/>
                        <a:cs typeface="Cordia New"/>
                        <a:sym typeface="Cordia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Cordia New"/>
                          <a:ea typeface="Cordia New"/>
                          <a:cs typeface="Cordia New"/>
                          <a:sym typeface="Cordia New"/>
                        </a:rPr>
                        <a:t>Indicates whether an error has occurred in working with a file.</a:t>
                      </a:r>
                      <a:endParaRPr sz="1400" u="none" cap="none" strike="noStrike">
                        <a:solidFill>
                          <a:schemeClr val="dk1"/>
                        </a:solidFill>
                        <a:latin typeface="Cordia New"/>
                        <a:ea typeface="Cordia New"/>
                        <a:cs typeface="Cordia New"/>
                        <a:sym typeface="Cordia New"/>
                      </a:endParaRPr>
                    </a:p>
                  </a:txBody>
                  <a:tcPr marT="91425" marB="91425" marR="91425" marL="91425"/>
                </a:tc>
              </a:tr>
            </a:tbl>
          </a:graphicData>
        </a:graphic>
      </p:graphicFrame>
      <p:sp>
        <p:nvSpPr>
          <p:cNvPr id="611" name="Google Shape;611;p88"/>
          <p:cNvSpPr txBox="1"/>
          <p:nvPr/>
        </p:nvSpPr>
        <p:spPr>
          <a:xfrm>
            <a:off x="5259300" y="1515075"/>
            <a:ext cx="3340800" cy="64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rPr>
              <a:t>IMPORTANT: To detect if the character you are reading is the end of the file, use EOF</a:t>
            </a:r>
            <a:endParaRPr b="1">
              <a:solidFill>
                <a:srgbClr val="FFFFFF"/>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8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Tips and Common Mistakes for Reading/Writing an Entire File</a:t>
            </a:r>
            <a:endParaRPr/>
          </a:p>
        </p:txBody>
      </p:sp>
      <p:sp>
        <p:nvSpPr>
          <p:cNvPr id="617" name="Google Shape;617;p89"/>
          <p:cNvSpPr txBox="1"/>
          <p:nvPr>
            <p:ph idx="1" type="body"/>
          </p:nvPr>
        </p:nvSpPr>
        <p:spPr>
          <a:xfrm>
            <a:off x="311700" y="16096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Tips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Use a loop to read files “chunk by chunk”</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Keep looping until you reach the end of the file or the stopping condition</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Declare temporary buffer variables to store the bytes that you read if needed</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You can then write the information from that temporary variable to a file</a:t>
            </a:r>
            <a:endParaRPr>
              <a:solidFill>
                <a:srgbClr val="FFFFFF"/>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9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Tips and Common Mistakes for Reading/Writing an Entire File</a:t>
            </a:r>
            <a:endParaRPr/>
          </a:p>
        </p:txBody>
      </p:sp>
      <p:sp>
        <p:nvSpPr>
          <p:cNvPr id="623" name="Google Shape;623;p90"/>
          <p:cNvSpPr txBox="1"/>
          <p:nvPr>
            <p:ph idx="1" type="body"/>
          </p:nvPr>
        </p:nvSpPr>
        <p:spPr>
          <a:xfrm>
            <a:off x="311700" y="16096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Mistakes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Forgetting to close a file after opening it and performing actions on it</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Forgetting to open a file with an additional parameter “a”, “w”, or “r”</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Forgetting to check if a file you opened is NULL</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Forgetting to exit reading/writing loop with if (c == EOF), break</a:t>
            </a:r>
            <a:endParaRPr>
              <a:solidFill>
                <a:srgbClr val="FFFFFF"/>
              </a:solidFill>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9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 Problem 2: Copy File</a:t>
            </a:r>
            <a:endParaRPr/>
          </a:p>
        </p:txBody>
      </p:sp>
      <p:sp>
        <p:nvSpPr>
          <p:cNvPr id="629" name="Google Shape;629;p9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dk1"/>
                </a:solidFill>
                <a:latin typeface="Cordia New"/>
                <a:ea typeface="Cordia New"/>
                <a:cs typeface="Cordia New"/>
                <a:sym typeface="Cordia New"/>
              </a:rPr>
              <a:t>In a file </a:t>
            </a:r>
            <a:r>
              <a:rPr lang="en">
                <a:solidFill>
                  <a:schemeClr val="dk1"/>
                </a:solidFill>
                <a:latin typeface="Consolas"/>
                <a:ea typeface="Consolas"/>
                <a:cs typeface="Consolas"/>
                <a:sym typeface="Consolas"/>
              </a:rPr>
              <a:t>copy.c</a:t>
            </a:r>
            <a:r>
              <a:rPr lang="en">
                <a:solidFill>
                  <a:schemeClr val="dk1"/>
                </a:solidFill>
                <a:latin typeface="Cordia New"/>
                <a:ea typeface="Cordia New"/>
                <a:cs typeface="Cordia New"/>
                <a:sym typeface="Cordia New"/>
              </a:rPr>
              <a:t>, write a program that copies a text file. Users should be able to run </a:t>
            </a:r>
            <a:r>
              <a:rPr lang="en">
                <a:solidFill>
                  <a:schemeClr val="dk1"/>
                </a:solidFill>
                <a:latin typeface="Consolas"/>
                <a:ea typeface="Consolas"/>
                <a:cs typeface="Consolas"/>
                <a:sym typeface="Consolas"/>
              </a:rPr>
              <a:t>./copy file1 file2</a:t>
            </a:r>
            <a:r>
              <a:rPr lang="en">
                <a:solidFill>
                  <a:schemeClr val="dk1"/>
                </a:solidFill>
                <a:latin typeface="Cordia New"/>
                <a:ea typeface="Cordia New"/>
                <a:cs typeface="Cordia New"/>
                <a:sym typeface="Cordia New"/>
              </a:rPr>
              <a:t> to copy the contents of text file file1 into file file2.</a:t>
            </a:r>
            <a:endParaRPr>
              <a:solidFill>
                <a:schemeClr val="dk1"/>
              </a:solidFill>
              <a:latin typeface="Cordia New"/>
              <a:ea typeface="Cordia New"/>
              <a:cs typeface="Cordia New"/>
              <a:sym typeface="Cordia New"/>
            </a:endParaRPr>
          </a:p>
          <a:p>
            <a:pPr indent="0" lvl="0" marL="0" rtl="0" algn="l">
              <a:lnSpc>
                <a:spcPct val="100000"/>
              </a:lnSpc>
              <a:spcBef>
                <a:spcPts val="0"/>
              </a:spcBef>
              <a:spcAft>
                <a:spcPts val="0"/>
              </a:spcAft>
              <a:buNone/>
            </a:pPr>
            <a:r>
              <a:t/>
            </a:r>
            <a:endParaRPr>
              <a:solidFill>
                <a:schemeClr val="dk1"/>
              </a:solidFill>
              <a:latin typeface="Cordia New"/>
              <a:ea typeface="Cordia New"/>
              <a:cs typeface="Cordia New"/>
              <a:sym typeface="Cordia New"/>
            </a:endParaRPr>
          </a:p>
          <a:p>
            <a:pPr indent="0" lvl="0" marL="0" rtl="0" algn="l">
              <a:lnSpc>
                <a:spcPct val="100000"/>
              </a:lnSpc>
              <a:spcBef>
                <a:spcPts val="0"/>
              </a:spcBef>
              <a:spcAft>
                <a:spcPts val="0"/>
              </a:spcAft>
              <a:buClr>
                <a:srgbClr val="000000"/>
              </a:buClr>
              <a:buFont typeface="Arial"/>
              <a:buNone/>
            </a:pPr>
            <a:r>
              <a:t/>
            </a:r>
            <a:endParaRPr>
              <a:solidFill>
                <a:schemeClr val="dk1"/>
              </a:solidFill>
              <a:latin typeface="Cordia New"/>
              <a:ea typeface="Cordia New"/>
              <a:cs typeface="Cordia New"/>
              <a:sym typeface="Cordia New"/>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ctrTitle"/>
          </p:nvPr>
        </p:nvSpPr>
        <p:spPr>
          <a:xfrm>
            <a:off x="311708" y="1545450"/>
            <a:ext cx="8520600" cy="2052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200"/>
              <a:buNone/>
            </a:pPr>
            <a:r>
              <a:rPr lang="en" sz="3600">
                <a:latin typeface="Cordia New"/>
                <a:ea typeface="Cordia New"/>
                <a:cs typeface="Cordia New"/>
                <a:sym typeface="Cordia New"/>
              </a:rPr>
              <a:t>Pointers</a:t>
            </a:r>
            <a:br>
              <a:rPr lang="en">
                <a:latin typeface="Cordia New"/>
                <a:ea typeface="Cordia New"/>
                <a:cs typeface="Cordia New"/>
                <a:sym typeface="Cordia New"/>
              </a:rPr>
            </a:br>
            <a:br>
              <a:rPr lang="en">
                <a:latin typeface="Cordia New"/>
                <a:ea typeface="Cordia New"/>
                <a:cs typeface="Cordia New"/>
                <a:sym typeface="Cordia New"/>
              </a:rPr>
            </a:br>
            <a:br>
              <a:rPr lang="en">
                <a:latin typeface="Cordia New"/>
                <a:ea typeface="Cordia New"/>
                <a:cs typeface="Cordia New"/>
                <a:sym typeface="Cordia New"/>
              </a:rPr>
            </a:br>
            <a:br>
              <a:rPr lang="en">
                <a:latin typeface="Cordia New"/>
                <a:ea typeface="Cordia New"/>
                <a:cs typeface="Cordia New"/>
                <a:sym typeface="Cordia New"/>
              </a:rPr>
            </a:br>
            <a:endParaRPr>
              <a:latin typeface="Cordia New"/>
              <a:ea typeface="Cordia New"/>
              <a:cs typeface="Cordia New"/>
              <a:sym typeface="Cordia New"/>
            </a:endParaRPr>
          </a:p>
        </p:txBody>
      </p:sp>
      <p:sp>
        <p:nvSpPr>
          <p:cNvPr id="101" name="Google Shape;101;p20"/>
          <p:cNvSpPr txBox="1"/>
          <p:nvPr/>
        </p:nvSpPr>
        <p:spPr>
          <a:xfrm>
            <a:off x="311692" y="1545450"/>
            <a:ext cx="6715765" cy="334418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rdia New"/>
                <a:ea typeface="Cordia New"/>
                <a:cs typeface="Cordia New"/>
                <a:sym typeface="Cordia New"/>
              </a:rPr>
              <a:t>How do we declare a variable that we want to be a pointer?</a:t>
            </a: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dia New"/>
              <a:ea typeface="Cordia New"/>
              <a:cs typeface="Cordia New"/>
              <a:sym typeface="Cordia New"/>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9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 Problem 3: GIF Detection</a:t>
            </a:r>
            <a:endParaRPr/>
          </a:p>
        </p:txBody>
      </p:sp>
      <p:sp>
        <p:nvSpPr>
          <p:cNvPr id="635" name="Google Shape;635;p9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dk1"/>
                </a:solidFill>
                <a:latin typeface="Cordia New"/>
                <a:ea typeface="Cordia New"/>
                <a:cs typeface="Cordia New"/>
                <a:sym typeface="Cordia New"/>
              </a:rPr>
              <a:t>Write a program </a:t>
            </a:r>
            <a:r>
              <a:rPr lang="en">
                <a:solidFill>
                  <a:schemeClr val="dk1"/>
                </a:solidFill>
                <a:latin typeface="Consolas"/>
                <a:ea typeface="Consolas"/>
                <a:cs typeface="Consolas"/>
                <a:sym typeface="Consolas"/>
              </a:rPr>
              <a:t>gif.c</a:t>
            </a:r>
            <a:r>
              <a:rPr lang="en">
                <a:solidFill>
                  <a:schemeClr val="dk1"/>
                </a:solidFill>
                <a:latin typeface="Cordia New"/>
                <a:ea typeface="Cordia New"/>
                <a:cs typeface="Cordia New"/>
                <a:sym typeface="Cordia New"/>
              </a:rPr>
              <a:t> that checks if a file (likely) a GIF (specifically, a GIF 89a file, the latest version of the GIF file format). Note that the first six characters of a GIF 89a file are the characters </a:t>
            </a:r>
            <a:r>
              <a:rPr lang="en">
                <a:solidFill>
                  <a:schemeClr val="dk1"/>
                </a:solidFill>
                <a:latin typeface="Consolas"/>
                <a:ea typeface="Consolas"/>
                <a:cs typeface="Consolas"/>
                <a:sym typeface="Consolas"/>
              </a:rPr>
              <a:t>G, I, F, 8, 9, a</a:t>
            </a:r>
            <a:r>
              <a:rPr lang="en">
                <a:solidFill>
                  <a:schemeClr val="dk1"/>
                </a:solidFill>
                <a:latin typeface="Cordia New"/>
                <a:ea typeface="Cordia New"/>
                <a:cs typeface="Cordia New"/>
                <a:sym typeface="Cordia New"/>
              </a:rPr>
              <a:t>.</a:t>
            </a:r>
            <a:endParaRPr>
              <a:solidFill>
                <a:schemeClr val="dk1"/>
              </a:solidFill>
              <a:latin typeface="Cordia New"/>
              <a:ea typeface="Cordia New"/>
              <a:cs typeface="Cordia New"/>
              <a:sym typeface="Cordia New"/>
            </a:endParaRPr>
          </a:p>
          <a:p>
            <a:pPr indent="0" lvl="0" marL="0" rtl="0" algn="l">
              <a:lnSpc>
                <a:spcPct val="100000"/>
              </a:lnSpc>
              <a:spcBef>
                <a:spcPts val="0"/>
              </a:spcBef>
              <a:spcAft>
                <a:spcPts val="0"/>
              </a:spcAft>
              <a:buNone/>
            </a:pPr>
            <a:r>
              <a:t/>
            </a:r>
            <a:endParaRPr>
              <a:solidFill>
                <a:schemeClr val="dk1"/>
              </a:solidFill>
              <a:latin typeface="Cordia New"/>
              <a:ea typeface="Cordia New"/>
              <a:cs typeface="Cordia New"/>
              <a:sym typeface="Cordia New"/>
            </a:endParaRPr>
          </a:p>
          <a:p>
            <a:pPr indent="0" lvl="0" marL="0" rtl="0" algn="l">
              <a:lnSpc>
                <a:spcPct val="100000"/>
              </a:lnSpc>
              <a:spcBef>
                <a:spcPts val="0"/>
              </a:spcBef>
              <a:spcAft>
                <a:spcPts val="0"/>
              </a:spcAft>
              <a:buNone/>
            </a:pPr>
            <a:r>
              <a:t/>
            </a:r>
            <a:endParaRPr>
              <a:solidFill>
                <a:schemeClr val="dk1"/>
              </a:solidFill>
              <a:latin typeface="Cordia New"/>
              <a:ea typeface="Cordia New"/>
              <a:cs typeface="Cordia New"/>
              <a:sym typeface="Cordia New"/>
            </a:endParaRPr>
          </a:p>
          <a:p>
            <a:pPr indent="0" lvl="0" marL="0" rtl="0" algn="l">
              <a:spcBef>
                <a:spcPts val="0"/>
              </a:spcBef>
              <a:spcAft>
                <a:spcPts val="0"/>
              </a:spcAft>
              <a:buNone/>
            </a:pPr>
            <a:r>
              <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93"/>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200"/>
              <a:buNone/>
            </a:pPr>
            <a:r>
              <a:rPr lang="en">
                <a:latin typeface="Cordia New"/>
                <a:ea typeface="Cordia New"/>
                <a:cs typeface="Cordia New"/>
                <a:sym typeface="Cordia New"/>
              </a:rPr>
              <a:t>Lab: Volume of WAV Files</a:t>
            </a:r>
            <a:endParaRPr>
              <a:latin typeface="Cordia New"/>
              <a:ea typeface="Cordia New"/>
              <a:cs typeface="Cordia New"/>
              <a:sym typeface="Cordia New"/>
            </a:endParaRPr>
          </a:p>
        </p:txBody>
      </p:sp>
      <p:sp>
        <p:nvSpPr>
          <p:cNvPr id="641" name="Google Shape;641;p93"/>
          <p:cNvSpPr txBox="1"/>
          <p:nvPr/>
        </p:nvSpPr>
        <p:spPr>
          <a:xfrm>
            <a:off x="311700" y="794072"/>
            <a:ext cx="8520600" cy="3020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600"/>
              </a:spcBef>
              <a:spcAft>
                <a:spcPts val="0"/>
              </a:spcAft>
              <a:buClr>
                <a:schemeClr val="lt2"/>
              </a:buClr>
              <a:buSzPts val="2800"/>
              <a:buFont typeface="Arial"/>
              <a:buNone/>
            </a:pPr>
            <a:r>
              <a:t/>
            </a:r>
            <a:endParaRPr b="0" i="0" sz="2800" u="none" cap="none" strike="noStrike">
              <a:solidFill>
                <a:schemeClr val="dk1"/>
              </a:solidFill>
              <a:latin typeface="Cordia New"/>
              <a:ea typeface="Cordia New"/>
              <a:cs typeface="Cordia New"/>
              <a:sym typeface="Cordia New"/>
            </a:endParaRPr>
          </a:p>
        </p:txBody>
      </p:sp>
      <p:sp>
        <p:nvSpPr>
          <p:cNvPr id="642" name="Google Shape;642;p9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https://cs50.harvard.edu/college/2020/fall/labs/4/</a:t>
            </a:r>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ctrTitle"/>
          </p:nvPr>
        </p:nvSpPr>
        <p:spPr>
          <a:xfrm>
            <a:off x="311708" y="1545450"/>
            <a:ext cx="8520600" cy="2052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200"/>
              <a:buNone/>
            </a:pPr>
            <a:r>
              <a:rPr lang="en" sz="3600">
                <a:latin typeface="Cordia New"/>
                <a:ea typeface="Cordia New"/>
                <a:cs typeface="Cordia New"/>
                <a:sym typeface="Cordia New"/>
              </a:rPr>
              <a:t>Pointers</a:t>
            </a:r>
            <a:br>
              <a:rPr lang="en">
                <a:latin typeface="Cordia New"/>
                <a:ea typeface="Cordia New"/>
                <a:cs typeface="Cordia New"/>
                <a:sym typeface="Cordia New"/>
              </a:rPr>
            </a:br>
            <a:br>
              <a:rPr lang="en">
                <a:latin typeface="Cordia New"/>
                <a:ea typeface="Cordia New"/>
                <a:cs typeface="Cordia New"/>
                <a:sym typeface="Cordia New"/>
              </a:rPr>
            </a:br>
            <a:br>
              <a:rPr lang="en">
                <a:latin typeface="Cordia New"/>
                <a:ea typeface="Cordia New"/>
                <a:cs typeface="Cordia New"/>
                <a:sym typeface="Cordia New"/>
              </a:rPr>
            </a:br>
            <a:br>
              <a:rPr lang="en">
                <a:latin typeface="Cordia New"/>
                <a:ea typeface="Cordia New"/>
                <a:cs typeface="Cordia New"/>
                <a:sym typeface="Cordia New"/>
              </a:rPr>
            </a:br>
            <a:endParaRPr>
              <a:latin typeface="Cordia New"/>
              <a:ea typeface="Cordia New"/>
              <a:cs typeface="Cordia New"/>
              <a:sym typeface="Cordia New"/>
            </a:endParaRPr>
          </a:p>
        </p:txBody>
      </p:sp>
      <p:sp>
        <p:nvSpPr>
          <p:cNvPr id="107" name="Google Shape;107;p21"/>
          <p:cNvSpPr txBox="1"/>
          <p:nvPr/>
        </p:nvSpPr>
        <p:spPr>
          <a:xfrm>
            <a:off x="311692" y="1545450"/>
            <a:ext cx="6715765" cy="334418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rdia New"/>
                <a:ea typeface="Cordia New"/>
                <a:cs typeface="Cordia New"/>
                <a:sym typeface="Cordia New"/>
              </a:rPr>
              <a:t>How do we declare a variable that we want to be a pointer?</a:t>
            </a: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dia New"/>
              <a:ea typeface="Cordia New"/>
              <a:cs typeface="Cordia New"/>
              <a:sym typeface="Cordia New"/>
            </a:endParaRPr>
          </a:p>
        </p:txBody>
      </p:sp>
      <p:pic>
        <p:nvPicPr>
          <p:cNvPr id="108" name="Google Shape;108;p21"/>
          <p:cNvPicPr preferRelativeResize="0"/>
          <p:nvPr/>
        </p:nvPicPr>
        <p:blipFill rotWithShape="1">
          <a:blip r:embed="rId3">
            <a:alphaModFix/>
          </a:blip>
          <a:srcRect b="0" l="0" r="0" t="0"/>
          <a:stretch/>
        </p:blipFill>
        <p:spPr>
          <a:xfrm>
            <a:off x="311692" y="2211842"/>
            <a:ext cx="4445000" cy="2032000"/>
          </a:xfrm>
          <a:prstGeom prst="rect">
            <a:avLst/>
          </a:prstGeom>
          <a:noFill/>
          <a:ln>
            <a:noFill/>
          </a:ln>
        </p:spPr>
      </p:pic>
      <p:sp>
        <p:nvSpPr>
          <p:cNvPr id="109" name="Google Shape;109;p21"/>
          <p:cNvSpPr/>
          <p:nvPr/>
        </p:nvSpPr>
        <p:spPr>
          <a:xfrm>
            <a:off x="5169159" y="2767053"/>
            <a:ext cx="3663133" cy="83099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1600" u="none" cap="none" strike="noStrike">
                <a:solidFill>
                  <a:schemeClr val="dk1"/>
                </a:solidFill>
                <a:latin typeface="Cordia New"/>
                <a:ea typeface="Cordia New"/>
                <a:cs typeface="Cordia New"/>
                <a:sym typeface="Cordia New"/>
              </a:rPr>
              <a:t>We use int *p to declare a variable, p, that has the type of *, a pointer, to a value of type int, an integer. What would this print?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