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D2CF8C-12FB-4C9D-9F6A-FADBBC22947B}">
  <a:tblStyle styleId="{CAD2CF8C-12FB-4C9D-9F6A-FADBBC2294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c02a7618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c02a7618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g9c02a76184_0_2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7" name="Google Shape;1497;g9c02a76184_0_2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9c02a76184_0_2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3" name="Google Shape;1523;g9c02a76184_0_2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9c02a76184_0_2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9c02a76184_0_2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g9c02a76184_0_2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5" name="Google Shape;1575;g9c02a76184_0_2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9c02a76184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9c02a76184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9c02a76184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9c02a76184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g9c02a76184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7" name="Google Shape;1607;g9c02a76184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g9c02a76184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2" name="Google Shape;1612;g9c02a76184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9c02a76184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9c02a76184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9c02a76184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9c02a76184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c02a7618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c02a7618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9c02a76184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8" name="Google Shape;1628;g9c02a76184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9c02a76184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9c02a76184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9c02a76184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9c02a76184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9c02a76184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9c02a76184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9c02a76184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9c02a76184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g9c02a76184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8" name="Google Shape;1658;g9c02a76184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2" name="Shape 1662"/>
        <p:cNvGrpSpPr/>
        <p:nvPr/>
      </p:nvGrpSpPr>
      <p:grpSpPr>
        <a:xfrm>
          <a:off x="0" y="0"/>
          <a:ext cx="0" cy="0"/>
          <a:chOff x="0" y="0"/>
          <a:chExt cx="0" cy="0"/>
        </a:xfrm>
      </p:grpSpPr>
      <p:sp>
        <p:nvSpPr>
          <p:cNvPr id="1663" name="Google Shape;1663;g9c02a76184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4" name="Google Shape;1664;g9c02a76184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9c02a76184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9c02a76184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9c02a76184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9c02a76184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g9c02a76184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2" name="Google Shape;1682;g9c02a76184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c02a7618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c02a761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9c02a76184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9c02a76184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g9c02a76184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g9c02a76184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9c02a76184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9" name="Google Shape;1699;g9c02a76184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9c02a76184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9c02a76184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9c02a76184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9c02a76184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9c02a76184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9c02a76184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g9c02a76184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9c02a76184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g9c02a76184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9" name="Google Shape;1729;g9c02a76184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9c02a76184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9c02a76184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g9c02a76184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1" name="Google Shape;1741;g9c02a76184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c02a7618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c02a7618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9c02a76184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9c02a76184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1" name="Shape 1751"/>
        <p:cNvGrpSpPr/>
        <p:nvPr/>
      </p:nvGrpSpPr>
      <p:grpSpPr>
        <a:xfrm>
          <a:off x="0" y="0"/>
          <a:ext cx="0" cy="0"/>
          <a:chOff x="0" y="0"/>
          <a:chExt cx="0" cy="0"/>
        </a:xfrm>
      </p:grpSpPr>
      <p:sp>
        <p:nvSpPr>
          <p:cNvPr id="1752" name="Google Shape;1752;g9c02a76184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3" name="Google Shape;1753;g9c02a76184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9c02a76184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9c02a76184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9c02a76184_0_2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9c02a76184_0_2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9c02a76184_0_2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9c02a76184_0_2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g9c02a76184_0_2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5" name="Google Shape;1835;g9c02a76184_0_2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c02a7618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c02a7618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c02a7618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c02a7618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c02a7618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c02a7618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c02a76184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c02a76184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c02a76184_0_1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c02a76184_0_1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c02a76184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c02a76184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c02a7618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c02a7618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c02a76184_0_1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c02a76184_0_1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c02a76184_0_1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c02a76184_0_1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c02a76184_0_1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c02a76184_0_1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c02a7618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c02a7618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c02a7618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c02a7618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c02a7618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c02a7618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c02a7618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c02a7618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c02a7618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9c02a7618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c02a76184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9c02a76184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9c02a7618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9c02a7618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c02a7618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c02a7618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9c02a7618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9c02a7618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c02a7618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9c02a7618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9c02a7618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9c02a7618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9c02a76184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9c02a76184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c02a76184_0_1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c02a76184_0_1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9c02a76184_0_2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9c02a76184_0_2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9c02a76184_0_2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9c02a76184_0_2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9c02a76184_0_2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9c02a76184_0_2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9c02a76184_0_2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9c02a76184_0_2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9c02a76184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9c02a76184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c02a7618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c02a7618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1</a:t>
            </a:r>
            <a:endParaRPr sz="1400"/>
          </a:p>
          <a:p>
            <a:pPr indent="0" lvl="0" marL="0" rtl="0" algn="ctr">
              <a:spcBef>
                <a:spcPts val="0"/>
              </a:spcBef>
              <a:spcAft>
                <a:spcPts val="0"/>
              </a:spcAft>
              <a:buNone/>
            </a:pPr>
            <a:r>
              <a:rPr lang="en" sz="4800">
                <a:solidFill>
                  <a:srgbClr val="FFFFFF"/>
                </a:solidFill>
                <a:latin typeface="Consolas"/>
                <a:ea typeface="Consolas"/>
                <a:cs typeface="Consolas"/>
                <a:sym typeface="Consolas"/>
              </a:rPr>
              <a:t>2</a:t>
            </a:r>
            <a:endParaRPr sz="1400"/>
          </a:p>
          <a:p>
            <a:pPr indent="0" lvl="0" marL="0" rtl="0" algn="ctr">
              <a:spcBef>
                <a:spcPts val="0"/>
              </a:spcBef>
              <a:spcAft>
                <a:spcPts val="0"/>
              </a:spcAft>
              <a:buNone/>
            </a:pPr>
            <a:r>
              <a:rPr lang="en" sz="4800">
                <a:solidFill>
                  <a:srgbClr val="FFFFFF"/>
                </a:solidFill>
                <a:latin typeface="Consolas"/>
                <a:ea typeface="Consolas"/>
                <a:cs typeface="Consolas"/>
                <a:sym typeface="Consolas"/>
              </a:rPr>
              <a:t>3</a:t>
            </a:r>
            <a:endParaRPr sz="1400"/>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9c02a76184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9c02a76184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9c02a76184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9c02a76184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9c02a76184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9c02a76184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9c02a76184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9c02a76184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9c02a76184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9c02a76184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9c02a76184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9c02a76184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9c02a76184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9c02a76184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9c02a76184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9c02a76184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9c02a76184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9c02a76184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9c02a76184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9c02a76184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c02a76184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c02a76184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1</a:t>
            </a:r>
            <a:endParaRPr sz="1400"/>
          </a:p>
          <a:p>
            <a:pPr indent="0" lvl="0" marL="0" rtl="0" algn="ctr">
              <a:spcBef>
                <a:spcPts val="0"/>
              </a:spcBef>
              <a:spcAft>
                <a:spcPts val="0"/>
              </a:spcAft>
              <a:buNone/>
            </a:pPr>
            <a:r>
              <a:rPr lang="en" sz="4800">
                <a:solidFill>
                  <a:srgbClr val="FFFFFF"/>
                </a:solidFill>
                <a:latin typeface="Consolas"/>
                <a:ea typeface="Consolas"/>
                <a:cs typeface="Consolas"/>
                <a:sym typeface="Consolas"/>
              </a:rPr>
              <a:t>2</a:t>
            </a:r>
            <a:endParaRPr sz="1400"/>
          </a:p>
          <a:p>
            <a:pPr indent="0" lvl="0" marL="0" rtl="0" algn="ctr">
              <a:spcBef>
                <a:spcPts val="0"/>
              </a:spcBef>
              <a:spcAft>
                <a:spcPts val="0"/>
              </a:spcAft>
              <a:buNone/>
            </a:pPr>
            <a:r>
              <a:rPr lang="en" sz="4800">
                <a:solidFill>
                  <a:srgbClr val="FFFFFF"/>
                </a:solidFill>
                <a:latin typeface="Consolas"/>
                <a:ea typeface="Consolas"/>
                <a:cs typeface="Consolas"/>
                <a:sym typeface="Consolas"/>
              </a:rPr>
              <a:t>3</a:t>
            </a:r>
            <a:endParaRPr sz="1400"/>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9c02a76184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9c02a76184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9c02a76184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9c02a76184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9c02a76184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9c02a76184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9c02a76184_0_1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9c02a76184_0_1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9c02a76184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9c02a76184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9c02a76184_0_1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9c02a76184_0_1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9c02a76184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9c02a76184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9c02a76184_0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9c02a76184_0_1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9c02a76184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9c02a76184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9c02a76184_0_2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9c02a76184_0_2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c02a76184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c02a76184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1</a:t>
            </a:r>
            <a:endParaRPr sz="1400"/>
          </a:p>
          <a:p>
            <a:pPr indent="0" lvl="0" marL="0" rtl="0" algn="ctr">
              <a:spcBef>
                <a:spcPts val="0"/>
              </a:spcBef>
              <a:spcAft>
                <a:spcPts val="0"/>
              </a:spcAft>
              <a:buNone/>
            </a:pPr>
            <a:r>
              <a:rPr lang="en" sz="4800">
                <a:solidFill>
                  <a:srgbClr val="FFFFFF"/>
                </a:solidFill>
                <a:latin typeface="Consolas"/>
                <a:ea typeface="Consolas"/>
                <a:cs typeface="Consolas"/>
                <a:sym typeface="Consolas"/>
              </a:rPr>
              <a:t>2</a:t>
            </a:r>
            <a:endParaRPr sz="1400"/>
          </a:p>
          <a:p>
            <a:pPr indent="0" lvl="0" marL="0" rtl="0" algn="ctr">
              <a:spcBef>
                <a:spcPts val="0"/>
              </a:spcBef>
              <a:spcAft>
                <a:spcPts val="0"/>
              </a:spcAft>
              <a:buNone/>
            </a:pPr>
            <a:r>
              <a:rPr lang="en" sz="4800">
                <a:solidFill>
                  <a:srgbClr val="FFFFFF"/>
                </a:solidFill>
                <a:latin typeface="Consolas"/>
                <a:ea typeface="Consolas"/>
                <a:cs typeface="Consolas"/>
                <a:sym typeface="Consolas"/>
              </a:rPr>
              <a:t>3</a:t>
            </a:r>
            <a:endParaRPr sz="1400"/>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9c02a76184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9c02a7618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9c02a76184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9c02a7618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9c02a76184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g9c02a76184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9c02a7618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9c02a7618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9c02a7618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9c02a7618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9c02a76184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9c02a76184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9c02a7618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9c02a7618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9c02a7618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9c02a7618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9c02a7618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9c02a7618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9c02a7618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9c02a7618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c02a76184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c02a76184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1</a:t>
            </a:r>
            <a:endParaRPr sz="1400"/>
          </a:p>
          <a:p>
            <a:pPr indent="0" lvl="0" marL="0" rtl="0" algn="ctr">
              <a:spcBef>
                <a:spcPts val="0"/>
              </a:spcBef>
              <a:spcAft>
                <a:spcPts val="0"/>
              </a:spcAft>
              <a:buNone/>
            </a:pPr>
            <a:r>
              <a:rPr lang="en" sz="4800">
                <a:solidFill>
                  <a:srgbClr val="FFFFFF"/>
                </a:solidFill>
                <a:latin typeface="Consolas"/>
                <a:ea typeface="Consolas"/>
                <a:cs typeface="Consolas"/>
                <a:sym typeface="Consolas"/>
              </a:rPr>
              <a:t>2</a:t>
            </a:r>
            <a:endParaRPr sz="1400"/>
          </a:p>
          <a:p>
            <a:pPr indent="0" lvl="0" marL="0" rtl="0" algn="ctr">
              <a:spcBef>
                <a:spcPts val="0"/>
              </a:spcBef>
              <a:spcAft>
                <a:spcPts val="0"/>
              </a:spcAft>
              <a:buNone/>
            </a:pPr>
            <a:r>
              <a:rPr lang="en" sz="4800">
                <a:solidFill>
                  <a:srgbClr val="FFFFFF"/>
                </a:solidFill>
                <a:latin typeface="Consolas"/>
                <a:ea typeface="Consolas"/>
                <a:cs typeface="Consolas"/>
                <a:sym typeface="Consolas"/>
              </a:rPr>
              <a:t>3</a:t>
            </a:r>
            <a:endParaRPr sz="1400"/>
          </a:p>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9c02a76184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9c02a7618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9c02a7618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9c02a7618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9c02a7618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9c02a7618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9c02a7618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9c02a7618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9c02a7618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9c02a7618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9c02a7618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9c02a7618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9c02a7618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9c02a7618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9c02a76184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9c02a7618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g9c02a76184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6" name="Google Shape;1356;g9c02a76184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9c02a76184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9c02a76184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c02a7618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c02a7618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9c02a76184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9c02a7618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9c02a76184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9c02a76184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4" name="Shape 1374"/>
        <p:cNvGrpSpPr/>
        <p:nvPr/>
      </p:nvGrpSpPr>
      <p:grpSpPr>
        <a:xfrm>
          <a:off x="0" y="0"/>
          <a:ext cx="0" cy="0"/>
          <a:chOff x="0" y="0"/>
          <a:chExt cx="0" cy="0"/>
        </a:xfrm>
      </p:grpSpPr>
      <p:sp>
        <p:nvSpPr>
          <p:cNvPr id="1375" name="Google Shape;1375;g9c02a76184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6" name="Google Shape;1376;g9c02a76184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9c02a76184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9c02a76184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9c02a7618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9c02a7618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9c02a76184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9c02a76184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9c02a76184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9c02a76184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9c02a76184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9c02a76184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9c02a76184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9c02a76184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9c02a76184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9c02a76184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c02a7618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c02a7618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9c02a76184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9c02a76184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g9c02a76184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8" name="Google Shape;1428;g9c02a76184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9c02a76184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9c02a76184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9c02a76184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9c02a7618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9c02a76184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9c02a76184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g9c02a76184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2" name="Google Shape;1452;g9c02a76184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9c02a76184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9c02a76184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9c02a76184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9c02a76184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9c02a76184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9c02a76184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9c02a76184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9c02a76184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png"/><Relationship Id="rId4" Type="http://schemas.openxmlformats.org/officeDocument/2006/relationships/hyperlink" Target="https://ocw.mit.edu/courses/electrical-engineering-and-computer-science/6-006-introduction-to-algorithms-fall-2011/lecture-note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ocw.mit.edu/courses/electrical-engineering-and-computer-science/6-006-introduction-to-algorithms-fall-2011/lecture-notes/" TargetMode="Externa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cs50.harvard.edu/college/2020/fall/labs/5/"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drive.google.com/file/d/0B4FVQUGfCxIUeWYydzdrcjNkVDA/view" TargetMode="Externa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drive.google.com/file/d/0B4FVQUGfCxIUeVl3MHhHMGFXaHM/view" TargetMode="Externa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drive.google.com/file/d/0B4FVQUGfCxIUUVFsbEJVYllpdEU/view" TargetMode="External"/><Relationship Id="rId4" Type="http://schemas.openxmlformats.org/officeDocument/2006/relationships/image" Target="../media/image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drive.google.com/file/d/0B4FVQUGfCxIUZVJzMG5sdUVJeDA/view" TargetMode="Externa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drive.google.com/file/d/0B4FVQUGfCxIUT3lUNlNkMEdDekU/view" TargetMode="Externa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32250"/>
            <a:ext cx="8520600" cy="102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CS50 Section</a:t>
            </a:r>
            <a:endParaRPr/>
          </a:p>
        </p:txBody>
      </p:sp>
      <p:sp>
        <p:nvSpPr>
          <p:cNvPr id="55" name="Google Shape;55;p13"/>
          <p:cNvSpPr txBox="1"/>
          <p:nvPr>
            <p:ph idx="1" type="subTitle"/>
          </p:nvPr>
        </p:nvSpPr>
        <p:spPr>
          <a:xfrm>
            <a:off x="311700" y="1691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Week 5</a:t>
            </a:r>
            <a:endParaRPr>
              <a:solidFill>
                <a:srgbClr val="FFFFFF"/>
              </a:solidFill>
            </a:endParaRPr>
          </a:p>
        </p:txBody>
      </p:sp>
      <p:pic>
        <p:nvPicPr>
          <p:cNvPr id="56" name="Google Shape;56;p13"/>
          <p:cNvPicPr preferRelativeResize="0"/>
          <p:nvPr/>
        </p:nvPicPr>
        <p:blipFill>
          <a:blip r:embed="rId3">
            <a:alphaModFix/>
          </a:blip>
          <a:stretch>
            <a:fillRect/>
          </a:stretch>
        </p:blipFill>
        <p:spPr>
          <a:xfrm>
            <a:off x="5249650" y="2520800"/>
            <a:ext cx="3422275" cy="1925024"/>
          </a:xfrm>
          <a:prstGeom prst="rect">
            <a:avLst/>
          </a:prstGeom>
          <a:noFill/>
          <a:ln>
            <a:noFill/>
          </a:ln>
        </p:spPr>
      </p:pic>
      <p:sp>
        <p:nvSpPr>
          <p:cNvPr id="57" name="Google Shape;57;p13"/>
          <p:cNvSpPr txBox="1"/>
          <p:nvPr/>
        </p:nvSpPr>
        <p:spPr>
          <a:xfrm>
            <a:off x="357050" y="2586225"/>
            <a:ext cx="4738200" cy="22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Warm-up puzzle: Feed, Chicken, and Fox</a:t>
            </a:r>
            <a:endParaRPr sz="1600">
              <a:solidFill>
                <a:srgbClr val="FFFFFF"/>
              </a:solidFill>
            </a:endParaRPr>
          </a:p>
          <a:p>
            <a:pPr indent="-317500" lvl="0" marL="457200" rtl="0" algn="l">
              <a:spcBef>
                <a:spcPts val="1000"/>
              </a:spcBef>
              <a:spcAft>
                <a:spcPts val="0"/>
              </a:spcAft>
              <a:buClr>
                <a:srgbClr val="FFFFFF"/>
              </a:buClr>
              <a:buSzPts val="1400"/>
              <a:buChar char="●"/>
            </a:pPr>
            <a:r>
              <a:rPr lang="en">
                <a:solidFill>
                  <a:srgbClr val="FFFFFF"/>
                </a:solidFill>
              </a:rPr>
              <a:t>Objective: Transport all three to other side of river</a:t>
            </a:r>
            <a:endParaRPr>
              <a:solidFill>
                <a:srgbClr val="FFFFFF"/>
              </a:solidFill>
            </a:endParaRPr>
          </a:p>
          <a:p>
            <a:pPr indent="-304800" lvl="1" marL="914400" rtl="0" algn="l">
              <a:spcBef>
                <a:spcPts val="1000"/>
              </a:spcBef>
              <a:spcAft>
                <a:spcPts val="0"/>
              </a:spcAft>
              <a:buClr>
                <a:srgbClr val="FFFFFF"/>
              </a:buClr>
              <a:buSzPts val="1200"/>
              <a:buChar char="○"/>
            </a:pPr>
            <a:r>
              <a:rPr lang="en" sz="1200">
                <a:solidFill>
                  <a:srgbClr val="FFFFFF"/>
                </a:solidFill>
              </a:rPr>
              <a:t>If leave chicken and fox alone, fox eats chicken</a:t>
            </a:r>
            <a:endParaRPr sz="1200">
              <a:solidFill>
                <a:srgbClr val="FFFFFF"/>
              </a:solidFill>
            </a:endParaRPr>
          </a:p>
          <a:p>
            <a:pPr indent="-304800" lvl="1" marL="914400" rtl="0" algn="l">
              <a:spcBef>
                <a:spcPts val="1000"/>
              </a:spcBef>
              <a:spcAft>
                <a:spcPts val="0"/>
              </a:spcAft>
              <a:buClr>
                <a:srgbClr val="FFFFFF"/>
              </a:buClr>
              <a:buSzPts val="1200"/>
              <a:buChar char="○"/>
            </a:pPr>
            <a:r>
              <a:rPr lang="en" sz="1200">
                <a:solidFill>
                  <a:srgbClr val="FFFFFF"/>
                </a:solidFill>
              </a:rPr>
              <a:t>If leave chicken and feed alone, chicken eats feed</a:t>
            </a:r>
            <a:endParaRPr sz="1200">
              <a:solidFill>
                <a:srgbClr val="FFFFFF"/>
              </a:solidFill>
            </a:endParaRPr>
          </a:p>
          <a:p>
            <a:pPr indent="-304800" lvl="1" marL="914400" rtl="0" algn="l">
              <a:spcBef>
                <a:spcPts val="1000"/>
              </a:spcBef>
              <a:spcAft>
                <a:spcPts val="0"/>
              </a:spcAft>
              <a:buClr>
                <a:srgbClr val="FFFFFF"/>
              </a:buClr>
              <a:buSzPts val="1200"/>
              <a:buChar char="○"/>
            </a:pPr>
            <a:r>
              <a:rPr lang="en" sz="1200">
                <a:solidFill>
                  <a:srgbClr val="FFFFFF"/>
                </a:solidFill>
              </a:rPr>
              <a:t>Can only transport one item or animal at a time</a:t>
            </a:r>
            <a:endParaRPr sz="1200">
              <a:solidFill>
                <a:srgbClr val="FFFFFF"/>
              </a:solidFill>
            </a:endParaRPr>
          </a:p>
          <a:p>
            <a:pPr indent="0" lvl="0" marL="0" rtl="0" algn="l">
              <a:spcBef>
                <a:spcPts val="1000"/>
              </a:spcBef>
              <a:spcAft>
                <a:spcPts val="1000"/>
              </a:spcAft>
              <a:buNone/>
            </a:pPr>
            <a:r>
              <a:rPr lang="en" sz="1600">
                <a:solidFill>
                  <a:srgbClr val="FFFFFF"/>
                </a:solidFill>
              </a:rPr>
              <a:t>How do you get all three across?</a:t>
            </a:r>
            <a:endParaRPr sz="1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In order to work with linked lists effectively, there are five key operations to understand (only the first four of which are really needed in this course):</a:t>
            </a:r>
            <a:endParaRPr>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b="1" lang="en" u="sng">
                <a:solidFill>
                  <a:srgbClr val="FFFFFF"/>
                </a:solidFill>
              </a:rPr>
              <a:t>Creating a linked list when it doesn’t exist.</a:t>
            </a:r>
            <a:endParaRPr b="1" u="sng">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b="1" lang="en" u="sng">
                <a:solidFill>
                  <a:srgbClr val="FFFFFF"/>
                </a:solidFill>
              </a:rPr>
              <a:t>Searching through a linked list to find an element.</a:t>
            </a:r>
            <a:endParaRPr b="1" u="sng">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b="1" lang="en" u="sng">
                <a:solidFill>
                  <a:srgbClr val="FFFFFF"/>
                </a:solidFill>
              </a:rPr>
              <a:t>Inserting a new node into a linked list.</a:t>
            </a:r>
            <a:endParaRPr b="1" u="sng">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b="1" lang="en" u="sng">
                <a:solidFill>
                  <a:srgbClr val="FFFFFF"/>
                </a:solidFill>
              </a:rPr>
              <a:t>Deleting an entire linked list.</a:t>
            </a:r>
            <a:endParaRPr b="1" u="sng">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lang="en">
                <a:solidFill>
                  <a:srgbClr val="FFFFFF"/>
                </a:solidFill>
              </a:rPr>
              <a:t>Deleting a single element from a linked list.</a:t>
            </a:r>
            <a:endParaRPr>
              <a:solidFill>
                <a:srgbClr val="FFFFFF"/>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
        <p:nvSpPr>
          <p:cNvPr id="1499" name="Google Shape;1499;p112"/>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Push: 1</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Just like maintaining any other linked list.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space for a new list node, populate it.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Chain that node into the front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a:t>
            </a:r>
            <a:r>
              <a:rPr lang="en">
                <a:solidFill>
                  <a:srgbClr val="FFFF00"/>
                </a:solidFill>
              </a:rPr>
              <a:t>new head of the linked list</a:t>
            </a:r>
            <a:r>
              <a:rPr lang="en">
                <a:solidFill>
                  <a:srgbClr val="FFFFFF"/>
                </a:solidFill>
              </a:rPr>
              <a:t> the node you just added.</a:t>
            </a:r>
            <a:endParaRPr>
              <a:solidFill>
                <a:srgbClr val="FFFFFF"/>
              </a:solidFill>
            </a:endParaRPr>
          </a:p>
          <a:p>
            <a:pPr indent="0" lvl="0" marL="0" rtl="0" algn="l">
              <a:spcBef>
                <a:spcPts val="0"/>
              </a:spcBef>
              <a:spcAft>
                <a:spcPts val="0"/>
              </a:spcAft>
              <a:buNone/>
            </a:pPr>
            <a:r>
              <a:t/>
            </a:r>
            <a:endParaRPr>
              <a:solidFill>
                <a:srgbClr val="FFFFFF"/>
              </a:solidFill>
            </a:endParaRPr>
          </a:p>
        </p:txBody>
      </p:sp>
      <p:grpSp>
        <p:nvGrpSpPr>
          <p:cNvPr id="1500" name="Google Shape;1500;p112"/>
          <p:cNvGrpSpPr/>
          <p:nvPr/>
        </p:nvGrpSpPr>
        <p:grpSpPr>
          <a:xfrm>
            <a:off x="930728" y="3965117"/>
            <a:ext cx="7282537" cy="726370"/>
            <a:chOff x="663328" y="1376867"/>
            <a:chExt cx="7282537" cy="726370"/>
          </a:xfrm>
        </p:grpSpPr>
        <p:grpSp>
          <p:nvGrpSpPr>
            <p:cNvPr id="1501" name="Google Shape;1501;p112"/>
            <p:cNvGrpSpPr/>
            <p:nvPr/>
          </p:nvGrpSpPr>
          <p:grpSpPr>
            <a:xfrm>
              <a:off x="663328" y="1376886"/>
              <a:ext cx="680269" cy="726351"/>
              <a:chOff x="140315" y="570625"/>
              <a:chExt cx="1125900" cy="1136700"/>
            </a:xfrm>
          </p:grpSpPr>
          <p:sp>
            <p:nvSpPr>
              <p:cNvPr id="1502" name="Google Shape;1502;p112"/>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12"/>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1504" name="Google Shape;1504;p112"/>
            <p:cNvGrpSpPr/>
            <p:nvPr/>
          </p:nvGrpSpPr>
          <p:grpSpPr>
            <a:xfrm>
              <a:off x="2313888" y="1376875"/>
              <a:ext cx="680269" cy="726351"/>
              <a:chOff x="2079067" y="570625"/>
              <a:chExt cx="1125900" cy="1136700"/>
            </a:xfrm>
          </p:grpSpPr>
          <p:sp>
            <p:nvSpPr>
              <p:cNvPr id="1505" name="Google Shape;1505;p112"/>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12"/>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507" name="Google Shape;1507;p112"/>
            <p:cNvGrpSpPr/>
            <p:nvPr/>
          </p:nvGrpSpPr>
          <p:grpSpPr>
            <a:xfrm>
              <a:off x="3964449" y="1376867"/>
              <a:ext cx="680269" cy="726351"/>
              <a:chOff x="4001583" y="570625"/>
              <a:chExt cx="1125900" cy="1136700"/>
            </a:xfrm>
          </p:grpSpPr>
          <p:sp>
            <p:nvSpPr>
              <p:cNvPr id="1508" name="Google Shape;1508;p112"/>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12"/>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510" name="Google Shape;1510;p112"/>
            <p:cNvGrpSpPr/>
            <p:nvPr/>
          </p:nvGrpSpPr>
          <p:grpSpPr>
            <a:xfrm>
              <a:off x="5615027" y="1376867"/>
              <a:ext cx="680269" cy="726351"/>
              <a:chOff x="5924130" y="570625"/>
              <a:chExt cx="1125900" cy="1136700"/>
            </a:xfrm>
          </p:grpSpPr>
          <p:sp>
            <p:nvSpPr>
              <p:cNvPr id="1511" name="Google Shape;1511;p112"/>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12"/>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513" name="Google Shape;1513;p112"/>
            <p:cNvGrpSpPr/>
            <p:nvPr/>
          </p:nvGrpSpPr>
          <p:grpSpPr>
            <a:xfrm>
              <a:off x="7265595" y="1376867"/>
              <a:ext cx="680269" cy="726351"/>
              <a:chOff x="7846662" y="570625"/>
              <a:chExt cx="1125900" cy="1136700"/>
            </a:xfrm>
          </p:grpSpPr>
          <p:sp>
            <p:nvSpPr>
              <p:cNvPr id="1514" name="Google Shape;1514;p112"/>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12"/>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516" name="Google Shape;1516;p112"/>
            <p:cNvCxnSpPr>
              <a:stCxn id="1502" idx="6"/>
              <a:endCxn id="1505"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17" name="Google Shape;1517;p112"/>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18" name="Google Shape;1518;p112"/>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19" name="Google Shape;1519;p112"/>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1520" name="Google Shape;1520;p112"/>
          <p:cNvCxnSpPr/>
          <p:nvPr/>
        </p:nvCxnSpPr>
        <p:spPr>
          <a:xfrm flipH="1" rot="10800000">
            <a:off x="506225" y="4639800"/>
            <a:ext cx="424500" cy="424500"/>
          </a:xfrm>
          <a:prstGeom prst="straightConnector1">
            <a:avLst/>
          </a:prstGeom>
          <a:noFill/>
          <a:ln cap="flat" cmpd="sng" w="38100">
            <a:solidFill>
              <a:srgbClr val="FFFF00"/>
            </a:solidFill>
            <a:prstDash val="solid"/>
            <a:round/>
            <a:headEnd len="med" w="med" type="none"/>
            <a:tailEnd len="med" w="med" type="triangle"/>
          </a:ln>
        </p:spPr>
      </p:cxn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113"/>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Push: 1</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Just like maintaining any other linked list.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space for a new list node, populate it.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Chain that node into the front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new head of the linked list the node you just added.</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Pop:</a:t>
            </a:r>
            <a:endParaRPr>
              <a:solidFill>
                <a:srgbClr val="FFFFFF"/>
              </a:solidFill>
            </a:endParaRPr>
          </a:p>
        </p:txBody>
      </p:sp>
      <p:grpSp>
        <p:nvGrpSpPr>
          <p:cNvPr id="1526" name="Google Shape;1526;p113"/>
          <p:cNvGrpSpPr/>
          <p:nvPr/>
        </p:nvGrpSpPr>
        <p:grpSpPr>
          <a:xfrm>
            <a:off x="930728" y="3965117"/>
            <a:ext cx="7282537" cy="726370"/>
            <a:chOff x="663328" y="1376867"/>
            <a:chExt cx="7282537" cy="726370"/>
          </a:xfrm>
        </p:grpSpPr>
        <p:grpSp>
          <p:nvGrpSpPr>
            <p:cNvPr id="1527" name="Google Shape;1527;p113"/>
            <p:cNvGrpSpPr/>
            <p:nvPr/>
          </p:nvGrpSpPr>
          <p:grpSpPr>
            <a:xfrm>
              <a:off x="663328" y="1376886"/>
              <a:ext cx="680269" cy="726351"/>
              <a:chOff x="140315" y="570625"/>
              <a:chExt cx="1125900" cy="1136700"/>
            </a:xfrm>
          </p:grpSpPr>
          <p:sp>
            <p:nvSpPr>
              <p:cNvPr id="1528" name="Google Shape;1528;p113"/>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13"/>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1530" name="Google Shape;1530;p113"/>
            <p:cNvGrpSpPr/>
            <p:nvPr/>
          </p:nvGrpSpPr>
          <p:grpSpPr>
            <a:xfrm>
              <a:off x="2313888" y="1376875"/>
              <a:ext cx="680269" cy="726351"/>
              <a:chOff x="2079067" y="570625"/>
              <a:chExt cx="1125900" cy="1136700"/>
            </a:xfrm>
          </p:grpSpPr>
          <p:sp>
            <p:nvSpPr>
              <p:cNvPr id="1531" name="Google Shape;1531;p113"/>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13"/>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533" name="Google Shape;1533;p113"/>
            <p:cNvGrpSpPr/>
            <p:nvPr/>
          </p:nvGrpSpPr>
          <p:grpSpPr>
            <a:xfrm>
              <a:off x="3964449" y="1376867"/>
              <a:ext cx="680269" cy="726351"/>
              <a:chOff x="4001583" y="570625"/>
              <a:chExt cx="1125900" cy="1136700"/>
            </a:xfrm>
          </p:grpSpPr>
          <p:sp>
            <p:nvSpPr>
              <p:cNvPr id="1534" name="Google Shape;1534;p113"/>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13"/>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536" name="Google Shape;1536;p113"/>
            <p:cNvGrpSpPr/>
            <p:nvPr/>
          </p:nvGrpSpPr>
          <p:grpSpPr>
            <a:xfrm>
              <a:off x="5615027" y="1376867"/>
              <a:ext cx="680269" cy="726351"/>
              <a:chOff x="5924130" y="570625"/>
              <a:chExt cx="1125900" cy="1136700"/>
            </a:xfrm>
          </p:grpSpPr>
          <p:sp>
            <p:nvSpPr>
              <p:cNvPr id="1537" name="Google Shape;1537;p113"/>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13"/>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539" name="Google Shape;1539;p113"/>
            <p:cNvGrpSpPr/>
            <p:nvPr/>
          </p:nvGrpSpPr>
          <p:grpSpPr>
            <a:xfrm>
              <a:off x="7265595" y="1376867"/>
              <a:ext cx="680269" cy="726351"/>
              <a:chOff x="7846662" y="570625"/>
              <a:chExt cx="1125900" cy="1136700"/>
            </a:xfrm>
          </p:grpSpPr>
          <p:sp>
            <p:nvSpPr>
              <p:cNvPr id="1540" name="Google Shape;1540;p113"/>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13"/>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542" name="Google Shape;1542;p113"/>
            <p:cNvCxnSpPr>
              <a:stCxn id="1528" idx="6"/>
              <a:endCxn id="1531"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43" name="Google Shape;1543;p113"/>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44" name="Google Shape;1544;p113"/>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45" name="Google Shape;1545;p113"/>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1546" name="Google Shape;1546;p113"/>
          <p:cNvCxnSpPr/>
          <p:nvPr/>
        </p:nvCxnSpPr>
        <p:spPr>
          <a:xfrm flipH="1" rot="10800000">
            <a:off x="422600" y="4533650"/>
            <a:ext cx="424500" cy="424500"/>
          </a:xfrm>
          <a:prstGeom prst="straightConnector1">
            <a:avLst/>
          </a:prstGeom>
          <a:noFill/>
          <a:ln cap="flat" cmpd="sng" w="38100">
            <a:solidFill>
              <a:srgbClr val="FFFF00"/>
            </a:solidFill>
            <a:prstDash val="solid"/>
            <a:round/>
            <a:headEnd len="med" w="med" type="none"/>
            <a:tailEnd len="med" w="med" type="triangl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114"/>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Push: 1</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Just like maintaining any other linked list.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space for a new list node, populate it.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Chain that node into the front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new head of the linked list the node you just added.</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Pop:</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a:t>
            </a:r>
            <a:r>
              <a:rPr lang="en">
                <a:solidFill>
                  <a:srgbClr val="FFFF00"/>
                </a:solidFill>
              </a:rPr>
              <a:t>new head of the linked</a:t>
            </a:r>
            <a:r>
              <a:rPr lang="en">
                <a:solidFill>
                  <a:srgbClr val="FFFF00"/>
                </a:solidFill>
              </a:rPr>
              <a:t> list</a:t>
            </a:r>
            <a:r>
              <a:rPr lang="en">
                <a:solidFill>
                  <a:srgbClr val="FFFFFF"/>
                </a:solidFill>
              </a:rPr>
              <a:t> the second node of the list (if you can).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Extract the data from the first node.</a:t>
            </a:r>
            <a:endParaRPr>
              <a:solidFill>
                <a:srgbClr val="FFFFFF"/>
              </a:solidFill>
            </a:endParaRPr>
          </a:p>
        </p:txBody>
      </p:sp>
      <p:grpSp>
        <p:nvGrpSpPr>
          <p:cNvPr id="1552" name="Google Shape;1552;p114"/>
          <p:cNvGrpSpPr/>
          <p:nvPr/>
        </p:nvGrpSpPr>
        <p:grpSpPr>
          <a:xfrm>
            <a:off x="930728" y="3965117"/>
            <a:ext cx="7282537" cy="726370"/>
            <a:chOff x="663328" y="1376867"/>
            <a:chExt cx="7282537" cy="726370"/>
          </a:xfrm>
        </p:grpSpPr>
        <p:grpSp>
          <p:nvGrpSpPr>
            <p:cNvPr id="1553" name="Google Shape;1553;p114"/>
            <p:cNvGrpSpPr/>
            <p:nvPr/>
          </p:nvGrpSpPr>
          <p:grpSpPr>
            <a:xfrm>
              <a:off x="663328" y="1376886"/>
              <a:ext cx="680269" cy="726351"/>
              <a:chOff x="140315" y="570625"/>
              <a:chExt cx="1125900" cy="1136700"/>
            </a:xfrm>
          </p:grpSpPr>
          <p:sp>
            <p:nvSpPr>
              <p:cNvPr id="1554" name="Google Shape;1554;p114"/>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14"/>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1556" name="Google Shape;1556;p114"/>
            <p:cNvGrpSpPr/>
            <p:nvPr/>
          </p:nvGrpSpPr>
          <p:grpSpPr>
            <a:xfrm>
              <a:off x="2313888" y="1376875"/>
              <a:ext cx="680269" cy="726351"/>
              <a:chOff x="2079067" y="570625"/>
              <a:chExt cx="1125900" cy="1136700"/>
            </a:xfrm>
          </p:grpSpPr>
          <p:sp>
            <p:nvSpPr>
              <p:cNvPr id="1557" name="Google Shape;1557;p114"/>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14"/>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559" name="Google Shape;1559;p114"/>
            <p:cNvGrpSpPr/>
            <p:nvPr/>
          </p:nvGrpSpPr>
          <p:grpSpPr>
            <a:xfrm>
              <a:off x="3964449" y="1376867"/>
              <a:ext cx="680269" cy="726351"/>
              <a:chOff x="4001583" y="570625"/>
              <a:chExt cx="1125900" cy="1136700"/>
            </a:xfrm>
          </p:grpSpPr>
          <p:sp>
            <p:nvSpPr>
              <p:cNvPr id="1560" name="Google Shape;1560;p114"/>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14"/>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562" name="Google Shape;1562;p114"/>
            <p:cNvGrpSpPr/>
            <p:nvPr/>
          </p:nvGrpSpPr>
          <p:grpSpPr>
            <a:xfrm>
              <a:off x="5615027" y="1376867"/>
              <a:ext cx="680269" cy="726351"/>
              <a:chOff x="5924130" y="570625"/>
              <a:chExt cx="1125900" cy="1136700"/>
            </a:xfrm>
          </p:grpSpPr>
          <p:sp>
            <p:nvSpPr>
              <p:cNvPr id="1563" name="Google Shape;1563;p114"/>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14"/>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565" name="Google Shape;1565;p114"/>
            <p:cNvGrpSpPr/>
            <p:nvPr/>
          </p:nvGrpSpPr>
          <p:grpSpPr>
            <a:xfrm>
              <a:off x="7265595" y="1376867"/>
              <a:ext cx="680269" cy="726351"/>
              <a:chOff x="7846662" y="570625"/>
              <a:chExt cx="1125900" cy="1136700"/>
            </a:xfrm>
          </p:grpSpPr>
          <p:sp>
            <p:nvSpPr>
              <p:cNvPr id="1566" name="Google Shape;1566;p114"/>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4"/>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568" name="Google Shape;1568;p114"/>
            <p:cNvCxnSpPr>
              <a:stCxn id="1554" idx="6"/>
              <a:endCxn id="1557"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69" name="Google Shape;1569;p114"/>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70" name="Google Shape;1570;p114"/>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71" name="Google Shape;1571;p114"/>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1572" name="Google Shape;1572;p114"/>
          <p:cNvCxnSpPr/>
          <p:nvPr/>
        </p:nvCxnSpPr>
        <p:spPr>
          <a:xfrm flipH="1" rot="10800000">
            <a:off x="2121025" y="4620500"/>
            <a:ext cx="424500" cy="424500"/>
          </a:xfrm>
          <a:prstGeom prst="straightConnector1">
            <a:avLst/>
          </a:prstGeom>
          <a:noFill/>
          <a:ln cap="flat" cmpd="sng" w="38100">
            <a:solidFill>
              <a:srgbClr val="FFFF00"/>
            </a:solidFill>
            <a:prstDash val="solid"/>
            <a:round/>
            <a:headEnd len="med" w="med" type="none"/>
            <a:tailEnd len="med" w="med" type="triangle"/>
          </a:ln>
        </p:spPr>
      </p:cxn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115"/>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Push: 1</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Just like maintaining any other linked list.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space for a new list node, populate it.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Chain that node into the front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new head of the linked list the node you just added.</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Pop:</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a:t>
            </a:r>
            <a:r>
              <a:rPr lang="en">
                <a:solidFill>
                  <a:srgbClr val="FFFF00"/>
                </a:solidFill>
              </a:rPr>
              <a:t>new head of the linked list</a:t>
            </a:r>
            <a:r>
              <a:rPr lang="en">
                <a:solidFill>
                  <a:srgbClr val="FFFFFF"/>
                </a:solidFill>
              </a:rPr>
              <a:t> the second node of the list (if you can).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Extract the data from the first node.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Free that node.</a:t>
            </a:r>
            <a:endParaRPr>
              <a:solidFill>
                <a:srgbClr val="FFFFFF"/>
              </a:solidFill>
            </a:endParaRPr>
          </a:p>
        </p:txBody>
      </p:sp>
      <p:cxnSp>
        <p:nvCxnSpPr>
          <p:cNvPr id="1578" name="Google Shape;1578;p115"/>
          <p:cNvCxnSpPr/>
          <p:nvPr/>
        </p:nvCxnSpPr>
        <p:spPr>
          <a:xfrm flipH="1" rot="10800000">
            <a:off x="2121025" y="4620500"/>
            <a:ext cx="424500" cy="424500"/>
          </a:xfrm>
          <a:prstGeom prst="straightConnector1">
            <a:avLst/>
          </a:prstGeom>
          <a:noFill/>
          <a:ln cap="flat" cmpd="sng" w="38100">
            <a:solidFill>
              <a:srgbClr val="FFFF00"/>
            </a:solidFill>
            <a:prstDash val="solid"/>
            <a:round/>
            <a:headEnd len="med" w="med" type="none"/>
            <a:tailEnd len="med" w="med" type="triangle"/>
          </a:ln>
        </p:spPr>
      </p:cxnSp>
      <p:grpSp>
        <p:nvGrpSpPr>
          <p:cNvPr id="1579" name="Google Shape;1579;p115"/>
          <p:cNvGrpSpPr/>
          <p:nvPr/>
        </p:nvGrpSpPr>
        <p:grpSpPr>
          <a:xfrm>
            <a:off x="2581288" y="3965117"/>
            <a:ext cx="5631976" cy="726359"/>
            <a:chOff x="2313888" y="1376867"/>
            <a:chExt cx="5631976" cy="726359"/>
          </a:xfrm>
        </p:grpSpPr>
        <p:grpSp>
          <p:nvGrpSpPr>
            <p:cNvPr id="1580" name="Google Shape;1580;p115"/>
            <p:cNvGrpSpPr/>
            <p:nvPr/>
          </p:nvGrpSpPr>
          <p:grpSpPr>
            <a:xfrm>
              <a:off x="2313888" y="1376875"/>
              <a:ext cx="680269" cy="726351"/>
              <a:chOff x="2079067" y="570625"/>
              <a:chExt cx="1125900" cy="1136700"/>
            </a:xfrm>
          </p:grpSpPr>
          <p:sp>
            <p:nvSpPr>
              <p:cNvPr id="1581" name="Google Shape;1581;p115"/>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5"/>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583" name="Google Shape;1583;p115"/>
            <p:cNvGrpSpPr/>
            <p:nvPr/>
          </p:nvGrpSpPr>
          <p:grpSpPr>
            <a:xfrm>
              <a:off x="3964449" y="1376867"/>
              <a:ext cx="680269" cy="726351"/>
              <a:chOff x="4001583" y="570625"/>
              <a:chExt cx="1125900" cy="1136700"/>
            </a:xfrm>
          </p:grpSpPr>
          <p:sp>
            <p:nvSpPr>
              <p:cNvPr id="1584" name="Google Shape;1584;p115"/>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5"/>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586" name="Google Shape;1586;p115"/>
            <p:cNvGrpSpPr/>
            <p:nvPr/>
          </p:nvGrpSpPr>
          <p:grpSpPr>
            <a:xfrm>
              <a:off x="5615027" y="1376867"/>
              <a:ext cx="680269" cy="726351"/>
              <a:chOff x="5924130" y="570625"/>
              <a:chExt cx="1125900" cy="1136700"/>
            </a:xfrm>
          </p:grpSpPr>
          <p:sp>
            <p:nvSpPr>
              <p:cNvPr id="1587" name="Google Shape;1587;p115"/>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15"/>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589" name="Google Shape;1589;p115"/>
            <p:cNvGrpSpPr/>
            <p:nvPr/>
          </p:nvGrpSpPr>
          <p:grpSpPr>
            <a:xfrm>
              <a:off x="7265595" y="1376867"/>
              <a:ext cx="680269" cy="726351"/>
              <a:chOff x="7846662" y="570625"/>
              <a:chExt cx="1125900" cy="1136700"/>
            </a:xfrm>
          </p:grpSpPr>
          <p:sp>
            <p:nvSpPr>
              <p:cNvPr id="1590" name="Google Shape;1590;p115"/>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15"/>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592" name="Google Shape;1592;p115"/>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93" name="Google Shape;1593;p115"/>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594" name="Google Shape;1594;p115"/>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116"/>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Queues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11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Queues are an abstract data type used primarily to organize data. They are most commonly implemented as either arrays or linked lists.</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Regardless of the underlying implementation, when data is added to the queue it is added to the “end”, and if an element needs to be removed, the oldest element (at the “front”) is the only one that can be.</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First in, first out (FIFO).</a:t>
            </a:r>
            <a:endParaRPr>
              <a:solidFill>
                <a:srgbClr val="FFFFFF"/>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11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Only two operations may be performed on queues: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Enqueue: Add a new element to the end of the 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Dequeue: Remove the oldest element from the front of the queue.</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119"/>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2286000" rtl="0" algn="l">
              <a:spcBef>
                <a:spcPts val="1600"/>
              </a:spcBef>
              <a:spcAft>
                <a:spcPts val="0"/>
              </a:spcAft>
              <a:buNone/>
            </a:pPr>
            <a:r>
              <a:rPr lang="en" sz="2400">
                <a:solidFill>
                  <a:srgbClr val="FFFFFF"/>
                </a:solidFill>
                <a:latin typeface="Consolas"/>
                <a:ea typeface="Consolas"/>
                <a:cs typeface="Consolas"/>
                <a:sym typeface="Consolas"/>
              </a:rPr>
              <a:t>typedef struct queue</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int array[CAPACITY];</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int front;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int size;</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queue;</a:t>
            </a:r>
            <a:endParaRPr sz="2400">
              <a:solidFill>
                <a:srgbClr val="FFFFFF"/>
              </a:solidFill>
              <a:latin typeface="Consolas"/>
              <a:ea typeface="Consolas"/>
              <a:cs typeface="Consolas"/>
              <a:sym typeface="Consolas"/>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120"/>
          <p:cNvSpPr txBox="1"/>
          <p:nvPr>
            <p:ph idx="1" type="body"/>
          </p:nvPr>
        </p:nvSpPr>
        <p:spPr>
          <a:xfrm>
            <a:off x="311700" y="498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queue q;</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q.front = 0;</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q.size = 0;</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20" name="Google Shape;1620;p120"/>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121"/>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Enqueue: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Accept a pointer to the queue (so that you can actually modify the contents notwithstanding enqueue being a separate function).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Accept data to be added to the 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Add that data to the queue at the end of the 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Change the size of the queue (so that the next piece of data can be properly inserted there.)</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Create a linked list:</a:t>
            </a:r>
            <a:endParaRPr>
              <a:solidFill>
                <a:srgbClr val="FFFFFF"/>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22"/>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enqueue(&amp;q,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31" name="Google Shape;1631;p122"/>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123"/>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enqueue(&amp;q,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37" name="Google Shape;1637;p123"/>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124"/>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enqueue(&amp;q,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43" name="Google Shape;1643;p124"/>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125"/>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enqueue(&amp;q,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49" name="Google Shape;1649;p125"/>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126"/>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enqueue(&amp;q,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55" name="Google Shape;1655;p126"/>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sp>
        <p:nvSpPr>
          <p:cNvPr id="1660" name="Google Shape;1660;p127"/>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enqueue(&amp;q,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61" name="Google Shape;1661;p127"/>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5" name="Shape 1665"/>
        <p:cNvGrpSpPr/>
        <p:nvPr/>
      </p:nvGrpSpPr>
      <p:grpSpPr>
        <a:xfrm>
          <a:off x="0" y="0"/>
          <a:ext cx="0" cy="0"/>
          <a:chOff x="0" y="0"/>
          <a:chExt cx="0" cy="0"/>
        </a:xfrm>
      </p:grpSpPr>
      <p:sp>
        <p:nvSpPr>
          <p:cNvPr id="1666" name="Google Shape;1666;p128"/>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enqueue(&amp;q, 19);</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67" name="Google Shape;1667;p128"/>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129"/>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enqueue(&amp;q, 19);</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73" name="Google Shape;1673;p129"/>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130"/>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enqueue(&amp;q, 19);</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79" name="Google Shape;1679;p130"/>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3</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sp>
        <p:nvSpPr>
          <p:cNvPr id="1684" name="Google Shape;1684;p131"/>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Dequeue: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Accept a pointer to the queue (so that you can actually modify the contents notwithstanding dequeue being a separate function).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Change the location of the front of the 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Change the size of the 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Return the value that was removed from the queue.</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Create a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Dynamically allocate space for a new (your first!) node.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Check to make sure you didn’t run out of memory.</a:t>
            </a:r>
            <a:endParaRPr>
              <a:solidFill>
                <a:srgbClr val="FFFFFF"/>
              </a:solidFill>
            </a:endParaRPr>
          </a:p>
        </p:txBody>
      </p:sp>
      <p:graphicFrame>
        <p:nvGraphicFramePr>
          <p:cNvPr id="159" name="Google Shape;159;p24"/>
          <p:cNvGraphicFramePr/>
          <p:nvPr/>
        </p:nvGraphicFramePr>
        <p:xfrm>
          <a:off x="6727675"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l">
                        <a:spcBef>
                          <a:spcPts val="0"/>
                        </a:spcBef>
                        <a:spcAft>
                          <a:spcPts val="0"/>
                        </a:spcAft>
                        <a:buNone/>
                      </a:pPr>
                      <a:r>
                        <a:t/>
                      </a:r>
                      <a:endParaRPr/>
                    </a:p>
                  </a:txBody>
                  <a:tcPr marT="91425" marB="91425" marR="91425" marL="91425"/>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132"/>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dequeue(&amp;q);</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90" name="Google Shape;1690;p132"/>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3</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133"/>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dequeue(&amp;q); // x gets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696" name="Google Shape;1696;p133"/>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3</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134"/>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dequeue(&amp;q); // x gets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702" name="Google Shape;1702;p134"/>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3</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135"/>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dequeue(&amp;q); // x gets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708" name="Google Shape;1708;p135"/>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136"/>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dequeue(&amp;q); </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714" name="Google Shape;1714;p136"/>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137"/>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dequeue(&amp;q); // x gets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720" name="Google Shape;1720;p137"/>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138"/>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dequeue(&amp;q); // x gets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726" name="Google Shape;1726;p138"/>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139"/>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dequeue(&amp;q); // x gets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732" name="Google Shape;1732;p139"/>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40"/>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latin typeface="Consolas"/>
                <a:ea typeface="Consolas"/>
                <a:cs typeface="Consolas"/>
                <a:sym typeface="Consolas"/>
              </a:rPr>
              <a:t>        </a:t>
            </a:r>
            <a:r>
              <a:rPr lang="en">
                <a:solidFill>
                  <a:schemeClr val="accent4"/>
                </a:solidFill>
                <a:latin typeface="Consolas"/>
                <a:ea typeface="Consolas"/>
                <a:cs typeface="Consolas"/>
                <a:sym typeface="Consolas"/>
              </a:rPr>
              <a:t>enqueue(&amp;q, 40);</a:t>
            </a:r>
            <a:endParaRPr>
              <a:solidFill>
                <a:schemeClr val="accent4"/>
              </a:solidFill>
              <a:latin typeface="Consolas"/>
              <a:ea typeface="Consolas"/>
              <a:cs typeface="Consolas"/>
              <a:sym typeface="Consolas"/>
            </a:endParaRPr>
          </a:p>
          <a:p>
            <a:pPr indent="0" lvl="0" marL="2286000" rtl="0" algn="l">
              <a:spcBef>
                <a:spcPts val="0"/>
              </a:spcBef>
              <a:spcAft>
                <a:spcPts val="0"/>
              </a:spcAft>
              <a:buNone/>
            </a:pPr>
            <a:r>
              <a:t/>
            </a:r>
            <a:endParaRPr sz="2400">
              <a:latin typeface="Consolas"/>
              <a:ea typeface="Consolas"/>
              <a:cs typeface="Consolas"/>
              <a:sym typeface="Consolas"/>
            </a:endParaRPr>
          </a:p>
        </p:txBody>
      </p:sp>
      <p:graphicFrame>
        <p:nvGraphicFramePr>
          <p:cNvPr id="1738" name="Google Shape;1738;p140"/>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141"/>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Queue implemented as an array:</a:t>
            </a:r>
            <a:endParaRPr/>
          </a:p>
          <a:p>
            <a:pPr indent="0" lvl="0" marL="0" rtl="0" algn="l">
              <a:spcBef>
                <a:spcPts val="1600"/>
              </a:spcBef>
              <a:spcAft>
                <a:spcPts val="0"/>
              </a:spcAft>
              <a:buNone/>
            </a:pPr>
            <a:r>
              <a:rPr lang="en">
                <a:latin typeface="Consolas"/>
                <a:ea typeface="Consolas"/>
                <a:cs typeface="Consolas"/>
                <a:sym typeface="Consolas"/>
              </a:rPr>
              <a:t>        </a:t>
            </a:r>
            <a:r>
              <a:rPr lang="en">
                <a:solidFill>
                  <a:schemeClr val="accent4"/>
                </a:solidFill>
                <a:latin typeface="Consolas"/>
                <a:ea typeface="Consolas"/>
                <a:cs typeface="Consolas"/>
                <a:sym typeface="Consolas"/>
              </a:rPr>
              <a:t>enqueue(&amp;q, 40);</a:t>
            </a:r>
            <a:endParaRPr>
              <a:solidFill>
                <a:schemeClr val="accent4"/>
              </a:solidFill>
              <a:latin typeface="Consolas"/>
              <a:ea typeface="Consolas"/>
              <a:cs typeface="Consolas"/>
              <a:sym typeface="Consolas"/>
            </a:endParaRPr>
          </a:p>
          <a:p>
            <a:pPr indent="0" lvl="0" marL="2286000" rtl="0" algn="l">
              <a:spcBef>
                <a:spcPts val="0"/>
              </a:spcBef>
              <a:spcAft>
                <a:spcPts val="0"/>
              </a:spcAft>
              <a:buNone/>
            </a:pPr>
            <a:r>
              <a:t/>
            </a:r>
            <a:endParaRPr sz="2400">
              <a:latin typeface="Consolas"/>
              <a:ea typeface="Consolas"/>
              <a:cs typeface="Consolas"/>
              <a:sym typeface="Consolas"/>
            </a:endParaRPr>
          </a:p>
        </p:txBody>
      </p:sp>
      <p:graphicFrame>
        <p:nvGraphicFramePr>
          <p:cNvPr id="1744" name="Google Shape;1744;p141"/>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40</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Create a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Dynamically allocate space for a new (your first!) node.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Check to make sure you didn’t run out of memory.</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Initialize the value field.</a:t>
            </a:r>
            <a:endParaRPr>
              <a:solidFill>
                <a:srgbClr val="FFFFFF"/>
              </a:solidFill>
            </a:endParaRPr>
          </a:p>
        </p:txBody>
      </p:sp>
      <p:graphicFrame>
        <p:nvGraphicFramePr>
          <p:cNvPr id="165" name="Google Shape;165;p25"/>
          <p:cNvGraphicFramePr/>
          <p:nvPr/>
        </p:nvGraphicFramePr>
        <p:xfrm>
          <a:off x="6727675"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6</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142"/>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an array:</a:t>
            </a:r>
            <a:endParaRPr>
              <a:solidFill>
                <a:srgbClr val="FFFFFF"/>
              </a:solidFill>
            </a:endParaRPr>
          </a:p>
          <a:p>
            <a:pPr indent="0" lvl="0" marL="0" rtl="0" algn="l">
              <a:spcBef>
                <a:spcPts val="1600"/>
              </a:spcBef>
              <a:spcAft>
                <a:spcPts val="0"/>
              </a:spcAft>
              <a:buNone/>
            </a:pPr>
            <a:r>
              <a:rPr lang="en">
                <a:latin typeface="Consolas"/>
                <a:ea typeface="Consolas"/>
                <a:cs typeface="Consolas"/>
                <a:sym typeface="Consolas"/>
              </a:rPr>
              <a:t>        </a:t>
            </a:r>
            <a:r>
              <a:rPr lang="en">
                <a:solidFill>
                  <a:schemeClr val="accent4"/>
                </a:solidFill>
                <a:latin typeface="Consolas"/>
                <a:ea typeface="Consolas"/>
                <a:cs typeface="Consolas"/>
                <a:sym typeface="Consolas"/>
              </a:rPr>
              <a:t>enqueue(&amp;q, 40);</a:t>
            </a:r>
            <a:endParaRPr>
              <a:solidFill>
                <a:schemeClr val="accent4"/>
              </a:solidFill>
              <a:latin typeface="Consolas"/>
              <a:ea typeface="Consolas"/>
              <a:cs typeface="Consolas"/>
              <a:sym typeface="Consolas"/>
            </a:endParaRPr>
          </a:p>
          <a:p>
            <a:pPr indent="0" lvl="0" marL="2286000" rtl="0" algn="l">
              <a:spcBef>
                <a:spcPts val="0"/>
              </a:spcBef>
              <a:spcAft>
                <a:spcPts val="0"/>
              </a:spcAft>
              <a:buNone/>
            </a:pPr>
            <a:r>
              <a:t/>
            </a:r>
            <a:endParaRPr sz="2400">
              <a:latin typeface="Consolas"/>
              <a:ea typeface="Consolas"/>
              <a:cs typeface="Consolas"/>
              <a:sym typeface="Consolas"/>
            </a:endParaRPr>
          </a:p>
        </p:txBody>
      </p:sp>
      <p:graphicFrame>
        <p:nvGraphicFramePr>
          <p:cNvPr id="1750" name="Google Shape;1750;p142"/>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19</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40</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4" name="Shape 1754"/>
        <p:cNvGrpSpPr/>
        <p:nvPr/>
      </p:nvGrpSpPr>
      <p:grpSpPr>
        <a:xfrm>
          <a:off x="0" y="0"/>
          <a:ext cx="0" cy="0"/>
          <a:chOff x="0" y="0"/>
          <a:chExt cx="0" cy="0"/>
        </a:xfrm>
      </p:grpSpPr>
      <p:sp>
        <p:nvSpPr>
          <p:cNvPr id="1755" name="Google Shape;1755;p143"/>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Queue implemented as a </a:t>
            </a:r>
            <a:r>
              <a:rPr b="1" lang="en">
                <a:solidFill>
                  <a:srgbClr val="FFFFFF"/>
                </a:solidFill>
              </a:rPr>
              <a:t>doubly </a:t>
            </a:r>
            <a:r>
              <a:rPr lang="en">
                <a:solidFill>
                  <a:srgbClr val="FFFFFF"/>
                </a:solidFill>
              </a:rPr>
              <a:t>linked list:</a:t>
            </a:r>
            <a:endParaRPr>
              <a:solidFill>
                <a:srgbClr val="FFFFFF"/>
              </a:solidFill>
            </a:endParaRPr>
          </a:p>
          <a:p>
            <a:pPr indent="0" lvl="0" marL="2286000" rtl="0" algn="l">
              <a:spcBef>
                <a:spcPts val="1600"/>
              </a:spcBef>
              <a:spcAft>
                <a:spcPts val="0"/>
              </a:spcAft>
              <a:buNone/>
            </a:pPr>
            <a:r>
              <a:rPr lang="en" sz="2400">
                <a:solidFill>
                  <a:srgbClr val="FFFFFF"/>
                </a:solidFill>
                <a:latin typeface="Consolas"/>
                <a:ea typeface="Consolas"/>
                <a:cs typeface="Consolas"/>
                <a:sym typeface="Consolas"/>
              </a:rPr>
              <a:t>typedef struct queue</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int value;</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struct queue *prev;</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struct queue *next;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queue;</a:t>
            </a:r>
            <a:endParaRPr sz="2400">
              <a:solidFill>
                <a:srgbClr val="FFFFFF"/>
              </a:solidFill>
              <a:latin typeface="Consolas"/>
              <a:ea typeface="Consolas"/>
              <a:cs typeface="Consolas"/>
              <a:sym typeface="Consolas"/>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144"/>
          <p:cNvSpPr txBox="1"/>
          <p:nvPr>
            <p:ph idx="1" type="body"/>
          </p:nvPr>
        </p:nvSpPr>
        <p:spPr>
          <a:xfrm>
            <a:off x="311700" y="498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Enqueue: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Now maintain pointers to both the </a:t>
            </a:r>
            <a:r>
              <a:rPr lang="en">
                <a:solidFill>
                  <a:srgbClr val="FFFF00"/>
                </a:solidFill>
              </a:rPr>
              <a:t>head </a:t>
            </a:r>
            <a:r>
              <a:rPr lang="en">
                <a:solidFill>
                  <a:srgbClr val="FFFFFF"/>
                </a:solidFill>
              </a:rPr>
              <a:t>(front) and </a:t>
            </a:r>
            <a:r>
              <a:rPr lang="en">
                <a:solidFill>
                  <a:srgbClr val="00FFFF"/>
                </a:solidFill>
              </a:rPr>
              <a:t>tail </a:t>
            </a:r>
            <a:r>
              <a:rPr lang="en">
                <a:solidFill>
                  <a:srgbClr val="FFFFFF"/>
                </a:solidFill>
              </a:rPr>
              <a:t>(back)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Just like maintaining any other linked list, except now more pointers to rearrange!</a:t>
            </a:r>
            <a:endParaRPr>
              <a:solidFill>
                <a:srgbClr val="FFFFFF"/>
              </a:solidFill>
            </a:endParaRPr>
          </a:p>
        </p:txBody>
      </p:sp>
      <p:grpSp>
        <p:nvGrpSpPr>
          <p:cNvPr id="1761" name="Google Shape;1761;p144"/>
          <p:cNvGrpSpPr/>
          <p:nvPr/>
        </p:nvGrpSpPr>
        <p:grpSpPr>
          <a:xfrm>
            <a:off x="2581288" y="3812717"/>
            <a:ext cx="5631976" cy="726359"/>
            <a:chOff x="2313888" y="1376867"/>
            <a:chExt cx="5631976" cy="726359"/>
          </a:xfrm>
        </p:grpSpPr>
        <p:grpSp>
          <p:nvGrpSpPr>
            <p:cNvPr id="1762" name="Google Shape;1762;p144"/>
            <p:cNvGrpSpPr/>
            <p:nvPr/>
          </p:nvGrpSpPr>
          <p:grpSpPr>
            <a:xfrm>
              <a:off x="2313888" y="1376875"/>
              <a:ext cx="680269" cy="726351"/>
              <a:chOff x="2079067" y="570625"/>
              <a:chExt cx="1125900" cy="1136700"/>
            </a:xfrm>
          </p:grpSpPr>
          <p:sp>
            <p:nvSpPr>
              <p:cNvPr id="1763" name="Google Shape;1763;p144"/>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44"/>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765" name="Google Shape;1765;p144"/>
            <p:cNvGrpSpPr/>
            <p:nvPr/>
          </p:nvGrpSpPr>
          <p:grpSpPr>
            <a:xfrm>
              <a:off x="3964449" y="1376867"/>
              <a:ext cx="680269" cy="726351"/>
              <a:chOff x="4001583" y="570625"/>
              <a:chExt cx="1125900" cy="1136700"/>
            </a:xfrm>
          </p:grpSpPr>
          <p:sp>
            <p:nvSpPr>
              <p:cNvPr id="1766" name="Google Shape;1766;p144"/>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44"/>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768" name="Google Shape;1768;p144"/>
            <p:cNvGrpSpPr/>
            <p:nvPr/>
          </p:nvGrpSpPr>
          <p:grpSpPr>
            <a:xfrm>
              <a:off x="5615027" y="1376867"/>
              <a:ext cx="680269" cy="726351"/>
              <a:chOff x="5924130" y="570625"/>
              <a:chExt cx="1125900" cy="1136700"/>
            </a:xfrm>
          </p:grpSpPr>
          <p:sp>
            <p:nvSpPr>
              <p:cNvPr id="1769" name="Google Shape;1769;p144"/>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44"/>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771" name="Google Shape;1771;p144"/>
            <p:cNvGrpSpPr/>
            <p:nvPr/>
          </p:nvGrpSpPr>
          <p:grpSpPr>
            <a:xfrm>
              <a:off x="7265595" y="1376867"/>
              <a:ext cx="680269" cy="726351"/>
              <a:chOff x="7846662" y="570625"/>
              <a:chExt cx="1125900" cy="1136700"/>
            </a:xfrm>
          </p:grpSpPr>
          <p:sp>
            <p:nvSpPr>
              <p:cNvPr id="1772" name="Google Shape;1772;p144"/>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44"/>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774" name="Google Shape;1774;p144"/>
            <p:cNvCxnSpPr/>
            <p:nvPr/>
          </p:nvCxnSpPr>
          <p:spPr>
            <a:xfrm>
              <a:off x="2994209" y="1740061"/>
              <a:ext cx="970200" cy="0"/>
            </a:xfrm>
            <a:prstGeom prst="straightConnector1">
              <a:avLst/>
            </a:prstGeom>
            <a:noFill/>
            <a:ln cap="flat" cmpd="sng" w="38100">
              <a:solidFill>
                <a:srgbClr val="EA9999"/>
              </a:solidFill>
              <a:prstDash val="solid"/>
              <a:round/>
              <a:headEnd len="med" w="med" type="triangle"/>
              <a:tailEnd len="med" w="med" type="triangle"/>
            </a:ln>
          </p:spPr>
        </p:cxnSp>
        <p:cxnSp>
          <p:nvCxnSpPr>
            <p:cNvPr id="1775" name="Google Shape;1775;p144"/>
            <p:cNvCxnSpPr/>
            <p:nvPr/>
          </p:nvCxnSpPr>
          <p:spPr>
            <a:xfrm>
              <a:off x="4644771" y="1740061"/>
              <a:ext cx="970200" cy="0"/>
            </a:xfrm>
            <a:prstGeom prst="straightConnector1">
              <a:avLst/>
            </a:prstGeom>
            <a:noFill/>
            <a:ln cap="flat" cmpd="sng" w="38100">
              <a:solidFill>
                <a:srgbClr val="EA9999"/>
              </a:solidFill>
              <a:prstDash val="solid"/>
              <a:round/>
              <a:headEnd len="med" w="med" type="triangle"/>
              <a:tailEnd len="med" w="med" type="triangle"/>
            </a:ln>
          </p:spPr>
        </p:cxnSp>
        <p:cxnSp>
          <p:nvCxnSpPr>
            <p:cNvPr id="1776" name="Google Shape;1776;p144"/>
            <p:cNvCxnSpPr/>
            <p:nvPr/>
          </p:nvCxnSpPr>
          <p:spPr>
            <a:xfrm>
              <a:off x="6295296" y="1740061"/>
              <a:ext cx="970200" cy="0"/>
            </a:xfrm>
            <a:prstGeom prst="straightConnector1">
              <a:avLst/>
            </a:prstGeom>
            <a:noFill/>
            <a:ln cap="flat" cmpd="sng" w="38100">
              <a:solidFill>
                <a:srgbClr val="EA9999"/>
              </a:solidFill>
              <a:prstDash val="solid"/>
              <a:round/>
              <a:headEnd len="med" w="med" type="triangle"/>
              <a:tailEnd len="med" w="med" type="triangle"/>
            </a:ln>
          </p:spPr>
        </p:cxnSp>
      </p:grpSp>
      <p:cxnSp>
        <p:nvCxnSpPr>
          <p:cNvPr id="1777" name="Google Shape;1777;p144"/>
          <p:cNvCxnSpPr/>
          <p:nvPr/>
        </p:nvCxnSpPr>
        <p:spPr>
          <a:xfrm flipH="1" rot="10800000">
            <a:off x="2022800" y="4381250"/>
            <a:ext cx="424500" cy="424500"/>
          </a:xfrm>
          <a:prstGeom prst="straightConnector1">
            <a:avLst/>
          </a:prstGeom>
          <a:noFill/>
          <a:ln cap="flat" cmpd="sng" w="38100">
            <a:solidFill>
              <a:srgbClr val="FFFF00"/>
            </a:solidFill>
            <a:prstDash val="solid"/>
            <a:round/>
            <a:headEnd len="med" w="med" type="none"/>
            <a:tailEnd len="med" w="med" type="triangle"/>
          </a:ln>
        </p:spPr>
      </p:cxnSp>
      <p:cxnSp>
        <p:nvCxnSpPr>
          <p:cNvPr id="1778" name="Google Shape;1778;p144"/>
          <p:cNvCxnSpPr/>
          <p:nvPr/>
        </p:nvCxnSpPr>
        <p:spPr>
          <a:xfrm rot="10800000">
            <a:off x="8304625" y="4495000"/>
            <a:ext cx="428700" cy="378300"/>
          </a:xfrm>
          <a:prstGeom prst="straightConnector1">
            <a:avLst/>
          </a:prstGeom>
          <a:noFill/>
          <a:ln cap="flat" cmpd="sng" w="38100">
            <a:solidFill>
              <a:srgbClr val="00FFFF"/>
            </a:solidFill>
            <a:prstDash val="solid"/>
            <a:round/>
            <a:headEnd len="med" w="med" type="none"/>
            <a:tailEnd len="med" w="med" type="triangle"/>
          </a:ln>
        </p:spPr>
      </p:cxn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145"/>
          <p:cNvSpPr txBox="1"/>
          <p:nvPr>
            <p:ph idx="1" type="body"/>
          </p:nvPr>
        </p:nvSpPr>
        <p:spPr>
          <a:xfrm>
            <a:off x="311700" y="498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Enqueue: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Now maintain pointers to both the </a:t>
            </a:r>
            <a:r>
              <a:rPr lang="en">
                <a:solidFill>
                  <a:srgbClr val="FFFF00"/>
                </a:solidFill>
              </a:rPr>
              <a:t>head </a:t>
            </a:r>
            <a:r>
              <a:rPr lang="en">
                <a:solidFill>
                  <a:srgbClr val="FFFFFF"/>
                </a:solidFill>
              </a:rPr>
              <a:t>(front) and </a:t>
            </a:r>
            <a:r>
              <a:rPr lang="en">
                <a:solidFill>
                  <a:srgbClr val="00FFFF"/>
                </a:solidFill>
              </a:rPr>
              <a:t>tail </a:t>
            </a:r>
            <a:r>
              <a:rPr lang="en">
                <a:solidFill>
                  <a:srgbClr val="FFFFFF"/>
                </a:solidFill>
              </a:rPr>
              <a:t>(back)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Just like maintaining any other linked list, except now more pointers to rearrange!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space for a new list node, populate it.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Chain that node into the front (or end)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new </a:t>
            </a:r>
            <a:r>
              <a:rPr lang="en">
                <a:solidFill>
                  <a:srgbClr val="FFFF00"/>
                </a:solidFill>
              </a:rPr>
              <a:t>head </a:t>
            </a:r>
            <a:r>
              <a:rPr lang="en">
                <a:solidFill>
                  <a:srgbClr val="FFFFFF"/>
                </a:solidFill>
              </a:rPr>
              <a:t>(or </a:t>
            </a:r>
            <a:r>
              <a:rPr lang="en">
                <a:solidFill>
                  <a:srgbClr val="00FFFF"/>
                </a:solidFill>
              </a:rPr>
              <a:t>tail</a:t>
            </a:r>
            <a:r>
              <a:rPr lang="en">
                <a:solidFill>
                  <a:srgbClr val="FFFFFF"/>
                </a:solidFill>
              </a:rPr>
              <a:t>) of the linked list the node you just added.</a:t>
            </a:r>
            <a:endParaRPr>
              <a:solidFill>
                <a:srgbClr val="FFFFFF"/>
              </a:solidFill>
            </a:endParaRPr>
          </a:p>
        </p:txBody>
      </p:sp>
      <p:grpSp>
        <p:nvGrpSpPr>
          <p:cNvPr id="1784" name="Google Shape;1784;p145"/>
          <p:cNvGrpSpPr/>
          <p:nvPr/>
        </p:nvGrpSpPr>
        <p:grpSpPr>
          <a:xfrm>
            <a:off x="930728" y="3812717"/>
            <a:ext cx="7282537" cy="726370"/>
            <a:chOff x="663328" y="1376867"/>
            <a:chExt cx="7282537" cy="726370"/>
          </a:xfrm>
        </p:grpSpPr>
        <p:grpSp>
          <p:nvGrpSpPr>
            <p:cNvPr id="1785" name="Google Shape;1785;p145"/>
            <p:cNvGrpSpPr/>
            <p:nvPr/>
          </p:nvGrpSpPr>
          <p:grpSpPr>
            <a:xfrm>
              <a:off x="663328" y="1376886"/>
              <a:ext cx="680269" cy="726351"/>
              <a:chOff x="140315" y="570625"/>
              <a:chExt cx="1125900" cy="1136700"/>
            </a:xfrm>
          </p:grpSpPr>
          <p:sp>
            <p:nvSpPr>
              <p:cNvPr id="1786" name="Google Shape;1786;p145"/>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45"/>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1788" name="Google Shape;1788;p145"/>
            <p:cNvGrpSpPr/>
            <p:nvPr/>
          </p:nvGrpSpPr>
          <p:grpSpPr>
            <a:xfrm>
              <a:off x="2313888" y="1376875"/>
              <a:ext cx="680269" cy="726351"/>
              <a:chOff x="2079067" y="570625"/>
              <a:chExt cx="1125900" cy="1136700"/>
            </a:xfrm>
          </p:grpSpPr>
          <p:sp>
            <p:nvSpPr>
              <p:cNvPr id="1789" name="Google Shape;1789;p145"/>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45"/>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791" name="Google Shape;1791;p145"/>
            <p:cNvGrpSpPr/>
            <p:nvPr/>
          </p:nvGrpSpPr>
          <p:grpSpPr>
            <a:xfrm>
              <a:off x="3964449" y="1376867"/>
              <a:ext cx="680269" cy="726351"/>
              <a:chOff x="4001583" y="570625"/>
              <a:chExt cx="1125900" cy="1136700"/>
            </a:xfrm>
          </p:grpSpPr>
          <p:sp>
            <p:nvSpPr>
              <p:cNvPr id="1792" name="Google Shape;1792;p145"/>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45"/>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794" name="Google Shape;1794;p145"/>
            <p:cNvGrpSpPr/>
            <p:nvPr/>
          </p:nvGrpSpPr>
          <p:grpSpPr>
            <a:xfrm>
              <a:off x="5615027" y="1376867"/>
              <a:ext cx="680269" cy="726351"/>
              <a:chOff x="5924130" y="570625"/>
              <a:chExt cx="1125900" cy="1136700"/>
            </a:xfrm>
          </p:grpSpPr>
          <p:sp>
            <p:nvSpPr>
              <p:cNvPr id="1795" name="Google Shape;1795;p145"/>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45"/>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797" name="Google Shape;1797;p145"/>
            <p:cNvGrpSpPr/>
            <p:nvPr/>
          </p:nvGrpSpPr>
          <p:grpSpPr>
            <a:xfrm>
              <a:off x="7265595" y="1376867"/>
              <a:ext cx="680269" cy="726351"/>
              <a:chOff x="7846662" y="570625"/>
              <a:chExt cx="1125900" cy="1136700"/>
            </a:xfrm>
          </p:grpSpPr>
          <p:sp>
            <p:nvSpPr>
              <p:cNvPr id="1798" name="Google Shape;1798;p145"/>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45"/>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800" name="Google Shape;1800;p145"/>
            <p:cNvCxnSpPr>
              <a:stCxn id="1786" idx="6"/>
              <a:endCxn id="1789" idx="2"/>
            </p:cNvCxnSpPr>
            <p:nvPr/>
          </p:nvCxnSpPr>
          <p:spPr>
            <a:xfrm>
              <a:off x="1343596" y="1740061"/>
              <a:ext cx="970200" cy="0"/>
            </a:xfrm>
            <a:prstGeom prst="straightConnector1">
              <a:avLst/>
            </a:prstGeom>
            <a:noFill/>
            <a:ln cap="flat" cmpd="sng" w="38100">
              <a:solidFill>
                <a:srgbClr val="EA9999"/>
              </a:solidFill>
              <a:prstDash val="solid"/>
              <a:round/>
              <a:headEnd len="med" w="med" type="stealth"/>
              <a:tailEnd len="med" w="med" type="triangle"/>
            </a:ln>
          </p:spPr>
        </p:cxnSp>
        <p:cxnSp>
          <p:nvCxnSpPr>
            <p:cNvPr id="1801" name="Google Shape;1801;p145"/>
            <p:cNvCxnSpPr/>
            <p:nvPr/>
          </p:nvCxnSpPr>
          <p:spPr>
            <a:xfrm>
              <a:off x="2994209" y="1740061"/>
              <a:ext cx="970200" cy="0"/>
            </a:xfrm>
            <a:prstGeom prst="straightConnector1">
              <a:avLst/>
            </a:prstGeom>
            <a:noFill/>
            <a:ln cap="flat" cmpd="sng" w="38100">
              <a:solidFill>
                <a:srgbClr val="EA9999"/>
              </a:solidFill>
              <a:prstDash val="solid"/>
              <a:round/>
              <a:headEnd len="med" w="med" type="triangle"/>
              <a:tailEnd len="med" w="med" type="triangle"/>
            </a:ln>
          </p:spPr>
        </p:cxnSp>
        <p:cxnSp>
          <p:nvCxnSpPr>
            <p:cNvPr id="1802" name="Google Shape;1802;p145"/>
            <p:cNvCxnSpPr/>
            <p:nvPr/>
          </p:nvCxnSpPr>
          <p:spPr>
            <a:xfrm>
              <a:off x="4644771" y="1740061"/>
              <a:ext cx="970200" cy="0"/>
            </a:xfrm>
            <a:prstGeom prst="straightConnector1">
              <a:avLst/>
            </a:prstGeom>
            <a:noFill/>
            <a:ln cap="flat" cmpd="sng" w="38100">
              <a:solidFill>
                <a:srgbClr val="EA9999"/>
              </a:solidFill>
              <a:prstDash val="solid"/>
              <a:round/>
              <a:headEnd len="med" w="med" type="triangle"/>
              <a:tailEnd len="med" w="med" type="triangle"/>
            </a:ln>
          </p:spPr>
        </p:cxnSp>
        <p:cxnSp>
          <p:nvCxnSpPr>
            <p:cNvPr id="1803" name="Google Shape;1803;p145"/>
            <p:cNvCxnSpPr/>
            <p:nvPr/>
          </p:nvCxnSpPr>
          <p:spPr>
            <a:xfrm>
              <a:off x="6295296" y="1740061"/>
              <a:ext cx="970200" cy="0"/>
            </a:xfrm>
            <a:prstGeom prst="straightConnector1">
              <a:avLst/>
            </a:prstGeom>
            <a:noFill/>
            <a:ln cap="flat" cmpd="sng" w="38100">
              <a:solidFill>
                <a:srgbClr val="EA9999"/>
              </a:solidFill>
              <a:prstDash val="solid"/>
              <a:round/>
              <a:headEnd len="med" w="med" type="triangle"/>
              <a:tailEnd len="med" w="med" type="triangle"/>
            </a:ln>
          </p:spPr>
        </p:cxnSp>
      </p:grpSp>
      <p:cxnSp>
        <p:nvCxnSpPr>
          <p:cNvPr id="1804" name="Google Shape;1804;p145"/>
          <p:cNvCxnSpPr/>
          <p:nvPr/>
        </p:nvCxnSpPr>
        <p:spPr>
          <a:xfrm flipH="1" rot="10800000">
            <a:off x="422600" y="4381250"/>
            <a:ext cx="424500" cy="424500"/>
          </a:xfrm>
          <a:prstGeom prst="straightConnector1">
            <a:avLst/>
          </a:prstGeom>
          <a:noFill/>
          <a:ln cap="flat" cmpd="sng" w="38100">
            <a:solidFill>
              <a:srgbClr val="FFFF00"/>
            </a:solidFill>
            <a:prstDash val="solid"/>
            <a:round/>
            <a:headEnd len="med" w="med" type="none"/>
            <a:tailEnd len="med" w="med" type="triangle"/>
          </a:ln>
        </p:spPr>
      </p:cxnSp>
      <p:cxnSp>
        <p:nvCxnSpPr>
          <p:cNvPr id="1805" name="Google Shape;1805;p145"/>
          <p:cNvCxnSpPr/>
          <p:nvPr/>
        </p:nvCxnSpPr>
        <p:spPr>
          <a:xfrm rot="10800000">
            <a:off x="8304625" y="4495000"/>
            <a:ext cx="428700" cy="378300"/>
          </a:xfrm>
          <a:prstGeom prst="straightConnector1">
            <a:avLst/>
          </a:prstGeom>
          <a:noFill/>
          <a:ln cap="flat" cmpd="sng" w="38100">
            <a:solidFill>
              <a:srgbClr val="00FFFF"/>
            </a:solidFill>
            <a:prstDash val="solid"/>
            <a:round/>
            <a:headEnd len="med" w="med" type="none"/>
            <a:tailEnd len="med" w="med" type="triangle"/>
          </a:ln>
        </p:spPr>
      </p:cxn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46"/>
          <p:cNvSpPr txBox="1"/>
          <p:nvPr>
            <p:ph idx="1" type="body"/>
          </p:nvPr>
        </p:nvSpPr>
        <p:spPr>
          <a:xfrm>
            <a:off x="311700" y="498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Enqueue: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Now maintain pointers to both the </a:t>
            </a:r>
            <a:r>
              <a:rPr lang="en">
                <a:solidFill>
                  <a:srgbClr val="FFFF00"/>
                </a:solidFill>
              </a:rPr>
              <a:t>head </a:t>
            </a:r>
            <a:r>
              <a:rPr lang="en">
                <a:solidFill>
                  <a:srgbClr val="FFFFFF"/>
                </a:solidFill>
              </a:rPr>
              <a:t>(front) and </a:t>
            </a:r>
            <a:r>
              <a:rPr lang="en">
                <a:solidFill>
                  <a:srgbClr val="00FFFF"/>
                </a:solidFill>
              </a:rPr>
              <a:t>tail </a:t>
            </a:r>
            <a:r>
              <a:rPr lang="en">
                <a:solidFill>
                  <a:srgbClr val="FFFFFF"/>
                </a:solidFill>
              </a:rPr>
              <a:t>(back)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Just like maintaining any other linked list, except now more pointers to rearrange!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space for a new list node, populate it.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Chain that node into the front (or end)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new </a:t>
            </a:r>
            <a:r>
              <a:rPr lang="en">
                <a:solidFill>
                  <a:srgbClr val="FFFF00"/>
                </a:solidFill>
              </a:rPr>
              <a:t>head </a:t>
            </a:r>
            <a:r>
              <a:rPr lang="en">
                <a:solidFill>
                  <a:srgbClr val="FFFFFF"/>
                </a:solidFill>
              </a:rPr>
              <a:t>(or </a:t>
            </a:r>
            <a:r>
              <a:rPr lang="en">
                <a:solidFill>
                  <a:srgbClr val="00FFFF"/>
                </a:solidFill>
              </a:rPr>
              <a:t>tail</a:t>
            </a:r>
            <a:r>
              <a:rPr lang="en">
                <a:solidFill>
                  <a:srgbClr val="FFFFFF"/>
                </a:solidFill>
              </a:rPr>
              <a:t>) of the linked list the node you just added.</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Dequeue: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Extract the data from the node at the </a:t>
            </a:r>
            <a:r>
              <a:rPr lang="en">
                <a:solidFill>
                  <a:srgbClr val="00FFFF"/>
                </a:solidFill>
              </a:rPr>
              <a:t>tail </a:t>
            </a:r>
            <a:r>
              <a:rPr lang="en">
                <a:solidFill>
                  <a:srgbClr val="FFFFFF"/>
                </a:solidFill>
              </a:rPr>
              <a:t>(or </a:t>
            </a:r>
            <a:r>
              <a:rPr lang="en">
                <a:solidFill>
                  <a:srgbClr val="FFFF00"/>
                </a:solidFill>
              </a:rPr>
              <a:t>head</a:t>
            </a:r>
            <a:r>
              <a:rPr lang="en">
                <a:solidFill>
                  <a:srgbClr val="FFFFFF"/>
                </a:solidFill>
              </a:rPr>
              <a:t>)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Adjust the </a:t>
            </a:r>
            <a:r>
              <a:rPr lang="en">
                <a:solidFill>
                  <a:srgbClr val="00FFFF"/>
                </a:solidFill>
              </a:rPr>
              <a:t>tail </a:t>
            </a:r>
            <a:r>
              <a:rPr lang="en">
                <a:solidFill>
                  <a:srgbClr val="FFFFFF"/>
                </a:solidFill>
              </a:rPr>
              <a:t>(or </a:t>
            </a:r>
            <a:r>
              <a:rPr lang="en">
                <a:solidFill>
                  <a:srgbClr val="FFFF00"/>
                </a:solidFill>
              </a:rPr>
              <a:t>head</a:t>
            </a:r>
            <a:r>
              <a:rPr lang="en">
                <a:solidFill>
                  <a:srgbClr val="FFFFFF"/>
                </a:solidFill>
              </a:rPr>
              <a:t>) to be one node prior (or forward) in the linked list.</a:t>
            </a:r>
            <a:endParaRPr>
              <a:solidFill>
                <a:srgbClr val="FFFFFF"/>
              </a:solidFill>
            </a:endParaRPr>
          </a:p>
        </p:txBody>
      </p:sp>
      <p:grpSp>
        <p:nvGrpSpPr>
          <p:cNvPr id="1811" name="Google Shape;1811;p146"/>
          <p:cNvGrpSpPr/>
          <p:nvPr/>
        </p:nvGrpSpPr>
        <p:grpSpPr>
          <a:xfrm>
            <a:off x="930728" y="3812717"/>
            <a:ext cx="7282537" cy="726370"/>
            <a:chOff x="663328" y="1376867"/>
            <a:chExt cx="7282537" cy="726370"/>
          </a:xfrm>
        </p:grpSpPr>
        <p:grpSp>
          <p:nvGrpSpPr>
            <p:cNvPr id="1812" name="Google Shape;1812;p146"/>
            <p:cNvGrpSpPr/>
            <p:nvPr/>
          </p:nvGrpSpPr>
          <p:grpSpPr>
            <a:xfrm>
              <a:off x="663328" y="1376886"/>
              <a:ext cx="680269" cy="726351"/>
              <a:chOff x="140315" y="570625"/>
              <a:chExt cx="1125900" cy="1136700"/>
            </a:xfrm>
          </p:grpSpPr>
          <p:sp>
            <p:nvSpPr>
              <p:cNvPr id="1813" name="Google Shape;1813;p146"/>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46"/>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1815" name="Google Shape;1815;p146"/>
            <p:cNvGrpSpPr/>
            <p:nvPr/>
          </p:nvGrpSpPr>
          <p:grpSpPr>
            <a:xfrm>
              <a:off x="2313888" y="1376875"/>
              <a:ext cx="680269" cy="726351"/>
              <a:chOff x="2079067" y="570625"/>
              <a:chExt cx="1125900" cy="1136700"/>
            </a:xfrm>
          </p:grpSpPr>
          <p:sp>
            <p:nvSpPr>
              <p:cNvPr id="1816" name="Google Shape;1816;p146"/>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46"/>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818" name="Google Shape;1818;p146"/>
            <p:cNvGrpSpPr/>
            <p:nvPr/>
          </p:nvGrpSpPr>
          <p:grpSpPr>
            <a:xfrm>
              <a:off x="3964449" y="1376867"/>
              <a:ext cx="680269" cy="726351"/>
              <a:chOff x="4001583" y="570625"/>
              <a:chExt cx="1125900" cy="1136700"/>
            </a:xfrm>
          </p:grpSpPr>
          <p:sp>
            <p:nvSpPr>
              <p:cNvPr id="1819" name="Google Shape;1819;p146"/>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46"/>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821" name="Google Shape;1821;p146"/>
            <p:cNvGrpSpPr/>
            <p:nvPr/>
          </p:nvGrpSpPr>
          <p:grpSpPr>
            <a:xfrm>
              <a:off x="5615027" y="1376867"/>
              <a:ext cx="680269" cy="726351"/>
              <a:chOff x="5924130" y="570625"/>
              <a:chExt cx="1125900" cy="1136700"/>
            </a:xfrm>
          </p:grpSpPr>
          <p:sp>
            <p:nvSpPr>
              <p:cNvPr id="1822" name="Google Shape;1822;p146"/>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46"/>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824" name="Google Shape;1824;p146"/>
            <p:cNvGrpSpPr/>
            <p:nvPr/>
          </p:nvGrpSpPr>
          <p:grpSpPr>
            <a:xfrm>
              <a:off x="7265595" y="1376867"/>
              <a:ext cx="680269" cy="726351"/>
              <a:chOff x="7846662" y="570625"/>
              <a:chExt cx="1125900" cy="1136700"/>
            </a:xfrm>
          </p:grpSpPr>
          <p:sp>
            <p:nvSpPr>
              <p:cNvPr id="1825" name="Google Shape;1825;p146"/>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46"/>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827" name="Google Shape;1827;p146"/>
            <p:cNvCxnSpPr>
              <a:stCxn id="1813" idx="6"/>
              <a:endCxn id="1816" idx="2"/>
            </p:cNvCxnSpPr>
            <p:nvPr/>
          </p:nvCxnSpPr>
          <p:spPr>
            <a:xfrm>
              <a:off x="1343596" y="1740061"/>
              <a:ext cx="970200" cy="0"/>
            </a:xfrm>
            <a:prstGeom prst="straightConnector1">
              <a:avLst/>
            </a:prstGeom>
            <a:noFill/>
            <a:ln cap="flat" cmpd="sng" w="38100">
              <a:solidFill>
                <a:srgbClr val="EA9999"/>
              </a:solidFill>
              <a:prstDash val="solid"/>
              <a:round/>
              <a:headEnd len="med" w="med" type="stealth"/>
              <a:tailEnd len="med" w="med" type="triangle"/>
            </a:ln>
          </p:spPr>
        </p:cxnSp>
        <p:cxnSp>
          <p:nvCxnSpPr>
            <p:cNvPr id="1828" name="Google Shape;1828;p146"/>
            <p:cNvCxnSpPr/>
            <p:nvPr/>
          </p:nvCxnSpPr>
          <p:spPr>
            <a:xfrm>
              <a:off x="2994209" y="1740061"/>
              <a:ext cx="970200" cy="0"/>
            </a:xfrm>
            <a:prstGeom prst="straightConnector1">
              <a:avLst/>
            </a:prstGeom>
            <a:noFill/>
            <a:ln cap="flat" cmpd="sng" w="38100">
              <a:solidFill>
                <a:srgbClr val="EA9999"/>
              </a:solidFill>
              <a:prstDash val="solid"/>
              <a:round/>
              <a:headEnd len="med" w="med" type="triangle"/>
              <a:tailEnd len="med" w="med" type="triangle"/>
            </a:ln>
          </p:spPr>
        </p:cxnSp>
        <p:cxnSp>
          <p:nvCxnSpPr>
            <p:cNvPr id="1829" name="Google Shape;1829;p146"/>
            <p:cNvCxnSpPr/>
            <p:nvPr/>
          </p:nvCxnSpPr>
          <p:spPr>
            <a:xfrm>
              <a:off x="4644771" y="1740061"/>
              <a:ext cx="970200" cy="0"/>
            </a:xfrm>
            <a:prstGeom prst="straightConnector1">
              <a:avLst/>
            </a:prstGeom>
            <a:noFill/>
            <a:ln cap="flat" cmpd="sng" w="38100">
              <a:solidFill>
                <a:srgbClr val="EA9999"/>
              </a:solidFill>
              <a:prstDash val="solid"/>
              <a:round/>
              <a:headEnd len="med" w="med" type="triangle"/>
              <a:tailEnd len="med" w="med" type="triangle"/>
            </a:ln>
          </p:spPr>
        </p:cxnSp>
        <p:cxnSp>
          <p:nvCxnSpPr>
            <p:cNvPr id="1830" name="Google Shape;1830;p146"/>
            <p:cNvCxnSpPr/>
            <p:nvPr/>
          </p:nvCxnSpPr>
          <p:spPr>
            <a:xfrm>
              <a:off x="6295296" y="1740061"/>
              <a:ext cx="970200" cy="0"/>
            </a:xfrm>
            <a:prstGeom prst="straightConnector1">
              <a:avLst/>
            </a:prstGeom>
            <a:noFill/>
            <a:ln cap="flat" cmpd="sng" w="38100">
              <a:solidFill>
                <a:srgbClr val="EA9999"/>
              </a:solidFill>
              <a:prstDash val="solid"/>
              <a:round/>
              <a:headEnd len="med" w="med" type="triangle"/>
              <a:tailEnd len="med" w="med" type="triangle"/>
            </a:ln>
          </p:spPr>
        </p:cxnSp>
      </p:grpSp>
      <p:cxnSp>
        <p:nvCxnSpPr>
          <p:cNvPr id="1831" name="Google Shape;1831;p146"/>
          <p:cNvCxnSpPr/>
          <p:nvPr/>
        </p:nvCxnSpPr>
        <p:spPr>
          <a:xfrm flipH="1" rot="10800000">
            <a:off x="422600" y="4381250"/>
            <a:ext cx="424500" cy="424500"/>
          </a:xfrm>
          <a:prstGeom prst="straightConnector1">
            <a:avLst/>
          </a:prstGeom>
          <a:noFill/>
          <a:ln cap="flat" cmpd="sng" w="38100">
            <a:solidFill>
              <a:srgbClr val="FFFF00"/>
            </a:solidFill>
            <a:prstDash val="solid"/>
            <a:round/>
            <a:headEnd len="med" w="med" type="none"/>
            <a:tailEnd len="med" w="med" type="triangle"/>
          </a:ln>
        </p:spPr>
      </p:cxnSp>
      <p:cxnSp>
        <p:nvCxnSpPr>
          <p:cNvPr id="1832" name="Google Shape;1832;p146"/>
          <p:cNvCxnSpPr/>
          <p:nvPr/>
        </p:nvCxnSpPr>
        <p:spPr>
          <a:xfrm rot="10800000">
            <a:off x="6628225" y="4495000"/>
            <a:ext cx="428700" cy="378300"/>
          </a:xfrm>
          <a:prstGeom prst="straightConnector1">
            <a:avLst/>
          </a:prstGeom>
          <a:noFill/>
          <a:ln cap="flat" cmpd="sng" w="38100">
            <a:solidFill>
              <a:srgbClr val="00FFFF"/>
            </a:solidFill>
            <a:prstDash val="solid"/>
            <a:round/>
            <a:headEnd len="med" w="med" type="none"/>
            <a:tailEnd len="med" w="med" type="triangle"/>
          </a:ln>
        </p:spPr>
      </p:cxn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147"/>
          <p:cNvSpPr txBox="1"/>
          <p:nvPr>
            <p:ph idx="1" type="body"/>
          </p:nvPr>
        </p:nvSpPr>
        <p:spPr>
          <a:xfrm>
            <a:off x="311700" y="498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Enqueue: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Now maintain pointers to both the </a:t>
            </a:r>
            <a:r>
              <a:rPr lang="en">
                <a:solidFill>
                  <a:srgbClr val="FFFF00"/>
                </a:solidFill>
              </a:rPr>
              <a:t>head </a:t>
            </a:r>
            <a:r>
              <a:rPr lang="en">
                <a:solidFill>
                  <a:srgbClr val="FFFFFF"/>
                </a:solidFill>
              </a:rPr>
              <a:t>(front) and </a:t>
            </a:r>
            <a:r>
              <a:rPr lang="en">
                <a:solidFill>
                  <a:srgbClr val="00FFFF"/>
                </a:solidFill>
              </a:rPr>
              <a:t>tail </a:t>
            </a:r>
            <a:r>
              <a:rPr lang="en">
                <a:solidFill>
                  <a:srgbClr val="FFFFFF"/>
                </a:solidFill>
              </a:rPr>
              <a:t>(back)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Just like maintaining any other linked list, except now more pointers to rearrange!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space for a new list node, populate it.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Chain that node into the front (or end)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new </a:t>
            </a:r>
            <a:r>
              <a:rPr lang="en">
                <a:solidFill>
                  <a:srgbClr val="FFFF00"/>
                </a:solidFill>
              </a:rPr>
              <a:t>head </a:t>
            </a:r>
            <a:r>
              <a:rPr lang="en">
                <a:solidFill>
                  <a:srgbClr val="FFFFFF"/>
                </a:solidFill>
              </a:rPr>
              <a:t>(or </a:t>
            </a:r>
            <a:r>
              <a:rPr lang="en">
                <a:solidFill>
                  <a:srgbClr val="00FFFF"/>
                </a:solidFill>
              </a:rPr>
              <a:t>tail</a:t>
            </a:r>
            <a:r>
              <a:rPr lang="en">
                <a:solidFill>
                  <a:srgbClr val="FFFFFF"/>
                </a:solidFill>
              </a:rPr>
              <a:t>) of the linked list the node you just added.</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Dequeue:</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Extract the data from the node at the </a:t>
            </a:r>
            <a:r>
              <a:rPr lang="en">
                <a:solidFill>
                  <a:srgbClr val="00FFFF"/>
                </a:solidFill>
              </a:rPr>
              <a:t>tail </a:t>
            </a:r>
            <a:r>
              <a:rPr lang="en">
                <a:solidFill>
                  <a:srgbClr val="FFFFFF"/>
                </a:solidFill>
              </a:rPr>
              <a:t>(or </a:t>
            </a:r>
            <a:r>
              <a:rPr lang="en">
                <a:solidFill>
                  <a:srgbClr val="FFFF00"/>
                </a:solidFill>
              </a:rPr>
              <a:t>head</a:t>
            </a:r>
            <a:r>
              <a:rPr lang="en">
                <a:solidFill>
                  <a:srgbClr val="FFFFFF"/>
                </a:solidFill>
              </a:rPr>
              <a:t>)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Adjust the </a:t>
            </a:r>
            <a:r>
              <a:rPr lang="en">
                <a:solidFill>
                  <a:srgbClr val="00FFFF"/>
                </a:solidFill>
              </a:rPr>
              <a:t>tail </a:t>
            </a:r>
            <a:r>
              <a:rPr lang="en">
                <a:solidFill>
                  <a:srgbClr val="FFFFFF"/>
                </a:solidFill>
              </a:rPr>
              <a:t>(or </a:t>
            </a:r>
            <a:r>
              <a:rPr lang="en">
                <a:solidFill>
                  <a:srgbClr val="FFFF00"/>
                </a:solidFill>
              </a:rPr>
              <a:t>head</a:t>
            </a:r>
            <a:r>
              <a:rPr lang="en">
                <a:solidFill>
                  <a:srgbClr val="FFFFFF"/>
                </a:solidFill>
              </a:rPr>
              <a:t>) to be one node prior (or forward) in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Free the node you just extracted data from.</a:t>
            </a:r>
            <a:endParaRPr>
              <a:solidFill>
                <a:srgbClr val="FFFFFF"/>
              </a:solidFill>
            </a:endParaRPr>
          </a:p>
        </p:txBody>
      </p:sp>
      <p:grpSp>
        <p:nvGrpSpPr>
          <p:cNvPr id="1838" name="Google Shape;1838;p147"/>
          <p:cNvGrpSpPr/>
          <p:nvPr/>
        </p:nvGrpSpPr>
        <p:grpSpPr>
          <a:xfrm>
            <a:off x="930728" y="3812717"/>
            <a:ext cx="5631968" cy="726370"/>
            <a:chOff x="663328" y="1376867"/>
            <a:chExt cx="5631968" cy="726370"/>
          </a:xfrm>
        </p:grpSpPr>
        <p:grpSp>
          <p:nvGrpSpPr>
            <p:cNvPr id="1839" name="Google Shape;1839;p147"/>
            <p:cNvGrpSpPr/>
            <p:nvPr/>
          </p:nvGrpSpPr>
          <p:grpSpPr>
            <a:xfrm>
              <a:off x="663328" y="1376886"/>
              <a:ext cx="680269" cy="726351"/>
              <a:chOff x="140315" y="570625"/>
              <a:chExt cx="1125900" cy="1136700"/>
            </a:xfrm>
          </p:grpSpPr>
          <p:sp>
            <p:nvSpPr>
              <p:cNvPr id="1840" name="Google Shape;1840;p147"/>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47"/>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1842" name="Google Shape;1842;p147"/>
            <p:cNvGrpSpPr/>
            <p:nvPr/>
          </p:nvGrpSpPr>
          <p:grpSpPr>
            <a:xfrm>
              <a:off x="2313888" y="1376875"/>
              <a:ext cx="680269" cy="726351"/>
              <a:chOff x="2079067" y="570625"/>
              <a:chExt cx="1125900" cy="1136700"/>
            </a:xfrm>
          </p:grpSpPr>
          <p:sp>
            <p:nvSpPr>
              <p:cNvPr id="1843" name="Google Shape;1843;p147"/>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47"/>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845" name="Google Shape;1845;p147"/>
            <p:cNvGrpSpPr/>
            <p:nvPr/>
          </p:nvGrpSpPr>
          <p:grpSpPr>
            <a:xfrm>
              <a:off x="3964449" y="1376867"/>
              <a:ext cx="680269" cy="726351"/>
              <a:chOff x="4001583" y="570625"/>
              <a:chExt cx="1125900" cy="1136700"/>
            </a:xfrm>
          </p:grpSpPr>
          <p:sp>
            <p:nvSpPr>
              <p:cNvPr id="1846" name="Google Shape;1846;p147"/>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47"/>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848" name="Google Shape;1848;p147"/>
            <p:cNvGrpSpPr/>
            <p:nvPr/>
          </p:nvGrpSpPr>
          <p:grpSpPr>
            <a:xfrm>
              <a:off x="5615027" y="1376867"/>
              <a:ext cx="680269" cy="726351"/>
              <a:chOff x="5924130" y="570625"/>
              <a:chExt cx="1125900" cy="1136700"/>
            </a:xfrm>
          </p:grpSpPr>
          <p:sp>
            <p:nvSpPr>
              <p:cNvPr id="1849" name="Google Shape;1849;p147"/>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47"/>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cxnSp>
          <p:nvCxnSpPr>
            <p:cNvPr id="1851" name="Google Shape;1851;p147"/>
            <p:cNvCxnSpPr>
              <a:stCxn id="1840" idx="6"/>
              <a:endCxn id="1843" idx="2"/>
            </p:cNvCxnSpPr>
            <p:nvPr/>
          </p:nvCxnSpPr>
          <p:spPr>
            <a:xfrm>
              <a:off x="1343596" y="1740061"/>
              <a:ext cx="970200" cy="0"/>
            </a:xfrm>
            <a:prstGeom prst="straightConnector1">
              <a:avLst/>
            </a:prstGeom>
            <a:noFill/>
            <a:ln cap="flat" cmpd="sng" w="38100">
              <a:solidFill>
                <a:srgbClr val="EA9999"/>
              </a:solidFill>
              <a:prstDash val="solid"/>
              <a:round/>
              <a:headEnd len="med" w="med" type="stealth"/>
              <a:tailEnd len="med" w="med" type="triangle"/>
            </a:ln>
          </p:spPr>
        </p:cxnSp>
        <p:cxnSp>
          <p:nvCxnSpPr>
            <p:cNvPr id="1852" name="Google Shape;1852;p147"/>
            <p:cNvCxnSpPr/>
            <p:nvPr/>
          </p:nvCxnSpPr>
          <p:spPr>
            <a:xfrm>
              <a:off x="2994209" y="1740061"/>
              <a:ext cx="970200" cy="0"/>
            </a:xfrm>
            <a:prstGeom prst="straightConnector1">
              <a:avLst/>
            </a:prstGeom>
            <a:noFill/>
            <a:ln cap="flat" cmpd="sng" w="38100">
              <a:solidFill>
                <a:srgbClr val="EA9999"/>
              </a:solidFill>
              <a:prstDash val="solid"/>
              <a:round/>
              <a:headEnd len="med" w="med" type="triangle"/>
              <a:tailEnd len="med" w="med" type="triangle"/>
            </a:ln>
          </p:spPr>
        </p:cxnSp>
        <p:cxnSp>
          <p:nvCxnSpPr>
            <p:cNvPr id="1853" name="Google Shape;1853;p147"/>
            <p:cNvCxnSpPr/>
            <p:nvPr/>
          </p:nvCxnSpPr>
          <p:spPr>
            <a:xfrm>
              <a:off x="4644771" y="1740061"/>
              <a:ext cx="970200" cy="0"/>
            </a:xfrm>
            <a:prstGeom prst="straightConnector1">
              <a:avLst/>
            </a:prstGeom>
            <a:noFill/>
            <a:ln cap="flat" cmpd="sng" w="38100">
              <a:solidFill>
                <a:srgbClr val="EA9999"/>
              </a:solidFill>
              <a:prstDash val="solid"/>
              <a:round/>
              <a:headEnd len="med" w="med" type="triangle"/>
              <a:tailEnd len="med" w="med" type="triangle"/>
            </a:ln>
          </p:spPr>
        </p:cxnSp>
      </p:grpSp>
      <p:cxnSp>
        <p:nvCxnSpPr>
          <p:cNvPr id="1854" name="Google Shape;1854;p147"/>
          <p:cNvCxnSpPr/>
          <p:nvPr/>
        </p:nvCxnSpPr>
        <p:spPr>
          <a:xfrm flipH="1" rot="10800000">
            <a:off x="422600" y="4381250"/>
            <a:ext cx="424500" cy="424500"/>
          </a:xfrm>
          <a:prstGeom prst="straightConnector1">
            <a:avLst/>
          </a:prstGeom>
          <a:noFill/>
          <a:ln cap="flat" cmpd="sng" w="38100">
            <a:solidFill>
              <a:srgbClr val="FFFF00"/>
            </a:solidFill>
            <a:prstDash val="solid"/>
            <a:round/>
            <a:headEnd len="med" w="med" type="none"/>
            <a:tailEnd len="med" w="med" type="triangle"/>
          </a:ln>
        </p:spPr>
      </p:cxnSp>
      <p:cxnSp>
        <p:nvCxnSpPr>
          <p:cNvPr id="1855" name="Google Shape;1855;p147"/>
          <p:cNvCxnSpPr/>
          <p:nvPr/>
        </p:nvCxnSpPr>
        <p:spPr>
          <a:xfrm rot="10800000">
            <a:off x="6628225" y="4495000"/>
            <a:ext cx="428700" cy="378300"/>
          </a:xfrm>
          <a:prstGeom prst="straightConnector1">
            <a:avLst/>
          </a:prstGeom>
          <a:noFill/>
          <a:ln cap="flat" cmpd="sng" w="38100">
            <a:solidFill>
              <a:srgbClr val="00FFFF"/>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Create a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Dynamically allocate space for a new (your first!) node.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Check to make sure you didn’t run out of memory.</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Initialize the value field.</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Initialize the next field (specifically, to NULL).</a:t>
            </a:r>
            <a:endParaRPr>
              <a:solidFill>
                <a:srgbClr val="FFFFFF"/>
              </a:solidFill>
            </a:endParaRPr>
          </a:p>
        </p:txBody>
      </p:sp>
      <p:graphicFrame>
        <p:nvGraphicFramePr>
          <p:cNvPr id="171" name="Google Shape;171;p26"/>
          <p:cNvGraphicFramePr/>
          <p:nvPr/>
        </p:nvGraphicFramePr>
        <p:xfrm>
          <a:off x="6727675"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6</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Create a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Dynamically allocate space for a new (your first!) node.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Check to make sure you didn’t run out of memory.</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Initialize the value field.</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Initialize the next field (specifically, to NULL).</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Return a pointer to your newly created node.</a:t>
            </a:r>
            <a:endParaRPr>
              <a:solidFill>
                <a:srgbClr val="FFFFFF"/>
              </a:solidFill>
            </a:endParaRPr>
          </a:p>
        </p:txBody>
      </p:sp>
      <p:graphicFrame>
        <p:nvGraphicFramePr>
          <p:cNvPr id="177" name="Google Shape;177;p27"/>
          <p:cNvGraphicFramePr/>
          <p:nvPr/>
        </p:nvGraphicFramePr>
        <p:xfrm>
          <a:off x="6727675"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6</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sp>
        <p:nvSpPr>
          <p:cNvPr id="178" name="Google Shape;178;p27"/>
          <p:cNvSpPr txBox="1"/>
          <p:nvPr/>
        </p:nvSpPr>
        <p:spPr>
          <a:xfrm>
            <a:off x="6904275" y="647850"/>
            <a:ext cx="9264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new</a:t>
            </a:r>
            <a:endParaRPr>
              <a:solidFill>
                <a:schemeClr val="lt2"/>
              </a:solidFill>
            </a:endParaRPr>
          </a:p>
        </p:txBody>
      </p:sp>
      <p:cxnSp>
        <p:nvCxnSpPr>
          <p:cNvPr id="179" name="Google Shape;179;p27"/>
          <p:cNvCxnSpPr/>
          <p:nvPr/>
        </p:nvCxnSpPr>
        <p:spPr>
          <a:xfrm>
            <a:off x="7145350" y="1092200"/>
            <a:ext cx="0" cy="5922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Find an element: 4</a:t>
            </a:r>
            <a:endParaRPr>
              <a:solidFill>
                <a:srgbClr val="FFFFFF"/>
              </a:solidFill>
            </a:endParaRPr>
          </a:p>
        </p:txBody>
      </p:sp>
      <p:grpSp>
        <p:nvGrpSpPr>
          <p:cNvPr id="185" name="Google Shape;185;p28"/>
          <p:cNvGrpSpPr/>
          <p:nvPr/>
        </p:nvGrpSpPr>
        <p:grpSpPr>
          <a:xfrm>
            <a:off x="644028" y="2874642"/>
            <a:ext cx="7282537" cy="726370"/>
            <a:chOff x="663328" y="1376867"/>
            <a:chExt cx="7282537" cy="726370"/>
          </a:xfrm>
        </p:grpSpPr>
        <p:grpSp>
          <p:nvGrpSpPr>
            <p:cNvPr id="186" name="Google Shape;186;p28"/>
            <p:cNvGrpSpPr/>
            <p:nvPr/>
          </p:nvGrpSpPr>
          <p:grpSpPr>
            <a:xfrm>
              <a:off x="663328" y="1376886"/>
              <a:ext cx="680269" cy="726351"/>
              <a:chOff x="140315" y="570625"/>
              <a:chExt cx="1125900" cy="1136700"/>
            </a:xfrm>
          </p:grpSpPr>
          <p:sp>
            <p:nvSpPr>
              <p:cNvPr id="187" name="Google Shape;187;p28"/>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189" name="Google Shape;189;p28"/>
            <p:cNvGrpSpPr/>
            <p:nvPr/>
          </p:nvGrpSpPr>
          <p:grpSpPr>
            <a:xfrm>
              <a:off x="2313888" y="1376875"/>
              <a:ext cx="680269" cy="726351"/>
              <a:chOff x="2079067" y="570625"/>
              <a:chExt cx="1125900" cy="1136700"/>
            </a:xfrm>
          </p:grpSpPr>
          <p:sp>
            <p:nvSpPr>
              <p:cNvPr id="190" name="Google Shape;190;p28"/>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92" name="Google Shape;192;p28"/>
            <p:cNvGrpSpPr/>
            <p:nvPr/>
          </p:nvGrpSpPr>
          <p:grpSpPr>
            <a:xfrm>
              <a:off x="3964449" y="1376867"/>
              <a:ext cx="680269" cy="726351"/>
              <a:chOff x="4001583" y="570625"/>
              <a:chExt cx="1125900" cy="1136700"/>
            </a:xfrm>
          </p:grpSpPr>
          <p:sp>
            <p:nvSpPr>
              <p:cNvPr id="193" name="Google Shape;193;p28"/>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95" name="Google Shape;195;p28"/>
            <p:cNvGrpSpPr/>
            <p:nvPr/>
          </p:nvGrpSpPr>
          <p:grpSpPr>
            <a:xfrm>
              <a:off x="5615027" y="1376867"/>
              <a:ext cx="680269" cy="726351"/>
              <a:chOff x="5924130" y="570625"/>
              <a:chExt cx="1125900" cy="1136700"/>
            </a:xfrm>
          </p:grpSpPr>
          <p:sp>
            <p:nvSpPr>
              <p:cNvPr id="196" name="Google Shape;196;p28"/>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98" name="Google Shape;198;p28"/>
            <p:cNvGrpSpPr/>
            <p:nvPr/>
          </p:nvGrpSpPr>
          <p:grpSpPr>
            <a:xfrm>
              <a:off x="7265595" y="1376867"/>
              <a:ext cx="680269" cy="726351"/>
              <a:chOff x="7846662" y="570625"/>
              <a:chExt cx="1125900" cy="1136700"/>
            </a:xfrm>
          </p:grpSpPr>
          <p:sp>
            <p:nvSpPr>
              <p:cNvPr id="199" name="Google Shape;199;p28"/>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201" name="Google Shape;201;p28"/>
            <p:cNvCxnSpPr>
              <a:stCxn id="187" idx="6"/>
              <a:endCxn id="190"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02" name="Google Shape;202;p28"/>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03" name="Google Shape;203;p28"/>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04" name="Google Shape;204;p28"/>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Find an element: 4</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Create a traversal pointer pointing to the list’s head (first element).</a:t>
            </a:r>
            <a:endParaRPr>
              <a:solidFill>
                <a:srgbClr val="FFFFFF"/>
              </a:solidFill>
            </a:endParaRPr>
          </a:p>
        </p:txBody>
      </p:sp>
      <p:grpSp>
        <p:nvGrpSpPr>
          <p:cNvPr id="210" name="Google Shape;210;p29"/>
          <p:cNvGrpSpPr/>
          <p:nvPr/>
        </p:nvGrpSpPr>
        <p:grpSpPr>
          <a:xfrm>
            <a:off x="644028" y="2874642"/>
            <a:ext cx="7282537" cy="726370"/>
            <a:chOff x="663328" y="1376867"/>
            <a:chExt cx="7282537" cy="726370"/>
          </a:xfrm>
        </p:grpSpPr>
        <p:grpSp>
          <p:nvGrpSpPr>
            <p:cNvPr id="211" name="Google Shape;211;p29"/>
            <p:cNvGrpSpPr/>
            <p:nvPr/>
          </p:nvGrpSpPr>
          <p:grpSpPr>
            <a:xfrm>
              <a:off x="663328" y="1376886"/>
              <a:ext cx="680269" cy="726351"/>
              <a:chOff x="140315" y="570625"/>
              <a:chExt cx="1125900" cy="1136700"/>
            </a:xfrm>
          </p:grpSpPr>
          <p:sp>
            <p:nvSpPr>
              <p:cNvPr id="212" name="Google Shape;212;p29"/>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214" name="Google Shape;214;p29"/>
            <p:cNvGrpSpPr/>
            <p:nvPr/>
          </p:nvGrpSpPr>
          <p:grpSpPr>
            <a:xfrm>
              <a:off x="2313888" y="1376875"/>
              <a:ext cx="680269" cy="726351"/>
              <a:chOff x="2079067" y="570625"/>
              <a:chExt cx="1125900" cy="1136700"/>
            </a:xfrm>
          </p:grpSpPr>
          <p:sp>
            <p:nvSpPr>
              <p:cNvPr id="215" name="Google Shape;215;p29"/>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217" name="Google Shape;217;p29"/>
            <p:cNvGrpSpPr/>
            <p:nvPr/>
          </p:nvGrpSpPr>
          <p:grpSpPr>
            <a:xfrm>
              <a:off x="3964449" y="1376867"/>
              <a:ext cx="680269" cy="726351"/>
              <a:chOff x="4001583" y="570625"/>
              <a:chExt cx="1125900" cy="1136700"/>
            </a:xfrm>
          </p:grpSpPr>
          <p:sp>
            <p:nvSpPr>
              <p:cNvPr id="218" name="Google Shape;218;p29"/>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220" name="Google Shape;220;p29"/>
            <p:cNvGrpSpPr/>
            <p:nvPr/>
          </p:nvGrpSpPr>
          <p:grpSpPr>
            <a:xfrm>
              <a:off x="5615027" y="1376867"/>
              <a:ext cx="680269" cy="726351"/>
              <a:chOff x="5924130" y="570625"/>
              <a:chExt cx="1125900" cy="1136700"/>
            </a:xfrm>
          </p:grpSpPr>
          <p:sp>
            <p:nvSpPr>
              <p:cNvPr id="221" name="Google Shape;221;p29"/>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223" name="Google Shape;223;p29"/>
            <p:cNvGrpSpPr/>
            <p:nvPr/>
          </p:nvGrpSpPr>
          <p:grpSpPr>
            <a:xfrm>
              <a:off x="7265595" y="1376867"/>
              <a:ext cx="680269" cy="726351"/>
              <a:chOff x="7846662" y="570625"/>
              <a:chExt cx="1125900" cy="1136700"/>
            </a:xfrm>
          </p:grpSpPr>
          <p:sp>
            <p:nvSpPr>
              <p:cNvPr id="224" name="Google Shape;224;p29"/>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226" name="Google Shape;226;p29"/>
            <p:cNvCxnSpPr>
              <a:stCxn id="212" idx="6"/>
              <a:endCxn id="215"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27" name="Google Shape;227;p29"/>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28" name="Google Shape;228;p29"/>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29" name="Google Shape;229;p29"/>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230" name="Google Shape;230;p29"/>
          <p:cNvCxnSpPr/>
          <p:nvPr/>
        </p:nvCxnSpPr>
        <p:spPr>
          <a:xfrm rot="10800000">
            <a:off x="965950" y="3782700"/>
            <a:ext cx="8700" cy="897600"/>
          </a:xfrm>
          <a:prstGeom prst="straightConnector1">
            <a:avLst/>
          </a:prstGeom>
          <a:noFill/>
          <a:ln cap="flat" cmpd="sng" w="38100">
            <a:solidFill>
              <a:srgbClr val="FFFF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Find an element: 4</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Create a traversal pointer pointing to the list’s head (first element).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the current node’s value field is what we’re looking for, return true.</a:t>
            </a:r>
            <a:endParaRPr>
              <a:solidFill>
                <a:srgbClr val="FFFFFF"/>
              </a:solidFill>
            </a:endParaRPr>
          </a:p>
        </p:txBody>
      </p:sp>
      <p:grpSp>
        <p:nvGrpSpPr>
          <p:cNvPr id="236" name="Google Shape;236;p30"/>
          <p:cNvGrpSpPr/>
          <p:nvPr/>
        </p:nvGrpSpPr>
        <p:grpSpPr>
          <a:xfrm>
            <a:off x="644028" y="2874642"/>
            <a:ext cx="7282537" cy="726370"/>
            <a:chOff x="663328" y="1376867"/>
            <a:chExt cx="7282537" cy="726370"/>
          </a:xfrm>
        </p:grpSpPr>
        <p:grpSp>
          <p:nvGrpSpPr>
            <p:cNvPr id="237" name="Google Shape;237;p30"/>
            <p:cNvGrpSpPr/>
            <p:nvPr/>
          </p:nvGrpSpPr>
          <p:grpSpPr>
            <a:xfrm>
              <a:off x="663328" y="1376886"/>
              <a:ext cx="680269" cy="726351"/>
              <a:chOff x="140315" y="570625"/>
              <a:chExt cx="1125900" cy="1136700"/>
            </a:xfrm>
          </p:grpSpPr>
          <p:sp>
            <p:nvSpPr>
              <p:cNvPr id="238" name="Google Shape;238;p30"/>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240" name="Google Shape;240;p30"/>
            <p:cNvGrpSpPr/>
            <p:nvPr/>
          </p:nvGrpSpPr>
          <p:grpSpPr>
            <a:xfrm>
              <a:off x="2313888" y="1376875"/>
              <a:ext cx="680269" cy="726351"/>
              <a:chOff x="2079067" y="570625"/>
              <a:chExt cx="1125900" cy="1136700"/>
            </a:xfrm>
          </p:grpSpPr>
          <p:sp>
            <p:nvSpPr>
              <p:cNvPr id="241" name="Google Shape;241;p30"/>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243" name="Google Shape;243;p30"/>
            <p:cNvGrpSpPr/>
            <p:nvPr/>
          </p:nvGrpSpPr>
          <p:grpSpPr>
            <a:xfrm>
              <a:off x="3964449" y="1376867"/>
              <a:ext cx="680269" cy="726351"/>
              <a:chOff x="4001583" y="570625"/>
              <a:chExt cx="1125900" cy="1136700"/>
            </a:xfrm>
          </p:grpSpPr>
          <p:sp>
            <p:nvSpPr>
              <p:cNvPr id="244" name="Google Shape;244;p30"/>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246" name="Google Shape;246;p30"/>
            <p:cNvGrpSpPr/>
            <p:nvPr/>
          </p:nvGrpSpPr>
          <p:grpSpPr>
            <a:xfrm>
              <a:off x="5615027" y="1376867"/>
              <a:ext cx="680269" cy="726351"/>
              <a:chOff x="5924130" y="570625"/>
              <a:chExt cx="1125900" cy="1136700"/>
            </a:xfrm>
          </p:grpSpPr>
          <p:sp>
            <p:nvSpPr>
              <p:cNvPr id="247" name="Google Shape;247;p30"/>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249" name="Google Shape;249;p30"/>
            <p:cNvGrpSpPr/>
            <p:nvPr/>
          </p:nvGrpSpPr>
          <p:grpSpPr>
            <a:xfrm>
              <a:off x="7265595" y="1376867"/>
              <a:ext cx="680269" cy="726351"/>
              <a:chOff x="7846662" y="570625"/>
              <a:chExt cx="1125900" cy="1136700"/>
            </a:xfrm>
          </p:grpSpPr>
          <p:sp>
            <p:nvSpPr>
              <p:cNvPr id="250" name="Google Shape;250;p30"/>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252" name="Google Shape;252;p30"/>
            <p:cNvCxnSpPr>
              <a:stCxn id="238" idx="6"/>
              <a:endCxn id="241"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53" name="Google Shape;253;p30"/>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54" name="Google Shape;254;p30"/>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55" name="Google Shape;255;p30"/>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256" name="Google Shape;256;p30"/>
          <p:cNvCxnSpPr/>
          <p:nvPr/>
        </p:nvCxnSpPr>
        <p:spPr>
          <a:xfrm rot="10800000">
            <a:off x="965950" y="3782700"/>
            <a:ext cx="8700" cy="897600"/>
          </a:xfrm>
          <a:prstGeom prst="straightConnector1">
            <a:avLst/>
          </a:prstGeom>
          <a:noFill/>
          <a:ln cap="flat" cmpd="sng" w="38100">
            <a:solidFill>
              <a:srgbClr val="FFFF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Find an element: 4</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Create a traversal pointer pointing to the list’s head (first element).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the current node’s value field is what we’re looking for, return true.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not, set the traversal pointer to the next pointer in the list and go back to the previous step.</a:t>
            </a:r>
            <a:endParaRPr>
              <a:solidFill>
                <a:srgbClr val="FFFFFF"/>
              </a:solidFill>
            </a:endParaRPr>
          </a:p>
        </p:txBody>
      </p:sp>
      <p:grpSp>
        <p:nvGrpSpPr>
          <p:cNvPr id="262" name="Google Shape;262;p31"/>
          <p:cNvGrpSpPr/>
          <p:nvPr/>
        </p:nvGrpSpPr>
        <p:grpSpPr>
          <a:xfrm>
            <a:off x="644028" y="2874642"/>
            <a:ext cx="7282537" cy="726370"/>
            <a:chOff x="663328" y="1376867"/>
            <a:chExt cx="7282537" cy="726370"/>
          </a:xfrm>
        </p:grpSpPr>
        <p:grpSp>
          <p:nvGrpSpPr>
            <p:cNvPr id="263" name="Google Shape;263;p31"/>
            <p:cNvGrpSpPr/>
            <p:nvPr/>
          </p:nvGrpSpPr>
          <p:grpSpPr>
            <a:xfrm>
              <a:off x="663328" y="1376886"/>
              <a:ext cx="680269" cy="726351"/>
              <a:chOff x="140315" y="570625"/>
              <a:chExt cx="1125900" cy="1136700"/>
            </a:xfrm>
          </p:grpSpPr>
          <p:sp>
            <p:nvSpPr>
              <p:cNvPr id="264" name="Google Shape;264;p31"/>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266" name="Google Shape;266;p31"/>
            <p:cNvGrpSpPr/>
            <p:nvPr/>
          </p:nvGrpSpPr>
          <p:grpSpPr>
            <a:xfrm>
              <a:off x="2313888" y="1376875"/>
              <a:ext cx="680269" cy="726351"/>
              <a:chOff x="2079067" y="570625"/>
              <a:chExt cx="1125900" cy="1136700"/>
            </a:xfrm>
          </p:grpSpPr>
          <p:sp>
            <p:nvSpPr>
              <p:cNvPr id="267" name="Google Shape;267;p31"/>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269" name="Google Shape;269;p31"/>
            <p:cNvGrpSpPr/>
            <p:nvPr/>
          </p:nvGrpSpPr>
          <p:grpSpPr>
            <a:xfrm>
              <a:off x="3964449" y="1376867"/>
              <a:ext cx="680269" cy="726351"/>
              <a:chOff x="4001583" y="570625"/>
              <a:chExt cx="1125900" cy="1136700"/>
            </a:xfrm>
          </p:grpSpPr>
          <p:sp>
            <p:nvSpPr>
              <p:cNvPr id="270" name="Google Shape;270;p31"/>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272" name="Google Shape;272;p31"/>
            <p:cNvGrpSpPr/>
            <p:nvPr/>
          </p:nvGrpSpPr>
          <p:grpSpPr>
            <a:xfrm>
              <a:off x="5615027" y="1376867"/>
              <a:ext cx="680269" cy="726351"/>
              <a:chOff x="5924130" y="570625"/>
              <a:chExt cx="1125900" cy="1136700"/>
            </a:xfrm>
          </p:grpSpPr>
          <p:sp>
            <p:nvSpPr>
              <p:cNvPr id="273" name="Google Shape;273;p31"/>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275" name="Google Shape;275;p31"/>
            <p:cNvGrpSpPr/>
            <p:nvPr/>
          </p:nvGrpSpPr>
          <p:grpSpPr>
            <a:xfrm>
              <a:off x="7265595" y="1376867"/>
              <a:ext cx="680269" cy="726351"/>
              <a:chOff x="7846662" y="570625"/>
              <a:chExt cx="1125900" cy="1136700"/>
            </a:xfrm>
          </p:grpSpPr>
          <p:sp>
            <p:nvSpPr>
              <p:cNvPr id="276" name="Google Shape;276;p31"/>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278" name="Google Shape;278;p31"/>
            <p:cNvCxnSpPr>
              <a:stCxn id="264" idx="6"/>
              <a:endCxn id="267"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79" name="Google Shape;279;p31"/>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80" name="Google Shape;280;p31"/>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281" name="Google Shape;281;p31"/>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282" name="Google Shape;282;p31"/>
          <p:cNvCxnSpPr/>
          <p:nvPr/>
        </p:nvCxnSpPr>
        <p:spPr>
          <a:xfrm rot="10800000">
            <a:off x="2642350" y="3782700"/>
            <a:ext cx="8700" cy="897600"/>
          </a:xfrm>
          <a:prstGeom prst="straightConnector1">
            <a:avLst/>
          </a:prstGeom>
          <a:noFill/>
          <a:ln cap="flat" cmpd="sng" w="38100">
            <a:solidFill>
              <a:srgbClr val="FFFF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Data Structures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Linked Lists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Binary Search Trees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Hash Tables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Tries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Abstract Data Types</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Stacks</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Queues</a:t>
            </a:r>
            <a:endParaRPr>
              <a:solidFill>
                <a:srgbClr val="FFFFFF"/>
              </a:solidFill>
            </a:endParaRPr>
          </a:p>
          <a:p>
            <a:pPr indent="-317500" lvl="1" marL="914400" rtl="0" algn="l">
              <a:spcBef>
                <a:spcPts val="0"/>
              </a:spcBef>
              <a:spcAft>
                <a:spcPts val="0"/>
              </a:spcAft>
              <a:buClr>
                <a:srgbClr val="FFFFFF"/>
              </a:buClr>
              <a:buSzPts val="1400"/>
              <a:buAutoNum type="alphaLcPeriod"/>
            </a:pPr>
            <a:r>
              <a:rPr lang="en">
                <a:solidFill>
                  <a:srgbClr val="FFFFFF"/>
                </a:solidFill>
              </a:rPr>
              <a:t>Dictionaries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Find an element: 4</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Create a traversal pointer pointing to the list’s head (first element).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the current node’s value field is what we’re looking for, return true.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not, set the traversal pointer to the next pointer in the list and go back to the previous step.</a:t>
            </a:r>
            <a:endParaRPr>
              <a:solidFill>
                <a:srgbClr val="FFFFFF"/>
              </a:solidFill>
            </a:endParaRPr>
          </a:p>
        </p:txBody>
      </p:sp>
      <p:grpSp>
        <p:nvGrpSpPr>
          <p:cNvPr id="288" name="Google Shape;288;p32"/>
          <p:cNvGrpSpPr/>
          <p:nvPr/>
        </p:nvGrpSpPr>
        <p:grpSpPr>
          <a:xfrm>
            <a:off x="644028" y="2874642"/>
            <a:ext cx="7282537" cy="726370"/>
            <a:chOff x="663328" y="1376867"/>
            <a:chExt cx="7282537" cy="726370"/>
          </a:xfrm>
        </p:grpSpPr>
        <p:grpSp>
          <p:nvGrpSpPr>
            <p:cNvPr id="289" name="Google Shape;289;p32"/>
            <p:cNvGrpSpPr/>
            <p:nvPr/>
          </p:nvGrpSpPr>
          <p:grpSpPr>
            <a:xfrm>
              <a:off x="663328" y="1376886"/>
              <a:ext cx="680269" cy="726351"/>
              <a:chOff x="140315" y="570625"/>
              <a:chExt cx="1125900" cy="1136700"/>
            </a:xfrm>
          </p:grpSpPr>
          <p:sp>
            <p:nvSpPr>
              <p:cNvPr id="290" name="Google Shape;290;p32"/>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2"/>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292" name="Google Shape;292;p32"/>
            <p:cNvGrpSpPr/>
            <p:nvPr/>
          </p:nvGrpSpPr>
          <p:grpSpPr>
            <a:xfrm>
              <a:off x="2313888" y="1376875"/>
              <a:ext cx="680269" cy="726351"/>
              <a:chOff x="2079067" y="570625"/>
              <a:chExt cx="1125900" cy="1136700"/>
            </a:xfrm>
          </p:grpSpPr>
          <p:sp>
            <p:nvSpPr>
              <p:cNvPr id="293" name="Google Shape;293;p32"/>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2"/>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295" name="Google Shape;295;p32"/>
            <p:cNvGrpSpPr/>
            <p:nvPr/>
          </p:nvGrpSpPr>
          <p:grpSpPr>
            <a:xfrm>
              <a:off x="3964449" y="1376867"/>
              <a:ext cx="680269" cy="726351"/>
              <a:chOff x="4001583" y="570625"/>
              <a:chExt cx="1125900" cy="1136700"/>
            </a:xfrm>
          </p:grpSpPr>
          <p:sp>
            <p:nvSpPr>
              <p:cNvPr id="296" name="Google Shape;296;p32"/>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298" name="Google Shape;298;p32"/>
            <p:cNvGrpSpPr/>
            <p:nvPr/>
          </p:nvGrpSpPr>
          <p:grpSpPr>
            <a:xfrm>
              <a:off x="5615027" y="1376867"/>
              <a:ext cx="680269" cy="726351"/>
              <a:chOff x="5924130" y="570625"/>
              <a:chExt cx="1125900" cy="1136700"/>
            </a:xfrm>
          </p:grpSpPr>
          <p:sp>
            <p:nvSpPr>
              <p:cNvPr id="299" name="Google Shape;299;p32"/>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301" name="Google Shape;301;p32"/>
            <p:cNvGrpSpPr/>
            <p:nvPr/>
          </p:nvGrpSpPr>
          <p:grpSpPr>
            <a:xfrm>
              <a:off x="7265595" y="1376867"/>
              <a:ext cx="680269" cy="726351"/>
              <a:chOff x="7846662" y="570625"/>
              <a:chExt cx="1125900" cy="1136700"/>
            </a:xfrm>
          </p:grpSpPr>
          <p:sp>
            <p:nvSpPr>
              <p:cNvPr id="302" name="Google Shape;302;p32"/>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2"/>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304" name="Google Shape;304;p32"/>
            <p:cNvCxnSpPr>
              <a:stCxn id="290" idx="6"/>
              <a:endCxn id="293"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305" name="Google Shape;305;p32"/>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306" name="Google Shape;306;p32"/>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307" name="Google Shape;307;p32"/>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308" name="Google Shape;308;p32"/>
          <p:cNvCxnSpPr/>
          <p:nvPr/>
        </p:nvCxnSpPr>
        <p:spPr>
          <a:xfrm rot="10800000">
            <a:off x="4318750" y="3782700"/>
            <a:ext cx="8700" cy="897600"/>
          </a:xfrm>
          <a:prstGeom prst="straightConnector1">
            <a:avLst/>
          </a:prstGeom>
          <a:noFill/>
          <a:ln cap="flat" cmpd="sng" w="38100">
            <a:solidFill>
              <a:srgbClr val="FFFF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Find an element: 4</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Create a traversal pointer pointing to the list’s head (first element).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the current node’s value field is what we’re looking for, return true.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not, set the traversal pointer to the next pointer in the list and go back to the previous step.</a:t>
            </a:r>
            <a:endParaRPr>
              <a:solidFill>
                <a:srgbClr val="FFFFFF"/>
              </a:solidFill>
            </a:endParaRPr>
          </a:p>
        </p:txBody>
      </p:sp>
      <p:grpSp>
        <p:nvGrpSpPr>
          <p:cNvPr id="314" name="Google Shape;314;p33"/>
          <p:cNvGrpSpPr/>
          <p:nvPr/>
        </p:nvGrpSpPr>
        <p:grpSpPr>
          <a:xfrm>
            <a:off x="644028" y="2874642"/>
            <a:ext cx="7282537" cy="726370"/>
            <a:chOff x="663328" y="1376867"/>
            <a:chExt cx="7282537" cy="726370"/>
          </a:xfrm>
        </p:grpSpPr>
        <p:grpSp>
          <p:nvGrpSpPr>
            <p:cNvPr id="315" name="Google Shape;315;p33"/>
            <p:cNvGrpSpPr/>
            <p:nvPr/>
          </p:nvGrpSpPr>
          <p:grpSpPr>
            <a:xfrm>
              <a:off x="663328" y="1376886"/>
              <a:ext cx="680269" cy="726351"/>
              <a:chOff x="140315" y="570625"/>
              <a:chExt cx="1125900" cy="1136700"/>
            </a:xfrm>
          </p:grpSpPr>
          <p:sp>
            <p:nvSpPr>
              <p:cNvPr id="316" name="Google Shape;316;p33"/>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318" name="Google Shape;318;p33"/>
            <p:cNvGrpSpPr/>
            <p:nvPr/>
          </p:nvGrpSpPr>
          <p:grpSpPr>
            <a:xfrm>
              <a:off x="2313888" y="1376875"/>
              <a:ext cx="680269" cy="726351"/>
              <a:chOff x="2079067" y="570625"/>
              <a:chExt cx="1125900" cy="1136700"/>
            </a:xfrm>
          </p:grpSpPr>
          <p:sp>
            <p:nvSpPr>
              <p:cNvPr id="319" name="Google Shape;319;p33"/>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321" name="Google Shape;321;p33"/>
            <p:cNvGrpSpPr/>
            <p:nvPr/>
          </p:nvGrpSpPr>
          <p:grpSpPr>
            <a:xfrm>
              <a:off x="3964449" y="1376867"/>
              <a:ext cx="680269" cy="726351"/>
              <a:chOff x="4001583" y="570625"/>
              <a:chExt cx="1125900" cy="1136700"/>
            </a:xfrm>
          </p:grpSpPr>
          <p:sp>
            <p:nvSpPr>
              <p:cNvPr id="322" name="Google Shape;322;p33"/>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324" name="Google Shape;324;p33"/>
            <p:cNvGrpSpPr/>
            <p:nvPr/>
          </p:nvGrpSpPr>
          <p:grpSpPr>
            <a:xfrm>
              <a:off x="5615027" y="1376867"/>
              <a:ext cx="680269" cy="726351"/>
              <a:chOff x="5924130" y="570625"/>
              <a:chExt cx="1125900" cy="1136700"/>
            </a:xfrm>
          </p:grpSpPr>
          <p:sp>
            <p:nvSpPr>
              <p:cNvPr id="325" name="Google Shape;325;p33"/>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3"/>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327" name="Google Shape;327;p33"/>
            <p:cNvGrpSpPr/>
            <p:nvPr/>
          </p:nvGrpSpPr>
          <p:grpSpPr>
            <a:xfrm>
              <a:off x="7265595" y="1376867"/>
              <a:ext cx="680269" cy="726351"/>
              <a:chOff x="7846662" y="570625"/>
              <a:chExt cx="1125900" cy="1136700"/>
            </a:xfrm>
          </p:grpSpPr>
          <p:sp>
            <p:nvSpPr>
              <p:cNvPr id="328" name="Google Shape;328;p33"/>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330" name="Google Shape;330;p33"/>
            <p:cNvCxnSpPr>
              <a:stCxn id="316" idx="6"/>
              <a:endCxn id="319"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331" name="Google Shape;331;p33"/>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332" name="Google Shape;332;p33"/>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333" name="Google Shape;333;p33"/>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334" name="Google Shape;334;p33"/>
          <p:cNvCxnSpPr/>
          <p:nvPr/>
        </p:nvCxnSpPr>
        <p:spPr>
          <a:xfrm rot="10800000">
            <a:off x="5918950" y="3782700"/>
            <a:ext cx="8700" cy="897600"/>
          </a:xfrm>
          <a:prstGeom prst="straightConnector1">
            <a:avLst/>
          </a:prstGeom>
          <a:noFill/>
          <a:ln cap="flat" cmpd="sng" w="38100">
            <a:solidFill>
              <a:srgbClr val="FFFF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Find an element: 4</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Create a traversal pointer pointing to the list’s head (first element).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the current node’s value field is what we’re looking for, return true.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not, set the traversal pointer to the next pointer in the list and go back to the previous step.</a:t>
            </a:r>
            <a:endParaRPr>
              <a:solidFill>
                <a:srgbClr val="FFFFFF"/>
              </a:solidFill>
            </a:endParaRPr>
          </a:p>
        </p:txBody>
      </p:sp>
      <p:grpSp>
        <p:nvGrpSpPr>
          <p:cNvPr id="340" name="Google Shape;340;p34"/>
          <p:cNvGrpSpPr/>
          <p:nvPr/>
        </p:nvGrpSpPr>
        <p:grpSpPr>
          <a:xfrm>
            <a:off x="644028" y="2874642"/>
            <a:ext cx="7282537" cy="726370"/>
            <a:chOff x="663328" y="1376867"/>
            <a:chExt cx="7282537" cy="726370"/>
          </a:xfrm>
        </p:grpSpPr>
        <p:grpSp>
          <p:nvGrpSpPr>
            <p:cNvPr id="341" name="Google Shape;341;p34"/>
            <p:cNvGrpSpPr/>
            <p:nvPr/>
          </p:nvGrpSpPr>
          <p:grpSpPr>
            <a:xfrm>
              <a:off x="663328" y="1376886"/>
              <a:ext cx="680269" cy="726351"/>
              <a:chOff x="140315" y="570625"/>
              <a:chExt cx="1125900" cy="1136700"/>
            </a:xfrm>
          </p:grpSpPr>
          <p:sp>
            <p:nvSpPr>
              <p:cNvPr id="342" name="Google Shape;342;p34"/>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344" name="Google Shape;344;p34"/>
            <p:cNvGrpSpPr/>
            <p:nvPr/>
          </p:nvGrpSpPr>
          <p:grpSpPr>
            <a:xfrm>
              <a:off x="2313888" y="1376875"/>
              <a:ext cx="680269" cy="726351"/>
              <a:chOff x="2079067" y="570625"/>
              <a:chExt cx="1125900" cy="1136700"/>
            </a:xfrm>
          </p:grpSpPr>
          <p:sp>
            <p:nvSpPr>
              <p:cNvPr id="345" name="Google Shape;345;p34"/>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347" name="Google Shape;347;p34"/>
            <p:cNvGrpSpPr/>
            <p:nvPr/>
          </p:nvGrpSpPr>
          <p:grpSpPr>
            <a:xfrm>
              <a:off x="3964449" y="1376867"/>
              <a:ext cx="680269" cy="726351"/>
              <a:chOff x="4001583" y="570625"/>
              <a:chExt cx="1125900" cy="1136700"/>
            </a:xfrm>
          </p:grpSpPr>
          <p:sp>
            <p:nvSpPr>
              <p:cNvPr id="348" name="Google Shape;348;p34"/>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350" name="Google Shape;350;p34"/>
            <p:cNvGrpSpPr/>
            <p:nvPr/>
          </p:nvGrpSpPr>
          <p:grpSpPr>
            <a:xfrm>
              <a:off x="5615027" y="1376867"/>
              <a:ext cx="680269" cy="726351"/>
              <a:chOff x="5924130" y="570625"/>
              <a:chExt cx="1125900" cy="1136700"/>
            </a:xfrm>
          </p:grpSpPr>
          <p:sp>
            <p:nvSpPr>
              <p:cNvPr id="351" name="Google Shape;351;p34"/>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353" name="Google Shape;353;p34"/>
            <p:cNvGrpSpPr/>
            <p:nvPr/>
          </p:nvGrpSpPr>
          <p:grpSpPr>
            <a:xfrm>
              <a:off x="7265595" y="1376867"/>
              <a:ext cx="680269" cy="726351"/>
              <a:chOff x="7846662" y="570625"/>
              <a:chExt cx="1125900" cy="1136700"/>
            </a:xfrm>
          </p:grpSpPr>
          <p:sp>
            <p:nvSpPr>
              <p:cNvPr id="354" name="Google Shape;354;p34"/>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356" name="Google Shape;356;p34"/>
            <p:cNvCxnSpPr>
              <a:stCxn id="342" idx="6"/>
              <a:endCxn id="345"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357" name="Google Shape;357;p34"/>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358" name="Google Shape;358;p34"/>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359" name="Google Shape;359;p34"/>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360" name="Google Shape;360;p34"/>
          <p:cNvCxnSpPr/>
          <p:nvPr/>
        </p:nvCxnSpPr>
        <p:spPr>
          <a:xfrm rot="10800000">
            <a:off x="5918950" y="3782700"/>
            <a:ext cx="8700" cy="897600"/>
          </a:xfrm>
          <a:prstGeom prst="straightConnector1">
            <a:avLst/>
          </a:prstGeom>
          <a:noFill/>
          <a:ln cap="flat" cmpd="sng" w="38100">
            <a:solidFill>
              <a:srgbClr val="FFFF00"/>
            </a:solidFill>
            <a:prstDash val="solid"/>
            <a:round/>
            <a:headEnd len="med" w="med" type="none"/>
            <a:tailEnd len="med" w="med" type="triangle"/>
          </a:ln>
        </p:spPr>
      </p:cxnSp>
      <p:sp>
        <p:nvSpPr>
          <p:cNvPr id="361" name="Google Shape;361;p34"/>
          <p:cNvSpPr txBox="1"/>
          <p:nvPr/>
        </p:nvSpPr>
        <p:spPr>
          <a:xfrm>
            <a:off x="926400" y="4178500"/>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Just linear search</a:t>
            </a:r>
            <a:endParaRPr sz="24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Insert an element: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Dynamically allocate space for a new linked list node.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Check to make sure we didn’t run out of memory.</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Populate and insert the node at the beginning of the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Return a pointer to the new head of the linked list.</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Insert an element: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Dynamically allocate space for a new linked list node.</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Check to make sure we didn’t run out of memory.</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Populate and insert the node at </a:t>
            </a:r>
            <a:r>
              <a:rPr lang="en">
                <a:solidFill>
                  <a:srgbClr val="FF9900"/>
                </a:solidFill>
              </a:rPr>
              <a:t>the beginning of the linked list</a:t>
            </a:r>
            <a:r>
              <a:rPr lang="en">
                <a:solidFill>
                  <a:srgbClr val="FFFFFF"/>
                </a:solidFill>
              </a:rPr>
              <a:t>.</a:t>
            </a:r>
            <a:endParaRPr>
              <a:solidFill>
                <a:srgbClr val="FFFFFF"/>
              </a:solidFill>
            </a:endParaRPr>
          </a:p>
          <a:p>
            <a:pPr indent="-317500" lvl="2" marL="1371600" marR="0" rtl="0" algn="l">
              <a:lnSpc>
                <a:spcPct val="115000"/>
              </a:lnSpc>
              <a:spcBef>
                <a:spcPts val="0"/>
              </a:spcBef>
              <a:spcAft>
                <a:spcPts val="0"/>
              </a:spcAft>
              <a:buClr>
                <a:srgbClr val="FFFFFF"/>
              </a:buClr>
              <a:buSzPts val="1400"/>
              <a:buChar char="■"/>
            </a:pPr>
            <a:r>
              <a:rPr lang="en">
                <a:solidFill>
                  <a:srgbClr val="FFFFFF"/>
                </a:solidFill>
              </a:rPr>
              <a:t>So which pointer do we move first? The pointer in the newly created node, or the pointer pointing to the </a:t>
            </a:r>
            <a:r>
              <a:rPr i="1" lang="en">
                <a:solidFill>
                  <a:srgbClr val="FFFFFF"/>
                </a:solidFill>
              </a:rPr>
              <a:t>original</a:t>
            </a:r>
            <a:r>
              <a:rPr lang="en">
                <a:solidFill>
                  <a:srgbClr val="FFFFFF"/>
                </a:solidFill>
              </a:rPr>
              <a:t> head of the linked list?</a:t>
            </a:r>
            <a:endParaRPr>
              <a:solidFill>
                <a:srgbClr val="FFFFFF"/>
              </a:solidFill>
            </a:endParaRPr>
          </a:p>
          <a:p>
            <a:pPr indent="-317500" lvl="2" marL="1371600" marR="0" rtl="0" algn="l">
              <a:lnSpc>
                <a:spcPct val="115000"/>
              </a:lnSpc>
              <a:spcBef>
                <a:spcPts val="0"/>
              </a:spcBef>
              <a:spcAft>
                <a:spcPts val="0"/>
              </a:spcAft>
              <a:buClr>
                <a:srgbClr val="FFFFFF"/>
              </a:buClr>
              <a:buSzPts val="1400"/>
              <a:buChar char="■"/>
            </a:pPr>
            <a:r>
              <a:rPr lang="en">
                <a:solidFill>
                  <a:srgbClr val="FFFFFF"/>
                </a:solidFill>
              </a:rPr>
              <a:t>This choice matters!</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Return a pointer to the new head of the linked list.</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aphicFrame>
        <p:nvGraphicFramePr>
          <p:cNvPr id="376" name="Google Shape;376;p37"/>
          <p:cNvGraphicFramePr/>
          <p:nvPr/>
        </p:nvGraphicFramePr>
        <p:xfrm>
          <a:off x="40205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9</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77" name="Google Shape;377;p37"/>
          <p:cNvGraphicFramePr/>
          <p:nvPr/>
        </p:nvGraphicFramePr>
        <p:xfrm>
          <a:off x="57648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13</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78" name="Google Shape;378;p37"/>
          <p:cNvGraphicFramePr/>
          <p:nvPr/>
        </p:nvGraphicFramePr>
        <p:xfrm>
          <a:off x="7509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10</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graphicFrame>
        <p:nvGraphicFramePr>
          <p:cNvPr id="379" name="Google Shape;379;p37"/>
          <p:cNvGraphicFramePr/>
          <p:nvPr/>
        </p:nvGraphicFramePr>
        <p:xfrm>
          <a:off x="22763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15</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80" name="Google Shape;380;p37"/>
          <p:cNvGraphicFramePr/>
          <p:nvPr/>
        </p:nvGraphicFramePr>
        <p:xfrm>
          <a:off x="532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12</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381" name="Google Shape;381;p37"/>
          <p:cNvCxnSpPr/>
          <p:nvPr/>
        </p:nvCxnSpPr>
        <p:spPr>
          <a:xfrm flipH="1" rot="10800000">
            <a:off x="2832050"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382" name="Google Shape;382;p37"/>
          <p:cNvCxnSpPr/>
          <p:nvPr/>
        </p:nvCxnSpPr>
        <p:spPr>
          <a:xfrm flipH="1" rot="10800000">
            <a:off x="4557825"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383" name="Google Shape;383;p37"/>
          <p:cNvCxnSpPr/>
          <p:nvPr/>
        </p:nvCxnSpPr>
        <p:spPr>
          <a:xfrm flipH="1" rot="10800000">
            <a:off x="6283600" y="2276625"/>
            <a:ext cx="1110600" cy="703500"/>
          </a:xfrm>
          <a:prstGeom prst="straightConnector1">
            <a:avLst/>
          </a:prstGeom>
          <a:noFill/>
          <a:ln cap="flat" cmpd="sng" w="28575">
            <a:solidFill>
              <a:schemeClr val="lt2"/>
            </a:solidFill>
            <a:prstDash val="solid"/>
            <a:round/>
            <a:headEnd len="med" w="med" type="none"/>
            <a:tailEnd len="med" w="med" type="triangle"/>
          </a:ln>
        </p:spPr>
      </p:cxnSp>
      <p:sp>
        <p:nvSpPr>
          <p:cNvPr id="384" name="Google Shape;384;p37"/>
          <p:cNvSpPr txBox="1"/>
          <p:nvPr/>
        </p:nvSpPr>
        <p:spPr>
          <a:xfrm>
            <a:off x="2364550" y="8329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list</a:t>
            </a:r>
            <a:endParaRPr>
              <a:solidFill>
                <a:schemeClr val="lt2"/>
              </a:solidFill>
            </a:endParaRPr>
          </a:p>
        </p:txBody>
      </p:sp>
      <p:sp>
        <p:nvSpPr>
          <p:cNvPr id="385" name="Google Shape;385;p37"/>
          <p:cNvSpPr txBox="1"/>
          <p:nvPr/>
        </p:nvSpPr>
        <p:spPr>
          <a:xfrm>
            <a:off x="620300" y="40435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new</a:t>
            </a:r>
            <a:endParaRPr>
              <a:solidFill>
                <a:schemeClr val="lt2"/>
              </a:solidFill>
            </a:endParaRPr>
          </a:p>
        </p:txBody>
      </p:sp>
      <p:cxnSp>
        <p:nvCxnSpPr>
          <p:cNvPr id="386" name="Google Shape;386;p37"/>
          <p:cNvCxnSpPr/>
          <p:nvPr/>
        </p:nvCxnSpPr>
        <p:spPr>
          <a:xfrm>
            <a:off x="2827750" y="1198950"/>
            <a:ext cx="0" cy="592200"/>
          </a:xfrm>
          <a:prstGeom prst="straightConnector1">
            <a:avLst/>
          </a:prstGeom>
          <a:noFill/>
          <a:ln cap="flat" cmpd="sng" w="9525">
            <a:solidFill>
              <a:schemeClr val="lt2"/>
            </a:solidFill>
            <a:prstDash val="solid"/>
            <a:round/>
            <a:headEnd len="med" w="med" type="none"/>
            <a:tailEnd len="med" w="med" type="triangle"/>
          </a:ln>
        </p:spPr>
      </p:cxnSp>
      <p:cxnSp>
        <p:nvCxnSpPr>
          <p:cNvPr id="387" name="Google Shape;387;p37"/>
          <p:cNvCxnSpPr/>
          <p:nvPr/>
        </p:nvCxnSpPr>
        <p:spPr>
          <a:xfrm rot="10800000">
            <a:off x="1083500" y="3395175"/>
            <a:ext cx="0" cy="5922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graphicFrame>
        <p:nvGraphicFramePr>
          <p:cNvPr id="392" name="Google Shape;392;p38"/>
          <p:cNvGraphicFramePr/>
          <p:nvPr/>
        </p:nvGraphicFramePr>
        <p:xfrm>
          <a:off x="40205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9</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93" name="Google Shape;393;p38"/>
          <p:cNvGraphicFramePr/>
          <p:nvPr/>
        </p:nvGraphicFramePr>
        <p:xfrm>
          <a:off x="57648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13</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94" name="Google Shape;394;p38"/>
          <p:cNvGraphicFramePr/>
          <p:nvPr/>
        </p:nvGraphicFramePr>
        <p:xfrm>
          <a:off x="7509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10</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graphicFrame>
        <p:nvGraphicFramePr>
          <p:cNvPr id="395" name="Google Shape;395;p38"/>
          <p:cNvGraphicFramePr/>
          <p:nvPr/>
        </p:nvGraphicFramePr>
        <p:xfrm>
          <a:off x="22763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15</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96" name="Google Shape;396;p38"/>
          <p:cNvGraphicFramePr/>
          <p:nvPr/>
        </p:nvGraphicFramePr>
        <p:xfrm>
          <a:off x="532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12</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397" name="Google Shape;397;p38"/>
          <p:cNvCxnSpPr/>
          <p:nvPr/>
        </p:nvCxnSpPr>
        <p:spPr>
          <a:xfrm flipH="1" rot="10800000">
            <a:off x="2832050"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398" name="Google Shape;398;p38"/>
          <p:cNvCxnSpPr/>
          <p:nvPr/>
        </p:nvCxnSpPr>
        <p:spPr>
          <a:xfrm flipH="1" rot="10800000">
            <a:off x="4557825"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399" name="Google Shape;399;p38"/>
          <p:cNvCxnSpPr/>
          <p:nvPr/>
        </p:nvCxnSpPr>
        <p:spPr>
          <a:xfrm flipH="1" rot="10800000">
            <a:off x="6283600" y="2276625"/>
            <a:ext cx="1110600" cy="703500"/>
          </a:xfrm>
          <a:prstGeom prst="straightConnector1">
            <a:avLst/>
          </a:prstGeom>
          <a:noFill/>
          <a:ln cap="flat" cmpd="sng" w="28575">
            <a:solidFill>
              <a:schemeClr val="lt2"/>
            </a:solidFill>
            <a:prstDash val="solid"/>
            <a:round/>
            <a:headEnd len="med" w="med" type="none"/>
            <a:tailEnd len="med" w="med" type="triangle"/>
          </a:ln>
        </p:spPr>
      </p:cxnSp>
      <p:sp>
        <p:nvSpPr>
          <p:cNvPr id="400" name="Google Shape;400;p38"/>
          <p:cNvSpPr txBox="1"/>
          <p:nvPr/>
        </p:nvSpPr>
        <p:spPr>
          <a:xfrm>
            <a:off x="611950" y="8329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list</a:t>
            </a:r>
            <a:endParaRPr>
              <a:solidFill>
                <a:schemeClr val="lt2"/>
              </a:solidFill>
            </a:endParaRPr>
          </a:p>
        </p:txBody>
      </p:sp>
      <p:sp>
        <p:nvSpPr>
          <p:cNvPr id="401" name="Google Shape;401;p38"/>
          <p:cNvSpPr txBox="1"/>
          <p:nvPr/>
        </p:nvSpPr>
        <p:spPr>
          <a:xfrm>
            <a:off x="620300" y="40435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new</a:t>
            </a:r>
            <a:endParaRPr>
              <a:solidFill>
                <a:schemeClr val="lt2"/>
              </a:solidFill>
            </a:endParaRPr>
          </a:p>
        </p:txBody>
      </p:sp>
      <p:cxnSp>
        <p:nvCxnSpPr>
          <p:cNvPr id="402" name="Google Shape;402;p38"/>
          <p:cNvCxnSpPr/>
          <p:nvPr/>
        </p:nvCxnSpPr>
        <p:spPr>
          <a:xfrm>
            <a:off x="1075150" y="1198950"/>
            <a:ext cx="0" cy="592200"/>
          </a:xfrm>
          <a:prstGeom prst="straightConnector1">
            <a:avLst/>
          </a:prstGeom>
          <a:noFill/>
          <a:ln cap="flat" cmpd="sng" w="9525">
            <a:solidFill>
              <a:schemeClr val="lt2"/>
            </a:solidFill>
            <a:prstDash val="solid"/>
            <a:round/>
            <a:headEnd len="med" w="med" type="none"/>
            <a:tailEnd len="med" w="med" type="triangle"/>
          </a:ln>
        </p:spPr>
      </p:cxnSp>
      <p:cxnSp>
        <p:nvCxnSpPr>
          <p:cNvPr id="403" name="Google Shape;403;p38"/>
          <p:cNvCxnSpPr/>
          <p:nvPr/>
        </p:nvCxnSpPr>
        <p:spPr>
          <a:xfrm rot="10800000">
            <a:off x="1083500" y="3395175"/>
            <a:ext cx="0" cy="5922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aphicFrame>
        <p:nvGraphicFramePr>
          <p:cNvPr id="408" name="Google Shape;408;p39"/>
          <p:cNvGraphicFramePr/>
          <p:nvPr/>
        </p:nvGraphicFramePr>
        <p:xfrm>
          <a:off x="40205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9</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09" name="Google Shape;409;p39"/>
          <p:cNvGraphicFramePr/>
          <p:nvPr/>
        </p:nvGraphicFramePr>
        <p:xfrm>
          <a:off x="57648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13</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10" name="Google Shape;410;p39"/>
          <p:cNvGraphicFramePr/>
          <p:nvPr/>
        </p:nvGraphicFramePr>
        <p:xfrm>
          <a:off x="7509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10</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graphicFrame>
        <p:nvGraphicFramePr>
          <p:cNvPr id="411" name="Google Shape;411;p39"/>
          <p:cNvGraphicFramePr/>
          <p:nvPr/>
        </p:nvGraphicFramePr>
        <p:xfrm>
          <a:off x="22763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15</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12" name="Google Shape;412;p39"/>
          <p:cNvGraphicFramePr/>
          <p:nvPr/>
        </p:nvGraphicFramePr>
        <p:xfrm>
          <a:off x="532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12</a:t>
                      </a:r>
                      <a:endParaRPr b="1" sz="2400">
                        <a:solidFill>
                          <a:schemeClr val="lt2"/>
                        </a:solidFill>
                      </a:endParaRPr>
                    </a:p>
                  </a:txBody>
                  <a:tcPr marT="91425" marB="91425" marR="91425" marL="91425" anchor="ctr"/>
                </a:tc>
              </a:tr>
              <a:tr h="691050">
                <a:tc>
                  <a:txBody>
                    <a:bodyPr/>
                    <a:lstStyle/>
                    <a:p>
                      <a:pPr indent="0" lvl="0" marL="0" rtl="0" algn="ctr">
                        <a:spcBef>
                          <a:spcPts val="0"/>
                        </a:spcBef>
                        <a:spcAft>
                          <a:spcPts val="0"/>
                        </a:spcAft>
                        <a:buNone/>
                      </a:pPr>
                      <a:r>
                        <a:rPr lang="en" sz="2400">
                          <a:solidFill>
                            <a:schemeClr val="lt1"/>
                          </a:solidFill>
                        </a:rPr>
                        <a:t>???</a:t>
                      </a:r>
                      <a:endParaRPr sz="2400">
                        <a:solidFill>
                          <a:schemeClr val="lt1"/>
                        </a:solidFill>
                      </a:endParaRPr>
                    </a:p>
                  </a:txBody>
                  <a:tcPr marT="91425" marB="91425" marR="91425" marL="91425">
                    <a:solidFill>
                      <a:schemeClr val="accent6"/>
                    </a:solidFill>
                  </a:tcPr>
                </a:tc>
              </a:tr>
            </a:tbl>
          </a:graphicData>
        </a:graphic>
      </p:graphicFrame>
      <p:cxnSp>
        <p:nvCxnSpPr>
          <p:cNvPr id="413" name="Google Shape;413;p39"/>
          <p:cNvCxnSpPr/>
          <p:nvPr/>
        </p:nvCxnSpPr>
        <p:spPr>
          <a:xfrm flipH="1" rot="10800000">
            <a:off x="2832050"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14" name="Google Shape;414;p39"/>
          <p:cNvCxnSpPr/>
          <p:nvPr/>
        </p:nvCxnSpPr>
        <p:spPr>
          <a:xfrm flipH="1" rot="10800000">
            <a:off x="4557825"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15" name="Google Shape;415;p39"/>
          <p:cNvCxnSpPr/>
          <p:nvPr/>
        </p:nvCxnSpPr>
        <p:spPr>
          <a:xfrm flipH="1" rot="10800000">
            <a:off x="6283600" y="2276625"/>
            <a:ext cx="1110600" cy="703500"/>
          </a:xfrm>
          <a:prstGeom prst="straightConnector1">
            <a:avLst/>
          </a:prstGeom>
          <a:noFill/>
          <a:ln cap="flat" cmpd="sng" w="28575">
            <a:solidFill>
              <a:schemeClr val="lt2"/>
            </a:solidFill>
            <a:prstDash val="solid"/>
            <a:round/>
            <a:headEnd len="med" w="med" type="none"/>
            <a:tailEnd len="med" w="med" type="triangle"/>
          </a:ln>
        </p:spPr>
      </p:cxnSp>
      <p:sp>
        <p:nvSpPr>
          <p:cNvPr id="416" name="Google Shape;416;p39"/>
          <p:cNvSpPr txBox="1"/>
          <p:nvPr/>
        </p:nvSpPr>
        <p:spPr>
          <a:xfrm>
            <a:off x="611950" y="8329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list</a:t>
            </a:r>
            <a:endParaRPr>
              <a:solidFill>
                <a:schemeClr val="lt2"/>
              </a:solidFill>
            </a:endParaRPr>
          </a:p>
        </p:txBody>
      </p:sp>
      <p:sp>
        <p:nvSpPr>
          <p:cNvPr id="417" name="Google Shape;417;p39"/>
          <p:cNvSpPr txBox="1"/>
          <p:nvPr/>
        </p:nvSpPr>
        <p:spPr>
          <a:xfrm>
            <a:off x="620300" y="40435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new</a:t>
            </a:r>
            <a:endParaRPr>
              <a:solidFill>
                <a:schemeClr val="lt2"/>
              </a:solidFill>
            </a:endParaRPr>
          </a:p>
        </p:txBody>
      </p:sp>
      <p:cxnSp>
        <p:nvCxnSpPr>
          <p:cNvPr id="418" name="Google Shape;418;p39"/>
          <p:cNvCxnSpPr/>
          <p:nvPr/>
        </p:nvCxnSpPr>
        <p:spPr>
          <a:xfrm>
            <a:off x="1075150" y="1198950"/>
            <a:ext cx="0" cy="592200"/>
          </a:xfrm>
          <a:prstGeom prst="straightConnector1">
            <a:avLst/>
          </a:prstGeom>
          <a:noFill/>
          <a:ln cap="flat" cmpd="sng" w="9525">
            <a:solidFill>
              <a:schemeClr val="lt2"/>
            </a:solidFill>
            <a:prstDash val="solid"/>
            <a:round/>
            <a:headEnd len="med" w="med" type="none"/>
            <a:tailEnd len="med" w="med" type="triangle"/>
          </a:ln>
        </p:spPr>
      </p:cxnSp>
      <p:cxnSp>
        <p:nvCxnSpPr>
          <p:cNvPr id="419" name="Google Shape;419;p39"/>
          <p:cNvCxnSpPr/>
          <p:nvPr/>
        </p:nvCxnSpPr>
        <p:spPr>
          <a:xfrm rot="10800000">
            <a:off x="1083500" y="3395175"/>
            <a:ext cx="0" cy="592200"/>
          </a:xfrm>
          <a:prstGeom prst="straightConnector1">
            <a:avLst/>
          </a:prstGeom>
          <a:noFill/>
          <a:ln cap="flat" cmpd="sng" w="9525">
            <a:solidFill>
              <a:schemeClr val="lt2"/>
            </a:solidFill>
            <a:prstDash val="solid"/>
            <a:round/>
            <a:headEnd len="med" w="med" type="none"/>
            <a:tailEnd len="med" w="med" type="triangle"/>
          </a:ln>
        </p:spPr>
      </p:cxnSp>
      <p:sp>
        <p:nvSpPr>
          <p:cNvPr id="420" name="Google Shape;420;p39"/>
          <p:cNvSpPr txBox="1"/>
          <p:nvPr/>
        </p:nvSpPr>
        <p:spPr>
          <a:xfrm>
            <a:off x="3044775" y="276550"/>
            <a:ext cx="3000000" cy="43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aphicFrame>
        <p:nvGraphicFramePr>
          <p:cNvPr id="425" name="Google Shape;425;p40"/>
          <p:cNvGraphicFramePr/>
          <p:nvPr/>
        </p:nvGraphicFramePr>
        <p:xfrm>
          <a:off x="40205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9</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26" name="Google Shape;426;p40"/>
          <p:cNvGraphicFramePr/>
          <p:nvPr/>
        </p:nvGraphicFramePr>
        <p:xfrm>
          <a:off x="57648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13</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27" name="Google Shape;427;p40"/>
          <p:cNvGraphicFramePr/>
          <p:nvPr/>
        </p:nvGraphicFramePr>
        <p:xfrm>
          <a:off x="7509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10</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graphicFrame>
        <p:nvGraphicFramePr>
          <p:cNvPr id="428" name="Google Shape;428;p40"/>
          <p:cNvGraphicFramePr/>
          <p:nvPr/>
        </p:nvGraphicFramePr>
        <p:xfrm>
          <a:off x="22763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15</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29" name="Google Shape;429;p40"/>
          <p:cNvGraphicFramePr/>
          <p:nvPr/>
        </p:nvGraphicFramePr>
        <p:xfrm>
          <a:off x="532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12</a:t>
                      </a:r>
                      <a:endParaRPr b="1" sz="2400">
                        <a:solidFill>
                          <a:schemeClr val="lt2"/>
                        </a:solidFill>
                      </a:endParaRPr>
                    </a:p>
                  </a:txBody>
                  <a:tcPr marT="91425" marB="91425" marR="91425" marL="91425" anchor="ctr"/>
                </a:tc>
              </a:tr>
              <a:tr h="691050">
                <a:tc>
                  <a:txBody>
                    <a:bodyPr/>
                    <a:lstStyle/>
                    <a:p>
                      <a:pPr indent="0" lvl="0" marL="0" rtl="0" algn="ctr">
                        <a:spcBef>
                          <a:spcPts val="0"/>
                        </a:spcBef>
                        <a:spcAft>
                          <a:spcPts val="0"/>
                        </a:spcAft>
                        <a:buNone/>
                      </a:pPr>
                      <a:r>
                        <a:rPr lang="en" sz="2400">
                          <a:solidFill>
                            <a:schemeClr val="lt1"/>
                          </a:solidFill>
                        </a:rPr>
                        <a:t>???</a:t>
                      </a:r>
                      <a:endParaRPr sz="2400">
                        <a:solidFill>
                          <a:schemeClr val="lt1"/>
                        </a:solidFill>
                      </a:endParaRPr>
                    </a:p>
                  </a:txBody>
                  <a:tcPr marT="91425" marB="91425" marR="91425" marL="91425">
                    <a:solidFill>
                      <a:schemeClr val="accent6"/>
                    </a:solidFill>
                  </a:tcPr>
                </a:tc>
              </a:tr>
            </a:tbl>
          </a:graphicData>
        </a:graphic>
      </p:graphicFrame>
      <p:cxnSp>
        <p:nvCxnSpPr>
          <p:cNvPr id="430" name="Google Shape;430;p40"/>
          <p:cNvCxnSpPr/>
          <p:nvPr/>
        </p:nvCxnSpPr>
        <p:spPr>
          <a:xfrm flipH="1" rot="10800000">
            <a:off x="2832050"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31" name="Google Shape;431;p40"/>
          <p:cNvCxnSpPr/>
          <p:nvPr/>
        </p:nvCxnSpPr>
        <p:spPr>
          <a:xfrm flipH="1" rot="10800000">
            <a:off x="4557825"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32" name="Google Shape;432;p40"/>
          <p:cNvCxnSpPr/>
          <p:nvPr/>
        </p:nvCxnSpPr>
        <p:spPr>
          <a:xfrm flipH="1" rot="10800000">
            <a:off x="6283600" y="2276625"/>
            <a:ext cx="1110600" cy="703500"/>
          </a:xfrm>
          <a:prstGeom prst="straightConnector1">
            <a:avLst/>
          </a:prstGeom>
          <a:noFill/>
          <a:ln cap="flat" cmpd="sng" w="28575">
            <a:solidFill>
              <a:schemeClr val="lt2"/>
            </a:solidFill>
            <a:prstDash val="solid"/>
            <a:round/>
            <a:headEnd len="med" w="med" type="none"/>
            <a:tailEnd len="med" w="med" type="triangle"/>
          </a:ln>
        </p:spPr>
      </p:cxnSp>
      <p:sp>
        <p:nvSpPr>
          <p:cNvPr id="433" name="Google Shape;433;p40"/>
          <p:cNvSpPr txBox="1"/>
          <p:nvPr/>
        </p:nvSpPr>
        <p:spPr>
          <a:xfrm>
            <a:off x="611950" y="8329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list</a:t>
            </a:r>
            <a:endParaRPr>
              <a:solidFill>
                <a:schemeClr val="lt2"/>
              </a:solidFill>
            </a:endParaRPr>
          </a:p>
        </p:txBody>
      </p:sp>
      <p:sp>
        <p:nvSpPr>
          <p:cNvPr id="434" name="Google Shape;434;p40"/>
          <p:cNvSpPr txBox="1"/>
          <p:nvPr/>
        </p:nvSpPr>
        <p:spPr>
          <a:xfrm>
            <a:off x="620300" y="40435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new</a:t>
            </a:r>
            <a:endParaRPr>
              <a:solidFill>
                <a:schemeClr val="lt2"/>
              </a:solidFill>
            </a:endParaRPr>
          </a:p>
        </p:txBody>
      </p:sp>
      <p:cxnSp>
        <p:nvCxnSpPr>
          <p:cNvPr id="435" name="Google Shape;435;p40"/>
          <p:cNvCxnSpPr/>
          <p:nvPr/>
        </p:nvCxnSpPr>
        <p:spPr>
          <a:xfrm>
            <a:off x="1075150" y="1198950"/>
            <a:ext cx="0" cy="592200"/>
          </a:xfrm>
          <a:prstGeom prst="straightConnector1">
            <a:avLst/>
          </a:prstGeom>
          <a:noFill/>
          <a:ln cap="flat" cmpd="sng" w="9525">
            <a:solidFill>
              <a:schemeClr val="lt2"/>
            </a:solidFill>
            <a:prstDash val="solid"/>
            <a:round/>
            <a:headEnd len="med" w="med" type="none"/>
            <a:tailEnd len="med" w="med" type="triangle"/>
          </a:ln>
        </p:spPr>
      </p:cxnSp>
      <p:cxnSp>
        <p:nvCxnSpPr>
          <p:cNvPr id="436" name="Google Shape;436;p40"/>
          <p:cNvCxnSpPr/>
          <p:nvPr/>
        </p:nvCxnSpPr>
        <p:spPr>
          <a:xfrm rot="10800000">
            <a:off x="1083500" y="3395175"/>
            <a:ext cx="0" cy="592200"/>
          </a:xfrm>
          <a:prstGeom prst="straightConnector1">
            <a:avLst/>
          </a:prstGeom>
          <a:noFill/>
          <a:ln cap="flat" cmpd="sng" w="9525">
            <a:solidFill>
              <a:schemeClr val="lt2"/>
            </a:solidFill>
            <a:prstDash val="solid"/>
            <a:round/>
            <a:headEnd len="med" w="med" type="none"/>
            <a:tailEnd len="med" w="med" type="triangle"/>
          </a:ln>
        </p:spPr>
      </p:cxnSp>
      <p:sp>
        <p:nvSpPr>
          <p:cNvPr id="437" name="Google Shape;437;p40"/>
          <p:cNvSpPr txBox="1"/>
          <p:nvPr/>
        </p:nvSpPr>
        <p:spPr>
          <a:xfrm>
            <a:off x="3044775" y="276550"/>
            <a:ext cx="3000000" cy="43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0">
                <a:solidFill>
                  <a:srgbClr val="FF0000"/>
                </a:solidFill>
              </a:rPr>
              <a:t>X</a:t>
            </a:r>
            <a:endParaRPr sz="30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graphicFrame>
        <p:nvGraphicFramePr>
          <p:cNvPr id="442" name="Google Shape;442;p41"/>
          <p:cNvGraphicFramePr/>
          <p:nvPr/>
        </p:nvGraphicFramePr>
        <p:xfrm>
          <a:off x="40205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9</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43" name="Google Shape;443;p41"/>
          <p:cNvGraphicFramePr/>
          <p:nvPr/>
        </p:nvGraphicFramePr>
        <p:xfrm>
          <a:off x="57648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13</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44" name="Google Shape;444;p41"/>
          <p:cNvGraphicFramePr/>
          <p:nvPr/>
        </p:nvGraphicFramePr>
        <p:xfrm>
          <a:off x="7509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10</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graphicFrame>
        <p:nvGraphicFramePr>
          <p:cNvPr id="445" name="Google Shape;445;p41"/>
          <p:cNvGraphicFramePr/>
          <p:nvPr/>
        </p:nvGraphicFramePr>
        <p:xfrm>
          <a:off x="22763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15</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46" name="Google Shape;446;p41"/>
          <p:cNvGraphicFramePr/>
          <p:nvPr/>
        </p:nvGraphicFramePr>
        <p:xfrm>
          <a:off x="532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12</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447" name="Google Shape;447;p41"/>
          <p:cNvCxnSpPr/>
          <p:nvPr/>
        </p:nvCxnSpPr>
        <p:spPr>
          <a:xfrm flipH="1" rot="10800000">
            <a:off x="2832050"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48" name="Google Shape;448;p41"/>
          <p:cNvCxnSpPr/>
          <p:nvPr/>
        </p:nvCxnSpPr>
        <p:spPr>
          <a:xfrm flipH="1" rot="10800000">
            <a:off x="4557825"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49" name="Google Shape;449;p41"/>
          <p:cNvCxnSpPr/>
          <p:nvPr/>
        </p:nvCxnSpPr>
        <p:spPr>
          <a:xfrm flipH="1" rot="10800000">
            <a:off x="6283600" y="2276625"/>
            <a:ext cx="1110600" cy="703500"/>
          </a:xfrm>
          <a:prstGeom prst="straightConnector1">
            <a:avLst/>
          </a:prstGeom>
          <a:noFill/>
          <a:ln cap="flat" cmpd="sng" w="28575">
            <a:solidFill>
              <a:schemeClr val="lt2"/>
            </a:solidFill>
            <a:prstDash val="solid"/>
            <a:round/>
            <a:headEnd len="med" w="med" type="none"/>
            <a:tailEnd len="med" w="med" type="triangle"/>
          </a:ln>
        </p:spPr>
      </p:cxnSp>
      <p:sp>
        <p:nvSpPr>
          <p:cNvPr id="450" name="Google Shape;450;p41"/>
          <p:cNvSpPr txBox="1"/>
          <p:nvPr/>
        </p:nvSpPr>
        <p:spPr>
          <a:xfrm>
            <a:off x="2364550" y="8329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list</a:t>
            </a:r>
            <a:endParaRPr>
              <a:solidFill>
                <a:schemeClr val="lt2"/>
              </a:solidFill>
            </a:endParaRPr>
          </a:p>
        </p:txBody>
      </p:sp>
      <p:sp>
        <p:nvSpPr>
          <p:cNvPr id="451" name="Google Shape;451;p41"/>
          <p:cNvSpPr txBox="1"/>
          <p:nvPr/>
        </p:nvSpPr>
        <p:spPr>
          <a:xfrm>
            <a:off x="620300" y="40435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new</a:t>
            </a:r>
            <a:endParaRPr>
              <a:solidFill>
                <a:schemeClr val="lt2"/>
              </a:solidFill>
            </a:endParaRPr>
          </a:p>
        </p:txBody>
      </p:sp>
      <p:cxnSp>
        <p:nvCxnSpPr>
          <p:cNvPr id="452" name="Google Shape;452;p41"/>
          <p:cNvCxnSpPr/>
          <p:nvPr/>
        </p:nvCxnSpPr>
        <p:spPr>
          <a:xfrm>
            <a:off x="2827750" y="1198950"/>
            <a:ext cx="0" cy="592200"/>
          </a:xfrm>
          <a:prstGeom prst="straightConnector1">
            <a:avLst/>
          </a:prstGeom>
          <a:noFill/>
          <a:ln cap="flat" cmpd="sng" w="9525">
            <a:solidFill>
              <a:schemeClr val="lt2"/>
            </a:solidFill>
            <a:prstDash val="solid"/>
            <a:round/>
            <a:headEnd len="med" w="med" type="none"/>
            <a:tailEnd len="med" w="med" type="triangle"/>
          </a:ln>
        </p:spPr>
      </p:cxnSp>
      <p:cxnSp>
        <p:nvCxnSpPr>
          <p:cNvPr id="453" name="Google Shape;453;p41"/>
          <p:cNvCxnSpPr/>
          <p:nvPr/>
        </p:nvCxnSpPr>
        <p:spPr>
          <a:xfrm rot="10800000">
            <a:off x="1083500" y="3395175"/>
            <a:ext cx="0" cy="592200"/>
          </a:xfrm>
          <a:prstGeom prst="straightConnector1">
            <a:avLst/>
          </a:prstGeom>
          <a:noFill/>
          <a:ln cap="flat" cmpd="sng" w="9525">
            <a:solidFill>
              <a:schemeClr val="lt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Linked Lists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graphicFrame>
        <p:nvGraphicFramePr>
          <p:cNvPr id="458" name="Google Shape;458;p42"/>
          <p:cNvGraphicFramePr/>
          <p:nvPr/>
        </p:nvGraphicFramePr>
        <p:xfrm>
          <a:off x="40205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9</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59" name="Google Shape;459;p42"/>
          <p:cNvGraphicFramePr/>
          <p:nvPr/>
        </p:nvGraphicFramePr>
        <p:xfrm>
          <a:off x="57648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13</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60" name="Google Shape;460;p42"/>
          <p:cNvGraphicFramePr/>
          <p:nvPr/>
        </p:nvGraphicFramePr>
        <p:xfrm>
          <a:off x="7509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10</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graphicFrame>
        <p:nvGraphicFramePr>
          <p:cNvPr id="461" name="Google Shape;461;p42"/>
          <p:cNvGraphicFramePr/>
          <p:nvPr/>
        </p:nvGraphicFramePr>
        <p:xfrm>
          <a:off x="22763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15</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62" name="Google Shape;462;p42"/>
          <p:cNvGraphicFramePr/>
          <p:nvPr/>
        </p:nvGraphicFramePr>
        <p:xfrm>
          <a:off x="532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12</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463" name="Google Shape;463;p42"/>
          <p:cNvCxnSpPr/>
          <p:nvPr/>
        </p:nvCxnSpPr>
        <p:spPr>
          <a:xfrm flipH="1" rot="10800000">
            <a:off x="2832050"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64" name="Google Shape;464;p42"/>
          <p:cNvCxnSpPr/>
          <p:nvPr/>
        </p:nvCxnSpPr>
        <p:spPr>
          <a:xfrm flipH="1" rot="10800000">
            <a:off x="4557825"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65" name="Google Shape;465;p42"/>
          <p:cNvCxnSpPr/>
          <p:nvPr/>
        </p:nvCxnSpPr>
        <p:spPr>
          <a:xfrm flipH="1" rot="10800000">
            <a:off x="6283600" y="2276625"/>
            <a:ext cx="1110600" cy="703500"/>
          </a:xfrm>
          <a:prstGeom prst="straightConnector1">
            <a:avLst/>
          </a:prstGeom>
          <a:noFill/>
          <a:ln cap="flat" cmpd="sng" w="28575">
            <a:solidFill>
              <a:schemeClr val="lt2"/>
            </a:solidFill>
            <a:prstDash val="solid"/>
            <a:round/>
            <a:headEnd len="med" w="med" type="none"/>
            <a:tailEnd len="med" w="med" type="triangle"/>
          </a:ln>
        </p:spPr>
      </p:cxnSp>
      <p:sp>
        <p:nvSpPr>
          <p:cNvPr id="466" name="Google Shape;466;p42"/>
          <p:cNvSpPr txBox="1"/>
          <p:nvPr/>
        </p:nvSpPr>
        <p:spPr>
          <a:xfrm>
            <a:off x="2364550" y="8329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list</a:t>
            </a:r>
            <a:endParaRPr>
              <a:solidFill>
                <a:schemeClr val="lt2"/>
              </a:solidFill>
            </a:endParaRPr>
          </a:p>
        </p:txBody>
      </p:sp>
      <p:sp>
        <p:nvSpPr>
          <p:cNvPr id="467" name="Google Shape;467;p42"/>
          <p:cNvSpPr txBox="1"/>
          <p:nvPr/>
        </p:nvSpPr>
        <p:spPr>
          <a:xfrm>
            <a:off x="620300" y="40435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new</a:t>
            </a:r>
            <a:endParaRPr>
              <a:solidFill>
                <a:schemeClr val="lt2"/>
              </a:solidFill>
            </a:endParaRPr>
          </a:p>
        </p:txBody>
      </p:sp>
      <p:cxnSp>
        <p:nvCxnSpPr>
          <p:cNvPr id="468" name="Google Shape;468;p42"/>
          <p:cNvCxnSpPr/>
          <p:nvPr/>
        </p:nvCxnSpPr>
        <p:spPr>
          <a:xfrm>
            <a:off x="2827750" y="1198950"/>
            <a:ext cx="0" cy="592200"/>
          </a:xfrm>
          <a:prstGeom prst="straightConnector1">
            <a:avLst/>
          </a:prstGeom>
          <a:noFill/>
          <a:ln cap="flat" cmpd="sng" w="9525">
            <a:solidFill>
              <a:schemeClr val="lt2"/>
            </a:solidFill>
            <a:prstDash val="solid"/>
            <a:round/>
            <a:headEnd len="med" w="med" type="none"/>
            <a:tailEnd len="med" w="med" type="triangle"/>
          </a:ln>
        </p:spPr>
      </p:cxnSp>
      <p:cxnSp>
        <p:nvCxnSpPr>
          <p:cNvPr id="469" name="Google Shape;469;p42"/>
          <p:cNvCxnSpPr/>
          <p:nvPr/>
        </p:nvCxnSpPr>
        <p:spPr>
          <a:xfrm rot="10800000">
            <a:off x="1083500" y="3395175"/>
            <a:ext cx="0" cy="592200"/>
          </a:xfrm>
          <a:prstGeom prst="straightConnector1">
            <a:avLst/>
          </a:prstGeom>
          <a:noFill/>
          <a:ln cap="flat" cmpd="sng" w="9525">
            <a:solidFill>
              <a:schemeClr val="lt2"/>
            </a:solidFill>
            <a:prstDash val="solid"/>
            <a:round/>
            <a:headEnd len="med" w="med" type="none"/>
            <a:tailEnd len="med" w="med" type="triangle"/>
          </a:ln>
        </p:spPr>
      </p:cxnSp>
      <p:cxnSp>
        <p:nvCxnSpPr>
          <p:cNvPr id="470" name="Google Shape;470;p42"/>
          <p:cNvCxnSpPr/>
          <p:nvPr/>
        </p:nvCxnSpPr>
        <p:spPr>
          <a:xfrm flipH="1" rot="10800000">
            <a:off x="1079450" y="2276625"/>
            <a:ext cx="1110600" cy="703500"/>
          </a:xfrm>
          <a:prstGeom prst="straightConnector1">
            <a:avLst/>
          </a:prstGeom>
          <a:noFill/>
          <a:ln cap="flat" cmpd="sng" w="28575">
            <a:solidFill>
              <a:schemeClr val="lt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graphicFrame>
        <p:nvGraphicFramePr>
          <p:cNvPr id="475" name="Google Shape;475;p43"/>
          <p:cNvGraphicFramePr/>
          <p:nvPr/>
        </p:nvGraphicFramePr>
        <p:xfrm>
          <a:off x="40205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9</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76" name="Google Shape;476;p43"/>
          <p:cNvGraphicFramePr/>
          <p:nvPr/>
        </p:nvGraphicFramePr>
        <p:xfrm>
          <a:off x="57648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13</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77" name="Google Shape;477;p43"/>
          <p:cNvGraphicFramePr/>
          <p:nvPr/>
        </p:nvGraphicFramePr>
        <p:xfrm>
          <a:off x="7509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10</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graphicFrame>
        <p:nvGraphicFramePr>
          <p:cNvPr id="478" name="Google Shape;478;p43"/>
          <p:cNvGraphicFramePr/>
          <p:nvPr/>
        </p:nvGraphicFramePr>
        <p:xfrm>
          <a:off x="227630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15</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479" name="Google Shape;479;p43"/>
          <p:cNvGraphicFramePr/>
          <p:nvPr/>
        </p:nvGraphicFramePr>
        <p:xfrm>
          <a:off x="532050" y="1880700"/>
          <a:ext cx="3000000" cy="3000000"/>
        </p:xfrm>
        <a:graphic>
          <a:graphicData uri="http://schemas.openxmlformats.org/drawingml/2006/table">
            <a:tbl>
              <a:tblPr>
                <a:noFill/>
                <a:tableStyleId>{CAD2CF8C-12FB-4C9D-9F6A-FADBBC22947B}</a:tableStyleId>
              </a:tblPr>
              <a:tblGrid>
                <a:gridCol w="1102900"/>
              </a:tblGrid>
              <a:tr h="691050">
                <a:tc>
                  <a:txBody>
                    <a:bodyPr/>
                    <a:lstStyle/>
                    <a:p>
                      <a:pPr indent="0" lvl="0" marL="0" rtl="0" algn="ctr">
                        <a:spcBef>
                          <a:spcPts val="0"/>
                        </a:spcBef>
                        <a:spcAft>
                          <a:spcPts val="0"/>
                        </a:spcAft>
                        <a:buNone/>
                      </a:pPr>
                      <a:r>
                        <a:rPr b="1" lang="en" sz="2400">
                          <a:solidFill>
                            <a:schemeClr val="lt2"/>
                          </a:solidFill>
                        </a:rPr>
                        <a:t>12</a:t>
                      </a:r>
                      <a:endParaRPr b="1" sz="2400">
                        <a:solidFill>
                          <a:schemeClr val="lt2"/>
                        </a:solidFill>
                      </a:endParaRPr>
                    </a:p>
                  </a:txBody>
                  <a:tcPr marT="91425" marB="91425" marR="91425" marL="91425" anchor="ctr"/>
                </a:tc>
              </a:tr>
              <a:tr h="691050">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480" name="Google Shape;480;p43"/>
          <p:cNvCxnSpPr/>
          <p:nvPr/>
        </p:nvCxnSpPr>
        <p:spPr>
          <a:xfrm flipH="1" rot="10800000">
            <a:off x="2832050"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81" name="Google Shape;481;p43"/>
          <p:cNvCxnSpPr/>
          <p:nvPr/>
        </p:nvCxnSpPr>
        <p:spPr>
          <a:xfrm flipH="1" rot="10800000">
            <a:off x="4557825" y="2276625"/>
            <a:ext cx="1110600" cy="703500"/>
          </a:xfrm>
          <a:prstGeom prst="straightConnector1">
            <a:avLst/>
          </a:prstGeom>
          <a:noFill/>
          <a:ln cap="flat" cmpd="sng" w="28575">
            <a:solidFill>
              <a:schemeClr val="lt2"/>
            </a:solidFill>
            <a:prstDash val="solid"/>
            <a:round/>
            <a:headEnd len="med" w="med" type="none"/>
            <a:tailEnd len="med" w="med" type="triangle"/>
          </a:ln>
        </p:spPr>
      </p:cxnSp>
      <p:cxnSp>
        <p:nvCxnSpPr>
          <p:cNvPr id="482" name="Google Shape;482;p43"/>
          <p:cNvCxnSpPr/>
          <p:nvPr/>
        </p:nvCxnSpPr>
        <p:spPr>
          <a:xfrm flipH="1" rot="10800000">
            <a:off x="6283600" y="2276625"/>
            <a:ext cx="1110600" cy="703500"/>
          </a:xfrm>
          <a:prstGeom prst="straightConnector1">
            <a:avLst/>
          </a:prstGeom>
          <a:noFill/>
          <a:ln cap="flat" cmpd="sng" w="28575">
            <a:solidFill>
              <a:schemeClr val="lt2"/>
            </a:solidFill>
            <a:prstDash val="solid"/>
            <a:round/>
            <a:headEnd len="med" w="med" type="none"/>
            <a:tailEnd len="med" w="med" type="triangle"/>
          </a:ln>
        </p:spPr>
      </p:cxnSp>
      <p:sp>
        <p:nvSpPr>
          <p:cNvPr id="483" name="Google Shape;483;p43"/>
          <p:cNvSpPr txBox="1"/>
          <p:nvPr/>
        </p:nvSpPr>
        <p:spPr>
          <a:xfrm>
            <a:off x="611950" y="8329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list</a:t>
            </a:r>
            <a:endParaRPr>
              <a:solidFill>
                <a:schemeClr val="lt2"/>
              </a:solidFill>
            </a:endParaRPr>
          </a:p>
        </p:txBody>
      </p:sp>
      <p:sp>
        <p:nvSpPr>
          <p:cNvPr id="484" name="Google Shape;484;p43"/>
          <p:cNvSpPr txBox="1"/>
          <p:nvPr/>
        </p:nvSpPr>
        <p:spPr>
          <a:xfrm>
            <a:off x="620300" y="4043550"/>
            <a:ext cx="926400" cy="5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new</a:t>
            </a:r>
            <a:endParaRPr>
              <a:solidFill>
                <a:schemeClr val="lt2"/>
              </a:solidFill>
            </a:endParaRPr>
          </a:p>
        </p:txBody>
      </p:sp>
      <p:cxnSp>
        <p:nvCxnSpPr>
          <p:cNvPr id="485" name="Google Shape;485;p43"/>
          <p:cNvCxnSpPr/>
          <p:nvPr/>
        </p:nvCxnSpPr>
        <p:spPr>
          <a:xfrm>
            <a:off x="1075150" y="1198950"/>
            <a:ext cx="0" cy="592200"/>
          </a:xfrm>
          <a:prstGeom prst="straightConnector1">
            <a:avLst/>
          </a:prstGeom>
          <a:noFill/>
          <a:ln cap="flat" cmpd="sng" w="9525">
            <a:solidFill>
              <a:schemeClr val="lt2"/>
            </a:solidFill>
            <a:prstDash val="solid"/>
            <a:round/>
            <a:headEnd len="med" w="med" type="none"/>
            <a:tailEnd len="med" w="med" type="triangle"/>
          </a:ln>
        </p:spPr>
      </p:cxnSp>
      <p:cxnSp>
        <p:nvCxnSpPr>
          <p:cNvPr id="486" name="Google Shape;486;p43"/>
          <p:cNvCxnSpPr/>
          <p:nvPr/>
        </p:nvCxnSpPr>
        <p:spPr>
          <a:xfrm rot="10800000">
            <a:off x="1083500" y="3395175"/>
            <a:ext cx="0" cy="592200"/>
          </a:xfrm>
          <a:prstGeom prst="straightConnector1">
            <a:avLst/>
          </a:prstGeom>
          <a:noFill/>
          <a:ln cap="flat" cmpd="sng" w="9525">
            <a:solidFill>
              <a:schemeClr val="lt2"/>
            </a:solidFill>
            <a:prstDash val="solid"/>
            <a:round/>
            <a:headEnd len="med" w="med" type="none"/>
            <a:tailEnd len="med" w="med" type="triangle"/>
          </a:ln>
        </p:spPr>
      </p:cxnSp>
      <p:cxnSp>
        <p:nvCxnSpPr>
          <p:cNvPr id="487" name="Google Shape;487;p43"/>
          <p:cNvCxnSpPr/>
          <p:nvPr/>
        </p:nvCxnSpPr>
        <p:spPr>
          <a:xfrm flipH="1" rot="10800000">
            <a:off x="1079450" y="2276625"/>
            <a:ext cx="1110600" cy="703500"/>
          </a:xfrm>
          <a:prstGeom prst="straightConnector1">
            <a:avLst/>
          </a:prstGeom>
          <a:noFill/>
          <a:ln cap="flat" cmpd="sng" w="28575">
            <a:solidFill>
              <a:schemeClr val="lt2"/>
            </a:solidFill>
            <a:prstDash val="solid"/>
            <a:round/>
            <a:headEnd len="med" w="med" type="none"/>
            <a:tailEnd len="med" w="med" type="triangle"/>
          </a:ln>
        </p:spPr>
      </p:cxnSp>
      <p:sp>
        <p:nvSpPr>
          <p:cNvPr id="488" name="Google Shape;488;p43"/>
          <p:cNvSpPr txBox="1"/>
          <p:nvPr/>
        </p:nvSpPr>
        <p:spPr>
          <a:xfrm>
            <a:off x="958200" y="155650"/>
            <a:ext cx="2139600" cy="25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100">
                <a:solidFill>
                  <a:schemeClr val="accent1"/>
                </a:solidFill>
              </a:rPr>
              <a:t>✔</a:t>
            </a:r>
            <a:endParaRPr sz="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4"/>
          <p:cNvSpPr txBox="1"/>
          <p:nvPr>
            <p:ph idx="1" type="body"/>
          </p:nvPr>
        </p:nvSpPr>
        <p:spPr>
          <a:xfrm>
            <a:off x="311700" y="955800"/>
            <a:ext cx="8520600" cy="13503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Delete an entire linked list:</a:t>
            </a:r>
            <a:endParaRPr>
              <a:solidFill>
                <a:srgbClr val="FFFFFF"/>
              </a:solidFill>
            </a:endParaRPr>
          </a:p>
        </p:txBody>
      </p:sp>
      <p:sp>
        <p:nvSpPr>
          <p:cNvPr id="494" name="Google Shape;494;p44"/>
          <p:cNvSpPr txBox="1"/>
          <p:nvPr/>
        </p:nvSpPr>
        <p:spPr>
          <a:xfrm>
            <a:off x="780675" y="4680300"/>
            <a:ext cx="810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list</a:t>
            </a:r>
            <a:endParaRPr>
              <a:solidFill>
                <a:srgbClr val="FFFFFF"/>
              </a:solidFill>
            </a:endParaRPr>
          </a:p>
        </p:txBody>
      </p:sp>
      <p:cxnSp>
        <p:nvCxnSpPr>
          <p:cNvPr id="495" name="Google Shape;495;p44"/>
          <p:cNvCxnSpPr/>
          <p:nvPr/>
        </p:nvCxnSpPr>
        <p:spPr>
          <a:xfrm rot="10800000">
            <a:off x="965950" y="3782700"/>
            <a:ext cx="8700" cy="897600"/>
          </a:xfrm>
          <a:prstGeom prst="straightConnector1">
            <a:avLst/>
          </a:prstGeom>
          <a:noFill/>
          <a:ln cap="flat" cmpd="sng" w="38100">
            <a:solidFill>
              <a:srgbClr val="FFFF00"/>
            </a:solidFill>
            <a:prstDash val="solid"/>
            <a:round/>
            <a:headEnd len="med" w="med" type="none"/>
            <a:tailEnd len="med" w="med" type="triangle"/>
          </a:ln>
        </p:spPr>
      </p:cxnSp>
      <p:grpSp>
        <p:nvGrpSpPr>
          <p:cNvPr id="496" name="Google Shape;496;p44"/>
          <p:cNvGrpSpPr/>
          <p:nvPr/>
        </p:nvGrpSpPr>
        <p:grpSpPr>
          <a:xfrm>
            <a:off x="644028" y="2874642"/>
            <a:ext cx="7282537" cy="726370"/>
            <a:chOff x="663328" y="1376867"/>
            <a:chExt cx="7282537" cy="726370"/>
          </a:xfrm>
        </p:grpSpPr>
        <p:grpSp>
          <p:nvGrpSpPr>
            <p:cNvPr id="497" name="Google Shape;497;p44"/>
            <p:cNvGrpSpPr/>
            <p:nvPr/>
          </p:nvGrpSpPr>
          <p:grpSpPr>
            <a:xfrm>
              <a:off x="663328" y="1376886"/>
              <a:ext cx="680269" cy="726351"/>
              <a:chOff x="140315" y="570625"/>
              <a:chExt cx="1125900" cy="1136700"/>
            </a:xfrm>
          </p:grpSpPr>
          <p:sp>
            <p:nvSpPr>
              <p:cNvPr id="498" name="Google Shape;498;p44"/>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4"/>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500" name="Google Shape;500;p44"/>
            <p:cNvGrpSpPr/>
            <p:nvPr/>
          </p:nvGrpSpPr>
          <p:grpSpPr>
            <a:xfrm>
              <a:off x="2313888" y="1376875"/>
              <a:ext cx="680269" cy="726351"/>
              <a:chOff x="2079067" y="570625"/>
              <a:chExt cx="1125900" cy="1136700"/>
            </a:xfrm>
          </p:grpSpPr>
          <p:sp>
            <p:nvSpPr>
              <p:cNvPr id="501" name="Google Shape;501;p44"/>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4"/>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503" name="Google Shape;503;p44"/>
            <p:cNvGrpSpPr/>
            <p:nvPr/>
          </p:nvGrpSpPr>
          <p:grpSpPr>
            <a:xfrm>
              <a:off x="3964449" y="1376867"/>
              <a:ext cx="680269" cy="726351"/>
              <a:chOff x="4001583" y="570625"/>
              <a:chExt cx="1125900" cy="1136700"/>
            </a:xfrm>
          </p:grpSpPr>
          <p:sp>
            <p:nvSpPr>
              <p:cNvPr id="504" name="Google Shape;504;p44"/>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4"/>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506" name="Google Shape;506;p44"/>
            <p:cNvGrpSpPr/>
            <p:nvPr/>
          </p:nvGrpSpPr>
          <p:grpSpPr>
            <a:xfrm>
              <a:off x="5615027" y="1376867"/>
              <a:ext cx="680269" cy="726351"/>
              <a:chOff x="5924130" y="570625"/>
              <a:chExt cx="1125900" cy="1136700"/>
            </a:xfrm>
          </p:grpSpPr>
          <p:sp>
            <p:nvSpPr>
              <p:cNvPr id="507" name="Google Shape;507;p44"/>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4"/>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509" name="Google Shape;509;p44"/>
            <p:cNvGrpSpPr/>
            <p:nvPr/>
          </p:nvGrpSpPr>
          <p:grpSpPr>
            <a:xfrm>
              <a:off x="7265595" y="1376867"/>
              <a:ext cx="680269" cy="726351"/>
              <a:chOff x="7846662" y="570625"/>
              <a:chExt cx="1125900" cy="1136700"/>
            </a:xfrm>
          </p:grpSpPr>
          <p:sp>
            <p:nvSpPr>
              <p:cNvPr id="510" name="Google Shape;510;p44"/>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4"/>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512" name="Google Shape;512;p44"/>
            <p:cNvCxnSpPr>
              <a:stCxn id="498" idx="6"/>
              <a:endCxn id="501"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13" name="Google Shape;513;p44"/>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14" name="Google Shape;514;p44"/>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15" name="Google Shape;515;p44"/>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5"/>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Delete an entire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you’ve reached a NULL pointer, stop.</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Else, make temporary pointer</a:t>
            </a:r>
            <a:endParaRPr>
              <a:solidFill>
                <a:srgbClr val="FFFFFF"/>
              </a:solidFill>
            </a:endParaRPr>
          </a:p>
        </p:txBody>
      </p:sp>
      <p:grpSp>
        <p:nvGrpSpPr>
          <p:cNvPr id="521" name="Google Shape;521;p45"/>
          <p:cNvGrpSpPr/>
          <p:nvPr/>
        </p:nvGrpSpPr>
        <p:grpSpPr>
          <a:xfrm>
            <a:off x="644028" y="2874642"/>
            <a:ext cx="7282537" cy="726370"/>
            <a:chOff x="663328" y="1376867"/>
            <a:chExt cx="7282537" cy="726370"/>
          </a:xfrm>
        </p:grpSpPr>
        <p:grpSp>
          <p:nvGrpSpPr>
            <p:cNvPr id="522" name="Google Shape;522;p45"/>
            <p:cNvGrpSpPr/>
            <p:nvPr/>
          </p:nvGrpSpPr>
          <p:grpSpPr>
            <a:xfrm>
              <a:off x="663328" y="1376886"/>
              <a:ext cx="680269" cy="726351"/>
              <a:chOff x="140315" y="570625"/>
              <a:chExt cx="1125900" cy="1136700"/>
            </a:xfrm>
          </p:grpSpPr>
          <p:sp>
            <p:nvSpPr>
              <p:cNvPr id="523" name="Google Shape;523;p45"/>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5"/>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525" name="Google Shape;525;p45"/>
            <p:cNvGrpSpPr/>
            <p:nvPr/>
          </p:nvGrpSpPr>
          <p:grpSpPr>
            <a:xfrm>
              <a:off x="2313888" y="1376875"/>
              <a:ext cx="680269" cy="726351"/>
              <a:chOff x="2079067" y="570625"/>
              <a:chExt cx="1125900" cy="1136700"/>
            </a:xfrm>
          </p:grpSpPr>
          <p:sp>
            <p:nvSpPr>
              <p:cNvPr id="526" name="Google Shape;526;p45"/>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5"/>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528" name="Google Shape;528;p45"/>
            <p:cNvGrpSpPr/>
            <p:nvPr/>
          </p:nvGrpSpPr>
          <p:grpSpPr>
            <a:xfrm>
              <a:off x="3964449" y="1376867"/>
              <a:ext cx="680269" cy="726351"/>
              <a:chOff x="4001583" y="570625"/>
              <a:chExt cx="1125900" cy="1136700"/>
            </a:xfrm>
          </p:grpSpPr>
          <p:sp>
            <p:nvSpPr>
              <p:cNvPr id="529" name="Google Shape;529;p45"/>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5"/>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531" name="Google Shape;531;p45"/>
            <p:cNvGrpSpPr/>
            <p:nvPr/>
          </p:nvGrpSpPr>
          <p:grpSpPr>
            <a:xfrm>
              <a:off x="5615027" y="1376867"/>
              <a:ext cx="680269" cy="726351"/>
              <a:chOff x="5924130" y="570625"/>
              <a:chExt cx="1125900" cy="1136700"/>
            </a:xfrm>
          </p:grpSpPr>
          <p:sp>
            <p:nvSpPr>
              <p:cNvPr id="532" name="Google Shape;532;p45"/>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5"/>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534" name="Google Shape;534;p45"/>
            <p:cNvGrpSpPr/>
            <p:nvPr/>
          </p:nvGrpSpPr>
          <p:grpSpPr>
            <a:xfrm>
              <a:off x="7265595" y="1376867"/>
              <a:ext cx="680269" cy="726351"/>
              <a:chOff x="7846662" y="570625"/>
              <a:chExt cx="1125900" cy="1136700"/>
            </a:xfrm>
          </p:grpSpPr>
          <p:sp>
            <p:nvSpPr>
              <p:cNvPr id="535" name="Google Shape;535;p45"/>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537" name="Google Shape;537;p45"/>
            <p:cNvCxnSpPr>
              <a:stCxn id="523" idx="6"/>
              <a:endCxn id="526"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38" name="Google Shape;538;p45"/>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39" name="Google Shape;539;p45"/>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40" name="Google Shape;540;p45"/>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541" name="Google Shape;541;p45"/>
          <p:cNvCxnSpPr/>
          <p:nvPr/>
        </p:nvCxnSpPr>
        <p:spPr>
          <a:xfrm rot="10800000">
            <a:off x="965950" y="3782700"/>
            <a:ext cx="8700" cy="897600"/>
          </a:xfrm>
          <a:prstGeom prst="straightConnector1">
            <a:avLst/>
          </a:prstGeom>
          <a:noFill/>
          <a:ln cap="flat" cmpd="sng" w="38100">
            <a:solidFill>
              <a:srgbClr val="FFFF00"/>
            </a:solidFill>
            <a:prstDash val="solid"/>
            <a:round/>
            <a:headEnd len="med" w="med" type="none"/>
            <a:tailEnd len="med" w="med" type="triangle"/>
          </a:ln>
        </p:spPr>
      </p:cxnSp>
      <p:sp>
        <p:nvSpPr>
          <p:cNvPr id="542" name="Google Shape;542;p45"/>
          <p:cNvSpPr txBox="1"/>
          <p:nvPr/>
        </p:nvSpPr>
        <p:spPr>
          <a:xfrm>
            <a:off x="780675" y="4680300"/>
            <a:ext cx="810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list</a:t>
            </a:r>
            <a:endParaRPr>
              <a:solidFill>
                <a:srgbClr val="FFFFFF"/>
              </a:solidFill>
            </a:endParaRPr>
          </a:p>
        </p:txBody>
      </p:sp>
      <p:cxnSp>
        <p:nvCxnSpPr>
          <p:cNvPr id="543" name="Google Shape;543;p45"/>
          <p:cNvCxnSpPr/>
          <p:nvPr/>
        </p:nvCxnSpPr>
        <p:spPr>
          <a:xfrm flipH="1" rot="10800000">
            <a:off x="530750" y="3686250"/>
            <a:ext cx="241500" cy="849300"/>
          </a:xfrm>
          <a:prstGeom prst="straightConnector1">
            <a:avLst/>
          </a:prstGeom>
          <a:noFill/>
          <a:ln cap="flat" cmpd="sng" w="38100">
            <a:solidFill>
              <a:srgbClr val="00FFFF"/>
            </a:solidFill>
            <a:prstDash val="solid"/>
            <a:round/>
            <a:headEnd len="med" w="med" type="none"/>
            <a:tailEnd len="med" w="med" type="triangle"/>
          </a:ln>
        </p:spPr>
      </p:cxnSp>
      <p:sp>
        <p:nvSpPr>
          <p:cNvPr id="544" name="Google Shape;544;p45"/>
          <p:cNvSpPr txBox="1"/>
          <p:nvPr/>
        </p:nvSpPr>
        <p:spPr>
          <a:xfrm>
            <a:off x="240250" y="4505600"/>
            <a:ext cx="810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tmp</a:t>
            </a:r>
            <a:endParaRPr>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Delete an entire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you’ve reached a NULL pointer, stop.</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Else, make temporary pointer</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Move list pointer</a:t>
            </a:r>
            <a:endParaRPr>
              <a:solidFill>
                <a:srgbClr val="FFFFFF"/>
              </a:solidFill>
            </a:endParaRPr>
          </a:p>
        </p:txBody>
      </p:sp>
      <p:grpSp>
        <p:nvGrpSpPr>
          <p:cNvPr id="550" name="Google Shape;550;p46"/>
          <p:cNvGrpSpPr/>
          <p:nvPr/>
        </p:nvGrpSpPr>
        <p:grpSpPr>
          <a:xfrm>
            <a:off x="644028" y="2874642"/>
            <a:ext cx="7282537" cy="726370"/>
            <a:chOff x="663328" y="1376867"/>
            <a:chExt cx="7282537" cy="726370"/>
          </a:xfrm>
        </p:grpSpPr>
        <p:grpSp>
          <p:nvGrpSpPr>
            <p:cNvPr id="551" name="Google Shape;551;p46"/>
            <p:cNvGrpSpPr/>
            <p:nvPr/>
          </p:nvGrpSpPr>
          <p:grpSpPr>
            <a:xfrm>
              <a:off x="663328" y="1376886"/>
              <a:ext cx="680269" cy="726351"/>
              <a:chOff x="140315" y="570625"/>
              <a:chExt cx="1125900" cy="1136700"/>
            </a:xfrm>
          </p:grpSpPr>
          <p:sp>
            <p:nvSpPr>
              <p:cNvPr id="552" name="Google Shape;552;p46"/>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6"/>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554" name="Google Shape;554;p46"/>
            <p:cNvGrpSpPr/>
            <p:nvPr/>
          </p:nvGrpSpPr>
          <p:grpSpPr>
            <a:xfrm>
              <a:off x="2313888" y="1376875"/>
              <a:ext cx="680269" cy="726351"/>
              <a:chOff x="2079067" y="570625"/>
              <a:chExt cx="1125900" cy="1136700"/>
            </a:xfrm>
          </p:grpSpPr>
          <p:sp>
            <p:nvSpPr>
              <p:cNvPr id="555" name="Google Shape;555;p46"/>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6"/>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557" name="Google Shape;557;p46"/>
            <p:cNvGrpSpPr/>
            <p:nvPr/>
          </p:nvGrpSpPr>
          <p:grpSpPr>
            <a:xfrm>
              <a:off x="3964449" y="1376867"/>
              <a:ext cx="680269" cy="726351"/>
              <a:chOff x="4001583" y="570625"/>
              <a:chExt cx="1125900" cy="1136700"/>
            </a:xfrm>
          </p:grpSpPr>
          <p:sp>
            <p:nvSpPr>
              <p:cNvPr id="558" name="Google Shape;558;p46"/>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6"/>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560" name="Google Shape;560;p46"/>
            <p:cNvGrpSpPr/>
            <p:nvPr/>
          </p:nvGrpSpPr>
          <p:grpSpPr>
            <a:xfrm>
              <a:off x="5615027" y="1376867"/>
              <a:ext cx="680269" cy="726351"/>
              <a:chOff x="5924130" y="570625"/>
              <a:chExt cx="1125900" cy="1136700"/>
            </a:xfrm>
          </p:grpSpPr>
          <p:sp>
            <p:nvSpPr>
              <p:cNvPr id="561" name="Google Shape;561;p46"/>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6"/>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563" name="Google Shape;563;p46"/>
            <p:cNvGrpSpPr/>
            <p:nvPr/>
          </p:nvGrpSpPr>
          <p:grpSpPr>
            <a:xfrm>
              <a:off x="7265595" y="1376867"/>
              <a:ext cx="680269" cy="726351"/>
              <a:chOff x="7846662" y="570625"/>
              <a:chExt cx="1125900" cy="1136700"/>
            </a:xfrm>
          </p:grpSpPr>
          <p:sp>
            <p:nvSpPr>
              <p:cNvPr id="564" name="Google Shape;564;p46"/>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6"/>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566" name="Google Shape;566;p46"/>
            <p:cNvCxnSpPr>
              <a:stCxn id="552" idx="6"/>
              <a:endCxn id="555"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67" name="Google Shape;567;p46"/>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68" name="Google Shape;568;p46"/>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69" name="Google Shape;569;p46"/>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570" name="Google Shape;570;p46"/>
          <p:cNvCxnSpPr/>
          <p:nvPr/>
        </p:nvCxnSpPr>
        <p:spPr>
          <a:xfrm rot="10800000">
            <a:off x="2642350" y="3782700"/>
            <a:ext cx="8700" cy="897600"/>
          </a:xfrm>
          <a:prstGeom prst="straightConnector1">
            <a:avLst/>
          </a:prstGeom>
          <a:noFill/>
          <a:ln cap="flat" cmpd="sng" w="38100">
            <a:solidFill>
              <a:srgbClr val="FFFF00"/>
            </a:solidFill>
            <a:prstDash val="solid"/>
            <a:round/>
            <a:headEnd len="med" w="med" type="none"/>
            <a:tailEnd len="med" w="med" type="triangle"/>
          </a:ln>
        </p:spPr>
      </p:cxnSp>
      <p:sp>
        <p:nvSpPr>
          <p:cNvPr id="571" name="Google Shape;571;p46"/>
          <p:cNvSpPr txBox="1"/>
          <p:nvPr/>
        </p:nvSpPr>
        <p:spPr>
          <a:xfrm>
            <a:off x="2457075" y="4680300"/>
            <a:ext cx="810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list</a:t>
            </a:r>
            <a:endParaRPr>
              <a:solidFill>
                <a:srgbClr val="FFFFFF"/>
              </a:solidFill>
            </a:endParaRPr>
          </a:p>
        </p:txBody>
      </p:sp>
      <p:cxnSp>
        <p:nvCxnSpPr>
          <p:cNvPr id="572" name="Google Shape;572;p46"/>
          <p:cNvCxnSpPr/>
          <p:nvPr/>
        </p:nvCxnSpPr>
        <p:spPr>
          <a:xfrm flipH="1" rot="10800000">
            <a:off x="530750" y="3686250"/>
            <a:ext cx="241500" cy="849300"/>
          </a:xfrm>
          <a:prstGeom prst="straightConnector1">
            <a:avLst/>
          </a:prstGeom>
          <a:noFill/>
          <a:ln cap="flat" cmpd="sng" w="38100">
            <a:solidFill>
              <a:srgbClr val="00FFFF"/>
            </a:solidFill>
            <a:prstDash val="solid"/>
            <a:round/>
            <a:headEnd len="med" w="med" type="none"/>
            <a:tailEnd len="med" w="med" type="triangle"/>
          </a:ln>
        </p:spPr>
      </p:cxnSp>
      <p:sp>
        <p:nvSpPr>
          <p:cNvPr id="573" name="Google Shape;573;p46"/>
          <p:cNvSpPr txBox="1"/>
          <p:nvPr/>
        </p:nvSpPr>
        <p:spPr>
          <a:xfrm>
            <a:off x="240250" y="4505600"/>
            <a:ext cx="810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tmp</a:t>
            </a:r>
            <a:endParaRPr>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Delete an entire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you’ve reached a NULL pointer, stop.</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Else, make temporary pointer</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Move list pointer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Free temporary pointer</a:t>
            </a:r>
            <a:endParaRPr>
              <a:solidFill>
                <a:srgbClr val="FFFFFF"/>
              </a:solidFill>
            </a:endParaRPr>
          </a:p>
        </p:txBody>
      </p:sp>
      <p:grpSp>
        <p:nvGrpSpPr>
          <p:cNvPr id="579" name="Google Shape;579;p47"/>
          <p:cNvGrpSpPr/>
          <p:nvPr/>
        </p:nvGrpSpPr>
        <p:grpSpPr>
          <a:xfrm>
            <a:off x="644028" y="2874642"/>
            <a:ext cx="7282537" cy="726370"/>
            <a:chOff x="663328" y="1376867"/>
            <a:chExt cx="7282537" cy="726370"/>
          </a:xfrm>
        </p:grpSpPr>
        <p:grpSp>
          <p:nvGrpSpPr>
            <p:cNvPr id="580" name="Google Shape;580;p47"/>
            <p:cNvGrpSpPr/>
            <p:nvPr/>
          </p:nvGrpSpPr>
          <p:grpSpPr>
            <a:xfrm>
              <a:off x="663328" y="1376886"/>
              <a:ext cx="680269" cy="726351"/>
              <a:chOff x="140315" y="570625"/>
              <a:chExt cx="1125900" cy="1136700"/>
            </a:xfrm>
          </p:grpSpPr>
          <p:sp>
            <p:nvSpPr>
              <p:cNvPr id="581" name="Google Shape;581;p47"/>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583" name="Google Shape;583;p47"/>
            <p:cNvGrpSpPr/>
            <p:nvPr/>
          </p:nvGrpSpPr>
          <p:grpSpPr>
            <a:xfrm>
              <a:off x="2313888" y="1376875"/>
              <a:ext cx="680269" cy="726351"/>
              <a:chOff x="2079067" y="570625"/>
              <a:chExt cx="1125900" cy="1136700"/>
            </a:xfrm>
          </p:grpSpPr>
          <p:sp>
            <p:nvSpPr>
              <p:cNvPr id="584" name="Google Shape;584;p47"/>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7"/>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586" name="Google Shape;586;p47"/>
            <p:cNvGrpSpPr/>
            <p:nvPr/>
          </p:nvGrpSpPr>
          <p:grpSpPr>
            <a:xfrm>
              <a:off x="3964449" y="1376867"/>
              <a:ext cx="680269" cy="726351"/>
              <a:chOff x="4001583" y="570625"/>
              <a:chExt cx="1125900" cy="1136700"/>
            </a:xfrm>
          </p:grpSpPr>
          <p:sp>
            <p:nvSpPr>
              <p:cNvPr id="587" name="Google Shape;587;p47"/>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7"/>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589" name="Google Shape;589;p47"/>
            <p:cNvGrpSpPr/>
            <p:nvPr/>
          </p:nvGrpSpPr>
          <p:grpSpPr>
            <a:xfrm>
              <a:off x="5615027" y="1376867"/>
              <a:ext cx="680269" cy="726351"/>
              <a:chOff x="5924130" y="570625"/>
              <a:chExt cx="1125900" cy="1136700"/>
            </a:xfrm>
          </p:grpSpPr>
          <p:sp>
            <p:nvSpPr>
              <p:cNvPr id="590" name="Google Shape;590;p47"/>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7"/>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592" name="Google Shape;592;p47"/>
            <p:cNvGrpSpPr/>
            <p:nvPr/>
          </p:nvGrpSpPr>
          <p:grpSpPr>
            <a:xfrm>
              <a:off x="7265595" y="1376867"/>
              <a:ext cx="680269" cy="726351"/>
              <a:chOff x="7846662" y="570625"/>
              <a:chExt cx="1125900" cy="1136700"/>
            </a:xfrm>
          </p:grpSpPr>
          <p:sp>
            <p:nvSpPr>
              <p:cNvPr id="593" name="Google Shape;593;p47"/>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7"/>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595" name="Google Shape;595;p47"/>
            <p:cNvCxnSpPr>
              <a:stCxn id="581" idx="6"/>
              <a:endCxn id="584"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96" name="Google Shape;596;p47"/>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97" name="Google Shape;597;p47"/>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598" name="Google Shape;598;p47"/>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599" name="Google Shape;599;p47"/>
          <p:cNvCxnSpPr/>
          <p:nvPr/>
        </p:nvCxnSpPr>
        <p:spPr>
          <a:xfrm rot="10800000">
            <a:off x="2642350" y="3782700"/>
            <a:ext cx="8700" cy="897600"/>
          </a:xfrm>
          <a:prstGeom prst="straightConnector1">
            <a:avLst/>
          </a:prstGeom>
          <a:noFill/>
          <a:ln cap="flat" cmpd="sng" w="38100">
            <a:solidFill>
              <a:srgbClr val="FFFF00"/>
            </a:solidFill>
            <a:prstDash val="solid"/>
            <a:round/>
            <a:headEnd len="med" w="med" type="none"/>
            <a:tailEnd len="med" w="med" type="triangle"/>
          </a:ln>
        </p:spPr>
      </p:cxnSp>
      <p:sp>
        <p:nvSpPr>
          <p:cNvPr id="600" name="Google Shape;600;p47"/>
          <p:cNvSpPr txBox="1"/>
          <p:nvPr/>
        </p:nvSpPr>
        <p:spPr>
          <a:xfrm>
            <a:off x="2457075" y="4680300"/>
            <a:ext cx="810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list</a:t>
            </a:r>
            <a:endParaRPr>
              <a:solidFill>
                <a:srgbClr val="FFFFFF"/>
              </a:solidFill>
            </a:endParaRPr>
          </a:p>
        </p:txBody>
      </p:sp>
      <p:cxnSp>
        <p:nvCxnSpPr>
          <p:cNvPr id="601" name="Google Shape;601;p47"/>
          <p:cNvCxnSpPr/>
          <p:nvPr/>
        </p:nvCxnSpPr>
        <p:spPr>
          <a:xfrm flipH="1" rot="10800000">
            <a:off x="530750" y="3686250"/>
            <a:ext cx="241500" cy="849300"/>
          </a:xfrm>
          <a:prstGeom prst="straightConnector1">
            <a:avLst/>
          </a:prstGeom>
          <a:noFill/>
          <a:ln cap="flat" cmpd="sng" w="38100">
            <a:solidFill>
              <a:srgbClr val="00FFFF"/>
            </a:solidFill>
            <a:prstDash val="solid"/>
            <a:round/>
            <a:headEnd len="med" w="med" type="none"/>
            <a:tailEnd len="med" w="med" type="triangle"/>
          </a:ln>
        </p:spPr>
      </p:cxnSp>
      <p:sp>
        <p:nvSpPr>
          <p:cNvPr id="602" name="Google Shape;602;p47"/>
          <p:cNvSpPr txBox="1"/>
          <p:nvPr/>
        </p:nvSpPr>
        <p:spPr>
          <a:xfrm>
            <a:off x="240250" y="4505600"/>
            <a:ext cx="810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tmp</a:t>
            </a:r>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Delete an entire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you’ve reached a NULL pointer, stop.</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Else, make temporary pointer</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Move list pointer</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Free temporary pointer</a:t>
            </a:r>
            <a:endParaRPr>
              <a:solidFill>
                <a:srgbClr val="FFFFFF"/>
              </a:solidFill>
            </a:endParaRPr>
          </a:p>
        </p:txBody>
      </p:sp>
      <p:cxnSp>
        <p:nvCxnSpPr>
          <p:cNvPr id="608" name="Google Shape;608;p48"/>
          <p:cNvCxnSpPr/>
          <p:nvPr/>
        </p:nvCxnSpPr>
        <p:spPr>
          <a:xfrm rot="10800000">
            <a:off x="2642350" y="3782700"/>
            <a:ext cx="8700" cy="897600"/>
          </a:xfrm>
          <a:prstGeom prst="straightConnector1">
            <a:avLst/>
          </a:prstGeom>
          <a:noFill/>
          <a:ln cap="flat" cmpd="sng" w="38100">
            <a:solidFill>
              <a:srgbClr val="FFFF00"/>
            </a:solidFill>
            <a:prstDash val="solid"/>
            <a:round/>
            <a:headEnd len="med" w="med" type="none"/>
            <a:tailEnd len="med" w="med" type="triangle"/>
          </a:ln>
        </p:spPr>
      </p:cxnSp>
      <p:sp>
        <p:nvSpPr>
          <p:cNvPr id="609" name="Google Shape;609;p48"/>
          <p:cNvSpPr txBox="1"/>
          <p:nvPr/>
        </p:nvSpPr>
        <p:spPr>
          <a:xfrm>
            <a:off x="2457075" y="4680300"/>
            <a:ext cx="810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list</a:t>
            </a:r>
            <a:endParaRPr>
              <a:solidFill>
                <a:srgbClr val="FFFFFF"/>
              </a:solidFill>
            </a:endParaRPr>
          </a:p>
        </p:txBody>
      </p:sp>
      <p:grpSp>
        <p:nvGrpSpPr>
          <p:cNvPr id="610" name="Google Shape;610;p48"/>
          <p:cNvGrpSpPr/>
          <p:nvPr/>
        </p:nvGrpSpPr>
        <p:grpSpPr>
          <a:xfrm>
            <a:off x="2294588" y="2874642"/>
            <a:ext cx="5631976" cy="726359"/>
            <a:chOff x="2313888" y="1376867"/>
            <a:chExt cx="5631976" cy="726359"/>
          </a:xfrm>
        </p:grpSpPr>
        <p:grpSp>
          <p:nvGrpSpPr>
            <p:cNvPr id="611" name="Google Shape;611;p48"/>
            <p:cNvGrpSpPr/>
            <p:nvPr/>
          </p:nvGrpSpPr>
          <p:grpSpPr>
            <a:xfrm>
              <a:off x="2313888" y="1376875"/>
              <a:ext cx="680269" cy="726351"/>
              <a:chOff x="2079067" y="570625"/>
              <a:chExt cx="1125900" cy="1136700"/>
            </a:xfrm>
          </p:grpSpPr>
          <p:sp>
            <p:nvSpPr>
              <p:cNvPr id="612" name="Google Shape;612;p48"/>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8"/>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614" name="Google Shape;614;p48"/>
            <p:cNvGrpSpPr/>
            <p:nvPr/>
          </p:nvGrpSpPr>
          <p:grpSpPr>
            <a:xfrm>
              <a:off x="3964449" y="1376867"/>
              <a:ext cx="680269" cy="726351"/>
              <a:chOff x="4001583" y="570625"/>
              <a:chExt cx="1125900" cy="1136700"/>
            </a:xfrm>
          </p:grpSpPr>
          <p:sp>
            <p:nvSpPr>
              <p:cNvPr id="615" name="Google Shape;615;p48"/>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8"/>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617" name="Google Shape;617;p48"/>
            <p:cNvGrpSpPr/>
            <p:nvPr/>
          </p:nvGrpSpPr>
          <p:grpSpPr>
            <a:xfrm>
              <a:off x="5615027" y="1376867"/>
              <a:ext cx="680269" cy="726351"/>
              <a:chOff x="5924130" y="570625"/>
              <a:chExt cx="1125900" cy="1136700"/>
            </a:xfrm>
          </p:grpSpPr>
          <p:sp>
            <p:nvSpPr>
              <p:cNvPr id="618" name="Google Shape;618;p48"/>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8"/>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620" name="Google Shape;620;p48"/>
            <p:cNvGrpSpPr/>
            <p:nvPr/>
          </p:nvGrpSpPr>
          <p:grpSpPr>
            <a:xfrm>
              <a:off x="7265595" y="1376867"/>
              <a:ext cx="680269" cy="726351"/>
              <a:chOff x="7846662" y="570625"/>
              <a:chExt cx="1125900" cy="1136700"/>
            </a:xfrm>
          </p:grpSpPr>
          <p:sp>
            <p:nvSpPr>
              <p:cNvPr id="621" name="Google Shape;621;p48"/>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8"/>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623" name="Google Shape;623;p48"/>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624" name="Google Shape;624;p48"/>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625" name="Google Shape;625;p48"/>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In order to work with linked lists effectively, there are five key operations to understand (only the first four of which are really needed in this course):</a:t>
            </a:r>
            <a:endParaRPr>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b="1" lang="en" u="sng">
                <a:solidFill>
                  <a:srgbClr val="FFFFFF"/>
                </a:solidFill>
              </a:rPr>
              <a:t>Creating a linked list when it doesn’t exist.</a:t>
            </a:r>
            <a:endParaRPr b="1" u="sng">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b="1" lang="en" u="sng">
                <a:solidFill>
                  <a:srgbClr val="FFFFFF"/>
                </a:solidFill>
              </a:rPr>
              <a:t>Searching through a linked list to find an element.</a:t>
            </a:r>
            <a:endParaRPr b="1" u="sng">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b="1" lang="en" u="sng">
                <a:solidFill>
                  <a:srgbClr val="FFFFFF"/>
                </a:solidFill>
              </a:rPr>
              <a:t>Inserting a new node into a linked list.</a:t>
            </a:r>
            <a:endParaRPr b="1" u="sng">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b="1" lang="en" u="sng">
                <a:solidFill>
                  <a:srgbClr val="FFFFFF"/>
                </a:solidFill>
              </a:rPr>
              <a:t>Deleting an entire linked list.</a:t>
            </a:r>
            <a:endParaRPr b="1" u="sng">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lang="en">
                <a:solidFill>
                  <a:srgbClr val="FFFFFF"/>
                </a:solidFill>
              </a:rPr>
              <a:t>Deleting a single element from a linked list.</a:t>
            </a:r>
            <a:endParaRPr>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Problem: Integer Linked List</a:t>
            </a:r>
            <a:endParaRPr/>
          </a:p>
        </p:txBody>
      </p:sp>
      <p:sp>
        <p:nvSpPr>
          <p:cNvPr id="636" name="Google Shape;63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lphaLcParenR"/>
            </a:pPr>
            <a:r>
              <a:rPr lang="en">
                <a:solidFill>
                  <a:srgbClr val="FFFFFF"/>
                </a:solidFill>
              </a:rPr>
              <a:t>Write a program </a:t>
            </a:r>
            <a:r>
              <a:rPr lang="en">
                <a:solidFill>
                  <a:srgbClr val="FFFFFF"/>
                </a:solidFill>
                <a:latin typeface="Consolas"/>
                <a:ea typeface="Consolas"/>
                <a:cs typeface="Consolas"/>
                <a:sym typeface="Consolas"/>
              </a:rPr>
              <a:t>linked_ints.c</a:t>
            </a:r>
            <a:r>
              <a:rPr lang="en">
                <a:solidFill>
                  <a:srgbClr val="FFFFFF"/>
                </a:solidFill>
              </a:rPr>
              <a:t> that prompts the user to type in integers, adds each integer one at a time to the head of a linked list, and then prints out the integers in the linked list (they'll be in reverse order from the input).</a:t>
            </a:r>
            <a:endParaRPr>
              <a:solidFill>
                <a:srgbClr val="FFFFFF"/>
              </a:solidFill>
            </a:endParaRPr>
          </a:p>
          <a:p>
            <a:pPr indent="-342900" lvl="0" marL="457200" rtl="0" algn="l">
              <a:spcBef>
                <a:spcPts val="1000"/>
              </a:spcBef>
              <a:spcAft>
                <a:spcPts val="0"/>
              </a:spcAft>
              <a:buClr>
                <a:srgbClr val="FFFFFF"/>
              </a:buClr>
              <a:buSzPts val="1800"/>
              <a:buAutoNum type="alphaLcParenR"/>
            </a:pPr>
            <a:r>
              <a:rPr lang="en">
                <a:solidFill>
                  <a:srgbClr val="FFFFFF"/>
                </a:solidFill>
              </a:rPr>
              <a:t>Modify the example above to add new nodes to the end of a linked list, rather than the beginning. As a result, the list of numbers should now print out in order, instead of reverse order.</a:t>
            </a:r>
            <a:endParaRPr>
              <a:solidFill>
                <a:srgbClr val="FFFFFF"/>
              </a:solidFill>
            </a:endParaRPr>
          </a:p>
          <a:p>
            <a:pPr indent="-342900" lvl="0" marL="457200" rtl="0" algn="l">
              <a:spcBef>
                <a:spcPts val="1000"/>
              </a:spcBef>
              <a:spcAft>
                <a:spcPts val="1000"/>
              </a:spcAft>
              <a:buClr>
                <a:srgbClr val="FFFFFF"/>
              </a:buClr>
              <a:buSzPts val="1800"/>
              <a:buAutoNum type="alphaLcParenR"/>
            </a:pPr>
            <a:r>
              <a:rPr lang="en">
                <a:solidFill>
                  <a:srgbClr val="FFFFFF"/>
                </a:solidFill>
              </a:rPr>
              <a:t>Modify the example above to add new nodes to the linked list such that the linked list is always kept in ascending order.</a:t>
            </a:r>
            <a:endParaRPr>
              <a:solidFill>
                <a:srgbClr val="FFFF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1"/>
          <p:cNvSpPr txBox="1"/>
          <p:nvPr>
            <p:ph type="ctrTitle"/>
          </p:nvPr>
        </p:nvSpPr>
        <p:spPr>
          <a:xfrm>
            <a:off x="2416601" y="744575"/>
            <a:ext cx="42972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Binary Search Trees</a:t>
            </a:r>
            <a:endParaRPr/>
          </a:p>
        </p:txBody>
      </p:sp>
      <p:sp>
        <p:nvSpPr>
          <p:cNvPr id="642" name="Google Shape;642;p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643" name="Google Shape;643;p51"/>
          <p:cNvGrpSpPr/>
          <p:nvPr/>
        </p:nvGrpSpPr>
        <p:grpSpPr>
          <a:xfrm>
            <a:off x="311697" y="341483"/>
            <a:ext cx="8424582" cy="4002562"/>
            <a:chOff x="311697" y="341483"/>
            <a:chExt cx="8424582" cy="4002562"/>
          </a:xfrm>
        </p:grpSpPr>
        <p:grpSp>
          <p:nvGrpSpPr>
            <p:cNvPr id="644" name="Google Shape;644;p51"/>
            <p:cNvGrpSpPr/>
            <p:nvPr/>
          </p:nvGrpSpPr>
          <p:grpSpPr>
            <a:xfrm>
              <a:off x="4221939" y="341483"/>
              <a:ext cx="517126" cy="552664"/>
              <a:chOff x="4001599" y="2465288"/>
              <a:chExt cx="1125900" cy="1136700"/>
            </a:xfrm>
          </p:grpSpPr>
          <p:sp>
            <p:nvSpPr>
              <p:cNvPr id="645" name="Google Shape;645;p51"/>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1"/>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647" name="Google Shape;647;p51"/>
            <p:cNvGrpSpPr/>
            <p:nvPr/>
          </p:nvGrpSpPr>
          <p:grpSpPr>
            <a:xfrm>
              <a:off x="1250782" y="1313469"/>
              <a:ext cx="517126" cy="552664"/>
              <a:chOff x="5924130" y="570625"/>
              <a:chExt cx="1125900" cy="1136700"/>
            </a:xfrm>
          </p:grpSpPr>
          <p:sp>
            <p:nvSpPr>
              <p:cNvPr id="648" name="Google Shape;648;p51"/>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1"/>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650" name="Google Shape;650;p51"/>
            <p:cNvGrpSpPr/>
            <p:nvPr/>
          </p:nvGrpSpPr>
          <p:grpSpPr>
            <a:xfrm>
              <a:off x="7306341" y="1313473"/>
              <a:ext cx="517126" cy="552664"/>
              <a:chOff x="2071311" y="4359950"/>
              <a:chExt cx="1125900" cy="1136700"/>
            </a:xfrm>
          </p:grpSpPr>
          <p:sp>
            <p:nvSpPr>
              <p:cNvPr id="651" name="Google Shape;651;p51"/>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1"/>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653" name="Google Shape;653;p51"/>
            <p:cNvGrpSpPr/>
            <p:nvPr/>
          </p:nvGrpSpPr>
          <p:grpSpPr>
            <a:xfrm>
              <a:off x="311697" y="3786494"/>
              <a:ext cx="517126" cy="552664"/>
              <a:chOff x="2079067" y="570625"/>
              <a:chExt cx="1125900" cy="1136700"/>
            </a:xfrm>
          </p:grpSpPr>
          <p:sp>
            <p:nvSpPr>
              <p:cNvPr id="654" name="Google Shape;654;p51"/>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1"/>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656" name="Google Shape;656;p51"/>
            <p:cNvGrpSpPr/>
            <p:nvPr/>
          </p:nvGrpSpPr>
          <p:grpSpPr>
            <a:xfrm>
              <a:off x="2341375" y="3786494"/>
              <a:ext cx="517126" cy="552664"/>
              <a:chOff x="140300" y="2465288"/>
              <a:chExt cx="1125900" cy="1136700"/>
            </a:xfrm>
          </p:grpSpPr>
          <p:sp>
            <p:nvSpPr>
              <p:cNvPr id="657" name="Google Shape;657;p51"/>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1"/>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659" name="Google Shape;659;p51"/>
            <p:cNvGrpSpPr/>
            <p:nvPr/>
          </p:nvGrpSpPr>
          <p:grpSpPr>
            <a:xfrm>
              <a:off x="6378751" y="3786488"/>
              <a:ext cx="517126" cy="552664"/>
              <a:chOff x="7826840" y="2449250"/>
              <a:chExt cx="1125900" cy="1136700"/>
            </a:xfrm>
          </p:grpSpPr>
          <p:sp>
            <p:nvSpPr>
              <p:cNvPr id="660" name="Google Shape;660;p51"/>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1"/>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662" name="Google Shape;662;p51"/>
            <p:cNvGrpSpPr/>
            <p:nvPr/>
          </p:nvGrpSpPr>
          <p:grpSpPr>
            <a:xfrm>
              <a:off x="8229174" y="3781606"/>
              <a:ext cx="507105" cy="562439"/>
              <a:chOff x="5933302" y="4327875"/>
              <a:chExt cx="1125900" cy="1136700"/>
            </a:xfrm>
          </p:grpSpPr>
          <p:sp>
            <p:nvSpPr>
              <p:cNvPr id="663" name="Google Shape;663;p51"/>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1"/>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665" name="Google Shape;665;p51"/>
            <p:cNvCxnSpPr>
              <a:stCxn id="645" idx="3"/>
              <a:endCxn id="648" idx="7"/>
            </p:cNvCxnSpPr>
            <p:nvPr/>
          </p:nvCxnSpPr>
          <p:spPr>
            <a:xfrm flipH="1">
              <a:off x="1692170" y="813211"/>
              <a:ext cx="2605500" cy="581100"/>
            </a:xfrm>
            <a:prstGeom prst="straightConnector1">
              <a:avLst/>
            </a:prstGeom>
            <a:noFill/>
            <a:ln cap="flat" cmpd="sng" w="38100">
              <a:solidFill>
                <a:srgbClr val="6FA8DC"/>
              </a:solidFill>
              <a:prstDash val="solid"/>
              <a:round/>
              <a:headEnd len="med" w="med" type="none"/>
              <a:tailEnd len="med" w="med" type="triangle"/>
            </a:ln>
          </p:spPr>
        </p:cxnSp>
        <p:cxnSp>
          <p:nvCxnSpPr>
            <p:cNvPr id="666" name="Google Shape;666;p51"/>
            <p:cNvCxnSpPr>
              <a:stCxn id="648" idx="5"/>
              <a:endCxn id="657" idx="0"/>
            </p:cNvCxnSpPr>
            <p:nvPr/>
          </p:nvCxnSpPr>
          <p:spPr>
            <a:xfrm>
              <a:off x="1692177" y="1785197"/>
              <a:ext cx="907800" cy="2001300"/>
            </a:xfrm>
            <a:prstGeom prst="straightConnector1">
              <a:avLst/>
            </a:prstGeom>
            <a:noFill/>
            <a:ln cap="flat" cmpd="sng" w="38100">
              <a:solidFill>
                <a:srgbClr val="6FA8DC"/>
              </a:solidFill>
              <a:prstDash val="solid"/>
              <a:round/>
              <a:headEnd len="med" w="med" type="none"/>
              <a:tailEnd len="med" w="med" type="triangle"/>
            </a:ln>
          </p:spPr>
        </p:cxnSp>
        <p:cxnSp>
          <p:nvCxnSpPr>
            <p:cNvPr id="667" name="Google Shape;667;p51"/>
            <p:cNvCxnSpPr>
              <a:stCxn id="645" idx="5"/>
              <a:endCxn id="651"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668" name="Google Shape;668;p51"/>
            <p:cNvCxnSpPr>
              <a:stCxn id="651" idx="5"/>
              <a:endCxn id="663"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669" name="Google Shape;669;p51"/>
            <p:cNvCxnSpPr>
              <a:stCxn id="651" idx="3"/>
              <a:endCxn id="660"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670" name="Google Shape;670;p51"/>
            <p:cNvCxnSpPr>
              <a:stCxn id="648" idx="3"/>
              <a:endCxn id="654"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Thus far, only arrays have provided us a means of representing a collection of </a:t>
            </a:r>
            <a:r>
              <a:rPr i="1" lang="en">
                <a:solidFill>
                  <a:srgbClr val="FFFFFF"/>
                </a:solidFill>
              </a:rPr>
              <a:t>like </a:t>
            </a:r>
            <a:r>
              <a:rPr lang="en">
                <a:solidFill>
                  <a:srgbClr val="FFFFFF"/>
                </a:solidFill>
              </a:rPr>
              <a:t>values.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They are great for element lookup, but pretty terrible for inserting unless we happen to be tacking on to the end of an array.</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Linked Lists and Binary Search Trees</a:t>
            </a:r>
            <a:endParaRPr/>
          </a:p>
        </p:txBody>
      </p:sp>
      <p:grpSp>
        <p:nvGrpSpPr>
          <p:cNvPr id="676" name="Google Shape;676;p52"/>
          <p:cNvGrpSpPr/>
          <p:nvPr/>
        </p:nvGrpSpPr>
        <p:grpSpPr>
          <a:xfrm>
            <a:off x="663328" y="1224467"/>
            <a:ext cx="7282537" cy="726370"/>
            <a:chOff x="663328" y="1376867"/>
            <a:chExt cx="7282537" cy="726370"/>
          </a:xfrm>
        </p:grpSpPr>
        <p:grpSp>
          <p:nvGrpSpPr>
            <p:cNvPr id="677" name="Google Shape;677;p52"/>
            <p:cNvGrpSpPr/>
            <p:nvPr/>
          </p:nvGrpSpPr>
          <p:grpSpPr>
            <a:xfrm>
              <a:off x="663328" y="1376886"/>
              <a:ext cx="680269" cy="726351"/>
              <a:chOff x="140315" y="570625"/>
              <a:chExt cx="1125900" cy="1136700"/>
            </a:xfrm>
          </p:grpSpPr>
          <p:sp>
            <p:nvSpPr>
              <p:cNvPr id="678" name="Google Shape;678;p52"/>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2"/>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680" name="Google Shape;680;p52"/>
            <p:cNvGrpSpPr/>
            <p:nvPr/>
          </p:nvGrpSpPr>
          <p:grpSpPr>
            <a:xfrm>
              <a:off x="2313888" y="1376875"/>
              <a:ext cx="680269" cy="726351"/>
              <a:chOff x="2079067" y="570625"/>
              <a:chExt cx="1125900" cy="1136700"/>
            </a:xfrm>
          </p:grpSpPr>
          <p:sp>
            <p:nvSpPr>
              <p:cNvPr id="681" name="Google Shape;681;p52"/>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2"/>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683" name="Google Shape;683;p52"/>
            <p:cNvGrpSpPr/>
            <p:nvPr/>
          </p:nvGrpSpPr>
          <p:grpSpPr>
            <a:xfrm>
              <a:off x="3964449" y="1376867"/>
              <a:ext cx="680269" cy="726351"/>
              <a:chOff x="4001583" y="570625"/>
              <a:chExt cx="1125900" cy="1136700"/>
            </a:xfrm>
          </p:grpSpPr>
          <p:sp>
            <p:nvSpPr>
              <p:cNvPr id="684" name="Google Shape;684;p52"/>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2"/>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686" name="Google Shape;686;p52"/>
            <p:cNvGrpSpPr/>
            <p:nvPr/>
          </p:nvGrpSpPr>
          <p:grpSpPr>
            <a:xfrm>
              <a:off x="5615027" y="1376867"/>
              <a:ext cx="680269" cy="726351"/>
              <a:chOff x="5924130" y="570625"/>
              <a:chExt cx="1125900" cy="1136700"/>
            </a:xfrm>
          </p:grpSpPr>
          <p:sp>
            <p:nvSpPr>
              <p:cNvPr id="687" name="Google Shape;687;p52"/>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2"/>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689" name="Google Shape;689;p52"/>
            <p:cNvGrpSpPr/>
            <p:nvPr/>
          </p:nvGrpSpPr>
          <p:grpSpPr>
            <a:xfrm>
              <a:off x="7265595" y="1376867"/>
              <a:ext cx="680269" cy="726351"/>
              <a:chOff x="7846662" y="570625"/>
              <a:chExt cx="1125900" cy="1136700"/>
            </a:xfrm>
          </p:grpSpPr>
          <p:sp>
            <p:nvSpPr>
              <p:cNvPr id="690" name="Google Shape;690;p52"/>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2"/>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692" name="Google Shape;692;p52"/>
            <p:cNvCxnSpPr>
              <a:stCxn id="678" idx="6"/>
              <a:endCxn id="681"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693" name="Google Shape;693;p52"/>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694" name="Google Shape;694;p52"/>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695" name="Google Shape;695;p52"/>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sp>
        <p:nvSpPr>
          <p:cNvPr id="696" name="Google Shape;696;p52"/>
          <p:cNvSpPr txBox="1"/>
          <p:nvPr/>
        </p:nvSpPr>
        <p:spPr>
          <a:xfrm>
            <a:off x="658225" y="1980150"/>
            <a:ext cx="2548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Linked List: </a:t>
            </a:r>
            <a:endParaRPr sz="1800">
              <a:solidFill>
                <a:srgbClr val="FFFFFF"/>
              </a:solidFill>
            </a:endParaRPr>
          </a:p>
          <a:p>
            <a:pPr indent="0" lvl="0" marL="0" rtl="0" algn="l">
              <a:spcBef>
                <a:spcPts val="0"/>
              </a:spcBef>
              <a:spcAft>
                <a:spcPts val="0"/>
              </a:spcAft>
              <a:buNone/>
            </a:pPr>
            <a:r>
              <a:rPr lang="en" sz="1800">
                <a:solidFill>
                  <a:srgbClr val="FFFFFF"/>
                </a:solidFill>
              </a:rPr>
              <a:t>One value, one pointer</a:t>
            </a:r>
            <a:endParaRPr sz="1800">
              <a:solidFill>
                <a:srgbClr val="FFFFFF"/>
              </a:solidFill>
            </a:endParaRPr>
          </a:p>
        </p:txBody>
      </p:sp>
      <p:grpSp>
        <p:nvGrpSpPr>
          <p:cNvPr id="697" name="Google Shape;697;p52"/>
          <p:cNvGrpSpPr/>
          <p:nvPr/>
        </p:nvGrpSpPr>
        <p:grpSpPr>
          <a:xfrm>
            <a:off x="2313888" y="2552267"/>
            <a:ext cx="3981408" cy="1591434"/>
            <a:chOff x="2313888" y="2704667"/>
            <a:chExt cx="3981408" cy="1591434"/>
          </a:xfrm>
        </p:grpSpPr>
        <p:grpSp>
          <p:nvGrpSpPr>
            <p:cNvPr id="698" name="Google Shape;698;p52"/>
            <p:cNvGrpSpPr/>
            <p:nvPr/>
          </p:nvGrpSpPr>
          <p:grpSpPr>
            <a:xfrm>
              <a:off x="3964449" y="2704667"/>
              <a:ext cx="680269" cy="726351"/>
              <a:chOff x="4001583" y="570625"/>
              <a:chExt cx="1125900" cy="1136700"/>
            </a:xfrm>
          </p:grpSpPr>
          <p:sp>
            <p:nvSpPr>
              <p:cNvPr id="699" name="Google Shape;699;p52"/>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2"/>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701" name="Google Shape;701;p52"/>
            <p:cNvGrpSpPr/>
            <p:nvPr/>
          </p:nvGrpSpPr>
          <p:grpSpPr>
            <a:xfrm>
              <a:off x="2313888" y="3569750"/>
              <a:ext cx="680269" cy="726351"/>
              <a:chOff x="2079067" y="570625"/>
              <a:chExt cx="1125900" cy="1136700"/>
            </a:xfrm>
          </p:grpSpPr>
          <p:sp>
            <p:nvSpPr>
              <p:cNvPr id="702" name="Google Shape;702;p52"/>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704" name="Google Shape;704;p52"/>
            <p:cNvGrpSpPr/>
            <p:nvPr/>
          </p:nvGrpSpPr>
          <p:grpSpPr>
            <a:xfrm>
              <a:off x="5615027" y="3569742"/>
              <a:ext cx="680269" cy="726351"/>
              <a:chOff x="5924130" y="570625"/>
              <a:chExt cx="1125900" cy="1136700"/>
            </a:xfrm>
          </p:grpSpPr>
          <p:sp>
            <p:nvSpPr>
              <p:cNvPr id="705" name="Google Shape;705;p52"/>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2"/>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cxnSp>
          <p:nvCxnSpPr>
            <p:cNvPr id="707" name="Google Shape;707;p52"/>
            <p:cNvCxnSpPr>
              <a:stCxn id="699" idx="3"/>
              <a:endCxn id="702" idx="7"/>
            </p:cNvCxnSpPr>
            <p:nvPr/>
          </p:nvCxnSpPr>
          <p:spPr>
            <a:xfrm flipH="1">
              <a:off x="2894672" y="3324647"/>
              <a:ext cx="1169400" cy="351600"/>
            </a:xfrm>
            <a:prstGeom prst="straightConnector1">
              <a:avLst/>
            </a:prstGeom>
            <a:noFill/>
            <a:ln cap="flat" cmpd="sng" w="38100">
              <a:solidFill>
                <a:srgbClr val="6D9EEB"/>
              </a:solidFill>
              <a:prstDash val="solid"/>
              <a:round/>
              <a:headEnd len="med" w="med" type="none"/>
              <a:tailEnd len="med" w="med" type="triangle"/>
            </a:ln>
          </p:spPr>
        </p:cxnSp>
        <p:cxnSp>
          <p:nvCxnSpPr>
            <p:cNvPr id="708" name="Google Shape;708;p52"/>
            <p:cNvCxnSpPr>
              <a:endCxn id="705" idx="1"/>
            </p:cNvCxnSpPr>
            <p:nvPr/>
          </p:nvCxnSpPr>
          <p:spPr>
            <a:xfrm>
              <a:off x="4571950" y="3324514"/>
              <a:ext cx="1142700" cy="351600"/>
            </a:xfrm>
            <a:prstGeom prst="straightConnector1">
              <a:avLst/>
            </a:prstGeom>
            <a:noFill/>
            <a:ln cap="flat" cmpd="sng" w="38100">
              <a:solidFill>
                <a:srgbClr val="6D9EEB"/>
              </a:solidFill>
              <a:prstDash val="solid"/>
              <a:round/>
              <a:headEnd len="med" w="med" type="none"/>
              <a:tailEnd len="med" w="med" type="triangle"/>
            </a:ln>
          </p:spPr>
        </p:cxnSp>
      </p:grpSp>
      <p:sp>
        <p:nvSpPr>
          <p:cNvPr id="709" name="Google Shape;709;p52"/>
          <p:cNvSpPr txBox="1"/>
          <p:nvPr/>
        </p:nvSpPr>
        <p:spPr>
          <a:xfrm>
            <a:off x="658225" y="4107775"/>
            <a:ext cx="28941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Binary Search Tree:</a:t>
            </a:r>
            <a:endParaRPr sz="1800">
              <a:solidFill>
                <a:srgbClr val="FFFFFF"/>
              </a:solidFill>
            </a:endParaRPr>
          </a:p>
          <a:p>
            <a:pPr indent="0" lvl="0" marL="0" rtl="0" algn="l">
              <a:spcBef>
                <a:spcPts val="0"/>
              </a:spcBef>
              <a:spcAft>
                <a:spcPts val="0"/>
              </a:spcAft>
              <a:buNone/>
            </a:pPr>
            <a:r>
              <a:rPr lang="en" sz="1800">
                <a:solidFill>
                  <a:srgbClr val="FFFFFF"/>
                </a:solidFill>
              </a:rPr>
              <a:t>One value, two pointers</a:t>
            </a:r>
            <a:endParaRPr sz="180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 Visual</a:t>
            </a:r>
            <a:endParaRPr/>
          </a:p>
        </p:txBody>
      </p:sp>
      <p:grpSp>
        <p:nvGrpSpPr>
          <p:cNvPr id="715" name="Google Shape;715;p53"/>
          <p:cNvGrpSpPr/>
          <p:nvPr/>
        </p:nvGrpSpPr>
        <p:grpSpPr>
          <a:xfrm>
            <a:off x="1308528" y="865313"/>
            <a:ext cx="6804516" cy="3496397"/>
            <a:chOff x="1308528" y="1017713"/>
            <a:chExt cx="6804516" cy="3496397"/>
          </a:xfrm>
        </p:grpSpPr>
        <p:grpSp>
          <p:nvGrpSpPr>
            <p:cNvPr id="716" name="Google Shape;716;p53"/>
            <p:cNvGrpSpPr/>
            <p:nvPr/>
          </p:nvGrpSpPr>
          <p:grpSpPr>
            <a:xfrm>
              <a:off x="4009049" y="1017713"/>
              <a:ext cx="1125900" cy="1136700"/>
              <a:chOff x="4001599" y="2465288"/>
              <a:chExt cx="1125900" cy="1136700"/>
            </a:xfrm>
          </p:grpSpPr>
          <p:sp>
            <p:nvSpPr>
              <p:cNvPr id="717" name="Google Shape;717;p53"/>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3"/>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719" name="Google Shape;719;p53"/>
            <p:cNvGrpSpPr/>
            <p:nvPr/>
          </p:nvGrpSpPr>
          <p:grpSpPr>
            <a:xfrm>
              <a:off x="1308528" y="3377388"/>
              <a:ext cx="1125900" cy="1136700"/>
              <a:chOff x="2088978" y="2465288"/>
              <a:chExt cx="1125900" cy="1136700"/>
            </a:xfrm>
          </p:grpSpPr>
          <p:sp>
            <p:nvSpPr>
              <p:cNvPr id="720" name="Google Shape;720;p53"/>
              <p:cNvSpPr/>
              <p:nvPr/>
            </p:nvSpPr>
            <p:spPr>
              <a:xfrm>
                <a:off x="2088978"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3"/>
              <p:cNvSpPr/>
              <p:nvPr/>
            </p:nvSpPr>
            <p:spPr>
              <a:xfrm>
                <a:off x="2443850" y="2782700"/>
                <a:ext cx="380089" cy="501857"/>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7</a:t>
                </a:r>
              </a:p>
            </p:txBody>
          </p:sp>
        </p:grpSp>
        <p:grpSp>
          <p:nvGrpSpPr>
            <p:cNvPr id="722" name="Google Shape;722;p53"/>
            <p:cNvGrpSpPr/>
            <p:nvPr/>
          </p:nvGrpSpPr>
          <p:grpSpPr>
            <a:xfrm>
              <a:off x="6987144" y="3377410"/>
              <a:ext cx="1125900" cy="1136700"/>
              <a:chOff x="5914219" y="2449235"/>
              <a:chExt cx="1125900" cy="1136700"/>
            </a:xfrm>
          </p:grpSpPr>
          <p:sp>
            <p:nvSpPr>
              <p:cNvPr id="723" name="Google Shape;723;p53"/>
              <p:cNvSpPr/>
              <p:nvPr/>
            </p:nvSpPr>
            <p:spPr>
              <a:xfrm>
                <a:off x="5914219" y="244923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3"/>
              <p:cNvSpPr/>
              <p:nvPr/>
            </p:nvSpPr>
            <p:spPr>
              <a:xfrm>
                <a:off x="6283850" y="2758150"/>
                <a:ext cx="38665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9</a:t>
                </a:r>
              </a:p>
            </p:txBody>
          </p:sp>
        </p:grpSp>
        <p:cxnSp>
          <p:nvCxnSpPr>
            <p:cNvPr id="725" name="Google Shape;725;p53"/>
            <p:cNvCxnSpPr>
              <a:stCxn id="717" idx="3"/>
              <a:endCxn id="720" idx="0"/>
            </p:cNvCxnSpPr>
            <p:nvPr/>
          </p:nvCxnSpPr>
          <p:spPr>
            <a:xfrm flipH="1">
              <a:off x="1871433" y="1987947"/>
              <a:ext cx="2302500" cy="1389300"/>
            </a:xfrm>
            <a:prstGeom prst="straightConnector1">
              <a:avLst/>
            </a:prstGeom>
            <a:noFill/>
            <a:ln cap="flat" cmpd="sng" w="76200">
              <a:solidFill>
                <a:srgbClr val="6D9EEB"/>
              </a:solidFill>
              <a:prstDash val="solid"/>
              <a:round/>
              <a:headEnd len="med" w="med" type="none"/>
              <a:tailEnd len="med" w="med" type="triangle"/>
            </a:ln>
          </p:spPr>
        </p:cxnSp>
        <p:cxnSp>
          <p:nvCxnSpPr>
            <p:cNvPr id="726" name="Google Shape;726;p53"/>
            <p:cNvCxnSpPr>
              <a:endCxn id="723" idx="1"/>
            </p:cNvCxnSpPr>
            <p:nvPr/>
          </p:nvCxnSpPr>
          <p:spPr>
            <a:xfrm>
              <a:off x="4970128" y="1988075"/>
              <a:ext cx="2181900" cy="1555800"/>
            </a:xfrm>
            <a:prstGeom prst="straightConnector1">
              <a:avLst/>
            </a:prstGeom>
            <a:noFill/>
            <a:ln cap="flat" cmpd="sng" w="76200">
              <a:solidFill>
                <a:srgbClr val="6D9EEB"/>
              </a:solidFill>
              <a:prstDash val="solid"/>
              <a:round/>
              <a:headEnd len="med" w="med" type="none"/>
              <a:tailEnd len="med" w="med" type="triangle"/>
            </a:ln>
          </p:spPr>
        </p:cxnSp>
      </p:grpSp>
      <p:sp>
        <p:nvSpPr>
          <p:cNvPr id="727" name="Google Shape;727;p53"/>
          <p:cNvSpPr txBox="1"/>
          <p:nvPr/>
        </p:nvSpPr>
        <p:spPr>
          <a:xfrm>
            <a:off x="3619200" y="299350"/>
            <a:ext cx="21213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Parent / Root</a:t>
            </a:r>
            <a:endParaRPr sz="2400">
              <a:solidFill>
                <a:srgbClr val="FFFFFF"/>
              </a:solidFill>
            </a:endParaRPr>
          </a:p>
        </p:txBody>
      </p:sp>
      <p:sp>
        <p:nvSpPr>
          <p:cNvPr id="728" name="Google Shape;728;p53"/>
          <p:cNvSpPr txBox="1"/>
          <p:nvPr/>
        </p:nvSpPr>
        <p:spPr>
          <a:xfrm>
            <a:off x="7115550" y="4361700"/>
            <a:ext cx="1143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Child</a:t>
            </a:r>
            <a:endParaRPr sz="2400">
              <a:solidFill>
                <a:srgbClr val="FFFFFF"/>
              </a:solidFill>
            </a:endParaRPr>
          </a:p>
        </p:txBody>
      </p:sp>
      <p:sp>
        <p:nvSpPr>
          <p:cNvPr id="729" name="Google Shape;729;p53"/>
          <p:cNvSpPr txBox="1"/>
          <p:nvPr/>
        </p:nvSpPr>
        <p:spPr>
          <a:xfrm>
            <a:off x="1399450" y="4361700"/>
            <a:ext cx="1143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Child</a:t>
            </a:r>
            <a:endParaRPr sz="2400">
              <a:solidFill>
                <a:srgbClr val="FFFFFF"/>
              </a:solidFill>
            </a:endParaRPr>
          </a:p>
        </p:txBody>
      </p:sp>
      <p:sp>
        <p:nvSpPr>
          <p:cNvPr id="730" name="Google Shape;730;p53"/>
          <p:cNvSpPr txBox="1"/>
          <p:nvPr/>
        </p:nvSpPr>
        <p:spPr>
          <a:xfrm>
            <a:off x="4128875" y="2044775"/>
            <a:ext cx="1143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Value</a:t>
            </a:r>
            <a:endParaRPr sz="2400">
              <a:solidFill>
                <a:srgbClr val="FFFFFF"/>
              </a:solidFill>
            </a:endParaRPr>
          </a:p>
        </p:txBody>
      </p:sp>
      <p:sp>
        <p:nvSpPr>
          <p:cNvPr id="731" name="Google Shape;731;p53"/>
          <p:cNvSpPr txBox="1"/>
          <p:nvPr/>
        </p:nvSpPr>
        <p:spPr>
          <a:xfrm>
            <a:off x="5143800" y="1540750"/>
            <a:ext cx="20193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Right Pointer</a:t>
            </a:r>
            <a:endParaRPr sz="2400">
              <a:solidFill>
                <a:srgbClr val="FFFFFF"/>
              </a:solidFill>
            </a:endParaRPr>
          </a:p>
        </p:txBody>
      </p:sp>
      <p:sp>
        <p:nvSpPr>
          <p:cNvPr id="732" name="Google Shape;732;p53"/>
          <p:cNvSpPr txBox="1"/>
          <p:nvPr/>
        </p:nvSpPr>
        <p:spPr>
          <a:xfrm>
            <a:off x="2213975" y="1540750"/>
            <a:ext cx="18387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Left Pointer</a:t>
            </a:r>
            <a:endParaRPr sz="24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 Code</a:t>
            </a:r>
            <a:endParaRPr/>
          </a:p>
        </p:txBody>
      </p:sp>
      <p:sp>
        <p:nvSpPr>
          <p:cNvPr id="738" name="Google Shape;73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9900"/>
                </a:solidFill>
                <a:latin typeface="Courier New"/>
                <a:ea typeface="Courier New"/>
                <a:cs typeface="Courier New"/>
                <a:sym typeface="Courier New"/>
              </a:rPr>
              <a:t>typedef</a:t>
            </a:r>
            <a:r>
              <a:rPr lang="en" sz="2400">
                <a:solidFill>
                  <a:srgbClr val="FF9900"/>
                </a:solidFill>
                <a:latin typeface="Courier New"/>
                <a:ea typeface="Courier New"/>
                <a:cs typeface="Courier New"/>
                <a:sym typeface="Courier New"/>
              </a:rPr>
              <a:t> </a:t>
            </a:r>
            <a:r>
              <a:rPr b="1" lang="en" sz="2400">
                <a:solidFill>
                  <a:srgbClr val="FF9900"/>
                </a:solidFill>
                <a:latin typeface="Courier New"/>
                <a:ea typeface="Courier New"/>
                <a:cs typeface="Courier New"/>
                <a:sym typeface="Courier New"/>
              </a:rPr>
              <a:t>struct</a:t>
            </a:r>
            <a:r>
              <a:rPr lang="en" sz="2400">
                <a:solidFill>
                  <a:srgbClr val="212529"/>
                </a:solidFill>
                <a:latin typeface="Courier New"/>
                <a:ea typeface="Courier New"/>
                <a:cs typeface="Courier New"/>
                <a:sym typeface="Courier New"/>
              </a:rPr>
              <a:t> </a:t>
            </a:r>
            <a:r>
              <a:rPr lang="en" sz="2400">
                <a:solidFill>
                  <a:srgbClr val="FFFFFF"/>
                </a:solidFill>
                <a:latin typeface="Courier New"/>
                <a:ea typeface="Courier New"/>
                <a:cs typeface="Courier New"/>
                <a:sym typeface="Courier New"/>
              </a:rPr>
              <a:t>node</a:t>
            </a:r>
            <a:endParaRPr sz="2400">
              <a:solidFill>
                <a:srgbClr val="FFFFFF"/>
              </a:solidFill>
              <a:latin typeface="Courier New"/>
              <a:ea typeface="Courier New"/>
              <a:cs typeface="Courier New"/>
              <a:sym typeface="Courier New"/>
            </a:endParaRPr>
          </a:p>
          <a:p>
            <a:pPr indent="0" lvl="0" marL="0" rtl="0" algn="l">
              <a:spcBef>
                <a:spcPts val="1600"/>
              </a:spcBef>
              <a:spcAft>
                <a:spcPts val="0"/>
              </a:spcAft>
              <a:buNone/>
            </a:pPr>
            <a:r>
              <a:rPr lang="en" sz="2400">
                <a:solidFill>
                  <a:srgbClr val="FFFFFF"/>
                </a:solidFill>
                <a:latin typeface="Courier New"/>
                <a:ea typeface="Courier New"/>
                <a:cs typeface="Courier New"/>
                <a:sym typeface="Courier New"/>
              </a:rPr>
              <a:t>{</a:t>
            </a:r>
            <a:endParaRPr sz="2400">
              <a:solidFill>
                <a:srgbClr val="FFFFFF"/>
              </a:solidFill>
              <a:latin typeface="Courier New"/>
              <a:ea typeface="Courier New"/>
              <a:cs typeface="Courier New"/>
              <a:sym typeface="Courier New"/>
            </a:endParaRPr>
          </a:p>
          <a:p>
            <a:pPr indent="0" lvl="0" marL="0" rtl="0" algn="l">
              <a:spcBef>
                <a:spcPts val="1600"/>
              </a:spcBef>
              <a:spcAft>
                <a:spcPts val="0"/>
              </a:spcAft>
              <a:buNone/>
            </a:pPr>
            <a:r>
              <a:rPr lang="en" sz="2400">
                <a:solidFill>
                  <a:srgbClr val="212529"/>
                </a:solidFill>
                <a:latin typeface="Courier New"/>
                <a:ea typeface="Courier New"/>
                <a:cs typeface="Courier New"/>
                <a:sym typeface="Courier New"/>
              </a:rPr>
              <a:t>    </a:t>
            </a:r>
            <a:r>
              <a:rPr b="1" lang="en" sz="2400">
                <a:solidFill>
                  <a:srgbClr val="A64D79"/>
                </a:solidFill>
                <a:latin typeface="Courier New"/>
                <a:ea typeface="Courier New"/>
                <a:cs typeface="Courier New"/>
                <a:sym typeface="Courier New"/>
              </a:rPr>
              <a:t>int</a:t>
            </a:r>
            <a:r>
              <a:rPr lang="en" sz="2400">
                <a:solidFill>
                  <a:srgbClr val="A64D79"/>
                </a:solidFill>
                <a:latin typeface="Courier New"/>
                <a:ea typeface="Courier New"/>
                <a:cs typeface="Courier New"/>
                <a:sym typeface="Courier New"/>
              </a:rPr>
              <a:t> </a:t>
            </a:r>
            <a:r>
              <a:rPr lang="en" sz="2400">
                <a:solidFill>
                  <a:srgbClr val="FFFFFF"/>
                </a:solidFill>
                <a:latin typeface="Courier New"/>
                <a:ea typeface="Courier New"/>
                <a:cs typeface="Courier New"/>
                <a:sym typeface="Courier New"/>
              </a:rPr>
              <a:t>value;</a:t>
            </a:r>
            <a:endParaRPr sz="2400">
              <a:solidFill>
                <a:srgbClr val="FFFFFF"/>
              </a:solidFill>
              <a:latin typeface="Courier New"/>
              <a:ea typeface="Courier New"/>
              <a:cs typeface="Courier New"/>
              <a:sym typeface="Courier New"/>
            </a:endParaRPr>
          </a:p>
          <a:p>
            <a:pPr indent="0" lvl="0" marL="0" rtl="0" algn="l">
              <a:spcBef>
                <a:spcPts val="1600"/>
              </a:spcBef>
              <a:spcAft>
                <a:spcPts val="0"/>
              </a:spcAft>
              <a:buNone/>
            </a:pPr>
            <a:r>
              <a:rPr lang="en" sz="2400">
                <a:solidFill>
                  <a:srgbClr val="212529"/>
                </a:solidFill>
                <a:latin typeface="Courier New"/>
                <a:ea typeface="Courier New"/>
                <a:cs typeface="Courier New"/>
                <a:sym typeface="Courier New"/>
              </a:rPr>
              <a:t>    </a:t>
            </a:r>
            <a:r>
              <a:rPr b="1" lang="en" sz="2400">
                <a:solidFill>
                  <a:srgbClr val="FF9900"/>
                </a:solidFill>
                <a:latin typeface="Courier New"/>
                <a:ea typeface="Courier New"/>
                <a:cs typeface="Courier New"/>
                <a:sym typeface="Courier New"/>
              </a:rPr>
              <a:t>struct</a:t>
            </a:r>
            <a:r>
              <a:rPr lang="en" sz="2400">
                <a:solidFill>
                  <a:srgbClr val="FF9900"/>
                </a:solidFill>
                <a:latin typeface="Courier New"/>
                <a:ea typeface="Courier New"/>
                <a:cs typeface="Courier New"/>
                <a:sym typeface="Courier New"/>
              </a:rPr>
              <a:t> </a:t>
            </a:r>
            <a:r>
              <a:rPr lang="en" sz="2400">
                <a:solidFill>
                  <a:srgbClr val="FFFFFF"/>
                </a:solidFill>
                <a:latin typeface="Courier New"/>
                <a:ea typeface="Courier New"/>
                <a:cs typeface="Courier New"/>
                <a:sym typeface="Courier New"/>
              </a:rPr>
              <a:t>node </a:t>
            </a:r>
            <a:r>
              <a:rPr b="1" lang="en" sz="2400">
                <a:solidFill>
                  <a:srgbClr val="FFFFFF"/>
                </a:solidFill>
                <a:latin typeface="Courier New"/>
                <a:ea typeface="Courier New"/>
                <a:cs typeface="Courier New"/>
                <a:sym typeface="Courier New"/>
              </a:rPr>
              <a:t>*</a:t>
            </a:r>
            <a:r>
              <a:rPr lang="en" sz="2400">
                <a:solidFill>
                  <a:srgbClr val="FFFFFF"/>
                </a:solidFill>
                <a:latin typeface="Courier New"/>
                <a:ea typeface="Courier New"/>
                <a:cs typeface="Courier New"/>
                <a:sym typeface="Courier New"/>
              </a:rPr>
              <a:t>pointer_left;</a:t>
            </a:r>
            <a:endParaRPr sz="2400">
              <a:solidFill>
                <a:srgbClr val="FFFFFF"/>
              </a:solidFill>
              <a:latin typeface="Courier New"/>
              <a:ea typeface="Courier New"/>
              <a:cs typeface="Courier New"/>
              <a:sym typeface="Courier New"/>
            </a:endParaRPr>
          </a:p>
          <a:p>
            <a:pPr indent="0" lvl="0" marL="0" rtl="0" algn="l">
              <a:spcBef>
                <a:spcPts val="1600"/>
              </a:spcBef>
              <a:spcAft>
                <a:spcPts val="0"/>
              </a:spcAft>
              <a:buNone/>
            </a:pPr>
            <a:r>
              <a:rPr lang="en" sz="2400">
                <a:solidFill>
                  <a:srgbClr val="212529"/>
                </a:solidFill>
                <a:latin typeface="Courier New"/>
                <a:ea typeface="Courier New"/>
                <a:cs typeface="Courier New"/>
                <a:sym typeface="Courier New"/>
              </a:rPr>
              <a:t>    </a:t>
            </a:r>
            <a:r>
              <a:rPr b="1" lang="en" sz="2400">
                <a:solidFill>
                  <a:srgbClr val="FF9900"/>
                </a:solidFill>
                <a:latin typeface="Courier New"/>
                <a:ea typeface="Courier New"/>
                <a:cs typeface="Courier New"/>
                <a:sym typeface="Courier New"/>
              </a:rPr>
              <a:t>struct</a:t>
            </a:r>
            <a:r>
              <a:rPr lang="en" sz="2400">
                <a:solidFill>
                  <a:srgbClr val="FF9900"/>
                </a:solidFill>
                <a:latin typeface="Courier New"/>
                <a:ea typeface="Courier New"/>
                <a:cs typeface="Courier New"/>
                <a:sym typeface="Courier New"/>
              </a:rPr>
              <a:t> </a:t>
            </a:r>
            <a:r>
              <a:rPr lang="en" sz="2400">
                <a:solidFill>
                  <a:srgbClr val="FFFFFF"/>
                </a:solidFill>
                <a:latin typeface="Courier New"/>
                <a:ea typeface="Courier New"/>
                <a:cs typeface="Courier New"/>
                <a:sym typeface="Courier New"/>
              </a:rPr>
              <a:t>node </a:t>
            </a:r>
            <a:r>
              <a:rPr b="1" lang="en" sz="2400">
                <a:solidFill>
                  <a:srgbClr val="FFFFFF"/>
                </a:solidFill>
                <a:latin typeface="Courier New"/>
                <a:ea typeface="Courier New"/>
                <a:cs typeface="Courier New"/>
                <a:sym typeface="Courier New"/>
              </a:rPr>
              <a:t>*</a:t>
            </a:r>
            <a:r>
              <a:rPr lang="en" sz="2400">
                <a:solidFill>
                  <a:srgbClr val="FFFFFF"/>
                </a:solidFill>
                <a:latin typeface="Courier New"/>
                <a:ea typeface="Courier New"/>
                <a:cs typeface="Courier New"/>
                <a:sym typeface="Courier New"/>
              </a:rPr>
              <a:t>pointer_right;</a:t>
            </a:r>
            <a:endParaRPr sz="2400">
              <a:solidFill>
                <a:srgbClr val="FFFFFF"/>
              </a:solidFill>
              <a:latin typeface="Courier New"/>
              <a:ea typeface="Courier New"/>
              <a:cs typeface="Courier New"/>
              <a:sym typeface="Courier New"/>
            </a:endParaRPr>
          </a:p>
          <a:p>
            <a:pPr indent="0" lvl="0" marL="152400" marR="152400" rtl="0" algn="l">
              <a:lnSpc>
                <a:spcPct val="145000"/>
              </a:lnSpc>
              <a:spcBef>
                <a:spcPts val="1600"/>
              </a:spcBef>
              <a:spcAft>
                <a:spcPts val="0"/>
              </a:spcAft>
              <a:buNone/>
            </a:pPr>
            <a:r>
              <a:rPr lang="en" sz="2400">
                <a:solidFill>
                  <a:srgbClr val="FFFFFF"/>
                </a:solidFill>
                <a:latin typeface="Courier New"/>
                <a:ea typeface="Courier New"/>
                <a:cs typeface="Courier New"/>
                <a:sym typeface="Courier New"/>
              </a:rPr>
              <a:t>} node;</a:t>
            </a:r>
            <a:endParaRPr sz="24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2400"/>
          </a:p>
        </p:txBody>
      </p:sp>
      <p:grpSp>
        <p:nvGrpSpPr>
          <p:cNvPr id="739" name="Google Shape;739;p54"/>
          <p:cNvGrpSpPr/>
          <p:nvPr/>
        </p:nvGrpSpPr>
        <p:grpSpPr>
          <a:xfrm>
            <a:off x="4348754" y="560592"/>
            <a:ext cx="4259627" cy="2190493"/>
            <a:chOff x="1308528" y="1017713"/>
            <a:chExt cx="6804516" cy="3496397"/>
          </a:xfrm>
        </p:grpSpPr>
        <p:grpSp>
          <p:nvGrpSpPr>
            <p:cNvPr id="740" name="Google Shape;740;p54"/>
            <p:cNvGrpSpPr/>
            <p:nvPr/>
          </p:nvGrpSpPr>
          <p:grpSpPr>
            <a:xfrm>
              <a:off x="4009049" y="1017713"/>
              <a:ext cx="1125900" cy="1136700"/>
              <a:chOff x="4001599" y="2465288"/>
              <a:chExt cx="1125900" cy="1136700"/>
            </a:xfrm>
          </p:grpSpPr>
          <p:sp>
            <p:nvSpPr>
              <p:cNvPr id="741" name="Google Shape;741;p54"/>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4"/>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743" name="Google Shape;743;p54"/>
            <p:cNvGrpSpPr/>
            <p:nvPr/>
          </p:nvGrpSpPr>
          <p:grpSpPr>
            <a:xfrm>
              <a:off x="1308528" y="3377388"/>
              <a:ext cx="1125900" cy="1136700"/>
              <a:chOff x="2088978" y="2465288"/>
              <a:chExt cx="1125900" cy="1136700"/>
            </a:xfrm>
          </p:grpSpPr>
          <p:sp>
            <p:nvSpPr>
              <p:cNvPr id="744" name="Google Shape;744;p54"/>
              <p:cNvSpPr/>
              <p:nvPr/>
            </p:nvSpPr>
            <p:spPr>
              <a:xfrm>
                <a:off x="2088978"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4"/>
              <p:cNvSpPr/>
              <p:nvPr/>
            </p:nvSpPr>
            <p:spPr>
              <a:xfrm>
                <a:off x="2443850" y="2782700"/>
                <a:ext cx="380089" cy="501857"/>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7</a:t>
                </a:r>
              </a:p>
            </p:txBody>
          </p:sp>
        </p:grpSp>
        <p:grpSp>
          <p:nvGrpSpPr>
            <p:cNvPr id="746" name="Google Shape;746;p54"/>
            <p:cNvGrpSpPr/>
            <p:nvPr/>
          </p:nvGrpSpPr>
          <p:grpSpPr>
            <a:xfrm>
              <a:off x="6987144" y="3377410"/>
              <a:ext cx="1125900" cy="1136700"/>
              <a:chOff x="5914219" y="2449235"/>
              <a:chExt cx="1125900" cy="1136700"/>
            </a:xfrm>
          </p:grpSpPr>
          <p:sp>
            <p:nvSpPr>
              <p:cNvPr id="747" name="Google Shape;747;p54"/>
              <p:cNvSpPr/>
              <p:nvPr/>
            </p:nvSpPr>
            <p:spPr>
              <a:xfrm>
                <a:off x="5914219" y="244923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4"/>
              <p:cNvSpPr/>
              <p:nvPr/>
            </p:nvSpPr>
            <p:spPr>
              <a:xfrm>
                <a:off x="6283850" y="2758150"/>
                <a:ext cx="38665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9</a:t>
                </a:r>
              </a:p>
            </p:txBody>
          </p:sp>
        </p:grpSp>
        <p:cxnSp>
          <p:nvCxnSpPr>
            <p:cNvPr id="749" name="Google Shape;749;p54"/>
            <p:cNvCxnSpPr>
              <a:stCxn id="741" idx="3"/>
              <a:endCxn id="744" idx="0"/>
            </p:cNvCxnSpPr>
            <p:nvPr/>
          </p:nvCxnSpPr>
          <p:spPr>
            <a:xfrm flipH="1">
              <a:off x="1871433" y="1987947"/>
              <a:ext cx="2302500" cy="1389300"/>
            </a:xfrm>
            <a:prstGeom prst="straightConnector1">
              <a:avLst/>
            </a:prstGeom>
            <a:noFill/>
            <a:ln cap="flat" cmpd="sng" w="76200">
              <a:solidFill>
                <a:srgbClr val="6D9EEB"/>
              </a:solidFill>
              <a:prstDash val="solid"/>
              <a:round/>
              <a:headEnd len="med" w="med" type="none"/>
              <a:tailEnd len="med" w="med" type="triangle"/>
            </a:ln>
          </p:spPr>
        </p:cxnSp>
        <p:cxnSp>
          <p:nvCxnSpPr>
            <p:cNvPr id="750" name="Google Shape;750;p54"/>
            <p:cNvCxnSpPr>
              <a:endCxn id="747" idx="1"/>
            </p:cNvCxnSpPr>
            <p:nvPr/>
          </p:nvCxnSpPr>
          <p:spPr>
            <a:xfrm>
              <a:off x="4970128" y="1987475"/>
              <a:ext cx="2181900" cy="1556400"/>
            </a:xfrm>
            <a:prstGeom prst="straightConnector1">
              <a:avLst/>
            </a:prstGeom>
            <a:noFill/>
            <a:ln cap="flat" cmpd="sng" w="76200">
              <a:solidFill>
                <a:srgbClr val="6D9EEB"/>
              </a:solidFill>
              <a:prstDash val="solid"/>
              <a:round/>
              <a:headEnd len="med" w="med" type="none"/>
              <a:tailEnd len="med" w="med" type="triangle"/>
            </a:ln>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the Binary Search Tree</a:t>
            </a:r>
            <a:endParaRPr/>
          </a:p>
        </p:txBody>
      </p:sp>
      <p:grpSp>
        <p:nvGrpSpPr>
          <p:cNvPr id="756" name="Google Shape;756;p55"/>
          <p:cNvGrpSpPr/>
          <p:nvPr/>
        </p:nvGrpSpPr>
        <p:grpSpPr>
          <a:xfrm>
            <a:off x="876141" y="1457472"/>
            <a:ext cx="7391728" cy="3328531"/>
            <a:chOff x="311697" y="341483"/>
            <a:chExt cx="8424582" cy="4002562"/>
          </a:xfrm>
        </p:grpSpPr>
        <p:grpSp>
          <p:nvGrpSpPr>
            <p:cNvPr id="757" name="Google Shape;757;p55"/>
            <p:cNvGrpSpPr/>
            <p:nvPr/>
          </p:nvGrpSpPr>
          <p:grpSpPr>
            <a:xfrm>
              <a:off x="4221939" y="341483"/>
              <a:ext cx="517126" cy="552664"/>
              <a:chOff x="4001599" y="2465288"/>
              <a:chExt cx="1125900" cy="1136700"/>
            </a:xfrm>
          </p:grpSpPr>
          <p:sp>
            <p:nvSpPr>
              <p:cNvPr id="758" name="Google Shape;758;p55"/>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5"/>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760" name="Google Shape;760;p55"/>
            <p:cNvGrpSpPr/>
            <p:nvPr/>
          </p:nvGrpSpPr>
          <p:grpSpPr>
            <a:xfrm>
              <a:off x="1250782" y="1313469"/>
              <a:ext cx="517126" cy="552664"/>
              <a:chOff x="5924130" y="570625"/>
              <a:chExt cx="1125900" cy="1136700"/>
            </a:xfrm>
          </p:grpSpPr>
          <p:sp>
            <p:nvSpPr>
              <p:cNvPr id="761" name="Google Shape;761;p55"/>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5"/>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763" name="Google Shape;763;p55"/>
            <p:cNvGrpSpPr/>
            <p:nvPr/>
          </p:nvGrpSpPr>
          <p:grpSpPr>
            <a:xfrm>
              <a:off x="7306341" y="1313473"/>
              <a:ext cx="517126" cy="552664"/>
              <a:chOff x="2071311" y="4359950"/>
              <a:chExt cx="1125900" cy="1136700"/>
            </a:xfrm>
          </p:grpSpPr>
          <p:sp>
            <p:nvSpPr>
              <p:cNvPr id="764" name="Google Shape;764;p55"/>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5"/>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766" name="Google Shape;766;p55"/>
            <p:cNvGrpSpPr/>
            <p:nvPr/>
          </p:nvGrpSpPr>
          <p:grpSpPr>
            <a:xfrm>
              <a:off x="311697" y="3786494"/>
              <a:ext cx="517126" cy="552664"/>
              <a:chOff x="2079067" y="570625"/>
              <a:chExt cx="1125900" cy="1136700"/>
            </a:xfrm>
          </p:grpSpPr>
          <p:sp>
            <p:nvSpPr>
              <p:cNvPr id="767" name="Google Shape;767;p55"/>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5"/>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769" name="Google Shape;769;p55"/>
            <p:cNvGrpSpPr/>
            <p:nvPr/>
          </p:nvGrpSpPr>
          <p:grpSpPr>
            <a:xfrm>
              <a:off x="2341375" y="3786494"/>
              <a:ext cx="517126" cy="552664"/>
              <a:chOff x="140300" y="2465288"/>
              <a:chExt cx="1125900" cy="1136700"/>
            </a:xfrm>
          </p:grpSpPr>
          <p:sp>
            <p:nvSpPr>
              <p:cNvPr id="770" name="Google Shape;770;p55"/>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5"/>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772" name="Google Shape;772;p55"/>
            <p:cNvGrpSpPr/>
            <p:nvPr/>
          </p:nvGrpSpPr>
          <p:grpSpPr>
            <a:xfrm>
              <a:off x="6378751" y="3786488"/>
              <a:ext cx="517126" cy="552664"/>
              <a:chOff x="7826840" y="2449250"/>
              <a:chExt cx="1125900" cy="1136700"/>
            </a:xfrm>
          </p:grpSpPr>
          <p:sp>
            <p:nvSpPr>
              <p:cNvPr id="773" name="Google Shape;773;p55"/>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5"/>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775" name="Google Shape;775;p55"/>
            <p:cNvGrpSpPr/>
            <p:nvPr/>
          </p:nvGrpSpPr>
          <p:grpSpPr>
            <a:xfrm>
              <a:off x="8229174" y="3781606"/>
              <a:ext cx="507105" cy="562439"/>
              <a:chOff x="5933302" y="4327875"/>
              <a:chExt cx="1125900" cy="1136700"/>
            </a:xfrm>
          </p:grpSpPr>
          <p:sp>
            <p:nvSpPr>
              <p:cNvPr id="776" name="Google Shape;776;p55"/>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5"/>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778" name="Google Shape;778;p55"/>
            <p:cNvCxnSpPr>
              <a:stCxn id="758" idx="3"/>
              <a:endCxn id="761" idx="7"/>
            </p:cNvCxnSpPr>
            <p:nvPr/>
          </p:nvCxnSpPr>
          <p:spPr>
            <a:xfrm flipH="1">
              <a:off x="1692170" y="813211"/>
              <a:ext cx="2605500" cy="581100"/>
            </a:xfrm>
            <a:prstGeom prst="straightConnector1">
              <a:avLst/>
            </a:prstGeom>
            <a:noFill/>
            <a:ln cap="flat" cmpd="sng" w="38100">
              <a:solidFill>
                <a:srgbClr val="6FA8DC"/>
              </a:solidFill>
              <a:prstDash val="solid"/>
              <a:round/>
              <a:headEnd len="med" w="med" type="none"/>
              <a:tailEnd len="med" w="med" type="triangle"/>
            </a:ln>
          </p:spPr>
        </p:cxnSp>
        <p:cxnSp>
          <p:nvCxnSpPr>
            <p:cNvPr id="779" name="Google Shape;779;p55"/>
            <p:cNvCxnSpPr>
              <a:stCxn id="761" idx="5"/>
              <a:endCxn id="770" idx="0"/>
            </p:cNvCxnSpPr>
            <p:nvPr/>
          </p:nvCxnSpPr>
          <p:spPr>
            <a:xfrm>
              <a:off x="1692177" y="1785197"/>
              <a:ext cx="907800" cy="2001300"/>
            </a:xfrm>
            <a:prstGeom prst="straightConnector1">
              <a:avLst/>
            </a:prstGeom>
            <a:noFill/>
            <a:ln cap="flat" cmpd="sng" w="38100">
              <a:solidFill>
                <a:srgbClr val="6FA8DC"/>
              </a:solidFill>
              <a:prstDash val="solid"/>
              <a:round/>
              <a:headEnd len="med" w="med" type="none"/>
              <a:tailEnd len="med" w="med" type="triangle"/>
            </a:ln>
          </p:spPr>
        </p:cxnSp>
        <p:cxnSp>
          <p:nvCxnSpPr>
            <p:cNvPr id="780" name="Google Shape;780;p55"/>
            <p:cNvCxnSpPr>
              <a:stCxn id="758" idx="5"/>
              <a:endCxn id="764"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781" name="Google Shape;781;p55"/>
            <p:cNvCxnSpPr>
              <a:stCxn id="764" idx="5"/>
              <a:endCxn id="776"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782" name="Google Shape;782;p55"/>
            <p:cNvCxnSpPr>
              <a:stCxn id="764" idx="3"/>
              <a:endCxn id="773"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783" name="Google Shape;783;p55"/>
            <p:cNvCxnSpPr>
              <a:stCxn id="761" idx="3"/>
              <a:endCxn id="767"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grpSp>
        <p:nvGrpSpPr>
          <p:cNvPr id="784" name="Google Shape;784;p55"/>
          <p:cNvGrpSpPr/>
          <p:nvPr/>
        </p:nvGrpSpPr>
        <p:grpSpPr>
          <a:xfrm>
            <a:off x="6433650" y="857338"/>
            <a:ext cx="2261000" cy="1136700"/>
            <a:chOff x="6433650" y="857338"/>
            <a:chExt cx="2261000" cy="1136700"/>
          </a:xfrm>
        </p:grpSpPr>
        <p:grpSp>
          <p:nvGrpSpPr>
            <p:cNvPr id="785" name="Google Shape;785;p55"/>
            <p:cNvGrpSpPr/>
            <p:nvPr/>
          </p:nvGrpSpPr>
          <p:grpSpPr>
            <a:xfrm>
              <a:off x="7568750" y="857338"/>
              <a:ext cx="1125900" cy="1136700"/>
              <a:chOff x="140300" y="2465288"/>
              <a:chExt cx="1125900" cy="1136700"/>
            </a:xfrm>
          </p:grpSpPr>
          <p:sp>
            <p:nvSpPr>
              <p:cNvPr id="786" name="Google Shape;786;p55"/>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5"/>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sp>
          <p:nvSpPr>
            <p:cNvPr id="788" name="Google Shape;788;p55"/>
            <p:cNvSpPr txBox="1"/>
            <p:nvPr/>
          </p:nvSpPr>
          <p:spPr>
            <a:xfrm>
              <a:off x="6433650" y="912075"/>
              <a:ext cx="11847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Target</a:t>
              </a:r>
              <a:endParaRPr sz="2400">
                <a:solidFill>
                  <a:srgbClr val="FFFFFF"/>
                </a:solidFill>
              </a:endParaRPr>
            </a:p>
          </p:txBody>
        </p:sp>
      </p:grpSp>
      <p:sp>
        <p:nvSpPr>
          <p:cNvPr id="789" name="Google Shape;789;p55"/>
          <p:cNvSpPr/>
          <p:nvPr/>
        </p:nvSpPr>
        <p:spPr>
          <a:xfrm>
            <a:off x="4231400" y="1429275"/>
            <a:ext cx="582900" cy="545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5"/>
          <p:cNvSpPr txBox="1"/>
          <p:nvPr/>
        </p:nvSpPr>
        <p:spPr>
          <a:xfrm>
            <a:off x="3803700" y="2032025"/>
            <a:ext cx="15570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&lt;, &gt;, or =</a:t>
            </a:r>
            <a:endParaRPr sz="2400">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the Binary Search Tree</a:t>
            </a:r>
            <a:endParaRPr/>
          </a:p>
        </p:txBody>
      </p:sp>
      <p:grpSp>
        <p:nvGrpSpPr>
          <p:cNvPr id="796" name="Google Shape;796;p56"/>
          <p:cNvGrpSpPr/>
          <p:nvPr/>
        </p:nvGrpSpPr>
        <p:grpSpPr>
          <a:xfrm>
            <a:off x="876141" y="1457472"/>
            <a:ext cx="7391728" cy="3328531"/>
            <a:chOff x="311697" y="341483"/>
            <a:chExt cx="8424582" cy="4002562"/>
          </a:xfrm>
        </p:grpSpPr>
        <p:grpSp>
          <p:nvGrpSpPr>
            <p:cNvPr id="797" name="Google Shape;797;p56"/>
            <p:cNvGrpSpPr/>
            <p:nvPr/>
          </p:nvGrpSpPr>
          <p:grpSpPr>
            <a:xfrm>
              <a:off x="4221939" y="341483"/>
              <a:ext cx="517126" cy="552664"/>
              <a:chOff x="4001599" y="2465288"/>
              <a:chExt cx="1125900" cy="1136700"/>
            </a:xfrm>
          </p:grpSpPr>
          <p:sp>
            <p:nvSpPr>
              <p:cNvPr id="798" name="Google Shape;798;p56"/>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6"/>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800" name="Google Shape;800;p56"/>
            <p:cNvGrpSpPr/>
            <p:nvPr/>
          </p:nvGrpSpPr>
          <p:grpSpPr>
            <a:xfrm>
              <a:off x="1250782" y="1313469"/>
              <a:ext cx="517126" cy="552664"/>
              <a:chOff x="5924130" y="570625"/>
              <a:chExt cx="1125900" cy="1136700"/>
            </a:xfrm>
          </p:grpSpPr>
          <p:sp>
            <p:nvSpPr>
              <p:cNvPr id="801" name="Google Shape;801;p56"/>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6"/>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803" name="Google Shape;803;p56"/>
            <p:cNvGrpSpPr/>
            <p:nvPr/>
          </p:nvGrpSpPr>
          <p:grpSpPr>
            <a:xfrm>
              <a:off x="7306341" y="1313473"/>
              <a:ext cx="517126" cy="552664"/>
              <a:chOff x="2071311" y="4359950"/>
              <a:chExt cx="1125900" cy="1136700"/>
            </a:xfrm>
          </p:grpSpPr>
          <p:sp>
            <p:nvSpPr>
              <p:cNvPr id="804" name="Google Shape;804;p56"/>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6"/>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806" name="Google Shape;806;p56"/>
            <p:cNvGrpSpPr/>
            <p:nvPr/>
          </p:nvGrpSpPr>
          <p:grpSpPr>
            <a:xfrm>
              <a:off x="311697" y="3786494"/>
              <a:ext cx="517126" cy="552664"/>
              <a:chOff x="2079067" y="570625"/>
              <a:chExt cx="1125900" cy="1136700"/>
            </a:xfrm>
          </p:grpSpPr>
          <p:sp>
            <p:nvSpPr>
              <p:cNvPr id="807" name="Google Shape;807;p56"/>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6"/>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809" name="Google Shape;809;p56"/>
            <p:cNvGrpSpPr/>
            <p:nvPr/>
          </p:nvGrpSpPr>
          <p:grpSpPr>
            <a:xfrm>
              <a:off x="2341375" y="3786494"/>
              <a:ext cx="517126" cy="552664"/>
              <a:chOff x="140300" y="2465288"/>
              <a:chExt cx="1125900" cy="1136700"/>
            </a:xfrm>
          </p:grpSpPr>
          <p:sp>
            <p:nvSpPr>
              <p:cNvPr id="810" name="Google Shape;810;p56"/>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6"/>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812" name="Google Shape;812;p56"/>
            <p:cNvGrpSpPr/>
            <p:nvPr/>
          </p:nvGrpSpPr>
          <p:grpSpPr>
            <a:xfrm>
              <a:off x="6378751" y="3786488"/>
              <a:ext cx="517126" cy="552664"/>
              <a:chOff x="7826840" y="2449250"/>
              <a:chExt cx="1125900" cy="1136700"/>
            </a:xfrm>
          </p:grpSpPr>
          <p:sp>
            <p:nvSpPr>
              <p:cNvPr id="813" name="Google Shape;813;p56"/>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6"/>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815" name="Google Shape;815;p56"/>
            <p:cNvGrpSpPr/>
            <p:nvPr/>
          </p:nvGrpSpPr>
          <p:grpSpPr>
            <a:xfrm>
              <a:off x="8229174" y="3781606"/>
              <a:ext cx="507105" cy="562439"/>
              <a:chOff x="5933302" y="4327875"/>
              <a:chExt cx="1125900" cy="1136700"/>
            </a:xfrm>
          </p:grpSpPr>
          <p:sp>
            <p:nvSpPr>
              <p:cNvPr id="816" name="Google Shape;816;p56"/>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6"/>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818" name="Google Shape;818;p56"/>
            <p:cNvCxnSpPr>
              <a:stCxn id="798" idx="3"/>
              <a:endCxn id="801" idx="7"/>
            </p:cNvCxnSpPr>
            <p:nvPr/>
          </p:nvCxnSpPr>
          <p:spPr>
            <a:xfrm flipH="1">
              <a:off x="1692170" y="813211"/>
              <a:ext cx="2605500" cy="581100"/>
            </a:xfrm>
            <a:prstGeom prst="straightConnector1">
              <a:avLst/>
            </a:prstGeom>
            <a:noFill/>
            <a:ln cap="flat" cmpd="sng" w="38100">
              <a:solidFill>
                <a:srgbClr val="FFFF00"/>
              </a:solidFill>
              <a:prstDash val="solid"/>
              <a:round/>
              <a:headEnd len="med" w="med" type="none"/>
              <a:tailEnd len="med" w="med" type="triangle"/>
            </a:ln>
          </p:spPr>
        </p:cxnSp>
        <p:cxnSp>
          <p:nvCxnSpPr>
            <p:cNvPr id="819" name="Google Shape;819;p56"/>
            <p:cNvCxnSpPr>
              <a:stCxn id="801" idx="5"/>
              <a:endCxn id="810" idx="0"/>
            </p:cNvCxnSpPr>
            <p:nvPr/>
          </p:nvCxnSpPr>
          <p:spPr>
            <a:xfrm>
              <a:off x="1692177" y="1785197"/>
              <a:ext cx="907800" cy="2001300"/>
            </a:xfrm>
            <a:prstGeom prst="straightConnector1">
              <a:avLst/>
            </a:prstGeom>
            <a:noFill/>
            <a:ln cap="flat" cmpd="sng" w="38100">
              <a:solidFill>
                <a:srgbClr val="6FA8DC"/>
              </a:solidFill>
              <a:prstDash val="solid"/>
              <a:round/>
              <a:headEnd len="med" w="med" type="none"/>
              <a:tailEnd len="med" w="med" type="triangle"/>
            </a:ln>
          </p:spPr>
        </p:cxnSp>
        <p:cxnSp>
          <p:nvCxnSpPr>
            <p:cNvPr id="820" name="Google Shape;820;p56"/>
            <p:cNvCxnSpPr>
              <a:stCxn id="798" idx="5"/>
              <a:endCxn id="804"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821" name="Google Shape;821;p56"/>
            <p:cNvCxnSpPr>
              <a:stCxn id="804" idx="5"/>
              <a:endCxn id="816"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822" name="Google Shape;822;p56"/>
            <p:cNvCxnSpPr>
              <a:stCxn id="804" idx="3"/>
              <a:endCxn id="813"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823" name="Google Shape;823;p56"/>
            <p:cNvCxnSpPr>
              <a:stCxn id="801" idx="3"/>
              <a:endCxn id="807"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grpSp>
        <p:nvGrpSpPr>
          <p:cNvPr id="824" name="Google Shape;824;p56"/>
          <p:cNvGrpSpPr/>
          <p:nvPr/>
        </p:nvGrpSpPr>
        <p:grpSpPr>
          <a:xfrm>
            <a:off x="7568750" y="857338"/>
            <a:ext cx="1125900" cy="1136700"/>
            <a:chOff x="140300" y="2465288"/>
            <a:chExt cx="1125900" cy="1136700"/>
          </a:xfrm>
        </p:grpSpPr>
        <p:sp>
          <p:nvSpPr>
            <p:cNvPr id="825" name="Google Shape;825;p56"/>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6"/>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sp>
        <p:nvSpPr>
          <p:cNvPr id="827" name="Google Shape;827;p56"/>
          <p:cNvSpPr txBox="1"/>
          <p:nvPr/>
        </p:nvSpPr>
        <p:spPr>
          <a:xfrm>
            <a:off x="6433650" y="912075"/>
            <a:ext cx="11847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Target</a:t>
            </a:r>
            <a:endParaRPr sz="2400">
              <a:solidFill>
                <a:srgbClr val="FFFFFF"/>
              </a:solidFill>
            </a:endParaRPr>
          </a:p>
        </p:txBody>
      </p:sp>
      <p:sp>
        <p:nvSpPr>
          <p:cNvPr id="828" name="Google Shape;828;p56"/>
          <p:cNvSpPr/>
          <p:nvPr/>
        </p:nvSpPr>
        <p:spPr>
          <a:xfrm>
            <a:off x="4231400" y="1429275"/>
            <a:ext cx="582900" cy="545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txBox="1"/>
          <p:nvPr/>
        </p:nvSpPr>
        <p:spPr>
          <a:xfrm>
            <a:off x="2176975" y="2492775"/>
            <a:ext cx="15570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&lt;, &gt;, or =</a:t>
            </a:r>
            <a:endParaRPr sz="2400">
              <a:solidFill>
                <a:srgbClr val="FFFFFF"/>
              </a:solidFill>
            </a:endParaRPr>
          </a:p>
        </p:txBody>
      </p:sp>
      <p:sp>
        <p:nvSpPr>
          <p:cNvPr id="830" name="Google Shape;830;p56"/>
          <p:cNvSpPr/>
          <p:nvPr/>
        </p:nvSpPr>
        <p:spPr>
          <a:xfrm>
            <a:off x="1647500" y="2230475"/>
            <a:ext cx="582900" cy="545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the Binary Search Tree</a:t>
            </a:r>
            <a:endParaRPr/>
          </a:p>
        </p:txBody>
      </p:sp>
      <p:grpSp>
        <p:nvGrpSpPr>
          <p:cNvPr id="836" name="Google Shape;836;p57"/>
          <p:cNvGrpSpPr/>
          <p:nvPr/>
        </p:nvGrpSpPr>
        <p:grpSpPr>
          <a:xfrm>
            <a:off x="7568750" y="857338"/>
            <a:ext cx="1125900" cy="1136700"/>
            <a:chOff x="140300" y="2465288"/>
            <a:chExt cx="1125900" cy="1136700"/>
          </a:xfrm>
        </p:grpSpPr>
        <p:sp>
          <p:nvSpPr>
            <p:cNvPr id="837" name="Google Shape;837;p57"/>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7"/>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sp>
        <p:nvSpPr>
          <p:cNvPr id="839" name="Google Shape;839;p57"/>
          <p:cNvSpPr txBox="1"/>
          <p:nvPr/>
        </p:nvSpPr>
        <p:spPr>
          <a:xfrm>
            <a:off x="6433650" y="912075"/>
            <a:ext cx="11847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Target</a:t>
            </a:r>
            <a:endParaRPr sz="2400">
              <a:solidFill>
                <a:srgbClr val="FFFFFF"/>
              </a:solidFill>
            </a:endParaRPr>
          </a:p>
        </p:txBody>
      </p:sp>
      <p:sp>
        <p:nvSpPr>
          <p:cNvPr id="840" name="Google Shape;840;p57"/>
          <p:cNvSpPr txBox="1"/>
          <p:nvPr/>
        </p:nvSpPr>
        <p:spPr>
          <a:xfrm>
            <a:off x="3257300" y="4269975"/>
            <a:ext cx="15570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&lt;, &gt;, or =</a:t>
            </a:r>
            <a:endParaRPr sz="2400">
              <a:solidFill>
                <a:srgbClr val="FFFFFF"/>
              </a:solidFill>
            </a:endParaRPr>
          </a:p>
        </p:txBody>
      </p:sp>
      <p:grpSp>
        <p:nvGrpSpPr>
          <p:cNvPr id="841" name="Google Shape;841;p57"/>
          <p:cNvGrpSpPr/>
          <p:nvPr/>
        </p:nvGrpSpPr>
        <p:grpSpPr>
          <a:xfrm>
            <a:off x="876141" y="1429275"/>
            <a:ext cx="7391728" cy="3386100"/>
            <a:chOff x="876141" y="1429275"/>
            <a:chExt cx="7391728" cy="3386100"/>
          </a:xfrm>
        </p:grpSpPr>
        <p:grpSp>
          <p:nvGrpSpPr>
            <p:cNvPr id="842" name="Google Shape;842;p57"/>
            <p:cNvGrpSpPr/>
            <p:nvPr/>
          </p:nvGrpSpPr>
          <p:grpSpPr>
            <a:xfrm>
              <a:off x="876141" y="1457472"/>
              <a:ext cx="7391728" cy="3328531"/>
              <a:chOff x="311697" y="341483"/>
              <a:chExt cx="8424582" cy="4002562"/>
            </a:xfrm>
          </p:grpSpPr>
          <p:grpSp>
            <p:nvGrpSpPr>
              <p:cNvPr id="843" name="Google Shape;843;p57"/>
              <p:cNvGrpSpPr/>
              <p:nvPr/>
            </p:nvGrpSpPr>
            <p:grpSpPr>
              <a:xfrm>
                <a:off x="4221939" y="341483"/>
                <a:ext cx="517126" cy="552664"/>
                <a:chOff x="4001599" y="2465288"/>
                <a:chExt cx="1125900" cy="1136700"/>
              </a:xfrm>
            </p:grpSpPr>
            <p:sp>
              <p:nvSpPr>
                <p:cNvPr id="844" name="Google Shape;844;p57"/>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7"/>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846" name="Google Shape;846;p57"/>
              <p:cNvGrpSpPr/>
              <p:nvPr/>
            </p:nvGrpSpPr>
            <p:grpSpPr>
              <a:xfrm>
                <a:off x="1250782" y="1313469"/>
                <a:ext cx="517126" cy="552664"/>
                <a:chOff x="5924130" y="570625"/>
                <a:chExt cx="1125900" cy="1136700"/>
              </a:xfrm>
            </p:grpSpPr>
            <p:sp>
              <p:nvSpPr>
                <p:cNvPr id="847" name="Google Shape;847;p57"/>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7"/>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849" name="Google Shape;849;p57"/>
              <p:cNvGrpSpPr/>
              <p:nvPr/>
            </p:nvGrpSpPr>
            <p:grpSpPr>
              <a:xfrm>
                <a:off x="7306341" y="1313473"/>
                <a:ext cx="517126" cy="552664"/>
                <a:chOff x="2071311" y="4359950"/>
                <a:chExt cx="1125900" cy="1136700"/>
              </a:xfrm>
            </p:grpSpPr>
            <p:sp>
              <p:nvSpPr>
                <p:cNvPr id="850" name="Google Shape;850;p57"/>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7"/>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852" name="Google Shape;852;p57"/>
              <p:cNvGrpSpPr/>
              <p:nvPr/>
            </p:nvGrpSpPr>
            <p:grpSpPr>
              <a:xfrm>
                <a:off x="311697" y="3786494"/>
                <a:ext cx="517126" cy="552664"/>
                <a:chOff x="2079067" y="570625"/>
                <a:chExt cx="1125900" cy="1136700"/>
              </a:xfrm>
            </p:grpSpPr>
            <p:sp>
              <p:nvSpPr>
                <p:cNvPr id="853" name="Google Shape;853;p57"/>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7"/>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855" name="Google Shape;855;p57"/>
              <p:cNvGrpSpPr/>
              <p:nvPr/>
            </p:nvGrpSpPr>
            <p:grpSpPr>
              <a:xfrm>
                <a:off x="2341375" y="3786494"/>
                <a:ext cx="517126" cy="552664"/>
                <a:chOff x="140300" y="2465288"/>
                <a:chExt cx="1125900" cy="1136700"/>
              </a:xfrm>
            </p:grpSpPr>
            <p:sp>
              <p:nvSpPr>
                <p:cNvPr id="856" name="Google Shape;856;p57"/>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7"/>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858" name="Google Shape;858;p57"/>
              <p:cNvGrpSpPr/>
              <p:nvPr/>
            </p:nvGrpSpPr>
            <p:grpSpPr>
              <a:xfrm>
                <a:off x="6378751" y="3786488"/>
                <a:ext cx="517126" cy="552664"/>
                <a:chOff x="7826840" y="2449250"/>
                <a:chExt cx="1125900" cy="1136700"/>
              </a:xfrm>
            </p:grpSpPr>
            <p:sp>
              <p:nvSpPr>
                <p:cNvPr id="859" name="Google Shape;859;p57"/>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7"/>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861" name="Google Shape;861;p57"/>
              <p:cNvGrpSpPr/>
              <p:nvPr/>
            </p:nvGrpSpPr>
            <p:grpSpPr>
              <a:xfrm>
                <a:off x="8229174" y="3781606"/>
                <a:ext cx="507105" cy="562439"/>
                <a:chOff x="5933302" y="4327875"/>
                <a:chExt cx="1125900" cy="1136700"/>
              </a:xfrm>
            </p:grpSpPr>
            <p:sp>
              <p:nvSpPr>
                <p:cNvPr id="862" name="Google Shape;862;p57"/>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7"/>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864" name="Google Shape;864;p57"/>
              <p:cNvCxnSpPr>
                <a:stCxn id="844" idx="3"/>
                <a:endCxn id="847" idx="7"/>
              </p:cNvCxnSpPr>
              <p:nvPr/>
            </p:nvCxnSpPr>
            <p:spPr>
              <a:xfrm flipH="1">
                <a:off x="1692170" y="813211"/>
                <a:ext cx="2605500" cy="581100"/>
              </a:xfrm>
              <a:prstGeom prst="straightConnector1">
                <a:avLst/>
              </a:prstGeom>
              <a:noFill/>
              <a:ln cap="flat" cmpd="sng" w="38100">
                <a:solidFill>
                  <a:srgbClr val="FFFF00"/>
                </a:solidFill>
                <a:prstDash val="solid"/>
                <a:round/>
                <a:headEnd len="med" w="med" type="none"/>
                <a:tailEnd len="med" w="med" type="triangle"/>
              </a:ln>
            </p:spPr>
          </p:cxnSp>
          <p:cxnSp>
            <p:nvCxnSpPr>
              <p:cNvPr id="865" name="Google Shape;865;p57"/>
              <p:cNvCxnSpPr>
                <a:stCxn id="847" idx="5"/>
                <a:endCxn id="856" idx="0"/>
              </p:cNvCxnSpPr>
              <p:nvPr/>
            </p:nvCxnSpPr>
            <p:spPr>
              <a:xfrm>
                <a:off x="1692177" y="1785197"/>
                <a:ext cx="907800" cy="2001300"/>
              </a:xfrm>
              <a:prstGeom prst="straightConnector1">
                <a:avLst/>
              </a:prstGeom>
              <a:noFill/>
              <a:ln cap="flat" cmpd="sng" w="38100">
                <a:solidFill>
                  <a:srgbClr val="FFFF00"/>
                </a:solidFill>
                <a:prstDash val="solid"/>
                <a:round/>
                <a:headEnd len="med" w="med" type="none"/>
                <a:tailEnd len="med" w="med" type="triangle"/>
              </a:ln>
            </p:spPr>
          </p:cxnSp>
          <p:cxnSp>
            <p:nvCxnSpPr>
              <p:cNvPr id="866" name="Google Shape;866;p57"/>
              <p:cNvCxnSpPr>
                <a:stCxn id="844" idx="5"/>
                <a:endCxn id="850"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867" name="Google Shape;867;p57"/>
              <p:cNvCxnSpPr>
                <a:stCxn id="850" idx="5"/>
                <a:endCxn id="862"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868" name="Google Shape;868;p57"/>
              <p:cNvCxnSpPr>
                <a:stCxn id="850" idx="3"/>
                <a:endCxn id="859"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869" name="Google Shape;869;p57"/>
              <p:cNvCxnSpPr>
                <a:stCxn id="847" idx="3"/>
                <a:endCxn id="853"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sp>
          <p:nvSpPr>
            <p:cNvPr id="870" name="Google Shape;870;p57"/>
            <p:cNvSpPr/>
            <p:nvPr/>
          </p:nvSpPr>
          <p:spPr>
            <a:xfrm>
              <a:off x="4231400" y="1429275"/>
              <a:ext cx="582900" cy="545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7"/>
            <p:cNvSpPr/>
            <p:nvPr/>
          </p:nvSpPr>
          <p:spPr>
            <a:xfrm>
              <a:off x="1647500" y="2230475"/>
              <a:ext cx="582900" cy="545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7"/>
            <p:cNvSpPr/>
            <p:nvPr/>
          </p:nvSpPr>
          <p:spPr>
            <a:xfrm>
              <a:off x="2589775" y="4269975"/>
              <a:ext cx="582900" cy="545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the Binary Search Tree: Code</a:t>
            </a:r>
            <a:endParaRPr/>
          </a:p>
        </p:txBody>
      </p:sp>
      <p:sp>
        <p:nvSpPr>
          <p:cNvPr id="878" name="Google Shape;878;p58"/>
          <p:cNvSpPr txBox="1"/>
          <p:nvPr/>
        </p:nvSpPr>
        <p:spPr>
          <a:xfrm>
            <a:off x="404325" y="999100"/>
            <a:ext cx="4080900" cy="34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bool </a:t>
            </a:r>
            <a:r>
              <a:rPr b="1" lang="en" sz="1200">
                <a:solidFill>
                  <a:srgbClr val="93C47D"/>
                </a:solidFill>
                <a:latin typeface="Courier New"/>
                <a:ea typeface="Courier New"/>
                <a:cs typeface="Courier New"/>
                <a:sym typeface="Courier New"/>
              </a:rPr>
              <a:t>search</a:t>
            </a:r>
            <a:r>
              <a:rPr lang="en" sz="1200">
                <a:solidFill>
                  <a:srgbClr val="FFFFFF"/>
                </a:solidFill>
                <a:latin typeface="Courier New"/>
                <a:ea typeface="Courier New"/>
                <a:cs typeface="Courier New"/>
                <a:sym typeface="Courier New"/>
              </a:rPr>
              <a:t>(</a:t>
            </a:r>
            <a:r>
              <a:rPr lang="en" sz="1200">
                <a:solidFill>
                  <a:srgbClr val="FF9900"/>
                </a:solidFill>
                <a:latin typeface="Courier New"/>
                <a:ea typeface="Courier New"/>
                <a:cs typeface="Courier New"/>
                <a:sym typeface="Courier New"/>
              </a:rPr>
              <a:t>node</a:t>
            </a:r>
            <a:r>
              <a:rPr lang="en" sz="1200">
                <a:solidFill>
                  <a:srgbClr val="FFFFFF"/>
                </a:solidFill>
                <a:latin typeface="Courier New"/>
                <a:ea typeface="Courier New"/>
                <a:cs typeface="Courier New"/>
                <a:sym typeface="Courier New"/>
              </a:rPr>
              <a:t> </a:t>
            </a:r>
            <a:r>
              <a:rPr b="1" lang="en" sz="1200">
                <a:solidFill>
                  <a:srgbClr val="FFFFFF"/>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tree, </a:t>
            </a:r>
            <a:r>
              <a:rPr lang="en" sz="1200">
                <a:solidFill>
                  <a:srgbClr val="FF9900"/>
                </a:solidFill>
                <a:latin typeface="Courier New"/>
                <a:ea typeface="Courier New"/>
                <a:cs typeface="Courier New"/>
                <a:sym typeface="Courier New"/>
              </a:rPr>
              <a:t>int </a:t>
            </a:r>
            <a:r>
              <a:rPr lang="en" sz="1200">
                <a:solidFill>
                  <a:srgbClr val="FFFFFF"/>
                </a:solidFill>
                <a:latin typeface="Courier New"/>
                <a:ea typeface="Courier New"/>
                <a:cs typeface="Courier New"/>
                <a:sym typeface="Courier New"/>
              </a:rPr>
              <a:t>val)</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if</a:t>
            </a:r>
            <a:r>
              <a:rPr lang="en" sz="1200">
                <a:solidFill>
                  <a:srgbClr val="A64D79"/>
                </a:solidFill>
                <a:latin typeface="Courier New"/>
                <a:ea typeface="Courier New"/>
                <a:cs typeface="Courier New"/>
                <a:sym typeface="Courier New"/>
              </a:rPr>
              <a:t> </a:t>
            </a:r>
            <a:r>
              <a:rPr lang="en" sz="1200">
                <a:solidFill>
                  <a:srgbClr val="FFFFFF"/>
                </a:solidFill>
                <a:latin typeface="Courier New"/>
                <a:ea typeface="Courier New"/>
                <a:cs typeface="Courier New"/>
                <a:sym typeface="Courier New"/>
              </a:rPr>
              <a:t>(tree </a:t>
            </a:r>
            <a:r>
              <a:rPr b="1" lang="en" sz="1200">
                <a:solidFill>
                  <a:srgbClr val="FFFFFF"/>
                </a:solidFill>
                <a:latin typeface="Courier New"/>
                <a:ea typeface="Courier New"/>
                <a:cs typeface="Courier New"/>
                <a:sym typeface="Courier New"/>
              </a:rPr>
              <a:t>==</a:t>
            </a:r>
            <a:r>
              <a:rPr lang="en" sz="1200">
                <a:solidFill>
                  <a:srgbClr val="FFFFFF"/>
                </a:solidFill>
                <a:latin typeface="Courier New"/>
                <a:ea typeface="Courier New"/>
                <a:cs typeface="Courier New"/>
                <a:sym typeface="Courier New"/>
              </a:rPr>
              <a:t> </a:t>
            </a:r>
            <a:r>
              <a:rPr lang="en" sz="1200">
                <a:solidFill>
                  <a:srgbClr val="6FA8DC"/>
                </a:solidFill>
                <a:latin typeface="Courier New"/>
                <a:ea typeface="Courier New"/>
                <a:cs typeface="Courier New"/>
                <a:sym typeface="Courier New"/>
              </a:rPr>
              <a:t>NULL</a:t>
            </a: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r>
              <a:rPr b="1" lang="en" sz="1200">
                <a:solidFill>
                  <a:srgbClr val="FFFFFF"/>
                </a:solidFill>
                <a:latin typeface="Courier New"/>
                <a:ea typeface="Courier New"/>
                <a:cs typeface="Courier New"/>
                <a:sym typeface="Courier New"/>
              </a:rPr>
              <a:t>return</a:t>
            </a:r>
            <a:r>
              <a:rPr lang="en" sz="1200">
                <a:solidFill>
                  <a:srgbClr val="FFFFFF"/>
                </a:solidFill>
                <a:latin typeface="Courier New"/>
                <a:ea typeface="Courier New"/>
                <a:cs typeface="Courier New"/>
                <a:sym typeface="Courier New"/>
              </a:rPr>
              <a:t> </a:t>
            </a:r>
            <a:r>
              <a:rPr lang="en" sz="1200">
                <a:solidFill>
                  <a:srgbClr val="FF0000"/>
                </a:solidFill>
                <a:latin typeface="Courier New"/>
                <a:ea typeface="Courier New"/>
                <a:cs typeface="Courier New"/>
                <a:sym typeface="Courier New"/>
              </a:rPr>
              <a:t>false</a:t>
            </a: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else</a:t>
            </a:r>
            <a:r>
              <a:rPr lang="en" sz="1200">
                <a:solidFill>
                  <a:srgbClr val="A64D79"/>
                </a:solidFill>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if</a:t>
            </a:r>
            <a:r>
              <a:rPr lang="en" sz="1200">
                <a:solidFill>
                  <a:srgbClr val="FFFFFF"/>
                </a:solidFill>
                <a:latin typeface="Courier New"/>
                <a:ea typeface="Courier New"/>
                <a:cs typeface="Courier New"/>
                <a:sym typeface="Courier New"/>
              </a:rPr>
              <a:t> (val </a:t>
            </a:r>
            <a:r>
              <a:rPr b="1" lang="en" sz="1200">
                <a:solidFill>
                  <a:srgbClr val="FFFFFF"/>
                </a:solidFill>
                <a:latin typeface="Courier New"/>
                <a:ea typeface="Courier New"/>
                <a:cs typeface="Courier New"/>
                <a:sym typeface="Courier New"/>
              </a:rPr>
              <a:t>&lt;</a:t>
            </a:r>
            <a:r>
              <a:rPr lang="en" sz="1200">
                <a:solidFill>
                  <a:srgbClr val="FFFFFF"/>
                </a:solidFill>
                <a:latin typeface="Courier New"/>
                <a:ea typeface="Courier New"/>
                <a:cs typeface="Courier New"/>
                <a:sym typeface="Courier New"/>
              </a:rPr>
              <a:t> tree</a:t>
            </a:r>
            <a:r>
              <a:rPr b="1" lang="en" sz="1200">
                <a:solidFill>
                  <a:srgbClr val="FFFFFF"/>
                </a:solidFill>
                <a:latin typeface="Courier New"/>
                <a:ea typeface="Courier New"/>
                <a:cs typeface="Courier New"/>
                <a:sym typeface="Courier New"/>
              </a:rPr>
              <a:t>-&gt;</a:t>
            </a:r>
            <a:r>
              <a:rPr lang="en" sz="1200">
                <a:solidFill>
                  <a:srgbClr val="FFFFFF"/>
                </a:solidFill>
                <a:latin typeface="Courier New"/>
                <a:ea typeface="Courier New"/>
                <a:cs typeface="Courier New"/>
                <a:sym typeface="Courier New"/>
              </a:rPr>
              <a:t>number)</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r>
              <a:rPr b="1" lang="en" sz="1200">
                <a:solidFill>
                  <a:srgbClr val="FFFFFF"/>
                </a:solidFill>
                <a:latin typeface="Courier New"/>
                <a:ea typeface="Courier New"/>
                <a:cs typeface="Courier New"/>
                <a:sym typeface="Courier New"/>
              </a:rPr>
              <a:t>return</a:t>
            </a:r>
            <a:r>
              <a:rPr lang="en" sz="1200">
                <a:solidFill>
                  <a:srgbClr val="FFFFFF"/>
                </a:solidFill>
                <a:latin typeface="Courier New"/>
                <a:ea typeface="Courier New"/>
                <a:cs typeface="Courier New"/>
                <a:sym typeface="Courier New"/>
              </a:rPr>
              <a:t> search(tree</a:t>
            </a:r>
            <a:r>
              <a:rPr b="1" lang="en" sz="1200">
                <a:solidFill>
                  <a:srgbClr val="FFFFFF"/>
                </a:solidFill>
                <a:latin typeface="Courier New"/>
                <a:ea typeface="Courier New"/>
                <a:cs typeface="Courier New"/>
                <a:sym typeface="Courier New"/>
              </a:rPr>
              <a:t>-&gt;</a:t>
            </a:r>
            <a:r>
              <a:rPr lang="en" sz="1200">
                <a:solidFill>
                  <a:srgbClr val="FFFFFF"/>
                </a:solidFill>
                <a:latin typeface="Courier New"/>
                <a:ea typeface="Courier New"/>
                <a:cs typeface="Courier New"/>
                <a:sym typeface="Courier New"/>
              </a:rPr>
              <a:t>left, val);</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else</a:t>
            </a:r>
            <a:r>
              <a:rPr lang="en" sz="1200">
                <a:solidFill>
                  <a:srgbClr val="A64D79"/>
                </a:solidFill>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if</a:t>
            </a:r>
            <a:r>
              <a:rPr lang="en" sz="1200">
                <a:solidFill>
                  <a:srgbClr val="A64D79"/>
                </a:solidFill>
                <a:latin typeface="Courier New"/>
                <a:ea typeface="Courier New"/>
                <a:cs typeface="Courier New"/>
                <a:sym typeface="Courier New"/>
              </a:rPr>
              <a:t> </a:t>
            </a:r>
            <a:r>
              <a:rPr lang="en" sz="1200">
                <a:solidFill>
                  <a:srgbClr val="FFFFFF"/>
                </a:solidFill>
                <a:latin typeface="Courier New"/>
                <a:ea typeface="Courier New"/>
                <a:cs typeface="Courier New"/>
                <a:sym typeface="Courier New"/>
              </a:rPr>
              <a:t>(val </a:t>
            </a:r>
            <a:r>
              <a:rPr b="1" lang="en" sz="1200">
                <a:solidFill>
                  <a:srgbClr val="FFFFFF"/>
                </a:solidFill>
                <a:latin typeface="Courier New"/>
                <a:ea typeface="Courier New"/>
                <a:cs typeface="Courier New"/>
                <a:sym typeface="Courier New"/>
              </a:rPr>
              <a:t>&gt;</a:t>
            </a:r>
            <a:r>
              <a:rPr lang="en" sz="1200">
                <a:solidFill>
                  <a:srgbClr val="FFFFFF"/>
                </a:solidFill>
                <a:latin typeface="Courier New"/>
                <a:ea typeface="Courier New"/>
                <a:cs typeface="Courier New"/>
                <a:sym typeface="Courier New"/>
              </a:rPr>
              <a:t> tree</a:t>
            </a:r>
            <a:r>
              <a:rPr b="1" lang="en" sz="1200">
                <a:solidFill>
                  <a:srgbClr val="FFFFFF"/>
                </a:solidFill>
                <a:latin typeface="Courier New"/>
                <a:ea typeface="Courier New"/>
                <a:cs typeface="Courier New"/>
                <a:sym typeface="Courier New"/>
              </a:rPr>
              <a:t>-&gt;</a:t>
            </a:r>
            <a:r>
              <a:rPr lang="en" sz="1200">
                <a:solidFill>
                  <a:srgbClr val="FFFFFF"/>
                </a:solidFill>
                <a:latin typeface="Courier New"/>
                <a:ea typeface="Courier New"/>
                <a:cs typeface="Courier New"/>
                <a:sym typeface="Courier New"/>
              </a:rPr>
              <a:t>number)</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r>
              <a:rPr b="1" lang="en" sz="1200">
                <a:solidFill>
                  <a:srgbClr val="FFFFFF"/>
                </a:solidFill>
                <a:latin typeface="Courier New"/>
                <a:ea typeface="Courier New"/>
                <a:cs typeface="Courier New"/>
                <a:sym typeface="Courier New"/>
              </a:rPr>
              <a:t>return</a:t>
            </a:r>
            <a:r>
              <a:rPr lang="en" sz="1200">
                <a:solidFill>
                  <a:srgbClr val="FFFFFF"/>
                </a:solidFill>
                <a:latin typeface="Courier New"/>
                <a:ea typeface="Courier New"/>
                <a:cs typeface="Courier New"/>
                <a:sym typeface="Courier New"/>
              </a:rPr>
              <a:t> search(tree</a:t>
            </a:r>
            <a:r>
              <a:rPr b="1" lang="en" sz="1200">
                <a:solidFill>
                  <a:srgbClr val="FFFFFF"/>
                </a:solidFill>
                <a:latin typeface="Courier New"/>
                <a:ea typeface="Courier New"/>
                <a:cs typeface="Courier New"/>
                <a:sym typeface="Courier New"/>
              </a:rPr>
              <a:t>-&gt;</a:t>
            </a:r>
            <a:r>
              <a:rPr lang="en" sz="1200">
                <a:solidFill>
                  <a:srgbClr val="FFFFFF"/>
                </a:solidFill>
                <a:latin typeface="Courier New"/>
                <a:ea typeface="Courier New"/>
                <a:cs typeface="Courier New"/>
                <a:sym typeface="Courier New"/>
              </a:rPr>
              <a:t>right, val);</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r>
              <a:rPr b="1" lang="en" sz="1200">
                <a:solidFill>
                  <a:srgbClr val="A64D79"/>
                </a:solidFill>
                <a:latin typeface="Courier New"/>
                <a:ea typeface="Courier New"/>
                <a:cs typeface="Courier New"/>
                <a:sym typeface="Courier New"/>
              </a:rPr>
              <a:t>else</a:t>
            </a:r>
            <a:r>
              <a:rPr lang="en" sz="1200">
                <a:solidFill>
                  <a:srgbClr val="A64D79"/>
                </a:solidFill>
                <a:latin typeface="Courier New"/>
                <a:ea typeface="Courier New"/>
                <a:cs typeface="Courier New"/>
                <a:sym typeface="Courier New"/>
              </a:rPr>
              <a:t> </a:t>
            </a:r>
            <a:endParaRPr sz="1200">
              <a:solidFill>
                <a:srgbClr val="A64D79"/>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r>
              <a:rPr b="1" lang="en" sz="1200">
                <a:solidFill>
                  <a:srgbClr val="FFFFFF"/>
                </a:solidFill>
                <a:latin typeface="Courier New"/>
                <a:ea typeface="Courier New"/>
                <a:cs typeface="Courier New"/>
                <a:sym typeface="Courier New"/>
              </a:rPr>
              <a:t>return</a:t>
            </a:r>
            <a:r>
              <a:rPr lang="en" sz="1200">
                <a:solidFill>
                  <a:srgbClr val="FFFFFF"/>
                </a:solidFill>
                <a:latin typeface="Courier New"/>
                <a:ea typeface="Courier New"/>
                <a:cs typeface="Courier New"/>
                <a:sym typeface="Courier New"/>
              </a:rPr>
              <a:t> </a:t>
            </a:r>
            <a:r>
              <a:rPr lang="en" sz="1200">
                <a:solidFill>
                  <a:srgbClr val="FF0000"/>
                </a:solidFill>
                <a:latin typeface="Courier New"/>
                <a:ea typeface="Courier New"/>
                <a:cs typeface="Courier New"/>
                <a:sym typeface="Courier New"/>
              </a:rPr>
              <a:t>true</a:t>
            </a: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    }</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FFFFFF"/>
                </a:solidFill>
                <a:latin typeface="Courier New"/>
                <a:ea typeface="Courier New"/>
                <a:cs typeface="Courier New"/>
                <a:sym typeface="Courier New"/>
              </a:rPr>
              <a:t>}</a:t>
            </a:r>
            <a:endParaRPr sz="120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FFFFFF"/>
              </a:solidFill>
            </a:endParaRPr>
          </a:p>
        </p:txBody>
      </p:sp>
      <p:grpSp>
        <p:nvGrpSpPr>
          <p:cNvPr id="879" name="Google Shape;879;p58"/>
          <p:cNvGrpSpPr/>
          <p:nvPr/>
        </p:nvGrpSpPr>
        <p:grpSpPr>
          <a:xfrm>
            <a:off x="3818462" y="2087563"/>
            <a:ext cx="5142425" cy="2572420"/>
            <a:chOff x="876141" y="1429275"/>
            <a:chExt cx="7391728" cy="3386100"/>
          </a:xfrm>
        </p:grpSpPr>
        <p:grpSp>
          <p:nvGrpSpPr>
            <p:cNvPr id="880" name="Google Shape;880;p58"/>
            <p:cNvGrpSpPr/>
            <p:nvPr/>
          </p:nvGrpSpPr>
          <p:grpSpPr>
            <a:xfrm>
              <a:off x="876141" y="1457472"/>
              <a:ext cx="7391728" cy="3328531"/>
              <a:chOff x="311697" y="341483"/>
              <a:chExt cx="8424582" cy="4002562"/>
            </a:xfrm>
          </p:grpSpPr>
          <p:grpSp>
            <p:nvGrpSpPr>
              <p:cNvPr id="881" name="Google Shape;881;p58"/>
              <p:cNvGrpSpPr/>
              <p:nvPr/>
            </p:nvGrpSpPr>
            <p:grpSpPr>
              <a:xfrm>
                <a:off x="4221939" y="341483"/>
                <a:ext cx="517126" cy="552664"/>
                <a:chOff x="4001599" y="2465288"/>
                <a:chExt cx="1125900" cy="1136700"/>
              </a:xfrm>
            </p:grpSpPr>
            <p:sp>
              <p:nvSpPr>
                <p:cNvPr id="882" name="Google Shape;882;p58"/>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8"/>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884" name="Google Shape;884;p58"/>
              <p:cNvGrpSpPr/>
              <p:nvPr/>
            </p:nvGrpSpPr>
            <p:grpSpPr>
              <a:xfrm>
                <a:off x="1250782" y="1313469"/>
                <a:ext cx="517126" cy="552664"/>
                <a:chOff x="5924130" y="570625"/>
                <a:chExt cx="1125900" cy="1136700"/>
              </a:xfrm>
            </p:grpSpPr>
            <p:sp>
              <p:nvSpPr>
                <p:cNvPr id="885" name="Google Shape;885;p58"/>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8"/>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887" name="Google Shape;887;p58"/>
              <p:cNvGrpSpPr/>
              <p:nvPr/>
            </p:nvGrpSpPr>
            <p:grpSpPr>
              <a:xfrm>
                <a:off x="7306341" y="1313473"/>
                <a:ext cx="517126" cy="552664"/>
                <a:chOff x="2071311" y="4359950"/>
                <a:chExt cx="1125900" cy="1136700"/>
              </a:xfrm>
            </p:grpSpPr>
            <p:sp>
              <p:nvSpPr>
                <p:cNvPr id="888" name="Google Shape;888;p58"/>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8"/>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890" name="Google Shape;890;p58"/>
              <p:cNvGrpSpPr/>
              <p:nvPr/>
            </p:nvGrpSpPr>
            <p:grpSpPr>
              <a:xfrm>
                <a:off x="311697" y="3786494"/>
                <a:ext cx="517126" cy="552664"/>
                <a:chOff x="2079067" y="570625"/>
                <a:chExt cx="1125900" cy="1136700"/>
              </a:xfrm>
            </p:grpSpPr>
            <p:sp>
              <p:nvSpPr>
                <p:cNvPr id="891" name="Google Shape;891;p58"/>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8"/>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893" name="Google Shape;893;p58"/>
              <p:cNvGrpSpPr/>
              <p:nvPr/>
            </p:nvGrpSpPr>
            <p:grpSpPr>
              <a:xfrm>
                <a:off x="2341375" y="3786494"/>
                <a:ext cx="517126" cy="552664"/>
                <a:chOff x="140300" y="2465288"/>
                <a:chExt cx="1125900" cy="1136700"/>
              </a:xfrm>
            </p:grpSpPr>
            <p:sp>
              <p:nvSpPr>
                <p:cNvPr id="894" name="Google Shape;894;p58"/>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8"/>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896" name="Google Shape;896;p58"/>
              <p:cNvGrpSpPr/>
              <p:nvPr/>
            </p:nvGrpSpPr>
            <p:grpSpPr>
              <a:xfrm>
                <a:off x="6378751" y="3786488"/>
                <a:ext cx="517126" cy="552664"/>
                <a:chOff x="7826840" y="2449250"/>
                <a:chExt cx="1125900" cy="1136700"/>
              </a:xfrm>
            </p:grpSpPr>
            <p:sp>
              <p:nvSpPr>
                <p:cNvPr id="897" name="Google Shape;897;p58"/>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8"/>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899" name="Google Shape;899;p58"/>
              <p:cNvGrpSpPr/>
              <p:nvPr/>
            </p:nvGrpSpPr>
            <p:grpSpPr>
              <a:xfrm>
                <a:off x="8229174" y="3781606"/>
                <a:ext cx="507105" cy="562439"/>
                <a:chOff x="5933302" y="4327875"/>
                <a:chExt cx="1125900" cy="1136700"/>
              </a:xfrm>
            </p:grpSpPr>
            <p:sp>
              <p:nvSpPr>
                <p:cNvPr id="900" name="Google Shape;900;p58"/>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8"/>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902" name="Google Shape;902;p58"/>
              <p:cNvCxnSpPr>
                <a:stCxn id="882" idx="3"/>
                <a:endCxn id="885" idx="7"/>
              </p:cNvCxnSpPr>
              <p:nvPr/>
            </p:nvCxnSpPr>
            <p:spPr>
              <a:xfrm flipH="1">
                <a:off x="1692170" y="813211"/>
                <a:ext cx="2605500" cy="581100"/>
              </a:xfrm>
              <a:prstGeom prst="straightConnector1">
                <a:avLst/>
              </a:prstGeom>
              <a:noFill/>
              <a:ln cap="flat" cmpd="sng" w="38100">
                <a:solidFill>
                  <a:srgbClr val="FFFF00"/>
                </a:solidFill>
                <a:prstDash val="solid"/>
                <a:round/>
                <a:headEnd len="med" w="med" type="none"/>
                <a:tailEnd len="med" w="med" type="triangle"/>
              </a:ln>
            </p:spPr>
          </p:cxnSp>
          <p:cxnSp>
            <p:nvCxnSpPr>
              <p:cNvPr id="903" name="Google Shape;903;p58"/>
              <p:cNvCxnSpPr>
                <a:stCxn id="885" idx="5"/>
                <a:endCxn id="894" idx="0"/>
              </p:cNvCxnSpPr>
              <p:nvPr/>
            </p:nvCxnSpPr>
            <p:spPr>
              <a:xfrm>
                <a:off x="1692177" y="1785197"/>
                <a:ext cx="907800" cy="2001300"/>
              </a:xfrm>
              <a:prstGeom prst="straightConnector1">
                <a:avLst/>
              </a:prstGeom>
              <a:noFill/>
              <a:ln cap="flat" cmpd="sng" w="38100">
                <a:solidFill>
                  <a:srgbClr val="FFFF00"/>
                </a:solidFill>
                <a:prstDash val="solid"/>
                <a:round/>
                <a:headEnd len="med" w="med" type="none"/>
                <a:tailEnd len="med" w="med" type="triangle"/>
              </a:ln>
            </p:spPr>
          </p:cxnSp>
          <p:cxnSp>
            <p:nvCxnSpPr>
              <p:cNvPr id="904" name="Google Shape;904;p58"/>
              <p:cNvCxnSpPr>
                <a:stCxn id="882" idx="5"/>
                <a:endCxn id="888"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905" name="Google Shape;905;p58"/>
              <p:cNvCxnSpPr>
                <a:stCxn id="888" idx="5"/>
                <a:endCxn id="900"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906" name="Google Shape;906;p58"/>
              <p:cNvCxnSpPr>
                <a:stCxn id="888" idx="3"/>
                <a:endCxn id="897"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907" name="Google Shape;907;p58"/>
              <p:cNvCxnSpPr>
                <a:stCxn id="885" idx="3"/>
                <a:endCxn id="891"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sp>
          <p:nvSpPr>
            <p:cNvPr id="908" name="Google Shape;908;p58"/>
            <p:cNvSpPr/>
            <p:nvPr/>
          </p:nvSpPr>
          <p:spPr>
            <a:xfrm>
              <a:off x="4231400" y="1429275"/>
              <a:ext cx="582900" cy="545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8"/>
            <p:cNvSpPr/>
            <p:nvPr/>
          </p:nvSpPr>
          <p:spPr>
            <a:xfrm>
              <a:off x="1647500" y="2230475"/>
              <a:ext cx="582900" cy="545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8"/>
            <p:cNvSpPr/>
            <p:nvPr/>
          </p:nvSpPr>
          <p:spPr>
            <a:xfrm>
              <a:off x="2589775" y="4269975"/>
              <a:ext cx="582900" cy="5454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58"/>
          <p:cNvGrpSpPr/>
          <p:nvPr/>
        </p:nvGrpSpPr>
        <p:grpSpPr>
          <a:xfrm>
            <a:off x="7023323" y="1269407"/>
            <a:ext cx="1595361" cy="827404"/>
            <a:chOff x="6433650" y="857338"/>
            <a:chExt cx="2261000" cy="1136700"/>
          </a:xfrm>
        </p:grpSpPr>
        <p:grpSp>
          <p:nvGrpSpPr>
            <p:cNvPr id="912" name="Google Shape;912;p58"/>
            <p:cNvGrpSpPr/>
            <p:nvPr/>
          </p:nvGrpSpPr>
          <p:grpSpPr>
            <a:xfrm>
              <a:off x="7568750" y="857338"/>
              <a:ext cx="1125900" cy="1136700"/>
              <a:chOff x="140300" y="2465288"/>
              <a:chExt cx="1125900" cy="1136700"/>
            </a:xfrm>
          </p:grpSpPr>
          <p:sp>
            <p:nvSpPr>
              <p:cNvPr id="913" name="Google Shape;913;p58"/>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8"/>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sp>
          <p:nvSpPr>
            <p:cNvPr id="915" name="Google Shape;915;p58"/>
            <p:cNvSpPr txBox="1"/>
            <p:nvPr/>
          </p:nvSpPr>
          <p:spPr>
            <a:xfrm>
              <a:off x="6433650" y="912075"/>
              <a:ext cx="11847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Target</a:t>
              </a:r>
              <a:endParaRPr>
                <a:solidFill>
                  <a:srgbClr val="FFFFFF"/>
                </a:solidFill>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the Binary Search Tree: O(log(n))</a:t>
            </a:r>
            <a:endParaRPr/>
          </a:p>
        </p:txBody>
      </p:sp>
      <p:grpSp>
        <p:nvGrpSpPr>
          <p:cNvPr id="921" name="Google Shape;921;p59"/>
          <p:cNvGrpSpPr/>
          <p:nvPr/>
        </p:nvGrpSpPr>
        <p:grpSpPr>
          <a:xfrm>
            <a:off x="4307028" y="1457413"/>
            <a:ext cx="453738" cy="459568"/>
            <a:chOff x="4001599" y="2465288"/>
            <a:chExt cx="1125900" cy="1136700"/>
          </a:xfrm>
        </p:grpSpPr>
        <p:sp>
          <p:nvSpPr>
            <p:cNvPr id="922" name="Google Shape;922;p59"/>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9"/>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sp>
        <p:nvSpPr>
          <p:cNvPr id="924" name="Google Shape;924;p59"/>
          <p:cNvSpPr txBox="1"/>
          <p:nvPr/>
        </p:nvSpPr>
        <p:spPr>
          <a:xfrm>
            <a:off x="4874375" y="1371375"/>
            <a:ext cx="4269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N = 1, Iterations = log₂(N) = 0</a:t>
            </a:r>
            <a:endParaRPr sz="24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the Binary Search Tree: O(log(n))</a:t>
            </a:r>
            <a:endParaRPr/>
          </a:p>
        </p:txBody>
      </p:sp>
      <p:grpSp>
        <p:nvGrpSpPr>
          <p:cNvPr id="930" name="Google Shape;930;p60"/>
          <p:cNvGrpSpPr/>
          <p:nvPr/>
        </p:nvGrpSpPr>
        <p:grpSpPr>
          <a:xfrm>
            <a:off x="4307028" y="1457413"/>
            <a:ext cx="453738" cy="459568"/>
            <a:chOff x="4001599" y="2465288"/>
            <a:chExt cx="1125900" cy="1136700"/>
          </a:xfrm>
        </p:grpSpPr>
        <p:sp>
          <p:nvSpPr>
            <p:cNvPr id="931" name="Google Shape;931;p60"/>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0"/>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sp>
        <p:nvSpPr>
          <p:cNvPr id="933" name="Google Shape;933;p60"/>
          <p:cNvSpPr txBox="1"/>
          <p:nvPr/>
        </p:nvSpPr>
        <p:spPr>
          <a:xfrm>
            <a:off x="4874375" y="1371375"/>
            <a:ext cx="4269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N = 1, Iterations = log₂(N) = 0</a:t>
            </a:r>
            <a:endParaRPr sz="2400">
              <a:solidFill>
                <a:srgbClr val="FFFFFF"/>
              </a:solidFill>
            </a:endParaRPr>
          </a:p>
          <a:p>
            <a:pPr indent="0" lvl="0" marL="0" rtl="0" algn="l">
              <a:spcBef>
                <a:spcPts val="0"/>
              </a:spcBef>
              <a:spcAft>
                <a:spcPts val="0"/>
              </a:spcAft>
              <a:buNone/>
            </a:pPr>
            <a:r>
              <a:t/>
            </a:r>
            <a:endParaRPr sz="2400">
              <a:solidFill>
                <a:srgbClr val="FFFFFF"/>
              </a:solidFill>
            </a:endParaRPr>
          </a:p>
        </p:txBody>
      </p:sp>
      <p:grpSp>
        <p:nvGrpSpPr>
          <p:cNvPr id="934" name="Google Shape;934;p60"/>
          <p:cNvGrpSpPr/>
          <p:nvPr/>
        </p:nvGrpSpPr>
        <p:grpSpPr>
          <a:xfrm>
            <a:off x="4307028" y="1457413"/>
            <a:ext cx="453738" cy="459568"/>
            <a:chOff x="4001599" y="2465288"/>
            <a:chExt cx="1125900" cy="1136700"/>
          </a:xfrm>
        </p:grpSpPr>
        <p:sp>
          <p:nvSpPr>
            <p:cNvPr id="935" name="Google Shape;935;p60"/>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0"/>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937" name="Google Shape;937;p60"/>
          <p:cNvGrpSpPr/>
          <p:nvPr/>
        </p:nvGrpSpPr>
        <p:grpSpPr>
          <a:xfrm>
            <a:off x="1700155" y="2265762"/>
            <a:ext cx="453738" cy="459568"/>
            <a:chOff x="5924130" y="570625"/>
            <a:chExt cx="1125900" cy="1136700"/>
          </a:xfrm>
        </p:grpSpPr>
        <p:sp>
          <p:nvSpPr>
            <p:cNvPr id="938" name="Google Shape;938;p60"/>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0"/>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940" name="Google Shape;940;p60"/>
          <p:cNvGrpSpPr/>
          <p:nvPr/>
        </p:nvGrpSpPr>
        <p:grpSpPr>
          <a:xfrm>
            <a:off x="7013262" y="2265675"/>
            <a:ext cx="453738" cy="459568"/>
            <a:chOff x="2071311" y="4359950"/>
            <a:chExt cx="1125900" cy="1136700"/>
          </a:xfrm>
        </p:grpSpPr>
        <p:sp>
          <p:nvSpPr>
            <p:cNvPr id="941" name="Google Shape;941;p60"/>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0"/>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cxnSp>
        <p:nvCxnSpPr>
          <p:cNvPr id="943" name="Google Shape;943;p60"/>
          <p:cNvCxnSpPr>
            <a:stCxn id="935" idx="3"/>
            <a:endCxn id="938" idx="7"/>
          </p:cNvCxnSpPr>
          <p:nvPr/>
        </p:nvCxnSpPr>
        <p:spPr>
          <a:xfrm flipH="1">
            <a:off x="2087476" y="1849678"/>
            <a:ext cx="2286000" cy="483300"/>
          </a:xfrm>
          <a:prstGeom prst="straightConnector1">
            <a:avLst/>
          </a:prstGeom>
          <a:noFill/>
          <a:ln cap="flat" cmpd="sng" w="38100">
            <a:solidFill>
              <a:srgbClr val="6D9EEB"/>
            </a:solidFill>
            <a:prstDash val="solid"/>
            <a:round/>
            <a:headEnd len="med" w="med" type="none"/>
            <a:tailEnd len="med" w="med" type="triangle"/>
          </a:ln>
        </p:spPr>
      </p:cxnSp>
      <p:cxnSp>
        <p:nvCxnSpPr>
          <p:cNvPr id="944" name="Google Shape;944;p60"/>
          <p:cNvCxnSpPr>
            <a:stCxn id="935" idx="5"/>
            <a:endCxn id="941" idx="1"/>
          </p:cNvCxnSpPr>
          <p:nvPr/>
        </p:nvCxnSpPr>
        <p:spPr>
          <a:xfrm>
            <a:off x="4694317" y="1849678"/>
            <a:ext cx="2385300" cy="483300"/>
          </a:xfrm>
          <a:prstGeom prst="straightConnector1">
            <a:avLst/>
          </a:prstGeom>
          <a:noFill/>
          <a:ln cap="flat" cmpd="sng" w="38100">
            <a:solidFill>
              <a:srgbClr val="6FA8DC"/>
            </a:solidFill>
            <a:prstDash val="solid"/>
            <a:round/>
            <a:headEnd len="med" w="med" type="none"/>
            <a:tailEnd len="med" w="med" type="triangle"/>
          </a:ln>
        </p:spPr>
      </p:cxnSp>
      <p:sp>
        <p:nvSpPr>
          <p:cNvPr id="945" name="Google Shape;945;p60"/>
          <p:cNvSpPr txBox="1"/>
          <p:nvPr/>
        </p:nvSpPr>
        <p:spPr>
          <a:xfrm>
            <a:off x="2275475" y="2255850"/>
            <a:ext cx="4269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N = 2, Iterations = log₂(N) = 1</a:t>
            </a:r>
            <a:endParaRPr sz="2400">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the Binary Search Tree: O(log(n))</a:t>
            </a:r>
            <a:endParaRPr/>
          </a:p>
        </p:txBody>
      </p:sp>
      <p:grpSp>
        <p:nvGrpSpPr>
          <p:cNvPr id="951" name="Google Shape;951;p61"/>
          <p:cNvGrpSpPr/>
          <p:nvPr/>
        </p:nvGrpSpPr>
        <p:grpSpPr>
          <a:xfrm>
            <a:off x="4307028" y="1457413"/>
            <a:ext cx="453738" cy="459568"/>
            <a:chOff x="4001599" y="2465288"/>
            <a:chExt cx="1125900" cy="1136700"/>
          </a:xfrm>
        </p:grpSpPr>
        <p:sp>
          <p:nvSpPr>
            <p:cNvPr id="952" name="Google Shape;952;p61"/>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1"/>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sp>
        <p:nvSpPr>
          <p:cNvPr id="954" name="Google Shape;954;p61"/>
          <p:cNvSpPr txBox="1"/>
          <p:nvPr/>
        </p:nvSpPr>
        <p:spPr>
          <a:xfrm>
            <a:off x="4874375" y="1371375"/>
            <a:ext cx="4269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N = 1, Iterations = log₂(N) = 0</a:t>
            </a:r>
            <a:endParaRPr sz="2400">
              <a:solidFill>
                <a:srgbClr val="FFFFFF"/>
              </a:solidFill>
            </a:endParaRPr>
          </a:p>
          <a:p>
            <a:pPr indent="0" lvl="0" marL="0" rtl="0" algn="l">
              <a:spcBef>
                <a:spcPts val="0"/>
              </a:spcBef>
              <a:spcAft>
                <a:spcPts val="0"/>
              </a:spcAft>
              <a:buNone/>
            </a:pPr>
            <a:r>
              <a:t/>
            </a:r>
            <a:endParaRPr sz="2400">
              <a:solidFill>
                <a:srgbClr val="FFFFFF"/>
              </a:solidFill>
            </a:endParaRPr>
          </a:p>
        </p:txBody>
      </p:sp>
      <p:grpSp>
        <p:nvGrpSpPr>
          <p:cNvPr id="955" name="Google Shape;955;p61"/>
          <p:cNvGrpSpPr/>
          <p:nvPr/>
        </p:nvGrpSpPr>
        <p:grpSpPr>
          <a:xfrm>
            <a:off x="4307028" y="1457413"/>
            <a:ext cx="453738" cy="459568"/>
            <a:chOff x="4001599" y="2465288"/>
            <a:chExt cx="1125900" cy="1136700"/>
          </a:xfrm>
        </p:grpSpPr>
        <p:sp>
          <p:nvSpPr>
            <p:cNvPr id="956" name="Google Shape;956;p61"/>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1"/>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958" name="Google Shape;958;p61"/>
          <p:cNvGrpSpPr/>
          <p:nvPr/>
        </p:nvGrpSpPr>
        <p:grpSpPr>
          <a:xfrm>
            <a:off x="1700155" y="2265762"/>
            <a:ext cx="453738" cy="459568"/>
            <a:chOff x="5924130" y="570625"/>
            <a:chExt cx="1125900" cy="1136700"/>
          </a:xfrm>
        </p:grpSpPr>
        <p:sp>
          <p:nvSpPr>
            <p:cNvPr id="959" name="Google Shape;959;p61"/>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1"/>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961" name="Google Shape;961;p61"/>
          <p:cNvGrpSpPr/>
          <p:nvPr/>
        </p:nvGrpSpPr>
        <p:grpSpPr>
          <a:xfrm>
            <a:off x="7013262" y="2265675"/>
            <a:ext cx="453738" cy="459568"/>
            <a:chOff x="2071311" y="4359950"/>
            <a:chExt cx="1125900" cy="1136700"/>
          </a:xfrm>
        </p:grpSpPr>
        <p:sp>
          <p:nvSpPr>
            <p:cNvPr id="962" name="Google Shape;962;p61"/>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1"/>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cxnSp>
        <p:nvCxnSpPr>
          <p:cNvPr id="964" name="Google Shape;964;p61"/>
          <p:cNvCxnSpPr>
            <a:stCxn id="956" idx="3"/>
            <a:endCxn id="959" idx="7"/>
          </p:cNvCxnSpPr>
          <p:nvPr/>
        </p:nvCxnSpPr>
        <p:spPr>
          <a:xfrm flipH="1">
            <a:off x="2087476" y="1849678"/>
            <a:ext cx="2286000" cy="483300"/>
          </a:xfrm>
          <a:prstGeom prst="straightConnector1">
            <a:avLst/>
          </a:prstGeom>
          <a:noFill/>
          <a:ln cap="flat" cmpd="sng" w="38100">
            <a:solidFill>
              <a:srgbClr val="6D9EEB"/>
            </a:solidFill>
            <a:prstDash val="solid"/>
            <a:round/>
            <a:headEnd len="med" w="med" type="none"/>
            <a:tailEnd len="med" w="med" type="triangle"/>
          </a:ln>
        </p:spPr>
      </p:cxnSp>
      <p:cxnSp>
        <p:nvCxnSpPr>
          <p:cNvPr id="965" name="Google Shape;965;p61"/>
          <p:cNvCxnSpPr>
            <a:stCxn id="956" idx="5"/>
            <a:endCxn id="962" idx="1"/>
          </p:cNvCxnSpPr>
          <p:nvPr/>
        </p:nvCxnSpPr>
        <p:spPr>
          <a:xfrm>
            <a:off x="4694317" y="1849678"/>
            <a:ext cx="2385300" cy="483300"/>
          </a:xfrm>
          <a:prstGeom prst="straightConnector1">
            <a:avLst/>
          </a:prstGeom>
          <a:noFill/>
          <a:ln cap="flat" cmpd="sng" w="38100">
            <a:solidFill>
              <a:srgbClr val="6FA8DC"/>
            </a:solidFill>
            <a:prstDash val="solid"/>
            <a:round/>
            <a:headEnd len="med" w="med" type="none"/>
            <a:tailEnd len="med" w="med" type="triangle"/>
          </a:ln>
        </p:spPr>
      </p:cxnSp>
      <p:sp>
        <p:nvSpPr>
          <p:cNvPr id="966" name="Google Shape;966;p61"/>
          <p:cNvSpPr txBox="1"/>
          <p:nvPr/>
        </p:nvSpPr>
        <p:spPr>
          <a:xfrm>
            <a:off x="2275475" y="2255850"/>
            <a:ext cx="42696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N = 2, Iterations = log₂(N) = 1</a:t>
            </a:r>
            <a:endParaRPr sz="2400">
              <a:solidFill>
                <a:srgbClr val="FFFFFF"/>
              </a:solidFill>
            </a:endParaRPr>
          </a:p>
        </p:txBody>
      </p:sp>
      <p:grpSp>
        <p:nvGrpSpPr>
          <p:cNvPr id="967" name="Google Shape;967;p61"/>
          <p:cNvGrpSpPr/>
          <p:nvPr/>
        </p:nvGrpSpPr>
        <p:grpSpPr>
          <a:xfrm>
            <a:off x="876141" y="1457472"/>
            <a:ext cx="7391728" cy="3328531"/>
            <a:chOff x="311697" y="341483"/>
            <a:chExt cx="8424582" cy="4002562"/>
          </a:xfrm>
        </p:grpSpPr>
        <p:grpSp>
          <p:nvGrpSpPr>
            <p:cNvPr id="968" name="Google Shape;968;p61"/>
            <p:cNvGrpSpPr/>
            <p:nvPr/>
          </p:nvGrpSpPr>
          <p:grpSpPr>
            <a:xfrm>
              <a:off x="4221939" y="341483"/>
              <a:ext cx="517126" cy="552664"/>
              <a:chOff x="4001599" y="2465288"/>
              <a:chExt cx="1125900" cy="1136700"/>
            </a:xfrm>
          </p:grpSpPr>
          <p:sp>
            <p:nvSpPr>
              <p:cNvPr id="969" name="Google Shape;969;p61"/>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1"/>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971" name="Google Shape;971;p61"/>
            <p:cNvGrpSpPr/>
            <p:nvPr/>
          </p:nvGrpSpPr>
          <p:grpSpPr>
            <a:xfrm>
              <a:off x="1250782" y="1313469"/>
              <a:ext cx="517126" cy="552664"/>
              <a:chOff x="5924130" y="570625"/>
              <a:chExt cx="1125900" cy="1136700"/>
            </a:xfrm>
          </p:grpSpPr>
          <p:sp>
            <p:nvSpPr>
              <p:cNvPr id="972" name="Google Shape;972;p61"/>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1"/>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974" name="Google Shape;974;p61"/>
            <p:cNvGrpSpPr/>
            <p:nvPr/>
          </p:nvGrpSpPr>
          <p:grpSpPr>
            <a:xfrm>
              <a:off x="7306341" y="1313473"/>
              <a:ext cx="517126" cy="552664"/>
              <a:chOff x="2071311" y="4359950"/>
              <a:chExt cx="1125900" cy="1136700"/>
            </a:xfrm>
          </p:grpSpPr>
          <p:sp>
            <p:nvSpPr>
              <p:cNvPr id="975" name="Google Shape;975;p61"/>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1"/>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977" name="Google Shape;977;p61"/>
            <p:cNvGrpSpPr/>
            <p:nvPr/>
          </p:nvGrpSpPr>
          <p:grpSpPr>
            <a:xfrm>
              <a:off x="311697" y="3786494"/>
              <a:ext cx="517126" cy="552664"/>
              <a:chOff x="2079067" y="570625"/>
              <a:chExt cx="1125900" cy="1136700"/>
            </a:xfrm>
          </p:grpSpPr>
          <p:sp>
            <p:nvSpPr>
              <p:cNvPr id="978" name="Google Shape;978;p61"/>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1"/>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980" name="Google Shape;980;p61"/>
            <p:cNvGrpSpPr/>
            <p:nvPr/>
          </p:nvGrpSpPr>
          <p:grpSpPr>
            <a:xfrm>
              <a:off x="2341375" y="3786494"/>
              <a:ext cx="517126" cy="552664"/>
              <a:chOff x="140300" y="2465288"/>
              <a:chExt cx="1125900" cy="1136700"/>
            </a:xfrm>
          </p:grpSpPr>
          <p:sp>
            <p:nvSpPr>
              <p:cNvPr id="981" name="Google Shape;981;p61"/>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1"/>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983" name="Google Shape;983;p61"/>
            <p:cNvGrpSpPr/>
            <p:nvPr/>
          </p:nvGrpSpPr>
          <p:grpSpPr>
            <a:xfrm>
              <a:off x="6378751" y="3786488"/>
              <a:ext cx="517126" cy="552664"/>
              <a:chOff x="7826840" y="2449250"/>
              <a:chExt cx="1125900" cy="1136700"/>
            </a:xfrm>
          </p:grpSpPr>
          <p:sp>
            <p:nvSpPr>
              <p:cNvPr id="984" name="Google Shape;984;p61"/>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1"/>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986" name="Google Shape;986;p61"/>
            <p:cNvGrpSpPr/>
            <p:nvPr/>
          </p:nvGrpSpPr>
          <p:grpSpPr>
            <a:xfrm>
              <a:off x="8229174" y="3781606"/>
              <a:ext cx="507105" cy="562439"/>
              <a:chOff x="5933302" y="4327875"/>
              <a:chExt cx="1125900" cy="1136700"/>
            </a:xfrm>
          </p:grpSpPr>
          <p:sp>
            <p:nvSpPr>
              <p:cNvPr id="987" name="Google Shape;987;p61"/>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1"/>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989" name="Google Shape;989;p61"/>
            <p:cNvCxnSpPr>
              <a:stCxn id="969" idx="3"/>
              <a:endCxn id="972" idx="7"/>
            </p:cNvCxnSpPr>
            <p:nvPr/>
          </p:nvCxnSpPr>
          <p:spPr>
            <a:xfrm flipH="1">
              <a:off x="1692170" y="813211"/>
              <a:ext cx="2605500" cy="581100"/>
            </a:xfrm>
            <a:prstGeom prst="straightConnector1">
              <a:avLst/>
            </a:prstGeom>
            <a:noFill/>
            <a:ln cap="flat" cmpd="sng" w="38100">
              <a:solidFill>
                <a:srgbClr val="6D9EEB"/>
              </a:solidFill>
              <a:prstDash val="solid"/>
              <a:round/>
              <a:headEnd len="med" w="med" type="none"/>
              <a:tailEnd len="med" w="med" type="triangle"/>
            </a:ln>
          </p:spPr>
        </p:cxnSp>
        <p:cxnSp>
          <p:nvCxnSpPr>
            <p:cNvPr id="990" name="Google Shape;990;p61"/>
            <p:cNvCxnSpPr>
              <a:stCxn id="972" idx="5"/>
              <a:endCxn id="981" idx="0"/>
            </p:cNvCxnSpPr>
            <p:nvPr/>
          </p:nvCxnSpPr>
          <p:spPr>
            <a:xfrm>
              <a:off x="1692177" y="1785197"/>
              <a:ext cx="907800" cy="2001300"/>
            </a:xfrm>
            <a:prstGeom prst="straightConnector1">
              <a:avLst/>
            </a:prstGeom>
            <a:noFill/>
            <a:ln cap="flat" cmpd="sng" w="38100">
              <a:solidFill>
                <a:srgbClr val="6FA8DC"/>
              </a:solidFill>
              <a:prstDash val="solid"/>
              <a:round/>
              <a:headEnd len="med" w="med" type="none"/>
              <a:tailEnd len="med" w="med" type="triangle"/>
            </a:ln>
          </p:spPr>
        </p:cxnSp>
        <p:cxnSp>
          <p:nvCxnSpPr>
            <p:cNvPr id="991" name="Google Shape;991;p61"/>
            <p:cNvCxnSpPr>
              <a:stCxn id="969" idx="5"/>
              <a:endCxn id="975"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992" name="Google Shape;992;p61"/>
            <p:cNvCxnSpPr>
              <a:stCxn id="975" idx="5"/>
              <a:endCxn id="987"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993" name="Google Shape;993;p61"/>
            <p:cNvCxnSpPr>
              <a:stCxn id="975" idx="3"/>
              <a:endCxn id="984"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994" name="Google Shape;994;p61"/>
            <p:cNvCxnSpPr>
              <a:stCxn id="972" idx="3"/>
              <a:endCxn id="978"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sp>
        <p:nvSpPr>
          <p:cNvPr id="995" name="Google Shape;995;p61"/>
          <p:cNvSpPr txBox="1"/>
          <p:nvPr/>
        </p:nvSpPr>
        <p:spPr>
          <a:xfrm>
            <a:off x="3227150" y="4103625"/>
            <a:ext cx="2442900" cy="10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N = 4, Iterations = log₂(4) = 2</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Thus far, only arrays have provided us a means of representing a collection of </a:t>
            </a:r>
            <a:r>
              <a:rPr i="1" lang="en">
                <a:solidFill>
                  <a:srgbClr val="FFFFFF"/>
                </a:solidFill>
              </a:rPr>
              <a:t>like </a:t>
            </a:r>
            <a:r>
              <a:rPr lang="en">
                <a:solidFill>
                  <a:srgbClr val="FFFFFF"/>
                </a:solidFill>
              </a:rPr>
              <a:t>values.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They are great for element lookup, but pretty terrible for inserting unless we happen to be tacking on to the end of an array.</a:t>
            </a:r>
            <a:endParaRPr>
              <a:solidFill>
                <a:srgbClr val="FFFFFF"/>
              </a:solidFill>
            </a:endParaRPr>
          </a:p>
          <a:p>
            <a:pPr indent="0" lvl="0" marL="0" rtl="0" algn="l">
              <a:spcBef>
                <a:spcPts val="1600"/>
              </a:spcBef>
              <a:spcAft>
                <a:spcPts val="1600"/>
              </a:spcAft>
              <a:buNone/>
            </a:pPr>
            <a:r>
              <a:t/>
            </a:r>
            <a:endParaRPr>
              <a:solidFill>
                <a:srgbClr val="FFFFFF"/>
              </a:solidFill>
            </a:endParaRPr>
          </a:p>
        </p:txBody>
      </p:sp>
      <p:graphicFrame>
        <p:nvGraphicFramePr>
          <p:cNvPr id="79" name="Google Shape;79;p17"/>
          <p:cNvGraphicFramePr/>
          <p:nvPr/>
        </p:nvGraphicFramePr>
        <p:xfrm>
          <a:off x="376350" y="2895000"/>
          <a:ext cx="3000000" cy="3000000"/>
        </p:xfrm>
        <a:graphic>
          <a:graphicData uri="http://schemas.openxmlformats.org/drawingml/2006/table">
            <a:tbl>
              <a:tblPr>
                <a:noFill/>
                <a:tableStyleId>{CAD2CF8C-12FB-4C9D-9F6A-FADBBC22947B}</a:tableStyleId>
              </a:tblPr>
              <a:tblGrid>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1</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2</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3</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Inserting Values into the Binary Search Tree</a:t>
            </a:r>
            <a:endParaRPr/>
          </a:p>
        </p:txBody>
      </p:sp>
      <p:grpSp>
        <p:nvGrpSpPr>
          <p:cNvPr id="1001" name="Google Shape;1001;p62"/>
          <p:cNvGrpSpPr/>
          <p:nvPr/>
        </p:nvGrpSpPr>
        <p:grpSpPr>
          <a:xfrm>
            <a:off x="1512199" y="1250692"/>
            <a:ext cx="5756517" cy="2520013"/>
            <a:chOff x="311697" y="341483"/>
            <a:chExt cx="8424582" cy="4002562"/>
          </a:xfrm>
        </p:grpSpPr>
        <p:grpSp>
          <p:nvGrpSpPr>
            <p:cNvPr id="1002" name="Google Shape;1002;p62"/>
            <p:cNvGrpSpPr/>
            <p:nvPr/>
          </p:nvGrpSpPr>
          <p:grpSpPr>
            <a:xfrm>
              <a:off x="4221939" y="341483"/>
              <a:ext cx="517126" cy="552664"/>
              <a:chOff x="4001599" y="2465288"/>
              <a:chExt cx="1125900" cy="1136700"/>
            </a:xfrm>
          </p:grpSpPr>
          <p:sp>
            <p:nvSpPr>
              <p:cNvPr id="1003" name="Google Shape;1003;p62"/>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2"/>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005" name="Google Shape;1005;p62"/>
            <p:cNvGrpSpPr/>
            <p:nvPr/>
          </p:nvGrpSpPr>
          <p:grpSpPr>
            <a:xfrm>
              <a:off x="1250782" y="1313469"/>
              <a:ext cx="517126" cy="552664"/>
              <a:chOff x="5924130" y="570625"/>
              <a:chExt cx="1125900" cy="1136700"/>
            </a:xfrm>
          </p:grpSpPr>
          <p:sp>
            <p:nvSpPr>
              <p:cNvPr id="1006" name="Google Shape;1006;p62"/>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2"/>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008" name="Google Shape;1008;p62"/>
            <p:cNvGrpSpPr/>
            <p:nvPr/>
          </p:nvGrpSpPr>
          <p:grpSpPr>
            <a:xfrm>
              <a:off x="7306341" y="1313473"/>
              <a:ext cx="517126" cy="552664"/>
              <a:chOff x="2071311" y="4359950"/>
              <a:chExt cx="1125900" cy="1136700"/>
            </a:xfrm>
          </p:grpSpPr>
          <p:sp>
            <p:nvSpPr>
              <p:cNvPr id="1009" name="Google Shape;1009;p62"/>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2"/>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1011" name="Google Shape;1011;p62"/>
            <p:cNvGrpSpPr/>
            <p:nvPr/>
          </p:nvGrpSpPr>
          <p:grpSpPr>
            <a:xfrm>
              <a:off x="311697" y="3786494"/>
              <a:ext cx="517126" cy="552664"/>
              <a:chOff x="2079067" y="570625"/>
              <a:chExt cx="1125900" cy="1136700"/>
            </a:xfrm>
          </p:grpSpPr>
          <p:sp>
            <p:nvSpPr>
              <p:cNvPr id="1012" name="Google Shape;1012;p62"/>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2"/>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014" name="Google Shape;1014;p62"/>
            <p:cNvGrpSpPr/>
            <p:nvPr/>
          </p:nvGrpSpPr>
          <p:grpSpPr>
            <a:xfrm>
              <a:off x="2341375" y="3786494"/>
              <a:ext cx="517126" cy="552664"/>
              <a:chOff x="140300" y="2465288"/>
              <a:chExt cx="1125900" cy="1136700"/>
            </a:xfrm>
          </p:grpSpPr>
          <p:sp>
            <p:nvSpPr>
              <p:cNvPr id="1015" name="Google Shape;1015;p62"/>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2"/>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1017" name="Google Shape;1017;p62"/>
            <p:cNvGrpSpPr/>
            <p:nvPr/>
          </p:nvGrpSpPr>
          <p:grpSpPr>
            <a:xfrm>
              <a:off x="6378751" y="3786488"/>
              <a:ext cx="517126" cy="552664"/>
              <a:chOff x="7826840" y="2449250"/>
              <a:chExt cx="1125900" cy="1136700"/>
            </a:xfrm>
          </p:grpSpPr>
          <p:sp>
            <p:nvSpPr>
              <p:cNvPr id="1018" name="Google Shape;1018;p62"/>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2"/>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1020" name="Google Shape;1020;p62"/>
            <p:cNvGrpSpPr/>
            <p:nvPr/>
          </p:nvGrpSpPr>
          <p:grpSpPr>
            <a:xfrm>
              <a:off x="8229174" y="3781606"/>
              <a:ext cx="507105" cy="562439"/>
              <a:chOff x="5933302" y="4327875"/>
              <a:chExt cx="1125900" cy="1136700"/>
            </a:xfrm>
          </p:grpSpPr>
          <p:sp>
            <p:nvSpPr>
              <p:cNvPr id="1021" name="Google Shape;1021;p62"/>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2"/>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1023" name="Google Shape;1023;p62"/>
            <p:cNvCxnSpPr>
              <a:stCxn id="1003" idx="3"/>
              <a:endCxn id="1006" idx="7"/>
            </p:cNvCxnSpPr>
            <p:nvPr/>
          </p:nvCxnSpPr>
          <p:spPr>
            <a:xfrm flipH="1">
              <a:off x="1692170" y="813211"/>
              <a:ext cx="2605500" cy="581100"/>
            </a:xfrm>
            <a:prstGeom prst="straightConnector1">
              <a:avLst/>
            </a:prstGeom>
            <a:noFill/>
            <a:ln cap="flat" cmpd="sng" w="38100">
              <a:solidFill>
                <a:srgbClr val="6D9EEB"/>
              </a:solidFill>
              <a:prstDash val="solid"/>
              <a:round/>
              <a:headEnd len="med" w="med" type="none"/>
              <a:tailEnd len="med" w="med" type="triangle"/>
            </a:ln>
          </p:spPr>
        </p:cxnSp>
        <p:cxnSp>
          <p:nvCxnSpPr>
            <p:cNvPr id="1024" name="Google Shape;1024;p62"/>
            <p:cNvCxnSpPr>
              <a:stCxn id="1006" idx="5"/>
              <a:endCxn id="1015" idx="0"/>
            </p:cNvCxnSpPr>
            <p:nvPr/>
          </p:nvCxnSpPr>
          <p:spPr>
            <a:xfrm>
              <a:off x="1692177" y="1785197"/>
              <a:ext cx="907800" cy="2001300"/>
            </a:xfrm>
            <a:prstGeom prst="straightConnector1">
              <a:avLst/>
            </a:prstGeom>
            <a:noFill/>
            <a:ln cap="flat" cmpd="sng" w="38100">
              <a:solidFill>
                <a:srgbClr val="6FA8DC"/>
              </a:solidFill>
              <a:prstDash val="solid"/>
              <a:round/>
              <a:headEnd len="med" w="med" type="none"/>
              <a:tailEnd len="med" w="med" type="triangle"/>
            </a:ln>
          </p:spPr>
        </p:cxnSp>
        <p:cxnSp>
          <p:nvCxnSpPr>
            <p:cNvPr id="1025" name="Google Shape;1025;p62"/>
            <p:cNvCxnSpPr>
              <a:stCxn id="1003" idx="5"/>
              <a:endCxn id="1009"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1026" name="Google Shape;1026;p62"/>
            <p:cNvCxnSpPr>
              <a:stCxn id="1009" idx="5"/>
              <a:endCxn id="1021"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1027" name="Google Shape;1027;p62"/>
            <p:cNvCxnSpPr>
              <a:stCxn id="1009" idx="3"/>
              <a:endCxn id="1018"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1028" name="Google Shape;1028;p62"/>
            <p:cNvCxnSpPr>
              <a:stCxn id="1006" idx="3"/>
              <a:endCxn id="1012"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grpSp>
        <p:nvGrpSpPr>
          <p:cNvPr id="1029" name="Google Shape;1029;p62"/>
          <p:cNvGrpSpPr/>
          <p:nvPr/>
        </p:nvGrpSpPr>
        <p:grpSpPr>
          <a:xfrm>
            <a:off x="7654166" y="1466980"/>
            <a:ext cx="958141" cy="996659"/>
            <a:chOff x="2088978" y="2465288"/>
            <a:chExt cx="1125900" cy="1136700"/>
          </a:xfrm>
        </p:grpSpPr>
        <p:sp>
          <p:nvSpPr>
            <p:cNvPr id="1030" name="Google Shape;1030;p62"/>
            <p:cNvSpPr/>
            <p:nvPr/>
          </p:nvSpPr>
          <p:spPr>
            <a:xfrm>
              <a:off x="2088978"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2"/>
            <p:cNvSpPr/>
            <p:nvPr/>
          </p:nvSpPr>
          <p:spPr>
            <a:xfrm>
              <a:off x="2443850" y="2782700"/>
              <a:ext cx="380089" cy="501857"/>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7</a:t>
              </a:r>
            </a:p>
          </p:txBody>
        </p:sp>
      </p:grpSp>
      <p:sp>
        <p:nvSpPr>
          <p:cNvPr id="1032" name="Google Shape;1032;p62"/>
          <p:cNvSpPr txBox="1"/>
          <p:nvPr>
            <p:ph type="title"/>
          </p:nvPr>
        </p:nvSpPr>
        <p:spPr>
          <a:xfrm>
            <a:off x="6640950" y="1171025"/>
            <a:ext cx="12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1033" name="Google Shape;1033;p62"/>
          <p:cNvSpPr/>
          <p:nvPr/>
        </p:nvSpPr>
        <p:spPr>
          <a:xfrm>
            <a:off x="4099750" y="1175400"/>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2"/>
          <p:cNvSpPr txBox="1"/>
          <p:nvPr/>
        </p:nvSpPr>
        <p:spPr>
          <a:xfrm>
            <a:off x="2881250" y="1803425"/>
            <a:ext cx="3300600" cy="143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rabicPeriod"/>
            </a:pPr>
            <a:r>
              <a:rPr lang="en">
                <a:solidFill>
                  <a:srgbClr val="FFFFFF"/>
                </a:solidFill>
              </a:rPr>
              <a:t>&lt;, &gt;, or =</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Check if tree-&gt;left or tree-&gt;right is NULL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If so, set tree-&gt;left or tree-&gt;right to node containing 7</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Else recursively call in that direction</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Inserting Values into the Binary Search Tree</a:t>
            </a:r>
            <a:endParaRPr/>
          </a:p>
        </p:txBody>
      </p:sp>
      <p:grpSp>
        <p:nvGrpSpPr>
          <p:cNvPr id="1040" name="Google Shape;1040;p63"/>
          <p:cNvGrpSpPr/>
          <p:nvPr/>
        </p:nvGrpSpPr>
        <p:grpSpPr>
          <a:xfrm>
            <a:off x="1512199" y="1250692"/>
            <a:ext cx="5756517" cy="2520013"/>
            <a:chOff x="311697" y="341483"/>
            <a:chExt cx="8424582" cy="4002562"/>
          </a:xfrm>
        </p:grpSpPr>
        <p:grpSp>
          <p:nvGrpSpPr>
            <p:cNvPr id="1041" name="Google Shape;1041;p63"/>
            <p:cNvGrpSpPr/>
            <p:nvPr/>
          </p:nvGrpSpPr>
          <p:grpSpPr>
            <a:xfrm>
              <a:off x="4221939" y="341483"/>
              <a:ext cx="517126" cy="552664"/>
              <a:chOff x="4001599" y="2465288"/>
              <a:chExt cx="1125900" cy="1136700"/>
            </a:xfrm>
          </p:grpSpPr>
          <p:sp>
            <p:nvSpPr>
              <p:cNvPr id="1042" name="Google Shape;1042;p63"/>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3"/>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044" name="Google Shape;1044;p63"/>
            <p:cNvGrpSpPr/>
            <p:nvPr/>
          </p:nvGrpSpPr>
          <p:grpSpPr>
            <a:xfrm>
              <a:off x="1250782" y="1313469"/>
              <a:ext cx="517126" cy="552664"/>
              <a:chOff x="5924130" y="570625"/>
              <a:chExt cx="1125900" cy="1136700"/>
            </a:xfrm>
          </p:grpSpPr>
          <p:sp>
            <p:nvSpPr>
              <p:cNvPr id="1045" name="Google Shape;1045;p63"/>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3"/>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047" name="Google Shape;1047;p63"/>
            <p:cNvGrpSpPr/>
            <p:nvPr/>
          </p:nvGrpSpPr>
          <p:grpSpPr>
            <a:xfrm>
              <a:off x="7306341" y="1313473"/>
              <a:ext cx="517126" cy="552664"/>
              <a:chOff x="2071311" y="4359950"/>
              <a:chExt cx="1125900" cy="1136700"/>
            </a:xfrm>
          </p:grpSpPr>
          <p:sp>
            <p:nvSpPr>
              <p:cNvPr id="1048" name="Google Shape;1048;p63"/>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3"/>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1050" name="Google Shape;1050;p63"/>
            <p:cNvGrpSpPr/>
            <p:nvPr/>
          </p:nvGrpSpPr>
          <p:grpSpPr>
            <a:xfrm>
              <a:off x="311697" y="3786494"/>
              <a:ext cx="517126" cy="552664"/>
              <a:chOff x="2079067" y="570625"/>
              <a:chExt cx="1125900" cy="1136700"/>
            </a:xfrm>
          </p:grpSpPr>
          <p:sp>
            <p:nvSpPr>
              <p:cNvPr id="1051" name="Google Shape;1051;p63"/>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3"/>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053" name="Google Shape;1053;p63"/>
            <p:cNvGrpSpPr/>
            <p:nvPr/>
          </p:nvGrpSpPr>
          <p:grpSpPr>
            <a:xfrm>
              <a:off x="2341375" y="3786494"/>
              <a:ext cx="517126" cy="552664"/>
              <a:chOff x="140300" y="2465288"/>
              <a:chExt cx="1125900" cy="1136700"/>
            </a:xfrm>
          </p:grpSpPr>
          <p:sp>
            <p:nvSpPr>
              <p:cNvPr id="1054" name="Google Shape;1054;p63"/>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3"/>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1056" name="Google Shape;1056;p63"/>
            <p:cNvGrpSpPr/>
            <p:nvPr/>
          </p:nvGrpSpPr>
          <p:grpSpPr>
            <a:xfrm>
              <a:off x="6378751" y="3786488"/>
              <a:ext cx="517126" cy="552664"/>
              <a:chOff x="7826840" y="2449250"/>
              <a:chExt cx="1125900" cy="1136700"/>
            </a:xfrm>
          </p:grpSpPr>
          <p:sp>
            <p:nvSpPr>
              <p:cNvPr id="1057" name="Google Shape;1057;p63"/>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3"/>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1059" name="Google Shape;1059;p63"/>
            <p:cNvGrpSpPr/>
            <p:nvPr/>
          </p:nvGrpSpPr>
          <p:grpSpPr>
            <a:xfrm>
              <a:off x="8229174" y="3781606"/>
              <a:ext cx="507105" cy="562439"/>
              <a:chOff x="5933302" y="4327875"/>
              <a:chExt cx="1125900" cy="1136700"/>
            </a:xfrm>
          </p:grpSpPr>
          <p:sp>
            <p:nvSpPr>
              <p:cNvPr id="1060" name="Google Shape;1060;p63"/>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3"/>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1062" name="Google Shape;1062;p63"/>
            <p:cNvCxnSpPr>
              <a:stCxn id="1042" idx="3"/>
              <a:endCxn id="1045" idx="7"/>
            </p:cNvCxnSpPr>
            <p:nvPr/>
          </p:nvCxnSpPr>
          <p:spPr>
            <a:xfrm flipH="1">
              <a:off x="1692170" y="813211"/>
              <a:ext cx="2605500" cy="581100"/>
            </a:xfrm>
            <a:prstGeom prst="straightConnector1">
              <a:avLst/>
            </a:prstGeom>
            <a:noFill/>
            <a:ln cap="flat" cmpd="sng" w="38100">
              <a:solidFill>
                <a:srgbClr val="FFFF00"/>
              </a:solidFill>
              <a:prstDash val="solid"/>
              <a:round/>
              <a:headEnd len="med" w="med" type="none"/>
              <a:tailEnd len="med" w="med" type="triangle"/>
            </a:ln>
          </p:spPr>
        </p:cxnSp>
        <p:cxnSp>
          <p:nvCxnSpPr>
            <p:cNvPr id="1063" name="Google Shape;1063;p63"/>
            <p:cNvCxnSpPr>
              <a:stCxn id="1045" idx="5"/>
              <a:endCxn id="1054" idx="0"/>
            </p:cNvCxnSpPr>
            <p:nvPr/>
          </p:nvCxnSpPr>
          <p:spPr>
            <a:xfrm>
              <a:off x="1692177" y="1785197"/>
              <a:ext cx="907800" cy="2001300"/>
            </a:xfrm>
            <a:prstGeom prst="straightConnector1">
              <a:avLst/>
            </a:prstGeom>
            <a:noFill/>
            <a:ln cap="flat" cmpd="sng" w="38100">
              <a:solidFill>
                <a:srgbClr val="6FA8DC"/>
              </a:solidFill>
              <a:prstDash val="solid"/>
              <a:round/>
              <a:headEnd len="med" w="med" type="none"/>
              <a:tailEnd len="med" w="med" type="triangle"/>
            </a:ln>
          </p:spPr>
        </p:cxnSp>
        <p:cxnSp>
          <p:nvCxnSpPr>
            <p:cNvPr id="1064" name="Google Shape;1064;p63"/>
            <p:cNvCxnSpPr>
              <a:stCxn id="1042" idx="5"/>
              <a:endCxn id="1048"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1065" name="Google Shape;1065;p63"/>
            <p:cNvCxnSpPr>
              <a:stCxn id="1048" idx="5"/>
              <a:endCxn id="1060"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1066" name="Google Shape;1066;p63"/>
            <p:cNvCxnSpPr>
              <a:stCxn id="1048" idx="3"/>
              <a:endCxn id="1057"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1067" name="Google Shape;1067;p63"/>
            <p:cNvCxnSpPr>
              <a:stCxn id="1045" idx="3"/>
              <a:endCxn id="1051"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grpSp>
        <p:nvGrpSpPr>
          <p:cNvPr id="1068" name="Google Shape;1068;p63"/>
          <p:cNvGrpSpPr/>
          <p:nvPr/>
        </p:nvGrpSpPr>
        <p:grpSpPr>
          <a:xfrm>
            <a:off x="7654166" y="1466980"/>
            <a:ext cx="958141" cy="996659"/>
            <a:chOff x="2088978" y="2465288"/>
            <a:chExt cx="1125900" cy="1136700"/>
          </a:xfrm>
        </p:grpSpPr>
        <p:sp>
          <p:nvSpPr>
            <p:cNvPr id="1069" name="Google Shape;1069;p63"/>
            <p:cNvSpPr/>
            <p:nvPr/>
          </p:nvSpPr>
          <p:spPr>
            <a:xfrm>
              <a:off x="2088978"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3"/>
            <p:cNvSpPr/>
            <p:nvPr/>
          </p:nvSpPr>
          <p:spPr>
            <a:xfrm>
              <a:off x="2443850" y="2782700"/>
              <a:ext cx="380089" cy="501857"/>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7</a:t>
              </a:r>
            </a:p>
          </p:txBody>
        </p:sp>
      </p:grpSp>
      <p:sp>
        <p:nvSpPr>
          <p:cNvPr id="1071" name="Google Shape;1071;p63"/>
          <p:cNvSpPr txBox="1"/>
          <p:nvPr>
            <p:ph type="title"/>
          </p:nvPr>
        </p:nvSpPr>
        <p:spPr>
          <a:xfrm>
            <a:off x="6640950" y="1171025"/>
            <a:ext cx="12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1072" name="Google Shape;1072;p63"/>
          <p:cNvSpPr/>
          <p:nvPr/>
        </p:nvSpPr>
        <p:spPr>
          <a:xfrm>
            <a:off x="4099750" y="1175400"/>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3"/>
          <p:cNvSpPr txBox="1"/>
          <p:nvPr/>
        </p:nvSpPr>
        <p:spPr>
          <a:xfrm>
            <a:off x="2881250" y="1803425"/>
            <a:ext cx="3300600" cy="143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rabicPeriod"/>
            </a:pPr>
            <a:r>
              <a:rPr lang="en">
                <a:solidFill>
                  <a:srgbClr val="FFFFFF"/>
                </a:solidFill>
              </a:rPr>
              <a:t>&lt;, &gt;, or =</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Check if tree-&gt;left or tree-&gt;right is NULL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If so, set tree-&gt;left or tree-&gt;right to node containing 7</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Else recursively call in that direction</a:t>
            </a:r>
            <a:endParaRPr>
              <a:solidFill>
                <a:srgbClr val="FFFFFF"/>
              </a:solidFill>
            </a:endParaRPr>
          </a:p>
        </p:txBody>
      </p:sp>
      <p:sp>
        <p:nvSpPr>
          <p:cNvPr id="1074" name="Google Shape;1074;p63"/>
          <p:cNvSpPr/>
          <p:nvPr/>
        </p:nvSpPr>
        <p:spPr>
          <a:xfrm>
            <a:off x="2051825" y="1803425"/>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Inserting Values into the Binary Search Tree</a:t>
            </a:r>
            <a:endParaRPr/>
          </a:p>
        </p:txBody>
      </p:sp>
      <p:grpSp>
        <p:nvGrpSpPr>
          <p:cNvPr id="1080" name="Google Shape;1080;p64"/>
          <p:cNvGrpSpPr/>
          <p:nvPr/>
        </p:nvGrpSpPr>
        <p:grpSpPr>
          <a:xfrm>
            <a:off x="1512199" y="1250692"/>
            <a:ext cx="5756517" cy="2520013"/>
            <a:chOff x="311697" y="341483"/>
            <a:chExt cx="8424582" cy="4002562"/>
          </a:xfrm>
        </p:grpSpPr>
        <p:grpSp>
          <p:nvGrpSpPr>
            <p:cNvPr id="1081" name="Google Shape;1081;p64"/>
            <p:cNvGrpSpPr/>
            <p:nvPr/>
          </p:nvGrpSpPr>
          <p:grpSpPr>
            <a:xfrm>
              <a:off x="4221939" y="341483"/>
              <a:ext cx="517126" cy="552664"/>
              <a:chOff x="4001599" y="2465288"/>
              <a:chExt cx="1125900" cy="1136700"/>
            </a:xfrm>
          </p:grpSpPr>
          <p:sp>
            <p:nvSpPr>
              <p:cNvPr id="1082" name="Google Shape;1082;p64"/>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4"/>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084" name="Google Shape;1084;p64"/>
            <p:cNvGrpSpPr/>
            <p:nvPr/>
          </p:nvGrpSpPr>
          <p:grpSpPr>
            <a:xfrm>
              <a:off x="1250782" y="1313469"/>
              <a:ext cx="517126" cy="552664"/>
              <a:chOff x="5924130" y="570625"/>
              <a:chExt cx="1125900" cy="1136700"/>
            </a:xfrm>
          </p:grpSpPr>
          <p:sp>
            <p:nvSpPr>
              <p:cNvPr id="1085" name="Google Shape;1085;p64"/>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4"/>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087" name="Google Shape;1087;p64"/>
            <p:cNvGrpSpPr/>
            <p:nvPr/>
          </p:nvGrpSpPr>
          <p:grpSpPr>
            <a:xfrm>
              <a:off x="7306341" y="1313473"/>
              <a:ext cx="517126" cy="552664"/>
              <a:chOff x="2071311" y="4359950"/>
              <a:chExt cx="1125900" cy="1136700"/>
            </a:xfrm>
          </p:grpSpPr>
          <p:sp>
            <p:nvSpPr>
              <p:cNvPr id="1088" name="Google Shape;1088;p64"/>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1090" name="Google Shape;1090;p64"/>
            <p:cNvGrpSpPr/>
            <p:nvPr/>
          </p:nvGrpSpPr>
          <p:grpSpPr>
            <a:xfrm>
              <a:off x="311697" y="3786494"/>
              <a:ext cx="517126" cy="552664"/>
              <a:chOff x="2079067" y="570625"/>
              <a:chExt cx="1125900" cy="1136700"/>
            </a:xfrm>
          </p:grpSpPr>
          <p:sp>
            <p:nvSpPr>
              <p:cNvPr id="1091" name="Google Shape;1091;p64"/>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093" name="Google Shape;1093;p64"/>
            <p:cNvGrpSpPr/>
            <p:nvPr/>
          </p:nvGrpSpPr>
          <p:grpSpPr>
            <a:xfrm>
              <a:off x="2341375" y="3786494"/>
              <a:ext cx="517126" cy="552664"/>
              <a:chOff x="140300" y="2465288"/>
              <a:chExt cx="1125900" cy="1136700"/>
            </a:xfrm>
          </p:grpSpPr>
          <p:sp>
            <p:nvSpPr>
              <p:cNvPr id="1094" name="Google Shape;1094;p64"/>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1096" name="Google Shape;1096;p64"/>
            <p:cNvGrpSpPr/>
            <p:nvPr/>
          </p:nvGrpSpPr>
          <p:grpSpPr>
            <a:xfrm>
              <a:off x="6378751" y="3786488"/>
              <a:ext cx="517126" cy="552664"/>
              <a:chOff x="7826840" y="2449250"/>
              <a:chExt cx="1125900" cy="1136700"/>
            </a:xfrm>
          </p:grpSpPr>
          <p:sp>
            <p:nvSpPr>
              <p:cNvPr id="1097" name="Google Shape;1097;p64"/>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1099" name="Google Shape;1099;p64"/>
            <p:cNvGrpSpPr/>
            <p:nvPr/>
          </p:nvGrpSpPr>
          <p:grpSpPr>
            <a:xfrm>
              <a:off x="8229174" y="3781606"/>
              <a:ext cx="507105" cy="562439"/>
              <a:chOff x="5933302" y="4327875"/>
              <a:chExt cx="1125900" cy="1136700"/>
            </a:xfrm>
          </p:grpSpPr>
          <p:sp>
            <p:nvSpPr>
              <p:cNvPr id="1100" name="Google Shape;1100;p64"/>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4"/>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1102" name="Google Shape;1102;p64"/>
            <p:cNvCxnSpPr>
              <a:stCxn id="1082" idx="3"/>
              <a:endCxn id="1085" idx="7"/>
            </p:cNvCxnSpPr>
            <p:nvPr/>
          </p:nvCxnSpPr>
          <p:spPr>
            <a:xfrm flipH="1">
              <a:off x="1692170" y="813211"/>
              <a:ext cx="2605500" cy="581100"/>
            </a:xfrm>
            <a:prstGeom prst="straightConnector1">
              <a:avLst/>
            </a:prstGeom>
            <a:noFill/>
            <a:ln cap="flat" cmpd="sng" w="38100">
              <a:solidFill>
                <a:srgbClr val="FFFF00"/>
              </a:solidFill>
              <a:prstDash val="solid"/>
              <a:round/>
              <a:headEnd len="med" w="med" type="none"/>
              <a:tailEnd len="med" w="med" type="triangle"/>
            </a:ln>
          </p:spPr>
        </p:cxnSp>
        <p:cxnSp>
          <p:nvCxnSpPr>
            <p:cNvPr id="1103" name="Google Shape;1103;p64"/>
            <p:cNvCxnSpPr>
              <a:stCxn id="1085" idx="5"/>
              <a:endCxn id="1094" idx="0"/>
            </p:cNvCxnSpPr>
            <p:nvPr/>
          </p:nvCxnSpPr>
          <p:spPr>
            <a:xfrm>
              <a:off x="1692177" y="1785197"/>
              <a:ext cx="907800" cy="2001300"/>
            </a:xfrm>
            <a:prstGeom prst="straightConnector1">
              <a:avLst/>
            </a:prstGeom>
            <a:noFill/>
            <a:ln cap="flat" cmpd="sng" w="38100">
              <a:solidFill>
                <a:srgbClr val="FFFF00"/>
              </a:solidFill>
              <a:prstDash val="solid"/>
              <a:round/>
              <a:headEnd len="med" w="med" type="none"/>
              <a:tailEnd len="med" w="med" type="triangle"/>
            </a:ln>
          </p:spPr>
        </p:cxnSp>
        <p:cxnSp>
          <p:nvCxnSpPr>
            <p:cNvPr id="1104" name="Google Shape;1104;p64"/>
            <p:cNvCxnSpPr>
              <a:stCxn id="1082" idx="5"/>
              <a:endCxn id="1088"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1105" name="Google Shape;1105;p64"/>
            <p:cNvCxnSpPr>
              <a:stCxn id="1088" idx="5"/>
              <a:endCxn id="1100"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1106" name="Google Shape;1106;p64"/>
            <p:cNvCxnSpPr>
              <a:stCxn id="1088" idx="3"/>
              <a:endCxn id="1097"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1107" name="Google Shape;1107;p64"/>
            <p:cNvCxnSpPr>
              <a:stCxn id="1085" idx="3"/>
              <a:endCxn id="1091"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grpSp>
        <p:nvGrpSpPr>
          <p:cNvPr id="1108" name="Google Shape;1108;p64"/>
          <p:cNvGrpSpPr/>
          <p:nvPr/>
        </p:nvGrpSpPr>
        <p:grpSpPr>
          <a:xfrm>
            <a:off x="7654166" y="1466980"/>
            <a:ext cx="958141" cy="996659"/>
            <a:chOff x="2088978" y="2465288"/>
            <a:chExt cx="1125900" cy="1136700"/>
          </a:xfrm>
        </p:grpSpPr>
        <p:sp>
          <p:nvSpPr>
            <p:cNvPr id="1109" name="Google Shape;1109;p64"/>
            <p:cNvSpPr/>
            <p:nvPr/>
          </p:nvSpPr>
          <p:spPr>
            <a:xfrm>
              <a:off x="2088978"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4"/>
            <p:cNvSpPr/>
            <p:nvPr/>
          </p:nvSpPr>
          <p:spPr>
            <a:xfrm>
              <a:off x="2443850" y="2782700"/>
              <a:ext cx="380089" cy="501857"/>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7</a:t>
              </a:r>
            </a:p>
          </p:txBody>
        </p:sp>
      </p:grpSp>
      <p:sp>
        <p:nvSpPr>
          <p:cNvPr id="1111" name="Google Shape;1111;p64"/>
          <p:cNvSpPr txBox="1"/>
          <p:nvPr>
            <p:ph type="title"/>
          </p:nvPr>
        </p:nvSpPr>
        <p:spPr>
          <a:xfrm>
            <a:off x="6640950" y="1171025"/>
            <a:ext cx="12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1112" name="Google Shape;1112;p64"/>
          <p:cNvSpPr/>
          <p:nvPr/>
        </p:nvSpPr>
        <p:spPr>
          <a:xfrm>
            <a:off x="4099750" y="1175400"/>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4"/>
          <p:cNvSpPr txBox="1"/>
          <p:nvPr/>
        </p:nvSpPr>
        <p:spPr>
          <a:xfrm>
            <a:off x="2881250" y="1803425"/>
            <a:ext cx="3300600" cy="143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rabicPeriod"/>
            </a:pPr>
            <a:r>
              <a:rPr lang="en">
                <a:solidFill>
                  <a:srgbClr val="FFFFFF"/>
                </a:solidFill>
              </a:rPr>
              <a:t>&lt;, &gt;, or =</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Check if tree-&gt;left or tree-&gt;right is NULL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If so, set tree-&gt;left or tree-&gt;right to node containing 7</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Else recursively call in that direction</a:t>
            </a:r>
            <a:endParaRPr>
              <a:solidFill>
                <a:srgbClr val="FFFFFF"/>
              </a:solidFill>
            </a:endParaRPr>
          </a:p>
        </p:txBody>
      </p:sp>
      <p:sp>
        <p:nvSpPr>
          <p:cNvPr id="1114" name="Google Shape;1114;p64"/>
          <p:cNvSpPr/>
          <p:nvPr/>
        </p:nvSpPr>
        <p:spPr>
          <a:xfrm>
            <a:off x="2051825" y="1803425"/>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4"/>
          <p:cNvSpPr/>
          <p:nvPr/>
        </p:nvSpPr>
        <p:spPr>
          <a:xfrm>
            <a:off x="2806025" y="3319275"/>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Inserting Values into the Binary Search Tree</a:t>
            </a:r>
            <a:endParaRPr/>
          </a:p>
        </p:txBody>
      </p:sp>
      <p:grpSp>
        <p:nvGrpSpPr>
          <p:cNvPr id="1121" name="Google Shape;1121;p65"/>
          <p:cNvGrpSpPr/>
          <p:nvPr/>
        </p:nvGrpSpPr>
        <p:grpSpPr>
          <a:xfrm>
            <a:off x="1512199" y="1250692"/>
            <a:ext cx="5756517" cy="2520013"/>
            <a:chOff x="311697" y="341483"/>
            <a:chExt cx="8424582" cy="4002562"/>
          </a:xfrm>
        </p:grpSpPr>
        <p:grpSp>
          <p:nvGrpSpPr>
            <p:cNvPr id="1122" name="Google Shape;1122;p65"/>
            <p:cNvGrpSpPr/>
            <p:nvPr/>
          </p:nvGrpSpPr>
          <p:grpSpPr>
            <a:xfrm>
              <a:off x="4221939" y="341483"/>
              <a:ext cx="517126" cy="552664"/>
              <a:chOff x="4001599" y="2465288"/>
              <a:chExt cx="1125900" cy="1136700"/>
            </a:xfrm>
          </p:grpSpPr>
          <p:sp>
            <p:nvSpPr>
              <p:cNvPr id="1123" name="Google Shape;1123;p65"/>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5"/>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125" name="Google Shape;1125;p65"/>
            <p:cNvGrpSpPr/>
            <p:nvPr/>
          </p:nvGrpSpPr>
          <p:grpSpPr>
            <a:xfrm>
              <a:off x="1250782" y="1313469"/>
              <a:ext cx="517126" cy="552664"/>
              <a:chOff x="5924130" y="570625"/>
              <a:chExt cx="1125900" cy="1136700"/>
            </a:xfrm>
          </p:grpSpPr>
          <p:sp>
            <p:nvSpPr>
              <p:cNvPr id="1126" name="Google Shape;1126;p65"/>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5"/>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128" name="Google Shape;1128;p65"/>
            <p:cNvGrpSpPr/>
            <p:nvPr/>
          </p:nvGrpSpPr>
          <p:grpSpPr>
            <a:xfrm>
              <a:off x="7306341" y="1313473"/>
              <a:ext cx="517126" cy="552664"/>
              <a:chOff x="2071311" y="4359950"/>
              <a:chExt cx="1125900" cy="1136700"/>
            </a:xfrm>
          </p:grpSpPr>
          <p:sp>
            <p:nvSpPr>
              <p:cNvPr id="1129" name="Google Shape;1129;p65"/>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5"/>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1131" name="Google Shape;1131;p65"/>
            <p:cNvGrpSpPr/>
            <p:nvPr/>
          </p:nvGrpSpPr>
          <p:grpSpPr>
            <a:xfrm>
              <a:off x="311697" y="3786494"/>
              <a:ext cx="517126" cy="552664"/>
              <a:chOff x="2079067" y="570625"/>
              <a:chExt cx="1125900" cy="1136700"/>
            </a:xfrm>
          </p:grpSpPr>
          <p:sp>
            <p:nvSpPr>
              <p:cNvPr id="1132" name="Google Shape;1132;p65"/>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5"/>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134" name="Google Shape;1134;p65"/>
            <p:cNvGrpSpPr/>
            <p:nvPr/>
          </p:nvGrpSpPr>
          <p:grpSpPr>
            <a:xfrm>
              <a:off x="2341375" y="3786494"/>
              <a:ext cx="517126" cy="552664"/>
              <a:chOff x="140300" y="2465288"/>
              <a:chExt cx="1125900" cy="1136700"/>
            </a:xfrm>
          </p:grpSpPr>
          <p:sp>
            <p:nvSpPr>
              <p:cNvPr id="1135" name="Google Shape;1135;p65"/>
              <p:cNvSpPr/>
              <p:nvPr/>
            </p:nvSpPr>
            <p:spPr>
              <a:xfrm>
                <a:off x="140300"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5"/>
              <p:cNvSpPr/>
              <p:nvPr/>
            </p:nvSpPr>
            <p:spPr>
              <a:xfrm>
                <a:off x="465175" y="2774188"/>
                <a:ext cx="388299"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6</a:t>
                </a:r>
              </a:p>
            </p:txBody>
          </p:sp>
        </p:grpSp>
        <p:grpSp>
          <p:nvGrpSpPr>
            <p:cNvPr id="1137" name="Google Shape;1137;p65"/>
            <p:cNvGrpSpPr/>
            <p:nvPr/>
          </p:nvGrpSpPr>
          <p:grpSpPr>
            <a:xfrm>
              <a:off x="6378751" y="3786488"/>
              <a:ext cx="517126" cy="552664"/>
              <a:chOff x="7826840" y="2449250"/>
              <a:chExt cx="1125900" cy="1136700"/>
            </a:xfrm>
          </p:grpSpPr>
          <p:sp>
            <p:nvSpPr>
              <p:cNvPr id="1138" name="Google Shape;1138;p65"/>
              <p:cNvSpPr/>
              <p:nvPr/>
            </p:nvSpPr>
            <p:spPr>
              <a:xfrm>
                <a:off x="7826840" y="24492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5"/>
              <p:cNvSpPr/>
              <p:nvPr/>
            </p:nvSpPr>
            <p:spPr>
              <a:xfrm>
                <a:off x="7997400" y="2758150"/>
                <a:ext cx="784807"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10</a:t>
                </a:r>
              </a:p>
            </p:txBody>
          </p:sp>
        </p:grpSp>
        <p:grpSp>
          <p:nvGrpSpPr>
            <p:cNvPr id="1140" name="Google Shape;1140;p65"/>
            <p:cNvGrpSpPr/>
            <p:nvPr/>
          </p:nvGrpSpPr>
          <p:grpSpPr>
            <a:xfrm>
              <a:off x="8229174" y="3781606"/>
              <a:ext cx="507105" cy="562439"/>
              <a:chOff x="5933302" y="4327875"/>
              <a:chExt cx="1125900" cy="1136700"/>
            </a:xfrm>
          </p:grpSpPr>
          <p:sp>
            <p:nvSpPr>
              <p:cNvPr id="1141" name="Google Shape;1141;p65"/>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5"/>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1143" name="Google Shape;1143;p65"/>
            <p:cNvCxnSpPr>
              <a:stCxn id="1123" idx="3"/>
              <a:endCxn id="1126" idx="7"/>
            </p:cNvCxnSpPr>
            <p:nvPr/>
          </p:nvCxnSpPr>
          <p:spPr>
            <a:xfrm flipH="1">
              <a:off x="1692170" y="813211"/>
              <a:ext cx="2605500" cy="581100"/>
            </a:xfrm>
            <a:prstGeom prst="straightConnector1">
              <a:avLst/>
            </a:prstGeom>
            <a:noFill/>
            <a:ln cap="flat" cmpd="sng" w="38100">
              <a:solidFill>
                <a:srgbClr val="FFFF00"/>
              </a:solidFill>
              <a:prstDash val="solid"/>
              <a:round/>
              <a:headEnd len="med" w="med" type="none"/>
              <a:tailEnd len="med" w="med" type="triangle"/>
            </a:ln>
          </p:spPr>
        </p:cxnSp>
        <p:cxnSp>
          <p:nvCxnSpPr>
            <p:cNvPr id="1144" name="Google Shape;1144;p65"/>
            <p:cNvCxnSpPr>
              <a:stCxn id="1126" idx="5"/>
              <a:endCxn id="1135" idx="0"/>
            </p:cNvCxnSpPr>
            <p:nvPr/>
          </p:nvCxnSpPr>
          <p:spPr>
            <a:xfrm>
              <a:off x="1692177" y="1785197"/>
              <a:ext cx="907800" cy="2001300"/>
            </a:xfrm>
            <a:prstGeom prst="straightConnector1">
              <a:avLst/>
            </a:prstGeom>
            <a:noFill/>
            <a:ln cap="flat" cmpd="sng" w="38100">
              <a:solidFill>
                <a:srgbClr val="FFFF00"/>
              </a:solidFill>
              <a:prstDash val="solid"/>
              <a:round/>
              <a:headEnd len="med" w="med" type="none"/>
              <a:tailEnd len="med" w="med" type="triangle"/>
            </a:ln>
          </p:spPr>
        </p:cxnSp>
        <p:cxnSp>
          <p:nvCxnSpPr>
            <p:cNvPr id="1145" name="Google Shape;1145;p65"/>
            <p:cNvCxnSpPr>
              <a:stCxn id="1123" idx="5"/>
              <a:endCxn id="1129" idx="1"/>
            </p:cNvCxnSpPr>
            <p:nvPr/>
          </p:nvCxnSpPr>
          <p:spPr>
            <a:xfrm>
              <a:off x="4663333" y="813211"/>
              <a:ext cx="2718600" cy="581100"/>
            </a:xfrm>
            <a:prstGeom prst="straightConnector1">
              <a:avLst/>
            </a:prstGeom>
            <a:noFill/>
            <a:ln cap="flat" cmpd="sng" w="38100">
              <a:solidFill>
                <a:srgbClr val="6FA8DC"/>
              </a:solidFill>
              <a:prstDash val="solid"/>
              <a:round/>
              <a:headEnd len="med" w="med" type="none"/>
              <a:tailEnd len="med" w="med" type="triangle"/>
            </a:ln>
          </p:spPr>
        </p:cxnSp>
        <p:cxnSp>
          <p:nvCxnSpPr>
            <p:cNvPr id="1146" name="Google Shape;1146;p65"/>
            <p:cNvCxnSpPr>
              <a:stCxn id="1129" idx="5"/>
              <a:endCxn id="1141" idx="0"/>
            </p:cNvCxnSpPr>
            <p:nvPr/>
          </p:nvCxnSpPr>
          <p:spPr>
            <a:xfrm>
              <a:off x="7747735" y="1785201"/>
              <a:ext cx="735000" cy="1996500"/>
            </a:xfrm>
            <a:prstGeom prst="straightConnector1">
              <a:avLst/>
            </a:prstGeom>
            <a:noFill/>
            <a:ln cap="flat" cmpd="sng" w="38100">
              <a:solidFill>
                <a:srgbClr val="6FA8DC"/>
              </a:solidFill>
              <a:prstDash val="solid"/>
              <a:round/>
              <a:headEnd len="med" w="med" type="none"/>
              <a:tailEnd len="med" w="med" type="triangle"/>
            </a:ln>
          </p:spPr>
        </p:cxnSp>
        <p:cxnSp>
          <p:nvCxnSpPr>
            <p:cNvPr id="1147" name="Google Shape;1147;p65"/>
            <p:cNvCxnSpPr>
              <a:stCxn id="1129" idx="3"/>
              <a:endCxn id="1138" idx="0"/>
            </p:cNvCxnSpPr>
            <p:nvPr/>
          </p:nvCxnSpPr>
          <p:spPr>
            <a:xfrm flipH="1">
              <a:off x="6637172" y="1785201"/>
              <a:ext cx="744900" cy="2001300"/>
            </a:xfrm>
            <a:prstGeom prst="straightConnector1">
              <a:avLst/>
            </a:prstGeom>
            <a:noFill/>
            <a:ln cap="flat" cmpd="sng" w="38100">
              <a:solidFill>
                <a:srgbClr val="6FA8DC"/>
              </a:solidFill>
              <a:prstDash val="solid"/>
              <a:round/>
              <a:headEnd len="med" w="med" type="none"/>
              <a:tailEnd len="med" w="med" type="triangle"/>
            </a:ln>
          </p:spPr>
        </p:cxnSp>
        <p:cxnSp>
          <p:nvCxnSpPr>
            <p:cNvPr id="1148" name="Google Shape;1148;p65"/>
            <p:cNvCxnSpPr>
              <a:stCxn id="1126" idx="3"/>
              <a:endCxn id="1132" idx="0"/>
            </p:cNvCxnSpPr>
            <p:nvPr/>
          </p:nvCxnSpPr>
          <p:spPr>
            <a:xfrm flipH="1">
              <a:off x="570214" y="1785197"/>
              <a:ext cx="756300" cy="2001300"/>
            </a:xfrm>
            <a:prstGeom prst="straightConnector1">
              <a:avLst/>
            </a:prstGeom>
            <a:noFill/>
            <a:ln cap="flat" cmpd="sng" w="38100">
              <a:solidFill>
                <a:srgbClr val="6FA8DC"/>
              </a:solidFill>
              <a:prstDash val="solid"/>
              <a:round/>
              <a:headEnd len="med" w="med" type="none"/>
              <a:tailEnd len="med" w="med" type="triangle"/>
            </a:ln>
          </p:spPr>
        </p:cxnSp>
      </p:grpSp>
      <p:grpSp>
        <p:nvGrpSpPr>
          <p:cNvPr id="1149" name="Google Shape;1149;p65"/>
          <p:cNvGrpSpPr/>
          <p:nvPr/>
        </p:nvGrpSpPr>
        <p:grpSpPr>
          <a:xfrm>
            <a:off x="7654166" y="1466980"/>
            <a:ext cx="958141" cy="996659"/>
            <a:chOff x="2088978" y="2465288"/>
            <a:chExt cx="1125900" cy="1136700"/>
          </a:xfrm>
        </p:grpSpPr>
        <p:sp>
          <p:nvSpPr>
            <p:cNvPr id="1150" name="Google Shape;1150;p65"/>
            <p:cNvSpPr/>
            <p:nvPr/>
          </p:nvSpPr>
          <p:spPr>
            <a:xfrm>
              <a:off x="2088978"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5"/>
            <p:cNvSpPr/>
            <p:nvPr/>
          </p:nvSpPr>
          <p:spPr>
            <a:xfrm>
              <a:off x="2443850" y="2782700"/>
              <a:ext cx="380089" cy="501857"/>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7</a:t>
              </a:r>
            </a:p>
          </p:txBody>
        </p:sp>
      </p:grpSp>
      <p:sp>
        <p:nvSpPr>
          <p:cNvPr id="1152" name="Google Shape;1152;p65"/>
          <p:cNvSpPr txBox="1"/>
          <p:nvPr>
            <p:ph type="title"/>
          </p:nvPr>
        </p:nvSpPr>
        <p:spPr>
          <a:xfrm>
            <a:off x="6640950" y="1171025"/>
            <a:ext cx="12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1153" name="Google Shape;1153;p65"/>
          <p:cNvSpPr/>
          <p:nvPr/>
        </p:nvSpPr>
        <p:spPr>
          <a:xfrm>
            <a:off x="4099750" y="1175400"/>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5"/>
          <p:cNvSpPr txBox="1"/>
          <p:nvPr/>
        </p:nvSpPr>
        <p:spPr>
          <a:xfrm>
            <a:off x="2881250" y="1803425"/>
            <a:ext cx="3300600" cy="143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arabicPeriod"/>
            </a:pPr>
            <a:r>
              <a:rPr lang="en">
                <a:solidFill>
                  <a:srgbClr val="FFFFFF"/>
                </a:solidFill>
              </a:rPr>
              <a:t>&lt;, &gt;, or =</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Check if tree-&gt;left or tree-&gt;right is NULL</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If so, set tree-&gt;left or tree-&gt;right to node containing 7</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Else recursively call in that direction</a:t>
            </a:r>
            <a:endParaRPr>
              <a:solidFill>
                <a:srgbClr val="FFFFFF"/>
              </a:solidFill>
            </a:endParaRPr>
          </a:p>
        </p:txBody>
      </p:sp>
      <p:sp>
        <p:nvSpPr>
          <p:cNvPr id="1155" name="Google Shape;1155;p65"/>
          <p:cNvSpPr/>
          <p:nvPr/>
        </p:nvSpPr>
        <p:spPr>
          <a:xfrm>
            <a:off x="2051825" y="1803425"/>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5"/>
          <p:cNvSpPr/>
          <p:nvPr/>
        </p:nvSpPr>
        <p:spPr>
          <a:xfrm>
            <a:off x="2806025" y="3319275"/>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7" name="Google Shape;1157;p65"/>
          <p:cNvCxnSpPr/>
          <p:nvPr/>
        </p:nvCxnSpPr>
        <p:spPr>
          <a:xfrm>
            <a:off x="3237881" y="3817579"/>
            <a:ext cx="203700" cy="555000"/>
          </a:xfrm>
          <a:prstGeom prst="straightConnector1">
            <a:avLst/>
          </a:prstGeom>
          <a:noFill/>
          <a:ln cap="flat" cmpd="sng" w="38100">
            <a:solidFill>
              <a:srgbClr val="FFFF00"/>
            </a:solidFill>
            <a:prstDash val="solid"/>
            <a:round/>
            <a:headEnd len="med" w="med" type="none"/>
            <a:tailEnd len="med" w="med" type="triangle"/>
          </a:ln>
        </p:spPr>
      </p:cxnSp>
      <p:grpSp>
        <p:nvGrpSpPr>
          <p:cNvPr id="1158" name="Google Shape;1158;p65"/>
          <p:cNvGrpSpPr/>
          <p:nvPr/>
        </p:nvGrpSpPr>
        <p:grpSpPr>
          <a:xfrm>
            <a:off x="3332598" y="4399083"/>
            <a:ext cx="372335" cy="361698"/>
            <a:chOff x="2088978" y="2465288"/>
            <a:chExt cx="1125900" cy="1136700"/>
          </a:xfrm>
        </p:grpSpPr>
        <p:sp>
          <p:nvSpPr>
            <p:cNvPr id="1159" name="Google Shape;1159;p65"/>
            <p:cNvSpPr/>
            <p:nvPr/>
          </p:nvSpPr>
          <p:spPr>
            <a:xfrm>
              <a:off x="2088978"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5"/>
            <p:cNvSpPr/>
            <p:nvPr/>
          </p:nvSpPr>
          <p:spPr>
            <a:xfrm>
              <a:off x="2443850" y="2782700"/>
              <a:ext cx="380089" cy="501857"/>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7</a:t>
              </a:r>
            </a:p>
          </p:txBody>
        </p:sp>
      </p:grpSp>
      <p:sp>
        <p:nvSpPr>
          <p:cNvPr id="1161" name="Google Shape;1161;p65"/>
          <p:cNvSpPr/>
          <p:nvPr/>
        </p:nvSpPr>
        <p:spPr>
          <a:xfrm>
            <a:off x="3255513" y="4372575"/>
            <a:ext cx="526500" cy="498300"/>
          </a:xfrm>
          <a:prstGeom prst="ellipse">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 Case</a:t>
            </a:r>
            <a:endParaRPr/>
          </a:p>
        </p:txBody>
      </p:sp>
      <p:grpSp>
        <p:nvGrpSpPr>
          <p:cNvPr id="1167" name="Google Shape;1167;p66"/>
          <p:cNvGrpSpPr/>
          <p:nvPr/>
        </p:nvGrpSpPr>
        <p:grpSpPr>
          <a:xfrm>
            <a:off x="4307028" y="1457413"/>
            <a:ext cx="453738" cy="459568"/>
            <a:chOff x="4001599" y="2465288"/>
            <a:chExt cx="1125900" cy="1136700"/>
          </a:xfrm>
        </p:grpSpPr>
        <p:sp>
          <p:nvSpPr>
            <p:cNvPr id="1168" name="Google Shape;1168;p66"/>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6"/>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170" name="Google Shape;1170;p66"/>
          <p:cNvGrpSpPr/>
          <p:nvPr/>
        </p:nvGrpSpPr>
        <p:grpSpPr>
          <a:xfrm>
            <a:off x="4307028" y="1457413"/>
            <a:ext cx="453738" cy="459568"/>
            <a:chOff x="4001599" y="2465288"/>
            <a:chExt cx="1125900" cy="1136700"/>
          </a:xfrm>
        </p:grpSpPr>
        <p:sp>
          <p:nvSpPr>
            <p:cNvPr id="1171" name="Google Shape;1171;p66"/>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6"/>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173" name="Google Shape;1173;p66"/>
          <p:cNvGrpSpPr/>
          <p:nvPr/>
        </p:nvGrpSpPr>
        <p:grpSpPr>
          <a:xfrm>
            <a:off x="7013262" y="2265675"/>
            <a:ext cx="453738" cy="459568"/>
            <a:chOff x="2071311" y="4359950"/>
            <a:chExt cx="1125900" cy="1136700"/>
          </a:xfrm>
        </p:grpSpPr>
        <p:sp>
          <p:nvSpPr>
            <p:cNvPr id="1174" name="Google Shape;1174;p66"/>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6"/>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cxnSp>
        <p:nvCxnSpPr>
          <p:cNvPr id="1176" name="Google Shape;1176;p66"/>
          <p:cNvCxnSpPr>
            <a:stCxn id="1171" idx="5"/>
            <a:endCxn id="1174" idx="1"/>
          </p:cNvCxnSpPr>
          <p:nvPr/>
        </p:nvCxnSpPr>
        <p:spPr>
          <a:xfrm>
            <a:off x="4694317" y="1849678"/>
            <a:ext cx="2385300" cy="483300"/>
          </a:xfrm>
          <a:prstGeom prst="straightConnector1">
            <a:avLst/>
          </a:prstGeom>
          <a:noFill/>
          <a:ln cap="flat" cmpd="sng" w="38100">
            <a:solidFill>
              <a:srgbClr val="6FA8DC"/>
            </a:solidFill>
            <a:prstDash val="solid"/>
            <a:round/>
            <a:headEnd len="med" w="med" type="none"/>
            <a:tailEnd len="med" w="med" type="triangle"/>
          </a:ln>
        </p:spPr>
      </p:cxnSp>
      <p:grpSp>
        <p:nvGrpSpPr>
          <p:cNvPr id="1177" name="Google Shape;1177;p66"/>
          <p:cNvGrpSpPr/>
          <p:nvPr/>
        </p:nvGrpSpPr>
        <p:grpSpPr>
          <a:xfrm>
            <a:off x="4306987" y="1457472"/>
            <a:ext cx="453726" cy="459595"/>
            <a:chOff x="4001599" y="2465288"/>
            <a:chExt cx="1125900" cy="1136700"/>
          </a:xfrm>
        </p:grpSpPr>
        <p:sp>
          <p:nvSpPr>
            <p:cNvPr id="1178" name="Google Shape;1178;p66"/>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6"/>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180" name="Google Shape;1180;p66"/>
          <p:cNvGrpSpPr/>
          <p:nvPr/>
        </p:nvGrpSpPr>
        <p:grpSpPr>
          <a:xfrm>
            <a:off x="7013241" y="2265779"/>
            <a:ext cx="453726" cy="459595"/>
            <a:chOff x="2071311" y="4359950"/>
            <a:chExt cx="1125900" cy="1136700"/>
          </a:xfrm>
        </p:grpSpPr>
        <p:sp>
          <p:nvSpPr>
            <p:cNvPr id="1181" name="Google Shape;1181;p66"/>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6"/>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1183" name="Google Shape;1183;p66"/>
          <p:cNvGrpSpPr/>
          <p:nvPr/>
        </p:nvGrpSpPr>
        <p:grpSpPr>
          <a:xfrm>
            <a:off x="7822935" y="4318278"/>
            <a:ext cx="444934" cy="467724"/>
            <a:chOff x="5933302" y="4327875"/>
            <a:chExt cx="1125900" cy="1136700"/>
          </a:xfrm>
        </p:grpSpPr>
        <p:sp>
          <p:nvSpPr>
            <p:cNvPr id="1184" name="Google Shape;1184;p66"/>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6"/>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1186" name="Google Shape;1186;p66"/>
          <p:cNvCxnSpPr>
            <a:stCxn id="1178" idx="5"/>
            <a:endCxn id="1181" idx="1"/>
          </p:cNvCxnSpPr>
          <p:nvPr/>
        </p:nvCxnSpPr>
        <p:spPr>
          <a:xfrm>
            <a:off x="4694267" y="1849760"/>
            <a:ext cx="2385300" cy="483300"/>
          </a:xfrm>
          <a:prstGeom prst="straightConnector1">
            <a:avLst/>
          </a:prstGeom>
          <a:noFill/>
          <a:ln cap="flat" cmpd="sng" w="38100">
            <a:solidFill>
              <a:srgbClr val="6FA8DC"/>
            </a:solidFill>
            <a:prstDash val="solid"/>
            <a:round/>
            <a:headEnd len="med" w="med" type="none"/>
            <a:tailEnd len="med" w="med" type="triangle"/>
          </a:ln>
        </p:spPr>
      </p:cxnSp>
      <p:cxnSp>
        <p:nvCxnSpPr>
          <p:cNvPr id="1187" name="Google Shape;1187;p66"/>
          <p:cNvCxnSpPr>
            <a:stCxn id="1181" idx="5"/>
            <a:endCxn id="1184" idx="0"/>
          </p:cNvCxnSpPr>
          <p:nvPr/>
        </p:nvCxnSpPr>
        <p:spPr>
          <a:xfrm>
            <a:off x="7400521" y="2658068"/>
            <a:ext cx="645000" cy="1660200"/>
          </a:xfrm>
          <a:prstGeom prst="straightConnector1">
            <a:avLst/>
          </a:prstGeom>
          <a:noFill/>
          <a:ln cap="flat" cmpd="sng" w="38100">
            <a:solidFill>
              <a:srgbClr val="6FA8DC"/>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 Case: Technically O(n) to Search and Insert</a:t>
            </a:r>
            <a:endParaRPr/>
          </a:p>
        </p:txBody>
      </p:sp>
      <p:grpSp>
        <p:nvGrpSpPr>
          <p:cNvPr id="1193" name="Google Shape;1193;p67"/>
          <p:cNvGrpSpPr/>
          <p:nvPr/>
        </p:nvGrpSpPr>
        <p:grpSpPr>
          <a:xfrm>
            <a:off x="4307028" y="1457413"/>
            <a:ext cx="453738" cy="459568"/>
            <a:chOff x="4001599" y="2465288"/>
            <a:chExt cx="1125900" cy="1136700"/>
          </a:xfrm>
        </p:grpSpPr>
        <p:sp>
          <p:nvSpPr>
            <p:cNvPr id="1194" name="Google Shape;1194;p67"/>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7"/>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196" name="Google Shape;1196;p67"/>
          <p:cNvGrpSpPr/>
          <p:nvPr/>
        </p:nvGrpSpPr>
        <p:grpSpPr>
          <a:xfrm>
            <a:off x="4307028" y="1457413"/>
            <a:ext cx="453738" cy="459568"/>
            <a:chOff x="4001599" y="2465288"/>
            <a:chExt cx="1125900" cy="1136700"/>
          </a:xfrm>
        </p:grpSpPr>
        <p:sp>
          <p:nvSpPr>
            <p:cNvPr id="1197" name="Google Shape;1197;p67"/>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7"/>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199" name="Google Shape;1199;p67"/>
          <p:cNvGrpSpPr/>
          <p:nvPr/>
        </p:nvGrpSpPr>
        <p:grpSpPr>
          <a:xfrm>
            <a:off x="7013262" y="2265675"/>
            <a:ext cx="453738" cy="459568"/>
            <a:chOff x="2071311" y="4359950"/>
            <a:chExt cx="1125900" cy="1136700"/>
          </a:xfrm>
        </p:grpSpPr>
        <p:sp>
          <p:nvSpPr>
            <p:cNvPr id="1200" name="Google Shape;1200;p67"/>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7"/>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cxnSp>
        <p:nvCxnSpPr>
          <p:cNvPr id="1202" name="Google Shape;1202;p67"/>
          <p:cNvCxnSpPr>
            <a:stCxn id="1197" idx="5"/>
            <a:endCxn id="1200" idx="1"/>
          </p:cNvCxnSpPr>
          <p:nvPr/>
        </p:nvCxnSpPr>
        <p:spPr>
          <a:xfrm>
            <a:off x="4694317" y="1849678"/>
            <a:ext cx="2385300" cy="483300"/>
          </a:xfrm>
          <a:prstGeom prst="straightConnector1">
            <a:avLst/>
          </a:prstGeom>
          <a:noFill/>
          <a:ln cap="flat" cmpd="sng" w="38100">
            <a:solidFill>
              <a:srgbClr val="6FA8DC"/>
            </a:solidFill>
            <a:prstDash val="solid"/>
            <a:round/>
            <a:headEnd len="med" w="med" type="none"/>
            <a:tailEnd len="med" w="med" type="triangle"/>
          </a:ln>
        </p:spPr>
      </p:cxnSp>
      <p:grpSp>
        <p:nvGrpSpPr>
          <p:cNvPr id="1203" name="Google Shape;1203;p67"/>
          <p:cNvGrpSpPr/>
          <p:nvPr/>
        </p:nvGrpSpPr>
        <p:grpSpPr>
          <a:xfrm>
            <a:off x="4307028" y="1457413"/>
            <a:ext cx="453738" cy="459568"/>
            <a:chOff x="4001599" y="2465288"/>
            <a:chExt cx="1125900" cy="1136700"/>
          </a:xfrm>
        </p:grpSpPr>
        <p:sp>
          <p:nvSpPr>
            <p:cNvPr id="1204" name="Google Shape;1204;p67"/>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7"/>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206" name="Google Shape;1206;p67"/>
          <p:cNvGrpSpPr/>
          <p:nvPr/>
        </p:nvGrpSpPr>
        <p:grpSpPr>
          <a:xfrm>
            <a:off x="7013262" y="2265675"/>
            <a:ext cx="453738" cy="459568"/>
            <a:chOff x="2071311" y="4359950"/>
            <a:chExt cx="1125900" cy="1136700"/>
          </a:xfrm>
        </p:grpSpPr>
        <p:sp>
          <p:nvSpPr>
            <p:cNvPr id="1207" name="Google Shape;1207;p67"/>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7"/>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1209" name="Google Shape;1209;p67"/>
          <p:cNvGrpSpPr/>
          <p:nvPr/>
        </p:nvGrpSpPr>
        <p:grpSpPr>
          <a:xfrm>
            <a:off x="7823048" y="4318383"/>
            <a:ext cx="444956" cy="467752"/>
            <a:chOff x="5933302" y="4327875"/>
            <a:chExt cx="1125900" cy="1136700"/>
          </a:xfrm>
        </p:grpSpPr>
        <p:sp>
          <p:nvSpPr>
            <p:cNvPr id="1210" name="Google Shape;1210;p67"/>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7"/>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1212" name="Google Shape;1212;p67"/>
          <p:cNvCxnSpPr>
            <a:stCxn id="1204" idx="5"/>
            <a:endCxn id="1207" idx="1"/>
          </p:cNvCxnSpPr>
          <p:nvPr/>
        </p:nvCxnSpPr>
        <p:spPr>
          <a:xfrm>
            <a:off x="4694317" y="1849678"/>
            <a:ext cx="2385300" cy="483300"/>
          </a:xfrm>
          <a:prstGeom prst="straightConnector1">
            <a:avLst/>
          </a:prstGeom>
          <a:noFill/>
          <a:ln cap="flat" cmpd="sng" w="38100">
            <a:solidFill>
              <a:srgbClr val="6FA8DC"/>
            </a:solidFill>
            <a:prstDash val="solid"/>
            <a:round/>
            <a:headEnd len="med" w="med" type="none"/>
            <a:tailEnd len="med" w="med" type="triangle"/>
          </a:ln>
        </p:spPr>
      </p:cxnSp>
      <p:cxnSp>
        <p:nvCxnSpPr>
          <p:cNvPr id="1213" name="Google Shape;1213;p67"/>
          <p:cNvCxnSpPr>
            <a:stCxn id="1207" idx="5"/>
            <a:endCxn id="1210" idx="0"/>
          </p:cNvCxnSpPr>
          <p:nvPr/>
        </p:nvCxnSpPr>
        <p:spPr>
          <a:xfrm>
            <a:off x="7400552" y="2657940"/>
            <a:ext cx="645000" cy="1660500"/>
          </a:xfrm>
          <a:prstGeom prst="straightConnector1">
            <a:avLst/>
          </a:prstGeom>
          <a:noFill/>
          <a:ln cap="flat" cmpd="sng" w="38100">
            <a:solidFill>
              <a:srgbClr val="6FA8DC"/>
            </a:solidFill>
            <a:prstDash val="solid"/>
            <a:round/>
            <a:headEnd len="med" w="med" type="none"/>
            <a:tailEnd len="med" w="med" type="triangle"/>
          </a:ln>
        </p:spPr>
      </p:cxnSp>
      <p:pic>
        <p:nvPicPr>
          <p:cNvPr id="1214" name="Google Shape;1214;p67"/>
          <p:cNvPicPr preferRelativeResize="0"/>
          <p:nvPr/>
        </p:nvPicPr>
        <p:blipFill rotWithShape="1">
          <a:blip r:embed="rId3">
            <a:alphaModFix/>
          </a:blip>
          <a:srcRect b="51011" l="0" r="50602" t="0"/>
          <a:stretch/>
        </p:blipFill>
        <p:spPr>
          <a:xfrm>
            <a:off x="826750" y="1917063"/>
            <a:ext cx="2100000" cy="208257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 Case Solution: “Rotate”</a:t>
            </a:r>
            <a:endParaRPr/>
          </a:p>
        </p:txBody>
      </p:sp>
      <p:grpSp>
        <p:nvGrpSpPr>
          <p:cNvPr id="1220" name="Google Shape;1220;p68"/>
          <p:cNvGrpSpPr/>
          <p:nvPr/>
        </p:nvGrpSpPr>
        <p:grpSpPr>
          <a:xfrm rot="-2433318">
            <a:off x="4118738" y="1008837"/>
            <a:ext cx="4286144" cy="3835966"/>
            <a:chOff x="4307028" y="950277"/>
            <a:chExt cx="4286024" cy="3835858"/>
          </a:xfrm>
        </p:grpSpPr>
        <p:grpSp>
          <p:nvGrpSpPr>
            <p:cNvPr id="1221" name="Google Shape;1221;p68"/>
            <p:cNvGrpSpPr/>
            <p:nvPr/>
          </p:nvGrpSpPr>
          <p:grpSpPr>
            <a:xfrm>
              <a:off x="4307028" y="1457413"/>
              <a:ext cx="453738" cy="459568"/>
              <a:chOff x="4001599" y="2465288"/>
              <a:chExt cx="1125900" cy="1136700"/>
            </a:xfrm>
          </p:grpSpPr>
          <p:sp>
            <p:nvSpPr>
              <p:cNvPr id="1222" name="Google Shape;1222;p68"/>
              <p:cNvSpPr/>
              <p:nvPr/>
            </p:nvSpPr>
            <p:spPr>
              <a:xfrm>
                <a:off x="4001599" y="2465288"/>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8"/>
              <p:cNvSpPr/>
              <p:nvPr/>
            </p:nvSpPr>
            <p:spPr>
              <a:xfrm>
                <a:off x="4352787" y="2758138"/>
                <a:ext cx="387478"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8</a:t>
                </a:r>
              </a:p>
            </p:txBody>
          </p:sp>
        </p:grpSp>
        <p:grpSp>
          <p:nvGrpSpPr>
            <p:cNvPr id="1224" name="Google Shape;1224;p68"/>
            <p:cNvGrpSpPr/>
            <p:nvPr/>
          </p:nvGrpSpPr>
          <p:grpSpPr>
            <a:xfrm>
              <a:off x="7013262" y="2265675"/>
              <a:ext cx="453738" cy="459568"/>
              <a:chOff x="2071311" y="4359950"/>
              <a:chExt cx="1125900" cy="1136700"/>
            </a:xfrm>
          </p:grpSpPr>
          <p:sp>
            <p:nvSpPr>
              <p:cNvPr id="1225" name="Google Shape;1225;p68"/>
              <p:cNvSpPr/>
              <p:nvPr/>
            </p:nvSpPr>
            <p:spPr>
              <a:xfrm>
                <a:off x="2071311" y="4359950"/>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8"/>
              <p:cNvSpPr/>
              <p:nvPr/>
            </p:nvSpPr>
            <p:spPr>
              <a:xfrm>
                <a:off x="2243912" y="4673113"/>
                <a:ext cx="780702"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12</a:t>
                </a:r>
              </a:p>
            </p:txBody>
          </p:sp>
        </p:grpSp>
        <p:grpSp>
          <p:nvGrpSpPr>
            <p:cNvPr id="1227" name="Google Shape;1227;p68"/>
            <p:cNvGrpSpPr/>
            <p:nvPr/>
          </p:nvGrpSpPr>
          <p:grpSpPr>
            <a:xfrm>
              <a:off x="7823048" y="4318383"/>
              <a:ext cx="444956" cy="467752"/>
              <a:chOff x="5933302" y="4327875"/>
              <a:chExt cx="1125900" cy="1136700"/>
            </a:xfrm>
          </p:grpSpPr>
          <p:sp>
            <p:nvSpPr>
              <p:cNvPr id="1228" name="Google Shape;1228;p68"/>
              <p:cNvSpPr/>
              <p:nvPr/>
            </p:nvSpPr>
            <p:spPr>
              <a:xfrm>
                <a:off x="5933302" y="432787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8"/>
              <p:cNvSpPr/>
              <p:nvPr/>
            </p:nvSpPr>
            <p:spPr>
              <a:xfrm>
                <a:off x="6104262" y="4636738"/>
                <a:ext cx="783986"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14</a:t>
                </a:r>
              </a:p>
            </p:txBody>
          </p:sp>
        </p:grpSp>
        <p:cxnSp>
          <p:nvCxnSpPr>
            <p:cNvPr id="1230" name="Google Shape;1230;p68"/>
            <p:cNvCxnSpPr>
              <a:stCxn id="1225" idx="1"/>
              <a:endCxn id="1222" idx="5"/>
            </p:cNvCxnSpPr>
            <p:nvPr/>
          </p:nvCxnSpPr>
          <p:spPr>
            <a:xfrm flipH="1" rot="2433290">
              <a:off x="4823732" y="1499497"/>
              <a:ext cx="2126657" cy="1183660"/>
            </a:xfrm>
            <a:prstGeom prst="straightConnector1">
              <a:avLst/>
            </a:prstGeom>
            <a:noFill/>
            <a:ln cap="flat" cmpd="sng" w="38100">
              <a:solidFill>
                <a:srgbClr val="6FA8DC"/>
              </a:solidFill>
              <a:prstDash val="solid"/>
              <a:round/>
              <a:headEnd len="med" w="med" type="none"/>
              <a:tailEnd len="med" w="med" type="triangle"/>
            </a:ln>
          </p:spPr>
        </p:cxnSp>
        <p:cxnSp>
          <p:nvCxnSpPr>
            <p:cNvPr id="1231" name="Google Shape;1231;p68"/>
            <p:cNvCxnSpPr>
              <a:stCxn id="1225" idx="5"/>
              <a:endCxn id="1228" idx="0"/>
            </p:cNvCxnSpPr>
            <p:nvPr/>
          </p:nvCxnSpPr>
          <p:spPr>
            <a:xfrm rot="2433512">
              <a:off x="6938246" y="3067112"/>
              <a:ext cx="1569612" cy="842157"/>
            </a:xfrm>
            <a:prstGeom prst="straightConnector1">
              <a:avLst/>
            </a:prstGeom>
            <a:noFill/>
            <a:ln cap="flat" cmpd="sng" w="38100">
              <a:solidFill>
                <a:srgbClr val="6FA8DC"/>
              </a:solidFill>
              <a:prstDash val="solid"/>
              <a:round/>
              <a:headEnd len="med" w="med" type="none"/>
              <a:tailEnd len="med" w="med" type="triangle"/>
            </a:ln>
          </p:spPr>
        </p:cxnSp>
      </p:grpSp>
      <p:pic>
        <p:nvPicPr>
          <p:cNvPr id="1232" name="Google Shape;1232;p68"/>
          <p:cNvPicPr preferRelativeResize="0"/>
          <p:nvPr/>
        </p:nvPicPr>
        <p:blipFill rotWithShape="1">
          <a:blip r:embed="rId3">
            <a:alphaModFix/>
          </a:blip>
          <a:srcRect b="0" l="0" r="50602" t="50389"/>
          <a:stretch/>
        </p:blipFill>
        <p:spPr>
          <a:xfrm>
            <a:off x="797275" y="1872338"/>
            <a:ext cx="2100000" cy="210897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 Enrichment! AVL Trees</a:t>
            </a:r>
            <a:endParaRPr/>
          </a:p>
        </p:txBody>
      </p:sp>
      <p:pic>
        <p:nvPicPr>
          <p:cNvPr id="1238" name="Google Shape;1238;p69"/>
          <p:cNvPicPr preferRelativeResize="0"/>
          <p:nvPr/>
        </p:nvPicPr>
        <p:blipFill rotWithShape="1">
          <a:blip r:embed="rId3">
            <a:alphaModFix/>
          </a:blip>
          <a:srcRect b="22722" l="16974" r="72254" t="42661"/>
          <a:stretch/>
        </p:blipFill>
        <p:spPr>
          <a:xfrm>
            <a:off x="2876113" y="1142052"/>
            <a:ext cx="3391775" cy="3344725"/>
          </a:xfrm>
          <a:prstGeom prst="rect">
            <a:avLst/>
          </a:prstGeom>
          <a:noFill/>
          <a:ln>
            <a:noFill/>
          </a:ln>
        </p:spPr>
      </p:pic>
      <p:sp>
        <p:nvSpPr>
          <p:cNvPr id="1239" name="Google Shape;1239;p69"/>
          <p:cNvSpPr txBox="1"/>
          <p:nvPr/>
        </p:nvSpPr>
        <p:spPr>
          <a:xfrm>
            <a:off x="2823600" y="4311000"/>
            <a:ext cx="6320400" cy="8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 </a:t>
            </a:r>
            <a:r>
              <a:rPr lang="en" u="sng">
                <a:solidFill>
                  <a:schemeClr val="hlink"/>
                </a:solidFill>
                <a:hlinkClick r:id="rId4"/>
              </a:rPr>
              <a:t>https://ocw.mit.edu/courses/electrical-engineering-and-computer-science/6-006-introduction-to-algorithms-fall-2011/lecture-notes/</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 Enrichment! AVL Trees</a:t>
            </a:r>
            <a:endParaRPr/>
          </a:p>
          <a:p>
            <a:pPr indent="0" lvl="0" marL="0" rtl="0" algn="l">
              <a:spcBef>
                <a:spcPts val="0"/>
              </a:spcBef>
              <a:spcAft>
                <a:spcPts val="0"/>
              </a:spcAft>
              <a:buNone/>
            </a:pPr>
            <a:r>
              <a:t/>
            </a:r>
            <a:endParaRPr/>
          </a:p>
        </p:txBody>
      </p:sp>
      <p:sp>
        <p:nvSpPr>
          <p:cNvPr id="1245" name="Google Shape;1245;p70"/>
          <p:cNvSpPr txBox="1"/>
          <p:nvPr/>
        </p:nvSpPr>
        <p:spPr>
          <a:xfrm>
            <a:off x="2823600" y="4311000"/>
            <a:ext cx="6320400" cy="8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 </a:t>
            </a:r>
            <a:r>
              <a:rPr lang="en" u="sng">
                <a:solidFill>
                  <a:schemeClr val="hlink"/>
                </a:solidFill>
                <a:hlinkClick r:id="rId3"/>
              </a:rPr>
              <a:t>https://ocw.mit.edu/courses/electrical-engineering-and-computer-science/6-006-introduction-to-algorithms-fall-2011/lecture-notes/</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1246" name="Google Shape;1246;p70"/>
          <p:cNvPicPr preferRelativeResize="0"/>
          <p:nvPr/>
        </p:nvPicPr>
        <p:blipFill rotWithShape="1">
          <a:blip r:embed="rId4">
            <a:alphaModFix/>
          </a:blip>
          <a:srcRect b="52073" l="11674" r="70263" t="6582"/>
          <a:stretch/>
        </p:blipFill>
        <p:spPr>
          <a:xfrm>
            <a:off x="79175" y="1025800"/>
            <a:ext cx="4677948" cy="3285201"/>
          </a:xfrm>
          <a:prstGeom prst="rect">
            <a:avLst/>
          </a:prstGeom>
          <a:noFill/>
          <a:ln>
            <a:noFill/>
          </a:ln>
        </p:spPr>
      </p:pic>
      <p:pic>
        <p:nvPicPr>
          <p:cNvPr id="1247" name="Google Shape;1247;p70"/>
          <p:cNvPicPr preferRelativeResize="0"/>
          <p:nvPr/>
        </p:nvPicPr>
        <p:blipFill rotWithShape="1">
          <a:blip r:embed="rId4">
            <a:alphaModFix/>
          </a:blip>
          <a:srcRect b="22721" l="11588" r="71336" t="49514"/>
          <a:stretch/>
        </p:blipFill>
        <p:spPr>
          <a:xfrm>
            <a:off x="4835700" y="1025800"/>
            <a:ext cx="4230398" cy="211047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Inheritance</a:t>
            </a:r>
            <a:endParaRPr/>
          </a:p>
        </p:txBody>
      </p:sp>
      <p:sp>
        <p:nvSpPr>
          <p:cNvPr id="1253" name="Google Shape;1253;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https://cs50.harvard.edu/college/2020/fall/labs/5/</a:t>
            </a:r>
            <a:endParaRPr/>
          </a:p>
          <a:p>
            <a:pPr indent="0" lvl="0" marL="0" rtl="0" algn="l">
              <a:spcBef>
                <a:spcPts val="1600"/>
              </a:spcBef>
              <a:spcAft>
                <a:spcPts val="1600"/>
              </a:spcAft>
              <a:buNone/>
            </a:pPr>
            <a:r>
              <a:t/>
            </a:r>
            <a:endParaRPr/>
          </a:p>
        </p:txBody>
      </p:sp>
      <p:pic>
        <p:nvPicPr>
          <p:cNvPr id="1254" name="Google Shape;1254;p71"/>
          <p:cNvPicPr preferRelativeResize="0"/>
          <p:nvPr/>
        </p:nvPicPr>
        <p:blipFill>
          <a:blip r:embed="rId4">
            <a:alphaModFix/>
          </a:blip>
          <a:stretch>
            <a:fillRect/>
          </a:stretch>
        </p:blipFill>
        <p:spPr>
          <a:xfrm>
            <a:off x="2247662" y="2052001"/>
            <a:ext cx="4648675" cy="2516875"/>
          </a:xfrm>
          <a:prstGeom prst="rect">
            <a:avLst/>
          </a:prstGeom>
          <a:noFill/>
          <a:ln>
            <a:noFill/>
          </a:ln>
        </p:spPr>
      </p:pic>
      <p:sp>
        <p:nvSpPr>
          <p:cNvPr id="1255" name="Google Shape;1255;p71"/>
          <p:cNvSpPr txBox="1"/>
          <p:nvPr/>
        </p:nvSpPr>
        <p:spPr>
          <a:xfrm>
            <a:off x="492150" y="2132675"/>
            <a:ext cx="15516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Generation </a:t>
            </a:r>
            <a:r>
              <a:rPr lang="en" sz="1800">
                <a:solidFill>
                  <a:srgbClr val="FFFFFF"/>
                </a:solidFill>
              </a:rPr>
              <a:t>1</a:t>
            </a:r>
            <a:endParaRPr sz="1800">
              <a:solidFill>
                <a:srgbClr val="FFFFFF"/>
              </a:solidFill>
            </a:endParaRPr>
          </a:p>
        </p:txBody>
      </p:sp>
      <p:sp>
        <p:nvSpPr>
          <p:cNvPr id="1256" name="Google Shape;1256;p71"/>
          <p:cNvSpPr txBox="1"/>
          <p:nvPr/>
        </p:nvSpPr>
        <p:spPr>
          <a:xfrm>
            <a:off x="492150" y="2949925"/>
            <a:ext cx="15516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Generation 2</a:t>
            </a:r>
            <a:endParaRPr sz="1800">
              <a:solidFill>
                <a:srgbClr val="FFFFFF"/>
              </a:solidFill>
            </a:endParaRPr>
          </a:p>
        </p:txBody>
      </p:sp>
      <p:sp>
        <p:nvSpPr>
          <p:cNvPr id="1257" name="Google Shape;1257;p71"/>
          <p:cNvSpPr txBox="1"/>
          <p:nvPr/>
        </p:nvSpPr>
        <p:spPr>
          <a:xfrm>
            <a:off x="492150" y="3739225"/>
            <a:ext cx="15516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Generation 3</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Thus far, only arrays have provided us a means of representing a collection of </a:t>
            </a:r>
            <a:r>
              <a:rPr i="1" lang="en">
                <a:solidFill>
                  <a:srgbClr val="FFFFFF"/>
                </a:solidFill>
              </a:rPr>
              <a:t>like </a:t>
            </a:r>
            <a:r>
              <a:rPr lang="en">
                <a:solidFill>
                  <a:srgbClr val="FFFFFF"/>
                </a:solidFill>
              </a:rPr>
              <a:t>values.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They are great for element lookup, but pretty terrible for inserting unless we happen to be tacking on to the end of an array.</a:t>
            </a:r>
            <a:endParaRPr>
              <a:solidFill>
                <a:srgbClr val="FFFFFF"/>
              </a:solidFill>
            </a:endParaRPr>
          </a:p>
          <a:p>
            <a:pPr indent="0" lvl="0" marL="0" rtl="0" algn="l">
              <a:spcBef>
                <a:spcPts val="1600"/>
              </a:spcBef>
              <a:spcAft>
                <a:spcPts val="1600"/>
              </a:spcAft>
              <a:buNone/>
            </a:pPr>
            <a:r>
              <a:t/>
            </a:r>
            <a:endParaRPr>
              <a:solidFill>
                <a:srgbClr val="FFFFFF"/>
              </a:solidFill>
            </a:endParaRPr>
          </a:p>
        </p:txBody>
      </p:sp>
      <p:graphicFrame>
        <p:nvGraphicFramePr>
          <p:cNvPr id="85" name="Google Shape;85;p18"/>
          <p:cNvGraphicFramePr/>
          <p:nvPr/>
        </p:nvGraphicFramePr>
        <p:xfrm>
          <a:off x="376350" y="2895000"/>
          <a:ext cx="3000000" cy="3000000"/>
        </p:xfrm>
        <a:graphic>
          <a:graphicData uri="http://schemas.openxmlformats.org/drawingml/2006/table">
            <a:tbl>
              <a:tblPr>
                <a:noFill/>
                <a:tableStyleId>{CAD2CF8C-12FB-4C9D-9F6A-FADBBC22947B}</a:tableStyleId>
              </a:tblPr>
              <a:tblGrid>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1</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2</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3</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graphicFrame>
        <p:nvGraphicFramePr>
          <p:cNvPr id="86" name="Google Shape;86;p18"/>
          <p:cNvGraphicFramePr/>
          <p:nvPr/>
        </p:nvGraphicFramePr>
        <p:xfrm>
          <a:off x="4101300" y="2895000"/>
          <a:ext cx="3000000" cy="3000000"/>
        </p:xfrm>
        <a:graphic>
          <a:graphicData uri="http://schemas.openxmlformats.org/drawingml/2006/table">
            <a:tbl>
              <a:tblPr>
                <a:noFill/>
                <a:tableStyleId>{CAD2CF8C-12FB-4C9D-9F6A-FADBBC22947B}</a:tableStyleId>
              </a:tblPr>
              <a:tblGrid>
                <a:gridCol w="1143000"/>
                <a:gridCol w="1143000"/>
                <a:gridCol w="1143000"/>
                <a:gridCol w="1143000"/>
              </a:tblGrid>
              <a:tr h="1143000">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72"/>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Hash Tables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73"/>
          <p:cNvSpPr txBox="1"/>
          <p:nvPr>
            <p:ph idx="1" type="body"/>
          </p:nvPr>
        </p:nvSpPr>
        <p:spPr>
          <a:xfrm>
            <a:off x="311700" y="193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Hash tables combine the random access of an array with the dynamism of a linked list.</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This means insertion deletion, and lookup can all tend toward O(1)! We’re gaining the advantages of both, and mitigating the disadvantages.</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To get this performance upgrade, the data structure will require that when we insert data into the structure, the data itself gives us a clue about where to find it.</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One tradeoff: Hash tables are bad for ordering and sorting data.</a:t>
            </a:r>
            <a:endParaRPr>
              <a:solidFill>
                <a:srgbClr val="FFFF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74"/>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Arial"/>
              <a:buChar char="●"/>
            </a:pPr>
            <a:r>
              <a:rPr lang="en">
                <a:solidFill>
                  <a:srgbClr val="FFFFFF"/>
                </a:solidFill>
              </a:rPr>
              <a:t>Hash tables combine two things with which we’re familiar:</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First, a </a:t>
            </a:r>
            <a:r>
              <a:rPr b="1" lang="en">
                <a:solidFill>
                  <a:srgbClr val="FFFFFF"/>
                </a:solidFill>
              </a:rPr>
              <a:t>hash function</a:t>
            </a:r>
            <a:r>
              <a:rPr lang="en">
                <a:solidFill>
                  <a:srgbClr val="FFFFFF"/>
                </a:solidFill>
              </a:rPr>
              <a:t>, which typically returns a nonnegative integer value called a </a:t>
            </a:r>
            <a:r>
              <a:rPr i="1" lang="en">
                <a:solidFill>
                  <a:srgbClr val="FFFFFF"/>
                </a:solidFill>
              </a:rPr>
              <a:t>hash code</a:t>
            </a:r>
            <a:r>
              <a:rPr lang="en">
                <a:solidFill>
                  <a:srgbClr val="FFFFFF"/>
                </a:solidFill>
              </a:rPr>
              <a: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Second, an </a:t>
            </a:r>
            <a:r>
              <a:rPr b="1" lang="en">
                <a:solidFill>
                  <a:srgbClr val="FFFFFF"/>
                </a:solidFill>
              </a:rPr>
              <a:t>array</a:t>
            </a:r>
            <a:r>
              <a:rPr lang="en">
                <a:solidFill>
                  <a:srgbClr val="FFFFFF"/>
                </a:solidFill>
              </a:rPr>
              <a:t> capable of storing data of the type we wish to place into the data structure.</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The basic idea is that we run our data through the hash function, which returns a number, and we store the data in the array at that index location.</a:t>
            </a:r>
            <a:endParaRPr>
              <a:solidFill>
                <a:srgbClr val="FFFFFF"/>
              </a:solidFill>
            </a:endParaRPr>
          </a:p>
        </p:txBody>
      </p:sp>
      <p:sp>
        <p:nvSpPr>
          <p:cNvPr id="1273" name="Google Shape;1273;p74"/>
          <p:cNvSpPr txBox="1"/>
          <p:nvPr/>
        </p:nvSpPr>
        <p:spPr>
          <a:xfrm>
            <a:off x="3744225" y="2219525"/>
            <a:ext cx="1350900" cy="810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3500">
                <a:solidFill>
                  <a:srgbClr val="FFFFFF"/>
                </a:solidFill>
              </a:rPr>
              <a:t>hash</a:t>
            </a:r>
            <a:endParaRPr sz="3500">
              <a:solidFill>
                <a:srgbClr val="FFFFFF"/>
              </a:solidFill>
            </a:endParaRPr>
          </a:p>
        </p:txBody>
      </p:sp>
      <p:cxnSp>
        <p:nvCxnSpPr>
          <p:cNvPr id="1274" name="Google Shape;1274;p74"/>
          <p:cNvCxnSpPr>
            <a:endCxn id="1273" idx="1"/>
          </p:cNvCxnSpPr>
          <p:nvPr/>
        </p:nvCxnSpPr>
        <p:spPr>
          <a:xfrm flipH="1" rot="10800000">
            <a:off x="2132625" y="2624825"/>
            <a:ext cx="1611600" cy="9600"/>
          </a:xfrm>
          <a:prstGeom prst="straightConnector1">
            <a:avLst/>
          </a:prstGeom>
          <a:noFill/>
          <a:ln cap="flat" cmpd="sng" w="38100">
            <a:solidFill>
              <a:srgbClr val="00FFFF"/>
            </a:solidFill>
            <a:prstDash val="solid"/>
            <a:round/>
            <a:headEnd len="med" w="med" type="none"/>
            <a:tailEnd len="med" w="med" type="triangle"/>
          </a:ln>
        </p:spPr>
      </p:cxnSp>
      <p:cxnSp>
        <p:nvCxnSpPr>
          <p:cNvPr id="1275" name="Google Shape;1275;p74"/>
          <p:cNvCxnSpPr/>
          <p:nvPr/>
        </p:nvCxnSpPr>
        <p:spPr>
          <a:xfrm flipH="1" rot="10800000">
            <a:off x="5095125" y="2620025"/>
            <a:ext cx="1611600" cy="9600"/>
          </a:xfrm>
          <a:prstGeom prst="straightConnector1">
            <a:avLst/>
          </a:prstGeom>
          <a:noFill/>
          <a:ln cap="flat" cmpd="sng" w="38100">
            <a:solidFill>
              <a:srgbClr val="00FFFF"/>
            </a:solidFill>
            <a:prstDash val="solid"/>
            <a:round/>
            <a:headEnd len="med" w="med" type="none"/>
            <a:tailEnd len="med" w="med" type="triangle"/>
          </a:ln>
        </p:spPr>
      </p:cxnSp>
      <p:sp>
        <p:nvSpPr>
          <p:cNvPr id="1276" name="Google Shape;1276;p74"/>
          <p:cNvSpPr txBox="1"/>
          <p:nvPr/>
        </p:nvSpPr>
        <p:spPr>
          <a:xfrm>
            <a:off x="1032550" y="2431825"/>
            <a:ext cx="10422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Consolas"/>
                <a:ea typeface="Consolas"/>
                <a:cs typeface="Consolas"/>
                <a:sym typeface="Consolas"/>
              </a:rPr>
              <a:t>input</a:t>
            </a:r>
            <a:endParaRPr sz="2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2100">
              <a:solidFill>
                <a:srgbClr val="FFFFFF"/>
              </a:solidFill>
              <a:latin typeface="Consolas"/>
              <a:ea typeface="Consolas"/>
              <a:cs typeface="Consolas"/>
              <a:sym typeface="Consolas"/>
            </a:endParaRPr>
          </a:p>
        </p:txBody>
      </p:sp>
      <p:sp>
        <p:nvSpPr>
          <p:cNvPr id="1277" name="Google Shape;1277;p74"/>
          <p:cNvSpPr txBox="1"/>
          <p:nvPr/>
        </p:nvSpPr>
        <p:spPr>
          <a:xfrm>
            <a:off x="6764600" y="2431825"/>
            <a:ext cx="23793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Consolas"/>
                <a:ea typeface="Consolas"/>
                <a:cs typeface="Consolas"/>
                <a:sym typeface="Consolas"/>
              </a:rPr>
              <a:t>i</a:t>
            </a:r>
            <a:r>
              <a:rPr lang="en" sz="2100">
                <a:solidFill>
                  <a:srgbClr val="FFFFFF"/>
                </a:solidFill>
                <a:latin typeface="Consolas"/>
                <a:ea typeface="Consolas"/>
                <a:cs typeface="Consolas"/>
                <a:sym typeface="Consolas"/>
              </a:rPr>
              <a:t>nt (non-negative)</a:t>
            </a:r>
            <a:endParaRPr sz="2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2100">
              <a:solidFill>
                <a:srgbClr val="FFFFFF"/>
              </a:solidFill>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pic>
        <p:nvPicPr>
          <p:cNvPr id="1282" name="Google Shape;1282;p75" title="hash_tables_sample.mp4">
            <a:hlinkClick r:id="rId3"/>
          </p:cNvPr>
          <p:cNvPicPr preferRelativeResize="0"/>
          <p:nvPr/>
        </p:nvPicPr>
        <p:blipFill>
          <a:blip r:embed="rId4">
            <a:alphaModFix/>
          </a:blip>
          <a:stretch>
            <a:fillRect/>
          </a:stretch>
        </p:blipFill>
        <p:spPr>
          <a:xfrm>
            <a:off x="1313500" y="127875"/>
            <a:ext cx="6517000" cy="48877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76"/>
          <p:cNvSpPr txBox="1"/>
          <p:nvPr>
            <p:ph idx="1" type="body"/>
          </p:nvPr>
        </p:nvSpPr>
        <p:spPr>
          <a:xfrm>
            <a:off x="311700" y="574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Char char="●"/>
            </a:pPr>
            <a:r>
              <a:rPr lang="en">
                <a:solidFill>
                  <a:srgbClr val="FFFFFF"/>
                </a:solidFill>
              </a:rPr>
              <a:t>How to define a hash function? No limit to the possible ways.</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A good hash function should:</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Use only the data being hashed</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Use all of the data being hashed</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Be deterministic (same result every time given same input; no randomness!)</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Uniformly distribute data</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Generate very different hash codes for very similar data.</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You needn’t necessarily write your own hash function; this is a great time to search online and cite your sources.</a:t>
            </a:r>
            <a:endParaRPr>
              <a:solidFill>
                <a:srgbClr val="FFFF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7"/>
          <p:cNvSpPr txBox="1"/>
          <p:nvPr>
            <p:ph idx="1" type="body"/>
          </p:nvPr>
        </p:nvSpPr>
        <p:spPr>
          <a:xfrm>
            <a:off x="4905175" y="1152475"/>
            <a:ext cx="392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hash(“Ringo”) returns 6</a:t>
            </a:r>
            <a:endParaRPr>
              <a:solidFill>
                <a:srgbClr val="FFFFFF"/>
              </a:solidFill>
            </a:endParaRPr>
          </a:p>
        </p:txBody>
      </p:sp>
      <p:graphicFrame>
        <p:nvGraphicFramePr>
          <p:cNvPr id="1293" name="Google Shape;1293;p77"/>
          <p:cNvGraphicFramePr/>
          <p:nvPr/>
        </p:nvGraphicFramePr>
        <p:xfrm>
          <a:off x="571500" y="285750"/>
          <a:ext cx="3000000" cy="3000000"/>
        </p:xfrm>
        <a:graphic>
          <a:graphicData uri="http://schemas.openxmlformats.org/drawingml/2006/table">
            <a:tbl>
              <a:tblPr>
                <a:noFill/>
                <a:tableStyleId>{CAD2CF8C-12FB-4C9D-9F6A-FADBBC22947B}</a:tableStyleId>
              </a:tblPr>
              <a:tblGrid>
                <a:gridCol w="468150"/>
                <a:gridCol w="3133600"/>
              </a:tblGrid>
              <a:tr h="381000">
                <a:tc>
                  <a:txBody>
                    <a:bodyPr/>
                    <a:lstStyle/>
                    <a:p>
                      <a:pPr indent="0" lvl="0" marL="0" rtl="0" algn="ctr">
                        <a:spcBef>
                          <a:spcPts val="0"/>
                        </a:spcBef>
                        <a:spcAft>
                          <a:spcPts val="0"/>
                        </a:spcAft>
                        <a:buNone/>
                      </a:pPr>
                      <a:r>
                        <a:rPr lang="en" sz="1800">
                          <a:solidFill>
                            <a:srgbClr val="FFFFFF"/>
                          </a:solidFill>
                        </a:rPr>
                        <a:t>0</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sz="1800">
                          <a:solidFill>
                            <a:srgbClr val="FFFFFF"/>
                          </a:solidFill>
                        </a:rPr>
                        <a:t>1</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sz="1800">
                          <a:solidFill>
                            <a:srgbClr val="FFFFFF"/>
                          </a:solidFill>
                        </a:rPr>
                        <a:t>2</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sz="1800">
                          <a:solidFill>
                            <a:srgbClr val="FFFFFF"/>
                          </a:solidFill>
                        </a:rPr>
                        <a:t>3</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sz="1800">
                          <a:solidFill>
                            <a:srgbClr val="FFFFFF"/>
                          </a:solidFill>
                        </a:rPr>
                        <a:t>4</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FFFFFF"/>
                          </a:solidFill>
                        </a:rPr>
                        <a:t>“John”</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sz="1800">
                          <a:solidFill>
                            <a:srgbClr val="FFFFFF"/>
                          </a:solidFill>
                        </a:rPr>
                        <a:t>5</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sz="1800">
                          <a:solidFill>
                            <a:srgbClr val="FFFFFF"/>
                          </a:solidFill>
                        </a:rPr>
                        <a:t>6</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solidFill>
                            <a:srgbClr val="FFFFFF"/>
                          </a:solidFill>
                        </a:rPr>
                        <a:t>“Paul”</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sz="1800">
                          <a:solidFill>
                            <a:srgbClr val="FFFFFF"/>
                          </a:solidFill>
                        </a:rPr>
                        <a:t>7</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sz="1800">
                          <a:solidFill>
                            <a:srgbClr val="FFFFFF"/>
                          </a:solidFill>
                        </a:rPr>
                        <a:t>8</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sz="1800">
                          <a:solidFill>
                            <a:srgbClr val="FFFFFF"/>
                          </a:solidFill>
                        </a:rPr>
                        <a:t>9</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78"/>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Char char="●"/>
            </a:pPr>
            <a:r>
              <a:rPr lang="en">
                <a:solidFill>
                  <a:srgbClr val="FFFFFF"/>
                </a:solidFill>
              </a:rPr>
              <a:t>A </a:t>
            </a:r>
            <a:r>
              <a:rPr b="1" lang="en">
                <a:solidFill>
                  <a:srgbClr val="FFFFFF"/>
                </a:solidFill>
              </a:rPr>
              <a:t>collision</a:t>
            </a:r>
            <a:r>
              <a:rPr lang="en">
                <a:solidFill>
                  <a:srgbClr val="FFFFFF"/>
                </a:solidFill>
              </a:rPr>
              <a:t> occurs when two pieces of data, run through the hash function, yield the same hash code.</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Presumably we still want to store both pieces of data, so we shouldn’t simply clobber what was there first.</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We need to find a way to get both elements into the hash table, while trying to preserve quick insertion and lookup.</a:t>
            </a:r>
            <a:endParaRPr>
              <a:solidFill>
                <a:srgbClr val="FFFFF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79"/>
          <p:cNvSpPr txBox="1"/>
          <p:nvPr>
            <p:ph idx="1" type="body"/>
          </p:nvPr>
        </p:nvSpPr>
        <p:spPr>
          <a:xfrm>
            <a:off x="311700" y="7272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Char char="●"/>
            </a:pPr>
            <a:r>
              <a:rPr lang="en">
                <a:solidFill>
                  <a:srgbClr val="FFFFFF"/>
                </a:solidFill>
              </a:rPr>
              <a:t>Linear probing</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we have a collision, try to place the data instead in the next consecutive element of the array, trying each consecutive element until we find a vacancy.</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That way, if we don’t find it right where we expect it, it’s hopefully nearby.</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Subject to a problem called </a:t>
            </a:r>
            <a:r>
              <a:rPr b="1" lang="en">
                <a:solidFill>
                  <a:srgbClr val="FFFFFF"/>
                </a:solidFill>
              </a:rPr>
              <a:t>clustering</a:t>
            </a:r>
            <a:r>
              <a:rPr lang="en">
                <a:solidFill>
                  <a:srgbClr val="FFFFFF"/>
                </a:solidFill>
              </a:rPr>
              <a:t>. Once there’s a miss, two adjacent cells now contain data, and the likelihood of the cluster grows.</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Even worse, the amount of data we can store is now capped at the size of the array.</a:t>
            </a:r>
            <a:endParaRPr>
              <a:solidFill>
                <a:srgbClr val="FFFF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pic>
        <p:nvPicPr>
          <p:cNvPr id="1308" name="Google Shape;1308;p80" title="hash_tables_probing.mp4">
            <a:hlinkClick r:id="rId3"/>
          </p:cNvPr>
          <p:cNvPicPr preferRelativeResize="0"/>
          <p:nvPr/>
        </p:nvPicPr>
        <p:blipFill>
          <a:blip r:embed="rId4">
            <a:alphaModFix/>
          </a:blip>
          <a:stretch>
            <a:fillRect/>
          </a:stretch>
        </p:blipFill>
        <p:spPr>
          <a:xfrm>
            <a:off x="1313025" y="127525"/>
            <a:ext cx="6517950" cy="48884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81"/>
          <p:cNvSpPr txBox="1"/>
          <p:nvPr>
            <p:ph idx="1" type="body"/>
          </p:nvPr>
        </p:nvSpPr>
        <p:spPr>
          <a:xfrm>
            <a:off x="311700" y="7272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Char char="●"/>
            </a:pPr>
            <a:r>
              <a:rPr lang="en">
                <a:solidFill>
                  <a:srgbClr val="FFFFFF"/>
                </a:solidFill>
              </a:rPr>
              <a:t>Chaining</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Each element of the array is now a pointer to the head of a linked list.</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we have a collision, create a new node and add it to the chain at that location.</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That way, if it’s in the chain at the hash code location, it’s in the data structure.</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Insertion and deletion into a linked list is O(1).</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Search is still </a:t>
            </a:r>
            <a:r>
              <a:rPr i="1" lang="en">
                <a:solidFill>
                  <a:srgbClr val="FFFFFF"/>
                </a:solidFill>
              </a:rPr>
              <a:t>technically</a:t>
            </a:r>
            <a:r>
              <a:rPr lang="en">
                <a:solidFill>
                  <a:srgbClr val="FFFFFF"/>
                </a:solidFill>
              </a:rPr>
              <a:t> O(n), but here’s a case where constants matter. If our array is of size </a:t>
            </a:r>
            <a:r>
              <a:rPr i="1" lang="en">
                <a:solidFill>
                  <a:srgbClr val="FFFFFF"/>
                </a:solidFill>
              </a:rPr>
              <a:t>k</a:t>
            </a:r>
            <a:r>
              <a:rPr lang="en">
                <a:solidFill>
                  <a:srgbClr val="FFFFFF"/>
                </a:solidFill>
              </a:rPr>
              <a:t>, it’s really O(n/k), which is probably closer to O(1)!</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Thus far, only arrays have provided us a means of representing a collection of </a:t>
            </a:r>
            <a:r>
              <a:rPr i="1" lang="en">
                <a:solidFill>
                  <a:srgbClr val="FFFFFF"/>
                </a:solidFill>
              </a:rPr>
              <a:t>like </a:t>
            </a:r>
            <a:r>
              <a:rPr lang="en">
                <a:solidFill>
                  <a:srgbClr val="FFFFFF"/>
                </a:solidFill>
              </a:rPr>
              <a:t>values.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They are great for element lookup, but pretty terrible for inserting unless we happen to be tacking on to the end of an array.</a:t>
            </a:r>
            <a:endParaRPr>
              <a:solidFill>
                <a:srgbClr val="FFFFFF"/>
              </a:solidFill>
            </a:endParaRPr>
          </a:p>
          <a:p>
            <a:pPr indent="0" lvl="0" marL="0" rtl="0" algn="l">
              <a:spcBef>
                <a:spcPts val="1600"/>
              </a:spcBef>
              <a:spcAft>
                <a:spcPts val="1600"/>
              </a:spcAft>
              <a:buNone/>
            </a:pPr>
            <a:r>
              <a:t/>
            </a:r>
            <a:endParaRPr>
              <a:solidFill>
                <a:srgbClr val="FFFFFF"/>
              </a:solidFill>
            </a:endParaRPr>
          </a:p>
        </p:txBody>
      </p:sp>
      <p:graphicFrame>
        <p:nvGraphicFramePr>
          <p:cNvPr id="92" name="Google Shape;92;p19"/>
          <p:cNvGraphicFramePr/>
          <p:nvPr/>
        </p:nvGraphicFramePr>
        <p:xfrm>
          <a:off x="376350" y="2895000"/>
          <a:ext cx="3000000" cy="3000000"/>
        </p:xfrm>
        <a:graphic>
          <a:graphicData uri="http://schemas.openxmlformats.org/drawingml/2006/table">
            <a:tbl>
              <a:tblPr>
                <a:noFill/>
                <a:tableStyleId>{CAD2CF8C-12FB-4C9D-9F6A-FADBBC22947B}</a:tableStyleId>
              </a:tblPr>
              <a:tblGrid>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1</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2</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3</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graphicFrame>
        <p:nvGraphicFramePr>
          <p:cNvPr id="93" name="Google Shape;93;p19"/>
          <p:cNvGraphicFramePr/>
          <p:nvPr/>
        </p:nvGraphicFramePr>
        <p:xfrm>
          <a:off x="4092625" y="2895000"/>
          <a:ext cx="3000000" cy="3000000"/>
        </p:xfrm>
        <a:graphic>
          <a:graphicData uri="http://schemas.openxmlformats.org/drawingml/2006/table">
            <a:tbl>
              <a:tblPr>
                <a:noFill/>
                <a:tableStyleId>{CAD2CF8C-12FB-4C9D-9F6A-FADBBC22947B}</a:tableStyleId>
              </a:tblPr>
              <a:tblGrid>
                <a:gridCol w="1143000"/>
                <a:gridCol w="1143000"/>
                <a:gridCol w="1143000"/>
                <a:gridCol w="1143000"/>
              </a:tblGrid>
              <a:tr h="1143000">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1</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2</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3</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c>
                  <a:txBody>
                    <a:bodyPr/>
                    <a:lstStyle/>
                    <a:p>
                      <a:pPr indent="0" lvl="0" marL="0" rtl="0" algn="ctr">
                        <a:spcBef>
                          <a:spcPts val="0"/>
                        </a:spcBef>
                        <a:spcAft>
                          <a:spcPts val="0"/>
                        </a:spcAft>
                        <a:buNone/>
                      </a:pPr>
                      <a:r>
                        <a:rPr lang="en" sz="4800">
                          <a:solidFill>
                            <a:srgbClr val="FFFFFF"/>
                          </a:solidFill>
                          <a:latin typeface="Consolas"/>
                          <a:ea typeface="Consolas"/>
                          <a:cs typeface="Consolas"/>
                          <a:sym typeface="Consolas"/>
                        </a:rPr>
                        <a:t>4</a:t>
                      </a:r>
                      <a:endParaRPr/>
                    </a:p>
                  </a:txBody>
                  <a:tcPr marT="91425" marB="91425" marR="91425" marL="91425" anchor="ctr">
                    <a:lnL cap="flat" cmpd="sng" w="38100">
                      <a:solidFill>
                        <a:srgbClr val="FFFF00"/>
                      </a:solidFill>
                      <a:prstDash val="solid"/>
                      <a:round/>
                      <a:headEnd len="sm" w="sm" type="none"/>
                      <a:tailEnd len="sm" w="sm" type="none"/>
                    </a:lnL>
                    <a:lnR cap="flat" cmpd="sng" w="38100">
                      <a:solidFill>
                        <a:srgbClr val="FFFF00"/>
                      </a:solidFill>
                      <a:prstDash val="solid"/>
                      <a:round/>
                      <a:headEnd len="sm" w="sm" type="none"/>
                      <a:tailEnd len="sm" w="sm" type="none"/>
                    </a:lnR>
                    <a:lnT cap="flat" cmpd="sng" w="38100">
                      <a:solidFill>
                        <a:srgbClr val="FFFF00"/>
                      </a:solidFill>
                      <a:prstDash val="solid"/>
                      <a:round/>
                      <a:headEnd len="sm" w="sm" type="none"/>
                      <a:tailEnd len="sm" w="sm" type="none"/>
                    </a:lnT>
                    <a:lnB cap="flat" cmpd="sng" w="38100">
                      <a:solidFill>
                        <a:srgbClr val="FFFF00"/>
                      </a:solidFill>
                      <a:prstDash val="solid"/>
                      <a:round/>
                      <a:headEnd len="sm" w="sm" type="none"/>
                      <a:tailEnd len="sm" w="sm" type="none"/>
                    </a:lnB>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pic>
        <p:nvPicPr>
          <p:cNvPr id="1318" name="Google Shape;1318;p82" title="hash_tables_chaining.mp4">
            <a:hlinkClick r:id="rId3"/>
          </p:cNvPr>
          <p:cNvPicPr preferRelativeResize="0"/>
          <p:nvPr/>
        </p:nvPicPr>
        <p:blipFill>
          <a:blip r:embed="rId4">
            <a:alphaModFix/>
          </a:blip>
          <a:stretch>
            <a:fillRect/>
          </a:stretch>
        </p:blipFill>
        <p:spPr>
          <a:xfrm>
            <a:off x="1367388" y="168288"/>
            <a:ext cx="6409225" cy="48069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83"/>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Tries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84"/>
          <p:cNvSpPr txBox="1"/>
          <p:nvPr>
            <p:ph idx="1" type="body"/>
          </p:nvPr>
        </p:nvSpPr>
        <p:spPr>
          <a:xfrm>
            <a:off x="311700" y="7272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We’ve now seen a few data structures that map key-value pairs: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Arrays: Key is the element index, value is the data at that location.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Hash tables: Key is the hash code of the data, the value is a linked list of data that maps to that hash code.</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What if we could guarantee unique keys, with values perhaps as simple as a Boolean to tell you that the data exists in the structure or not?</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This would make insertion, deletion, and lookup all O(1)!</a:t>
            </a:r>
            <a:endParaRPr>
              <a:solidFill>
                <a:srgbClr val="FFFFF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85"/>
          <p:cNvSpPr txBox="1"/>
          <p:nvPr>
            <p:ph idx="1" type="body"/>
          </p:nvPr>
        </p:nvSpPr>
        <p:spPr>
          <a:xfrm>
            <a:off x="311700" y="574800"/>
            <a:ext cx="8520600" cy="323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Char char="●"/>
            </a:pPr>
            <a:r>
              <a:rPr lang="en">
                <a:solidFill>
                  <a:srgbClr val="FFFFFF"/>
                </a:solidFill>
              </a:rPr>
              <a:t>In a trie, the data to be searched for is now a roadmap.</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If you can use the data as a map, and follow the map from beginning to end, then the data must exist in the structure. If you can’t, it doesn’t.</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No collisions, and no two pieces of data have the same path unless that data happens to already be identical.</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In this example, let’s map key-value pairs where the keys are four digit years (YYYY) and the values are names of universities founded during those years.</a:t>
            </a:r>
            <a:endParaRPr>
              <a:solidFill>
                <a:srgbClr val="FFFFFF"/>
              </a:solidFill>
            </a:endParaRPr>
          </a:p>
          <a:p>
            <a:pPr indent="-317500" lvl="1" marL="914400" marR="0" rtl="0" algn="l">
              <a:lnSpc>
                <a:spcPct val="115000"/>
              </a:lnSpc>
              <a:spcBef>
                <a:spcPts val="0"/>
              </a:spcBef>
              <a:spcAft>
                <a:spcPts val="0"/>
              </a:spcAft>
              <a:buClr>
                <a:srgbClr val="FFFFFF"/>
              </a:buClr>
              <a:buSzPts val="1400"/>
              <a:buChar char="○"/>
            </a:pPr>
            <a:r>
              <a:rPr lang="en">
                <a:solidFill>
                  <a:srgbClr val="FFFFFF"/>
                </a:solidFill>
              </a:rPr>
              <a:t>This trie is not ideal long term, since the keys aren’t guaranteed to be unique. (Two universities might have been founded in the same year, e.g.)</a:t>
            </a:r>
            <a:endParaRPr>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86"/>
          <p:cNvSpPr txBox="1"/>
          <p:nvPr>
            <p:ph idx="1" type="body"/>
          </p:nvPr>
        </p:nvSpPr>
        <p:spPr>
          <a:xfrm>
            <a:off x="311700" y="727200"/>
            <a:ext cx="8520600" cy="3231900"/>
          </a:xfrm>
          <a:prstGeom prst="rect">
            <a:avLst/>
          </a:prstGeom>
        </p:spPr>
        <p:txBody>
          <a:bodyPr anchorCtr="0" anchor="t" bIns="91425" lIns="91425" spcFirstLastPara="1" rIns="91425" wrap="square" tIns="91425">
            <a:noAutofit/>
          </a:bodyPr>
          <a:lstStyle/>
          <a:p>
            <a:pPr indent="0" lvl="0" marL="2286000" marR="0" rtl="0" algn="l">
              <a:lnSpc>
                <a:spcPct val="115000"/>
              </a:lnSpc>
              <a:spcBef>
                <a:spcPts val="0"/>
              </a:spcBef>
              <a:spcAft>
                <a:spcPts val="0"/>
              </a:spcAft>
              <a:buNone/>
            </a:pPr>
            <a:r>
              <a:rPr lang="en" sz="2400">
                <a:solidFill>
                  <a:srgbClr val="FFFFFF"/>
                </a:solidFill>
                <a:latin typeface="Consolas"/>
                <a:ea typeface="Consolas"/>
                <a:cs typeface="Consolas"/>
                <a:sym typeface="Consolas"/>
              </a:rPr>
              <a:t>typedef struct trie</a:t>
            </a:r>
            <a:endParaRPr sz="2400">
              <a:solidFill>
                <a:srgbClr val="FFFFFF"/>
              </a:solidFill>
              <a:latin typeface="Consolas"/>
              <a:ea typeface="Consolas"/>
              <a:cs typeface="Consolas"/>
              <a:sym typeface="Consolas"/>
            </a:endParaRPr>
          </a:p>
          <a:p>
            <a:pPr indent="0" lvl="0" marL="2286000" marR="0" rtl="0" algn="l">
              <a:lnSpc>
                <a:spcPct val="115000"/>
              </a:lnSpc>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marR="0" rtl="0" algn="l">
              <a:lnSpc>
                <a:spcPct val="115000"/>
              </a:lnSpc>
              <a:spcBef>
                <a:spcPts val="0"/>
              </a:spcBef>
              <a:spcAft>
                <a:spcPts val="0"/>
              </a:spcAft>
              <a:buNone/>
            </a:pPr>
            <a:r>
              <a:rPr lang="en" sz="2400">
                <a:solidFill>
                  <a:srgbClr val="FFFFFF"/>
                </a:solidFill>
                <a:latin typeface="Consolas"/>
                <a:ea typeface="Consolas"/>
                <a:cs typeface="Consolas"/>
                <a:sym typeface="Consolas"/>
              </a:rPr>
              <a:t>	char university[20];</a:t>
            </a:r>
            <a:endParaRPr sz="2400">
              <a:solidFill>
                <a:srgbClr val="FFFFFF"/>
              </a:solidFill>
              <a:latin typeface="Consolas"/>
              <a:ea typeface="Consolas"/>
              <a:cs typeface="Consolas"/>
              <a:sym typeface="Consolas"/>
            </a:endParaRPr>
          </a:p>
          <a:p>
            <a:pPr indent="0" lvl="0" marL="2286000" marR="0" rtl="0" algn="l">
              <a:lnSpc>
                <a:spcPct val="115000"/>
              </a:lnSpc>
              <a:spcBef>
                <a:spcPts val="0"/>
              </a:spcBef>
              <a:spcAft>
                <a:spcPts val="0"/>
              </a:spcAft>
              <a:buNone/>
            </a:pPr>
            <a:r>
              <a:rPr lang="en" sz="2400">
                <a:solidFill>
                  <a:srgbClr val="FFFFFF"/>
                </a:solidFill>
                <a:latin typeface="Consolas"/>
                <a:ea typeface="Consolas"/>
                <a:cs typeface="Consolas"/>
                <a:sym typeface="Consolas"/>
              </a:rPr>
              <a:t>	struct trie *paths[10];</a:t>
            </a:r>
            <a:endParaRPr sz="2400">
              <a:solidFill>
                <a:srgbClr val="FFFFFF"/>
              </a:solidFill>
              <a:latin typeface="Consolas"/>
              <a:ea typeface="Consolas"/>
              <a:cs typeface="Consolas"/>
              <a:sym typeface="Consolas"/>
            </a:endParaRPr>
          </a:p>
          <a:p>
            <a:pPr indent="0" lvl="0" marL="2286000" marR="0" rtl="0" algn="l">
              <a:lnSpc>
                <a:spcPct val="115000"/>
              </a:lnSpc>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marR="0" rtl="0" algn="l">
              <a:lnSpc>
                <a:spcPct val="115000"/>
              </a:lnSpc>
              <a:spcBef>
                <a:spcPts val="0"/>
              </a:spcBef>
              <a:spcAft>
                <a:spcPts val="0"/>
              </a:spcAft>
              <a:buNone/>
            </a:pPr>
            <a:r>
              <a:rPr lang="en" sz="2400">
                <a:solidFill>
                  <a:srgbClr val="FFFFFF"/>
                </a:solidFill>
                <a:latin typeface="Consolas"/>
                <a:ea typeface="Consolas"/>
                <a:cs typeface="Consolas"/>
                <a:sym typeface="Consolas"/>
              </a:rPr>
              <a:t>node;</a:t>
            </a:r>
            <a:endParaRPr sz="2400">
              <a:solidFill>
                <a:srgbClr val="FFFFFF"/>
              </a:solidFill>
              <a:latin typeface="Consolas"/>
              <a:ea typeface="Consolas"/>
              <a:cs typeface="Consolas"/>
              <a:sym typeface="Consolas"/>
            </a:endParaRPr>
          </a:p>
          <a:p>
            <a:pPr indent="0" lvl="0" marL="0" marR="0" rtl="0" algn="l">
              <a:lnSpc>
                <a:spcPct val="115000"/>
              </a:lnSpc>
              <a:spcBef>
                <a:spcPts val="0"/>
              </a:spcBef>
              <a:spcAft>
                <a:spcPts val="0"/>
              </a:spcAft>
              <a:buNone/>
            </a:pPr>
            <a:r>
              <a:t/>
            </a:r>
            <a:endParaRPr sz="2400">
              <a:solidFill>
                <a:srgbClr val="FFFFFF"/>
              </a:solidFill>
              <a:latin typeface="Consolas"/>
              <a:ea typeface="Consolas"/>
              <a:cs typeface="Consolas"/>
              <a:sym typeface="Consolas"/>
            </a:endParaRPr>
          </a:p>
          <a:p>
            <a:pPr indent="0" lvl="0" marL="0" marR="0" rtl="0" algn="l">
              <a:lnSpc>
                <a:spcPct val="115000"/>
              </a:lnSpc>
              <a:spcBef>
                <a:spcPts val="0"/>
              </a:spcBef>
              <a:spcAft>
                <a:spcPts val="0"/>
              </a:spcAft>
              <a:buNone/>
            </a:pPr>
            <a:r>
              <a:rPr lang="en">
                <a:solidFill>
                  <a:srgbClr val="FFFFFF"/>
                </a:solidFill>
              </a:rPr>
              <a:t>Notice now that the node itself doesn’t contain the key (year), but instead we create a network of paths!</a:t>
            </a:r>
            <a:endParaRPr>
              <a:solidFill>
                <a:srgbClr val="FFFFF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pic>
        <p:nvPicPr>
          <p:cNvPr id="1343" name="Google Shape;1343;p87" title="tries_inserts.mp4">
            <a:hlinkClick r:id="rId3"/>
          </p:cNvPr>
          <p:cNvPicPr preferRelativeResize="0"/>
          <p:nvPr/>
        </p:nvPicPr>
        <p:blipFill>
          <a:blip r:embed="rId4">
            <a:alphaModFix/>
          </a:blip>
          <a:stretch>
            <a:fillRect/>
          </a:stretch>
        </p:blipFill>
        <p:spPr>
          <a:xfrm>
            <a:off x="1369213" y="169663"/>
            <a:ext cx="6405575" cy="48041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88"/>
          <p:cNvSpPr txBox="1"/>
          <p:nvPr>
            <p:ph idx="1" type="body"/>
          </p:nvPr>
        </p:nvSpPr>
        <p:spPr>
          <a:xfrm>
            <a:off x="311700" y="574800"/>
            <a:ext cx="8520600" cy="3231900"/>
          </a:xfrm>
          <a:prstGeom prst="rect">
            <a:avLst/>
          </a:prstGeom>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Char char="●"/>
            </a:pPr>
            <a:r>
              <a:rPr lang="en">
                <a:solidFill>
                  <a:srgbClr val="FFFFFF"/>
                </a:solidFill>
              </a:rPr>
              <a:t>To search for an element in the trie, use successive digits to navigate from the root, and if you make it to the end without hitting a dead end (a NULL pointer in this case), simply read the data at your current location.</a:t>
            </a:r>
            <a:endParaRPr>
              <a:solidFill>
                <a:srgbClr val="FFFF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pic>
        <p:nvPicPr>
          <p:cNvPr id="1353" name="Google Shape;1353;p89" title="tries_searches.mp4">
            <a:hlinkClick r:id="rId3"/>
          </p:cNvPr>
          <p:cNvPicPr preferRelativeResize="0"/>
          <p:nvPr/>
        </p:nvPicPr>
        <p:blipFill>
          <a:blip r:embed="rId4">
            <a:alphaModFix/>
          </a:blip>
          <a:stretch>
            <a:fillRect/>
          </a:stretch>
        </p:blipFill>
        <p:spPr>
          <a:xfrm>
            <a:off x="1353400" y="157800"/>
            <a:ext cx="6437200" cy="48279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90"/>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Stacks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91"/>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Stacks are an abstract data type used primarily to organize data. They are most commonly implemented as either arrays or linked lists.</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Regardless of the underlying implementation, when data is added to the stack it sits “on top”, and so if an element needs to be removed, the most recently added element is the only one that can be.</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Last in, first out (LIFO).</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20"/>
          <p:cNvGrpSpPr/>
          <p:nvPr/>
        </p:nvGrpSpPr>
        <p:grpSpPr>
          <a:xfrm>
            <a:off x="663328" y="1224467"/>
            <a:ext cx="7282537" cy="726370"/>
            <a:chOff x="663328" y="1376867"/>
            <a:chExt cx="7282537" cy="726370"/>
          </a:xfrm>
        </p:grpSpPr>
        <p:grpSp>
          <p:nvGrpSpPr>
            <p:cNvPr id="99" name="Google Shape;99;p20"/>
            <p:cNvGrpSpPr/>
            <p:nvPr/>
          </p:nvGrpSpPr>
          <p:grpSpPr>
            <a:xfrm>
              <a:off x="663328" y="1376886"/>
              <a:ext cx="680269" cy="726351"/>
              <a:chOff x="140315" y="570625"/>
              <a:chExt cx="1125900" cy="1136700"/>
            </a:xfrm>
          </p:grpSpPr>
          <p:sp>
            <p:nvSpPr>
              <p:cNvPr id="100" name="Google Shape;100;p20"/>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102" name="Google Shape;102;p20"/>
            <p:cNvGrpSpPr/>
            <p:nvPr/>
          </p:nvGrpSpPr>
          <p:grpSpPr>
            <a:xfrm>
              <a:off x="2313888" y="1376875"/>
              <a:ext cx="680269" cy="726351"/>
              <a:chOff x="2079067" y="570625"/>
              <a:chExt cx="1125900" cy="1136700"/>
            </a:xfrm>
          </p:grpSpPr>
          <p:sp>
            <p:nvSpPr>
              <p:cNvPr id="103" name="Google Shape;103;p20"/>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05" name="Google Shape;105;p20"/>
            <p:cNvGrpSpPr/>
            <p:nvPr/>
          </p:nvGrpSpPr>
          <p:grpSpPr>
            <a:xfrm>
              <a:off x="3964449" y="1376867"/>
              <a:ext cx="680269" cy="726351"/>
              <a:chOff x="4001583" y="570625"/>
              <a:chExt cx="1125900" cy="1136700"/>
            </a:xfrm>
          </p:grpSpPr>
          <p:sp>
            <p:nvSpPr>
              <p:cNvPr id="106" name="Google Shape;106;p20"/>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08" name="Google Shape;108;p20"/>
            <p:cNvGrpSpPr/>
            <p:nvPr/>
          </p:nvGrpSpPr>
          <p:grpSpPr>
            <a:xfrm>
              <a:off x="5615027" y="1376867"/>
              <a:ext cx="680269" cy="726351"/>
              <a:chOff x="5924130" y="570625"/>
              <a:chExt cx="1125900" cy="1136700"/>
            </a:xfrm>
          </p:grpSpPr>
          <p:sp>
            <p:nvSpPr>
              <p:cNvPr id="109" name="Google Shape;109;p20"/>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11" name="Google Shape;111;p20"/>
            <p:cNvGrpSpPr/>
            <p:nvPr/>
          </p:nvGrpSpPr>
          <p:grpSpPr>
            <a:xfrm>
              <a:off x="7265595" y="1376867"/>
              <a:ext cx="680269" cy="726351"/>
              <a:chOff x="7846662" y="570625"/>
              <a:chExt cx="1125900" cy="1136700"/>
            </a:xfrm>
          </p:grpSpPr>
          <p:sp>
            <p:nvSpPr>
              <p:cNvPr id="112" name="Google Shape;112;p20"/>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14" name="Google Shape;114;p20"/>
            <p:cNvCxnSpPr>
              <a:stCxn id="100" idx="6"/>
              <a:endCxn id="103"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15" name="Google Shape;115;p20"/>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16" name="Google Shape;116;p20"/>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17" name="Google Shape;117;p20"/>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sp>
        <p:nvSpPr>
          <p:cNvPr id="118" name="Google Shape;118;p20"/>
          <p:cNvSpPr txBox="1"/>
          <p:nvPr/>
        </p:nvSpPr>
        <p:spPr>
          <a:xfrm>
            <a:off x="743050" y="2605525"/>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 better solution: Linked Lists</a:t>
            </a:r>
            <a:endParaRPr sz="2400">
              <a:solidFill>
                <a:srgbClr val="FFFFFF"/>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92"/>
          <p:cNvSpPr txBox="1"/>
          <p:nvPr>
            <p:ph idx="1" type="body"/>
          </p:nvPr>
        </p:nvSpPr>
        <p:spPr>
          <a:xfrm>
            <a:off x="311700" y="9558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Only two operations may be performed on stacks: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Push: Add a new element to the top of the stack.</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Pop: Remove the most recently added element from the top of the stack.</a:t>
            </a:r>
            <a:endParaRPr>
              <a:solidFill>
                <a:srgbClr val="FFFFFF"/>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93"/>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2286000" rtl="0" algn="l">
              <a:spcBef>
                <a:spcPts val="1600"/>
              </a:spcBef>
              <a:spcAft>
                <a:spcPts val="0"/>
              </a:spcAft>
              <a:buNone/>
            </a:pPr>
            <a:r>
              <a:rPr lang="en" sz="2400">
                <a:solidFill>
                  <a:srgbClr val="FFFFFF"/>
                </a:solidFill>
                <a:latin typeface="Consolas"/>
                <a:ea typeface="Consolas"/>
                <a:cs typeface="Consolas"/>
                <a:sym typeface="Consolas"/>
              </a:rPr>
              <a:t>typedef struct stack</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int array[CAPACITY];</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int top;</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stack;</a:t>
            </a:r>
            <a:endParaRPr sz="2400">
              <a:solidFill>
                <a:srgbClr val="FFFFFF"/>
              </a:solidFill>
              <a:latin typeface="Consolas"/>
              <a:ea typeface="Consolas"/>
              <a:cs typeface="Consolas"/>
              <a:sym typeface="Consola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94"/>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stack s;</a:t>
            </a:r>
            <a:endParaRPr>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        s.top = 0;</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379" name="Google Shape;1379;p94"/>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95"/>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Push:</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Accept a pointer to the stack (so that you can actually modify the contents notwithstanding push being a separate function).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Accept data to be added to the stack.</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Add that data to the stack at the top of the stack.</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Change the location of the top of the stack (so that the next piece of data can be properly inserted there.)</a:t>
            </a:r>
            <a:endParaRPr>
              <a:solidFill>
                <a:srgbClr val="FFFFF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96"/>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push(&amp;s,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390" name="Google Shape;1390;p96"/>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97"/>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push(&amp;s,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396" name="Google Shape;1396;p97"/>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98"/>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push(&amp;s,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02" name="Google Shape;1402;p98"/>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99"/>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push(&amp;s,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08" name="Google Shape;1408;p99"/>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0"/>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push(&amp;s,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14" name="Google Shape;1414;p100"/>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101"/>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push(&amp;s,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20" name="Google Shape;1420;p101"/>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311700" y="2219275"/>
            <a:ext cx="8520600" cy="26760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n" sz="2400">
                <a:solidFill>
                  <a:srgbClr val="FFFFFF"/>
                </a:solidFill>
                <a:latin typeface="Consolas"/>
                <a:ea typeface="Consolas"/>
                <a:cs typeface="Consolas"/>
                <a:sym typeface="Consolas"/>
              </a:rPr>
              <a:t>typedef struct node</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int value;</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struct node *next;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node;	</a:t>
            </a:r>
            <a:endParaRPr sz="2400">
              <a:solidFill>
                <a:srgbClr val="FFFFFF"/>
              </a:solidFill>
              <a:latin typeface="Consolas"/>
              <a:ea typeface="Consolas"/>
              <a:cs typeface="Consolas"/>
              <a:sym typeface="Consolas"/>
            </a:endParaRPr>
          </a:p>
        </p:txBody>
      </p:sp>
      <p:grpSp>
        <p:nvGrpSpPr>
          <p:cNvPr id="124" name="Google Shape;124;p21"/>
          <p:cNvGrpSpPr/>
          <p:nvPr/>
        </p:nvGrpSpPr>
        <p:grpSpPr>
          <a:xfrm>
            <a:off x="663328" y="1224467"/>
            <a:ext cx="7282537" cy="726370"/>
            <a:chOff x="663328" y="1376867"/>
            <a:chExt cx="7282537" cy="726370"/>
          </a:xfrm>
        </p:grpSpPr>
        <p:grpSp>
          <p:nvGrpSpPr>
            <p:cNvPr id="125" name="Google Shape;125;p21"/>
            <p:cNvGrpSpPr/>
            <p:nvPr/>
          </p:nvGrpSpPr>
          <p:grpSpPr>
            <a:xfrm>
              <a:off x="663328" y="1376886"/>
              <a:ext cx="680269" cy="726351"/>
              <a:chOff x="140315" y="570625"/>
              <a:chExt cx="1125900" cy="1136700"/>
            </a:xfrm>
          </p:grpSpPr>
          <p:sp>
            <p:nvSpPr>
              <p:cNvPr id="126" name="Google Shape;126;p21"/>
              <p:cNvSpPr/>
              <p:nvPr/>
            </p:nvSpPr>
            <p:spPr>
              <a:xfrm>
                <a:off x="140315"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550975" y="915888"/>
                <a:ext cx="216725"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1</a:t>
                </a:r>
              </a:p>
            </p:txBody>
          </p:sp>
        </p:grpSp>
        <p:grpSp>
          <p:nvGrpSpPr>
            <p:cNvPr id="128" name="Google Shape;128;p21"/>
            <p:cNvGrpSpPr/>
            <p:nvPr/>
          </p:nvGrpSpPr>
          <p:grpSpPr>
            <a:xfrm>
              <a:off x="2313888" y="1376875"/>
              <a:ext cx="680269" cy="726351"/>
              <a:chOff x="2079067" y="570625"/>
              <a:chExt cx="1125900" cy="1136700"/>
            </a:xfrm>
          </p:grpSpPr>
          <p:sp>
            <p:nvSpPr>
              <p:cNvPr id="129" name="Google Shape;129;p21"/>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31" name="Google Shape;131;p21"/>
            <p:cNvGrpSpPr/>
            <p:nvPr/>
          </p:nvGrpSpPr>
          <p:grpSpPr>
            <a:xfrm>
              <a:off x="3964449" y="1376867"/>
              <a:ext cx="680269" cy="726351"/>
              <a:chOff x="4001583" y="570625"/>
              <a:chExt cx="1125900" cy="1136700"/>
            </a:xfrm>
          </p:grpSpPr>
          <p:sp>
            <p:nvSpPr>
              <p:cNvPr id="132" name="Google Shape;132;p21"/>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34" name="Google Shape;134;p21"/>
            <p:cNvGrpSpPr/>
            <p:nvPr/>
          </p:nvGrpSpPr>
          <p:grpSpPr>
            <a:xfrm>
              <a:off x="5615027" y="1376867"/>
              <a:ext cx="680269" cy="726351"/>
              <a:chOff x="5924130" y="570625"/>
              <a:chExt cx="1125900" cy="1136700"/>
            </a:xfrm>
          </p:grpSpPr>
          <p:sp>
            <p:nvSpPr>
              <p:cNvPr id="135" name="Google Shape;135;p21"/>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37" name="Google Shape;137;p21"/>
            <p:cNvGrpSpPr/>
            <p:nvPr/>
          </p:nvGrpSpPr>
          <p:grpSpPr>
            <a:xfrm>
              <a:off x="7265595" y="1376867"/>
              <a:ext cx="680269" cy="726351"/>
              <a:chOff x="7846662" y="570625"/>
              <a:chExt cx="1125900" cy="1136700"/>
            </a:xfrm>
          </p:grpSpPr>
          <p:sp>
            <p:nvSpPr>
              <p:cNvPr id="138" name="Google Shape;138;p21"/>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40" name="Google Shape;140;p21"/>
            <p:cNvCxnSpPr>
              <a:stCxn id="126" idx="6"/>
              <a:endCxn id="129" idx="2"/>
            </p:cNvCxnSpPr>
            <p:nvPr/>
          </p:nvCxnSpPr>
          <p:spPr>
            <a:xfrm>
              <a:off x="1343596"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41" name="Google Shape;141;p21"/>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42" name="Google Shape;142;p21"/>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43" name="Google Shape;143;p21"/>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102"/>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Pop:</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Accept a pointer to the stack (so that you can actually modify the contents notwithstanding pop being a separate function).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Change the location of the top of the stack.</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Return the value that was removed from the stack.</a:t>
            </a:r>
            <a:endParaRPr>
              <a:solidFill>
                <a:srgbClr val="FFFFFF"/>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103"/>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pop(&amp;s);</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31" name="Google Shape;1431;p103"/>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lt2"/>
                          </a:solidFill>
                        </a:rPr>
                        <a:t>33</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104"/>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pop(&amp;s); // x gets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37" name="Google Shape;1437;p104"/>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2</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105"/>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pop(&amp;s); // x gets 33</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43" name="Google Shape;1443;p105"/>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106"/>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pop(&amp;s); </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49" name="Google Shape;1449;p106"/>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3" name="Shape 1453"/>
        <p:cNvGrpSpPr/>
        <p:nvPr/>
      </p:nvGrpSpPr>
      <p:grpSpPr>
        <a:xfrm>
          <a:off x="0" y="0"/>
          <a:ext cx="0" cy="0"/>
          <a:chOff x="0" y="0"/>
          <a:chExt cx="0" cy="0"/>
        </a:xfrm>
      </p:grpSpPr>
      <p:sp>
        <p:nvSpPr>
          <p:cNvPr id="1454" name="Google Shape;1454;p107"/>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pop(&amp;s); // x gets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55" name="Google Shape;1455;p107"/>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rPr lang="en" sz="2000">
                          <a:solidFill>
                            <a:schemeClr val="lt2"/>
                          </a:solidFill>
                        </a:rPr>
                        <a:t>28</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108"/>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pop(&amp;s); // x gets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61" name="Google Shape;1461;p108"/>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1</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109"/>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an array:</a:t>
            </a:r>
            <a:endParaRPr>
              <a:solidFill>
                <a:srgbClr val="FFFFFF"/>
              </a:solidFill>
            </a:endParaRPr>
          </a:p>
          <a:p>
            <a:pPr indent="0" lvl="0" marL="0" rtl="0" algn="l">
              <a:spcBef>
                <a:spcPts val="1600"/>
              </a:spcBef>
              <a:spcAft>
                <a:spcPts val="0"/>
              </a:spcAft>
              <a:buNone/>
            </a:pPr>
            <a:r>
              <a:rPr lang="en">
                <a:solidFill>
                  <a:srgbClr val="FFFFFF"/>
                </a:solidFill>
                <a:latin typeface="Consolas"/>
                <a:ea typeface="Consolas"/>
                <a:cs typeface="Consolas"/>
                <a:sym typeface="Consolas"/>
              </a:rPr>
              <a:t>        int x = pop(&amp;s); // x gets 28</a:t>
            </a:r>
            <a:endParaRPr>
              <a:solidFill>
                <a:srgbClr val="FFFFFF"/>
              </a:solidFill>
              <a:latin typeface="Consolas"/>
              <a:ea typeface="Consolas"/>
              <a:cs typeface="Consolas"/>
              <a:sym typeface="Consolas"/>
            </a:endParaRPr>
          </a:p>
          <a:p>
            <a:pPr indent="0" lvl="0" marL="2286000" rtl="0" algn="l">
              <a:spcBef>
                <a:spcPts val="0"/>
              </a:spcBef>
              <a:spcAft>
                <a:spcPts val="0"/>
              </a:spcAft>
              <a:buNone/>
            </a:pPr>
            <a:r>
              <a:t/>
            </a:r>
            <a:endParaRPr sz="2400">
              <a:solidFill>
                <a:srgbClr val="FFFFFF"/>
              </a:solidFill>
              <a:latin typeface="Consolas"/>
              <a:ea typeface="Consolas"/>
              <a:cs typeface="Consolas"/>
              <a:sym typeface="Consolas"/>
            </a:endParaRPr>
          </a:p>
        </p:txBody>
      </p:sp>
      <p:graphicFrame>
        <p:nvGraphicFramePr>
          <p:cNvPr id="1467" name="Google Shape;1467;p109"/>
          <p:cNvGraphicFramePr/>
          <p:nvPr/>
        </p:nvGraphicFramePr>
        <p:xfrm>
          <a:off x="952500" y="2190750"/>
          <a:ext cx="3000000" cy="3000000"/>
        </p:xfrm>
        <a:graphic>
          <a:graphicData uri="http://schemas.openxmlformats.org/drawingml/2006/table">
            <a:tbl>
              <a:tblPr>
                <a:noFill/>
                <a:tableStyleId>{CAD2CF8C-12FB-4C9D-9F6A-FADBBC22947B}</a:tableStyleId>
              </a:tblPr>
              <a:tblGrid>
                <a:gridCol w="904875"/>
                <a:gridCol w="904875"/>
                <a:gridCol w="904875"/>
                <a:gridCol w="904875"/>
                <a:gridCol w="904875"/>
                <a:gridCol w="904875"/>
                <a:gridCol w="904875"/>
                <a:gridCol w="904875"/>
              </a:tblGrid>
              <a:tr h="839125">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000">
                        <a:solidFill>
                          <a:schemeClr val="lt2"/>
                        </a:solidFill>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839125">
                <a:tc>
                  <a:txBody>
                    <a:bodyPr/>
                    <a:lstStyle/>
                    <a:p>
                      <a:pPr indent="0" lvl="0" marL="0" rtl="0" algn="ctr">
                        <a:spcBef>
                          <a:spcPts val="0"/>
                        </a:spcBef>
                        <a:spcAft>
                          <a:spcPts val="0"/>
                        </a:spcAft>
                        <a:buNone/>
                      </a:pPr>
                      <a:r>
                        <a:rPr lang="en" sz="2000"/>
                        <a:t>0</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20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110"/>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Stack implemented as a linked list:</a:t>
            </a:r>
            <a:endParaRPr>
              <a:solidFill>
                <a:srgbClr val="FFFFFF"/>
              </a:solidFill>
            </a:endParaRPr>
          </a:p>
          <a:p>
            <a:pPr indent="0" lvl="0" marL="2286000" rtl="0" algn="l">
              <a:spcBef>
                <a:spcPts val="1600"/>
              </a:spcBef>
              <a:spcAft>
                <a:spcPts val="0"/>
              </a:spcAft>
              <a:buNone/>
            </a:pPr>
            <a:r>
              <a:rPr lang="en" sz="2400">
                <a:solidFill>
                  <a:srgbClr val="FFFFFF"/>
                </a:solidFill>
                <a:latin typeface="Consolas"/>
                <a:ea typeface="Consolas"/>
                <a:cs typeface="Consolas"/>
                <a:sym typeface="Consolas"/>
              </a:rPr>
              <a:t>typedef struct stack</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int value;</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    struct stack *next;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a:t>
            </a:r>
            <a:endParaRPr sz="2400">
              <a:solidFill>
                <a:srgbClr val="FFFFFF"/>
              </a:solidFill>
              <a:latin typeface="Consolas"/>
              <a:ea typeface="Consolas"/>
              <a:cs typeface="Consolas"/>
              <a:sym typeface="Consolas"/>
            </a:endParaRPr>
          </a:p>
          <a:p>
            <a:pPr indent="0" lvl="0" marL="2286000" rtl="0" algn="l">
              <a:spcBef>
                <a:spcPts val="0"/>
              </a:spcBef>
              <a:spcAft>
                <a:spcPts val="0"/>
              </a:spcAft>
              <a:buNone/>
            </a:pPr>
            <a:r>
              <a:rPr lang="en" sz="2400">
                <a:solidFill>
                  <a:srgbClr val="FFFFFF"/>
                </a:solidFill>
                <a:latin typeface="Consolas"/>
                <a:ea typeface="Consolas"/>
                <a:cs typeface="Consolas"/>
                <a:sym typeface="Consolas"/>
              </a:rPr>
              <a:t>stack;</a:t>
            </a:r>
            <a:endParaRPr sz="2400">
              <a:solidFill>
                <a:srgbClr val="FFFFFF"/>
              </a:solidFill>
              <a:latin typeface="Consolas"/>
              <a:ea typeface="Consolas"/>
              <a:cs typeface="Consolas"/>
              <a:sym typeface="Consolas"/>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111"/>
          <p:cNvSpPr txBox="1"/>
          <p:nvPr>
            <p:ph idx="1" type="body"/>
          </p:nvPr>
        </p:nvSpPr>
        <p:spPr>
          <a:xfrm>
            <a:off x="311700" y="879600"/>
            <a:ext cx="8520600" cy="323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Consolas"/>
              <a:buChar char="●"/>
            </a:pPr>
            <a:r>
              <a:rPr lang="en">
                <a:solidFill>
                  <a:srgbClr val="FFFFFF"/>
                </a:solidFill>
              </a:rPr>
              <a:t>Push: 1</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Just like maintaining any other linked list.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space for a new list node, populate it.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Chain that node into the front of the linked list.</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Make the new head of the linked list the node you just added.</a:t>
            </a:r>
            <a:endParaRPr>
              <a:solidFill>
                <a:srgbClr val="FFFFFF"/>
              </a:solidFill>
            </a:endParaRPr>
          </a:p>
          <a:p>
            <a:pPr indent="0" lvl="0" marL="0" rtl="0" algn="l">
              <a:spcBef>
                <a:spcPts val="0"/>
              </a:spcBef>
              <a:spcAft>
                <a:spcPts val="0"/>
              </a:spcAft>
              <a:buNone/>
            </a:pPr>
            <a:r>
              <a:t/>
            </a:r>
            <a:endParaRPr>
              <a:solidFill>
                <a:srgbClr val="FFFFFF"/>
              </a:solidFill>
            </a:endParaRPr>
          </a:p>
        </p:txBody>
      </p:sp>
      <p:grpSp>
        <p:nvGrpSpPr>
          <p:cNvPr id="1478" name="Google Shape;1478;p111"/>
          <p:cNvGrpSpPr/>
          <p:nvPr/>
        </p:nvGrpSpPr>
        <p:grpSpPr>
          <a:xfrm>
            <a:off x="2581288" y="3965117"/>
            <a:ext cx="5631976" cy="726359"/>
            <a:chOff x="2313888" y="1376867"/>
            <a:chExt cx="5631976" cy="726359"/>
          </a:xfrm>
        </p:grpSpPr>
        <p:grpSp>
          <p:nvGrpSpPr>
            <p:cNvPr id="1479" name="Google Shape;1479;p111"/>
            <p:cNvGrpSpPr/>
            <p:nvPr/>
          </p:nvGrpSpPr>
          <p:grpSpPr>
            <a:xfrm>
              <a:off x="2313888" y="1376875"/>
              <a:ext cx="680269" cy="726351"/>
              <a:chOff x="2079067" y="570625"/>
              <a:chExt cx="1125900" cy="1136700"/>
            </a:xfrm>
          </p:grpSpPr>
          <p:sp>
            <p:nvSpPr>
              <p:cNvPr id="1480" name="Google Shape;1480;p111"/>
              <p:cNvSpPr/>
              <p:nvPr/>
            </p:nvSpPr>
            <p:spPr>
              <a:xfrm>
                <a:off x="2079067"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11"/>
              <p:cNvSpPr/>
              <p:nvPr/>
            </p:nvSpPr>
            <p:spPr>
              <a:xfrm>
                <a:off x="2439337" y="883813"/>
                <a:ext cx="389120" cy="51037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2</a:t>
                </a:r>
              </a:p>
            </p:txBody>
          </p:sp>
        </p:grpSp>
        <p:grpSp>
          <p:nvGrpSpPr>
            <p:cNvPr id="1482" name="Google Shape;1482;p111"/>
            <p:cNvGrpSpPr/>
            <p:nvPr/>
          </p:nvGrpSpPr>
          <p:grpSpPr>
            <a:xfrm>
              <a:off x="3964449" y="1376867"/>
              <a:ext cx="680269" cy="726351"/>
              <a:chOff x="4001583" y="570625"/>
              <a:chExt cx="1125900" cy="1136700"/>
            </a:xfrm>
          </p:grpSpPr>
          <p:sp>
            <p:nvSpPr>
              <p:cNvPr id="1483" name="Google Shape;1483;p111"/>
              <p:cNvSpPr/>
              <p:nvPr/>
            </p:nvSpPr>
            <p:spPr>
              <a:xfrm>
                <a:off x="4001583"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11"/>
              <p:cNvSpPr/>
              <p:nvPr/>
            </p:nvSpPr>
            <p:spPr>
              <a:xfrm>
                <a:off x="4372037" y="915938"/>
                <a:ext cx="385015" cy="518893"/>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3</a:t>
                </a:r>
              </a:p>
            </p:txBody>
          </p:sp>
        </p:grpSp>
        <p:grpSp>
          <p:nvGrpSpPr>
            <p:cNvPr id="1485" name="Google Shape;1485;p111"/>
            <p:cNvGrpSpPr/>
            <p:nvPr/>
          </p:nvGrpSpPr>
          <p:grpSpPr>
            <a:xfrm>
              <a:off x="5615027" y="1376867"/>
              <a:ext cx="680269" cy="726351"/>
              <a:chOff x="5924130" y="570625"/>
              <a:chExt cx="1125900" cy="1136700"/>
            </a:xfrm>
          </p:grpSpPr>
          <p:sp>
            <p:nvSpPr>
              <p:cNvPr id="1486" name="Google Shape;1486;p111"/>
              <p:cNvSpPr/>
              <p:nvPr/>
            </p:nvSpPr>
            <p:spPr>
              <a:xfrm>
                <a:off x="5924130"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11"/>
              <p:cNvSpPr/>
              <p:nvPr/>
            </p:nvSpPr>
            <p:spPr>
              <a:xfrm>
                <a:off x="6283887" y="890163"/>
                <a:ext cx="406359" cy="50824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4</a:t>
                </a:r>
              </a:p>
            </p:txBody>
          </p:sp>
        </p:grpSp>
        <p:grpSp>
          <p:nvGrpSpPr>
            <p:cNvPr id="1488" name="Google Shape;1488;p111"/>
            <p:cNvGrpSpPr/>
            <p:nvPr/>
          </p:nvGrpSpPr>
          <p:grpSpPr>
            <a:xfrm>
              <a:off x="7265595" y="1376867"/>
              <a:ext cx="680269" cy="726351"/>
              <a:chOff x="7846662" y="570625"/>
              <a:chExt cx="1125900" cy="1136700"/>
            </a:xfrm>
          </p:grpSpPr>
          <p:sp>
            <p:nvSpPr>
              <p:cNvPr id="1489" name="Google Shape;1489;p111"/>
              <p:cNvSpPr/>
              <p:nvPr/>
            </p:nvSpPr>
            <p:spPr>
              <a:xfrm>
                <a:off x="7846662" y="570625"/>
                <a:ext cx="1125900" cy="1136700"/>
              </a:xfrm>
              <a:prstGeom prst="ellipse">
                <a:avLst/>
              </a:prstGeom>
              <a:solidFill>
                <a:srgbClr val="93C47D"/>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11"/>
              <p:cNvSpPr/>
              <p:nvPr/>
            </p:nvSpPr>
            <p:spPr>
              <a:xfrm>
                <a:off x="8214625" y="888788"/>
                <a:ext cx="389941" cy="509665"/>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274E13"/>
                    </a:solidFill>
                    <a:latin typeface="Arial"/>
                  </a:rPr>
                  <a:t>5</a:t>
                </a:r>
              </a:p>
            </p:txBody>
          </p:sp>
        </p:grpSp>
        <p:cxnSp>
          <p:nvCxnSpPr>
            <p:cNvPr id="1491" name="Google Shape;1491;p111"/>
            <p:cNvCxnSpPr/>
            <p:nvPr/>
          </p:nvCxnSpPr>
          <p:spPr>
            <a:xfrm>
              <a:off x="2994209"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492" name="Google Shape;1492;p111"/>
            <p:cNvCxnSpPr/>
            <p:nvPr/>
          </p:nvCxnSpPr>
          <p:spPr>
            <a:xfrm>
              <a:off x="4644771" y="1740061"/>
              <a:ext cx="970200" cy="0"/>
            </a:xfrm>
            <a:prstGeom prst="straightConnector1">
              <a:avLst/>
            </a:prstGeom>
            <a:noFill/>
            <a:ln cap="flat" cmpd="sng" w="38100">
              <a:solidFill>
                <a:srgbClr val="EA9999"/>
              </a:solidFill>
              <a:prstDash val="solid"/>
              <a:round/>
              <a:headEnd len="med" w="med" type="none"/>
              <a:tailEnd len="med" w="med" type="triangle"/>
            </a:ln>
          </p:spPr>
        </p:cxnSp>
        <p:cxnSp>
          <p:nvCxnSpPr>
            <p:cNvPr id="1493" name="Google Shape;1493;p111"/>
            <p:cNvCxnSpPr/>
            <p:nvPr/>
          </p:nvCxnSpPr>
          <p:spPr>
            <a:xfrm>
              <a:off x="6295296" y="1740061"/>
              <a:ext cx="970200" cy="0"/>
            </a:xfrm>
            <a:prstGeom prst="straightConnector1">
              <a:avLst/>
            </a:prstGeom>
            <a:noFill/>
            <a:ln cap="flat" cmpd="sng" w="38100">
              <a:solidFill>
                <a:srgbClr val="EA9999"/>
              </a:solidFill>
              <a:prstDash val="solid"/>
              <a:round/>
              <a:headEnd len="med" w="med" type="none"/>
              <a:tailEnd len="med" w="med" type="triangle"/>
            </a:ln>
          </p:spPr>
        </p:cxnSp>
      </p:grpSp>
      <p:cxnSp>
        <p:nvCxnSpPr>
          <p:cNvPr id="1494" name="Google Shape;1494;p111"/>
          <p:cNvCxnSpPr/>
          <p:nvPr/>
        </p:nvCxnSpPr>
        <p:spPr>
          <a:xfrm flipH="1" rot="10800000">
            <a:off x="2111375" y="4601200"/>
            <a:ext cx="424500" cy="424500"/>
          </a:xfrm>
          <a:prstGeom prst="straightConnector1">
            <a:avLst/>
          </a:prstGeom>
          <a:noFill/>
          <a:ln cap="flat" cmpd="sng" w="38100">
            <a:solidFill>
              <a:srgbClr val="FFFF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