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2090b1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2090b1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2090b1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2090b1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2090b1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2090b1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2090b1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2090b1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2090b1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2090b1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2090b1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2090b1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090b1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2090b1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090b1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2090b1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2090b1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2090b1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2090b1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2090b1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92b806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92b80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2090b1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2090b1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2090b1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2090b1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2090b1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2090b1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2090b1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2090b1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2090b1b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2090b1b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2090b1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2090b1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2090b1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2090b1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2090b1b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2090b1b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2090b1b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2090b1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2090b1b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2090b1b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2090b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2090b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2090b1b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2090b1b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2090b1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2090b1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2090b1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2090b1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2090b1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2090b1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2090b1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2090b1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2090b1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2090b1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2090b1b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2090b1b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1b070b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1b070b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1b070b5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1b070b5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b070b5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1b070b5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2090b1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2090b1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2090b1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2090b1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2090b1b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2090b1b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2090b1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2090b1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2090b1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2090b1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2090b1b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2090b1b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2090b1b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2090b1b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2090b1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72090b1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2090b1b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2090b1b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2090b1b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2090b1b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2090b1b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2090b1b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31431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c31431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2090b1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2090b1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2090b1b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2090b1b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2090b1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2090b1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2090b1b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2090b1b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2090b1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2090b1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2090b1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2090b1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2090b1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2090b1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2090b1b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2090b1b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2090b1b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2090b1b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2090b1b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72090b1b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2090b1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2090b1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2090b1b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72090b1b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2090b1b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72090b1b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2090b1b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72090b1b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2090b1b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2090b1b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2090b1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72090b1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2090b1b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2090b1b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2090b1b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2090b1b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72090b1b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72090b1b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2090b1b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2090b1b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2090b1b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2090b1b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090b1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090b1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2090b1b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2090b1b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72090b1b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72090b1b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2090b1b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2090b1b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2090b1b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72090b1b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72090b1b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72090b1b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72090b1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72090b1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72090b1b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72090b1b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72090b1b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72090b1b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2090b1b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72090b1b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72090b1b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72090b1b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2090b1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2090b1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72090b1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72090b1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72090b1b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72090b1b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72090b1b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72090b1b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b070b5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b070b5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1b070b5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1b070b5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90b1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90b1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CS50 Section 6: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start at 3:05!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or z == 15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or z == 15: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or z == 15: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				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lif y &gt; 43 and x == 52: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more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or z == 15: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				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elif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&gt; 43 and x == 52: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more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or z == 15: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				elif y &gt; 43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== 52: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more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or z == 15: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				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more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counter = 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while counter &lt; 100: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counter += 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counter = 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&lt; 100: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counter += 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counter = 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while counter &lt; 100: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counter += 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Python</a:t>
            </a:r>
            <a:r>
              <a:rPr lang="en">
                <a:solidFill>
                  <a:srgbClr val="FFFFFF"/>
                </a:solidFill>
              </a:rPr>
              <a:t>, as a language, is quite a bit newer than C (1991 vs. 1972), but still is heavily inspired by it.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Python files are written using the .py file extension, and are run via the Python interpreter.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 CS50, we teach Python 3, though Python 2 is still popular. Be careful when finding examples online to restrict your search to Python 3.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counter = 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while counter &lt; 100: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counter 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 x in range(100):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in range(100):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for x 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range(100):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for x in 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range(100)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Loops primarily exist in two varieties only: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and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for x in range(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0, 100, 2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	print(counter)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[1, 2, 3, 4]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[for x in range(100)]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Variables in Python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require a type specifier, and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need to be declared in advance.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for x in range(100)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list()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list()</a:t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[1, 2, 3, 4]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[1, 2, 3, 4]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nums.append(5)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[1, 2, 3, 4]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append(5)</a:t>
            </a:r>
            <a:endParaRPr sz="24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Arrays in Python are more formally referred to as </a:t>
            </a:r>
            <a:r>
              <a:rPr b="1" lang="en">
                <a:solidFill>
                  <a:srgbClr val="FFFFFF"/>
                </a:solidFill>
              </a:rPr>
              <a:t>lists</a:t>
            </a:r>
            <a:r>
              <a:rPr lang="en">
                <a:solidFill>
                  <a:srgbClr val="FFFFFF"/>
                </a:solidFill>
              </a:rPr>
              <a:t>. And they are way more flexible than C’s. You can mix types, and they grow and shrink dynamically!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nums = [1, True,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"three"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4.0]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1: Reverse</a:t>
            </a:r>
            <a:endParaRPr/>
          </a:p>
        </p:txBody>
      </p:sp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Write a program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reverse.py</a:t>
            </a:r>
            <a:r>
              <a:rPr lang="en">
                <a:solidFill>
                  <a:srgbClr val="FFFFFF"/>
                </a:solidFill>
              </a:rPr>
              <a:t> that print out the reverse of a string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Sample usage: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python reverse.py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Text: This is 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05SC si sihT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Hints: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AutoNum type="arabicPeriod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Index strings like you would in 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AutoNum type="arabicPeriod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print(“”, end=””)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2: Addition</a:t>
            </a:r>
            <a:endParaRPr/>
          </a:p>
        </p:txBody>
      </p:sp>
      <p:sp>
        <p:nvSpPr>
          <p:cNvPr id="241" name="Google Shape;24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Write a program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addition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.py</a:t>
            </a:r>
            <a:r>
              <a:rPr lang="en">
                <a:solidFill>
                  <a:srgbClr val="FFFFFF"/>
                </a:solidFill>
              </a:rPr>
              <a:t> that adds two number provided as command line arguments.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Sample usage: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python addition.py 2 8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+ 8 = 10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mport sys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sys.argv[1] or [2]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len(sys.argv)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3: Factorial</a:t>
            </a:r>
            <a:endParaRPr/>
          </a:p>
        </p:txBody>
      </p:sp>
      <p:sp>
        <p:nvSpPr>
          <p:cNvPr id="247" name="Google Shape;24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Write the factorial function, both using loops and then using recursion.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Variables in Python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require a type specifier, and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need to be declared in advance.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54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phrase = "This is CS50"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n">
                <a:solidFill>
                  <a:srgbClr val="FFFFFF"/>
                </a:solidFill>
              </a:rPr>
              <a:t>Tuples</a:t>
            </a:r>
            <a:r>
              <a:rPr lang="en">
                <a:solidFill>
                  <a:srgbClr val="FFFFFF"/>
                </a:solidFill>
              </a:rPr>
              <a:t> are a new concept in Python; they represent </a:t>
            </a:r>
            <a:r>
              <a:rPr lang="en" u="sng">
                <a:solidFill>
                  <a:srgbClr val="FFFFFF"/>
                </a:solidFill>
              </a:rPr>
              <a:t>ordered data</a:t>
            </a:r>
            <a:r>
              <a:rPr lang="en">
                <a:solidFill>
                  <a:srgbClr val="FFFFFF"/>
                </a:solidFill>
              </a:rPr>
              <a:t>. Sort of like x-y coordinates from your geometry days.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list of tuples might look like this: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n">
                <a:solidFill>
                  <a:srgbClr val="FFFFFF"/>
                </a:solidFill>
              </a:rPr>
              <a:t>Tuples</a:t>
            </a:r>
            <a:r>
              <a:rPr lang="en">
                <a:solidFill>
                  <a:srgbClr val="FFFFFF"/>
                </a:solidFill>
              </a:rPr>
              <a:t> are a new concept in Python; they represent </a:t>
            </a:r>
            <a:r>
              <a:rPr lang="en" u="sng">
                <a:solidFill>
                  <a:srgbClr val="FFFFFF"/>
                </a:solidFill>
              </a:rPr>
              <a:t>ordered data</a:t>
            </a:r>
            <a:r>
              <a:rPr lang="en">
                <a:solidFill>
                  <a:srgbClr val="FFFFFF"/>
                </a:solidFill>
              </a:rPr>
              <a:t>. Sort of like x-y coordinates from your geometry days.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 list of tuples might look like this: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presidents = [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("George Washington", 1789),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("John Adams", 1797),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("Thomas Jefferson", 1801),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("James Madison", 1809)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Tuples</a:t>
            </a:r>
            <a:r>
              <a:rPr lang="en"/>
              <a:t> are a new concept in Python; they represent </a:t>
            </a:r>
            <a:r>
              <a:rPr lang="en" u="sng"/>
              <a:t>ordered data</a:t>
            </a:r>
            <a:r>
              <a:rPr lang="en"/>
              <a:t>. Sort of like x-y coordinates from your geometry days.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tuples might look like this: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presidents =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"George Washington"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1789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"John Adams"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1797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"Thomas Jefferson"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1801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"James Madison"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1809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	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presidents = [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("George Washington", 1789),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("John Adams", 1797),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("Thomas Jefferson", 1801),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("James Madison", 1809)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 prez, year in presidents: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print(f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"In {year}, {prez} took office.")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presidents = [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("George Washington", 1789),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("John Adams", 1797),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("Thomas Jefferson", 1801),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("James Madison", 1809)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for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prez, year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in presidents: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print(f"In {year}, {prez} took office.")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presidents = [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("George Washington", 1789),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("John Adams", 1797),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("Thomas Jefferson", 1801),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("James Madison", 1809)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for prez, year in presidents: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print(f"In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{year}, {prez}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took office.")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presidents = [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("George Washington", 1789),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("John Adams", 1797),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("Thomas Jefferson", 1801),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("James Madison", 1809)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for prez, year in presidents: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print(f"In {year}, {prez} took office.")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FFFFFF"/>
                </a:solidFill>
              </a:rPr>
              <a:t> construct is super-powerful in Python, allowing you to skim through any </a:t>
            </a:r>
            <a:r>
              <a:rPr b="1" lang="en">
                <a:solidFill>
                  <a:srgbClr val="FFFFFF"/>
                </a:solidFill>
              </a:rPr>
              <a:t>iterable</a:t>
            </a:r>
            <a:r>
              <a:rPr lang="en">
                <a:solidFill>
                  <a:srgbClr val="FFFFFF"/>
                </a:solidFill>
              </a:rPr>
              <a:t>, such as a list or a string even!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9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n">
                <a:solidFill>
                  <a:srgbClr val="FFFFFF"/>
                </a:solidFill>
              </a:rPr>
              <a:t>Dictionaries </a:t>
            </a:r>
            <a:r>
              <a:rPr lang="en">
                <a:solidFill>
                  <a:srgbClr val="FFFFFF"/>
                </a:solidFill>
              </a:rPr>
              <a:t>in Python are akin to hash tables from C. They map key-value pairs. But the values don’t have to just be strings!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n">
                <a:solidFill>
                  <a:srgbClr val="FFFFFF"/>
                </a:solidFill>
              </a:rPr>
              <a:t>Dictionaries </a:t>
            </a:r>
            <a:r>
              <a:rPr lang="en">
                <a:solidFill>
                  <a:srgbClr val="FFFFFF"/>
                </a:solidFill>
              </a:rPr>
              <a:t>in Python are akin to hash tables from C. They map key-value pairs. But the values don’t have to just be strings!</a:t>
            </a:r>
            <a:endParaRPr>
              <a:solidFill>
                <a:srgbClr val="FFFFFF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n">
                <a:solidFill>
                  <a:srgbClr val="FFFFFF"/>
                </a:solidFill>
              </a:rPr>
              <a:t>Dictionaries </a:t>
            </a:r>
            <a:r>
              <a:rPr lang="en">
                <a:solidFill>
                  <a:srgbClr val="FFFFFF"/>
                </a:solidFill>
              </a:rPr>
              <a:t>in Python are akin to hash tables from C. They map key-value pairs. But the values don’t have to just be strings!</a:t>
            </a:r>
            <a:endParaRPr>
              <a:solidFill>
                <a:srgbClr val="FFFFFF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Variables in Python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require a type specifier, and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need to be declared in advance.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54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phrase =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is CS50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3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Dictionaries </a:t>
            </a:r>
            <a:r>
              <a:rPr lang="en"/>
              <a:t>in Python are akin to hash tables from C. They map key-value pairs. But the values don’t have to just be strings!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9,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"pepperoni"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10,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"vegetable"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11,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"buffalo chicken"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 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Dictionaries </a:t>
            </a:r>
            <a:r>
              <a:rPr lang="en"/>
              <a:t>in Python are akin to hash tables from C. They map key-value pairs. But the values don’t have to just be strings!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"cheese"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9,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"pepperoni"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10,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"vegetable"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11,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"buffalo chicken"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Dictionaries </a:t>
            </a:r>
            <a:r>
              <a:rPr lang="en"/>
              <a:t>in Python are akin to hash tables from C. They map key-value pairs. But the values don’t have to just be strings!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"cheese":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"pepperoni":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"vegetable":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"buffalo chicken":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Dictionaries </a:t>
            </a:r>
            <a:r>
              <a:rPr lang="en"/>
              <a:t>in Python are akin to hash tables from C. They map key-value pairs. But the values don’t have to just be strings!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"cheese": 9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"pepperoni": 10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"vegetable": 11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pizzas["cheese"] = 8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if pizzas["vegetables"] &lt; 12: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# do something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pizzas["bacon"] = 14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9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i="1" lang="en">
                <a:solidFill>
                  <a:srgbClr val="FFFFFF"/>
                </a:solidFill>
              </a:rPr>
              <a:t>Dictionaries </a:t>
            </a:r>
            <a:r>
              <a:rPr lang="en">
                <a:solidFill>
                  <a:srgbClr val="FFFFFF"/>
                </a:solidFill>
              </a:rPr>
              <a:t>are not iterables on their own, but a list of a dictionary’s keys are iterable!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pie in pizzas: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# use pie as a stand-in for your idea of "i" from 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pie in pizzas: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print(pie)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Variables in Python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require a type specifier, and do </a:t>
            </a:r>
            <a:r>
              <a:rPr lang="en" u="sng">
                <a:solidFill>
                  <a:srgbClr val="FFFFFF"/>
                </a:solidFill>
              </a:rPr>
              <a:t>not</a:t>
            </a:r>
            <a:r>
              <a:rPr lang="en">
                <a:solidFill>
                  <a:srgbClr val="FFFFFF"/>
                </a:solidFill>
              </a:rPr>
              <a:t> need to be declared in advance.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54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phrase =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This is CS50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30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print(f“Welcome, {phrase}”)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pie in pizzas: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print(pie)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72"/>
          <p:cNvSpPr txBox="1"/>
          <p:nvPr/>
        </p:nvSpPr>
        <p:spPr>
          <a:xfrm>
            <a:off x="6332300" y="3296925"/>
            <a:ext cx="24648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heese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epperoni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vegetable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uffalo chicken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pie, price in pizzas.items():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print(price)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pie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price in pizzas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.items()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print(price)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pie, price in pizzas.items():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print(price)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75"/>
          <p:cNvSpPr txBox="1"/>
          <p:nvPr/>
        </p:nvSpPr>
        <p:spPr>
          <a:xfrm>
            <a:off x="6332300" y="3296925"/>
            <a:ext cx="24648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pie, price in pizzas.items():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print(f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"A whole {pie} pizza costs ${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price}.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7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for pie, price in pizzas.items():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print(f"A whole {pie} pizza costs ${price}.")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77"/>
          <p:cNvSpPr txBox="1"/>
          <p:nvPr/>
        </p:nvSpPr>
        <p:spPr>
          <a:xfrm>
            <a:off x="3859600" y="3601725"/>
            <a:ext cx="49374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whole cheese pizza costs $9.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whole pepperoni pizza costs $10.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whole vegetable pizza costs $11.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whole buffalo chicken pizza costs $12.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8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Functions behave nearly identically to C, and just have a different syntax.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9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Functions behave nearly identically to C, and just have a different syntax.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square(x):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return x * x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Functions behave nearly identically to C, and just have a different syntax.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square(x):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return x </a:t>
            </a:r>
            <a:r>
              <a:rPr lang="en" sz="2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Functions behave nearly identically to C, and just have a different syntax.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square(x):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return x ** 2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# note indentation, no longer in function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print(square(5))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Functions behave nearly identically to C, and just have a different syntax.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square(x):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return x ** 2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2400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# note indentation, no longer in function</a:t>
            </a:r>
            <a:endParaRPr sz="2400"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print(square(5))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82"/>
          <p:cNvSpPr txBox="1"/>
          <p:nvPr/>
        </p:nvSpPr>
        <p:spPr>
          <a:xfrm>
            <a:off x="6570050" y="4299150"/>
            <a:ext cx="49374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Python is </a:t>
            </a:r>
            <a:r>
              <a:rPr b="1" i="1" lang="en">
                <a:solidFill>
                  <a:srgbClr val="FFFFFF"/>
                </a:solidFill>
              </a:rPr>
              <a:t>object-oriented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Think of an object like a C structure. They contain a number of fields which we’ll now start calling </a:t>
            </a:r>
            <a:r>
              <a:rPr i="1" lang="en">
                <a:solidFill>
                  <a:srgbClr val="FFFFFF"/>
                </a:solidFill>
              </a:rPr>
              <a:t>properties</a:t>
            </a:r>
            <a:r>
              <a:rPr lang="en">
                <a:solidFill>
                  <a:srgbClr val="FFFFFF"/>
                </a:solidFill>
              </a:rPr>
              <a:t>, but they also contain </a:t>
            </a:r>
            <a:r>
              <a:rPr b="1" lang="en">
                <a:solidFill>
                  <a:srgbClr val="FFFFFF"/>
                </a:solidFill>
              </a:rPr>
              <a:t>functions</a:t>
            </a:r>
            <a:r>
              <a:rPr lang="en">
                <a:solidFill>
                  <a:srgbClr val="FFFFFF"/>
                </a:solidFill>
              </a:rPr>
              <a:t> that might apply only to those objects. We call those </a:t>
            </a:r>
            <a:r>
              <a:rPr i="1" lang="en">
                <a:solidFill>
                  <a:srgbClr val="FFFFFF"/>
                </a:solidFill>
              </a:rPr>
              <a:t>methods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You’ve seen us use several methods already!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pizzas = {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	"cheese": 9,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	"pepperoni": 10,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	"vegetable": 11,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	"buffalo chicken": 12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for pie, price in </a:t>
            </a:r>
            <a:r>
              <a:rPr i="1"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pizzas.items()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		print(f"A whole {pie} pizza costs ${price}.")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5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nums = [1, 2, 3, 4]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i="1" lang="en" sz="24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append(5)</a:t>
            </a:r>
            <a:endParaRPr i="1"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6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Lists (and indeed most native things in Python) are already objects, though it is also possible to define your own objects.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create a new type of object you define a Python </a:t>
            </a:r>
            <a:r>
              <a:rPr b="1" i="1" lang="en">
                <a:solidFill>
                  <a:srgbClr val="FFFFFF"/>
                </a:solidFill>
              </a:rPr>
              <a:t>class</a:t>
            </a:r>
            <a:r>
              <a:rPr lang="en">
                <a:solidFill>
                  <a:srgbClr val="FFFFFF"/>
                </a:solidFill>
              </a:rPr>
              <a:t>. The only method required of a class is the method one uses to create an object of that type, which we normally call a </a:t>
            </a:r>
            <a:r>
              <a:rPr b="1" i="1" lang="en">
                <a:solidFill>
                  <a:srgbClr val="FFFFFF"/>
                </a:solidFill>
              </a:rPr>
              <a:t>constructor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7"/>
          <p:cNvSpPr txBox="1"/>
          <p:nvPr>
            <p:ph idx="1" type="body"/>
          </p:nvPr>
        </p:nvSpPr>
        <p:spPr>
          <a:xfrm>
            <a:off x="311700" y="270000"/>
            <a:ext cx="87231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Student():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# constructor, and this is two underscores on each side</a:t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def __init__(self, name, id):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self.name = name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self.id = 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# method to change a student’s ID</a:t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def changeID(self, id):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self.id = id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# method to print the object. No parameters but still need self</a:t>
            </a:r>
            <a:endParaRPr>
              <a:solidFill>
                <a:srgbClr val="93C4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def print(self):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print(f"{self.name} has ID {self.id}")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8"/>
          <p:cNvSpPr txBox="1"/>
          <p:nvPr>
            <p:ph idx="1" type="body"/>
          </p:nvPr>
        </p:nvSpPr>
        <p:spPr>
          <a:xfrm>
            <a:off x="311700" y="270000"/>
            <a:ext cx="87231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Student():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constructor, and this is two underscores on each side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def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(self, name, id):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self.name = 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self.id = 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method to change a student’s 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def changeID(self, id):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self.id = 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method to print the object. No parameters but still need self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def print(self):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print(f"{self.name} has ID {self.id}")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9"/>
          <p:cNvSpPr txBox="1"/>
          <p:nvPr>
            <p:ph idx="1" type="body"/>
          </p:nvPr>
        </p:nvSpPr>
        <p:spPr>
          <a:xfrm>
            <a:off x="311700" y="270000"/>
            <a:ext cx="87231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Student():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constructor, and this is two underscores on each side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def __init__(self, name, id):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self.name = name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self.id = id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method to change a student’s ID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def changeID(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id):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self.id = id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method to print the object. No parameters but still need self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def print(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print(f"{self.name} has ID {self.id}")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ane = Student(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"Jane", 10)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jane.print()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jane.changeID(11)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jane.print()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include files akin to what you did in C, use Python’s import!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include files akin to what you did in C, use Python’s import!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or z == 15: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2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include files akin to what you did in C, use Python’s import!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Then you can use the functions inside of CS50’s </a:t>
            </a:r>
            <a:r>
              <a:rPr b="1" i="1" lang="en">
                <a:solidFill>
                  <a:srgbClr val="FFFFFF"/>
                </a:solidFill>
              </a:rPr>
              <a:t>module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3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include files akin to what you did in C, use Python’s import!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Then you can use the functions inside of CS50’s </a:t>
            </a:r>
            <a:r>
              <a:rPr b="1" i="1" lang="en">
                <a:solidFill>
                  <a:srgbClr val="FFFFFF"/>
                </a:solidFill>
              </a:rPr>
              <a:t>module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run Python programs using your IDE’s interpreter, simply type: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4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include files akin to what you did in C, use Python’s import!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Then you can use the functions inside of CS50’s </a:t>
            </a:r>
            <a:r>
              <a:rPr b="1" i="1" lang="en">
                <a:solidFill>
                  <a:srgbClr val="FFFFFF"/>
                </a:solidFill>
              </a:rPr>
              <a:t>module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 run Python programs using your IDE’s interpreter, simply type: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python &lt;file&gt;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4: Copying files</a:t>
            </a:r>
            <a:endParaRPr/>
          </a:p>
        </p:txBody>
      </p:sp>
      <p:sp>
        <p:nvSpPr>
          <p:cNvPr id="472" name="Google Shape;472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Write a program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copy.py</a:t>
            </a:r>
            <a:r>
              <a:rPr lang="en">
                <a:solidFill>
                  <a:srgbClr val="FFFFFF"/>
                </a:solidFill>
              </a:rPr>
              <a:t> that copies a text file, where the name of the original file and the copied file are specified as command-line arguments.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Sample Usage: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python copy.py input.txt output.txt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5: Reading CSV files</a:t>
            </a:r>
            <a:endParaRPr/>
          </a:p>
        </p:txBody>
      </p:sp>
      <p:sp>
        <p:nvSpPr>
          <p:cNvPr id="478" name="Google Shape;478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Write a program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phonebook.py</a:t>
            </a:r>
            <a:r>
              <a:rPr lang="en">
                <a:solidFill>
                  <a:srgbClr val="FFFFFF"/>
                </a:solidFill>
              </a:rPr>
              <a:t> that reads from a CSV file (provided as a command-line argument) and prints out the data on each person in the phone book. The file contains columns name and number, representing each person's name and phone number, respectively.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Sample file: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name,number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Emma,617-555-0100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Rodrigo,617-555-0101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Brian,617-555-0102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David,617-555-0103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96"/>
          <p:cNvSpPr txBox="1"/>
          <p:nvPr/>
        </p:nvSpPr>
        <p:spPr>
          <a:xfrm>
            <a:off x="3811775" y="2716075"/>
            <a:ext cx="51822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Sample Usage: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python phonebook.py data.csv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Emma's phone number is 617-555-0100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Rodrigo's phone number is 617-555-0101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Brian's phone number is 617-555-0102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David's phone number is 617-555-0103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955800"/>
            <a:ext cx="85206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Conditionals look similar to C, but have slightly different keywords and are governed by indentation level, rather than curly braces.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if y &lt; 43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== 15: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	# code goes here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