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D9ED00-99FF-4B21-85EB-3E8180270A8F}">
  <a:tblStyle styleId="{C4D9ED00-99FF-4B21-85EB-3E8180270A8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d4e695328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d4e695328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d4e69532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d4e69532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d4e69532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d4e69532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d4e69532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d4e69532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d4e69532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d4e69532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d4e69532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d4e69532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d4e69532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d4e69532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d4e69532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d4e69532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d4e69532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d4e69532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d4e69532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d4e69532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d4e69532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d4e69532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d4e69532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d4e69532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d4e69532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d4e69532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d4e69532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d4e69532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d4e69532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d4e69532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d4e69532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d4e69532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d4e69532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d4e69532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d4e69532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d4e69532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d4e69532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d4e69532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w3schools.com/sql/sql_ref_keywords.as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drive/folders/1Zn1dIEn4mKi6fOxVMIb15yA_XHk1kcHU?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Resource</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W3Schools:</a:t>
            </a:r>
            <a:endParaRPr>
              <a:solidFill>
                <a:srgbClr val="FFFFFF"/>
              </a:solidFill>
            </a:endParaRPr>
          </a:p>
          <a:p>
            <a:pPr indent="0" lvl="0" marL="0" rtl="0" algn="l">
              <a:spcBef>
                <a:spcPts val="1600"/>
              </a:spcBef>
              <a:spcAft>
                <a:spcPts val="0"/>
              </a:spcAft>
              <a:buNone/>
            </a:pPr>
            <a:r>
              <a:rPr lang="en" u="sng">
                <a:solidFill>
                  <a:schemeClr val="hlink"/>
                </a:solidFill>
                <a:hlinkClick r:id="rId3"/>
              </a:rPr>
              <a:t>https://www.w3schools.com/sql/sql_ref_keywords.asp</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5b. Switch to SQL files for the rest of this.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1600">
                <a:solidFill>
                  <a:srgbClr val="FFFFFF"/>
                </a:solidFill>
              </a:rPr>
              <a:t>We're going to be writing some longer SQL statements for the rest of this exercise, so best to go ahead and create some SQL files so you can edit them and change them incrementally. (Writing longer code in the SQLite program is possible, just tedious.)</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00"/>
                </a:solidFill>
                <a:latin typeface="Consolas"/>
                <a:ea typeface="Consolas"/>
                <a:cs typeface="Consolas"/>
                <a:sym typeface="Consolas"/>
              </a:rPr>
              <a:t>t</a:t>
            </a:r>
            <a:r>
              <a:rPr lang="en" sz="1600">
                <a:solidFill>
                  <a:srgbClr val="FFFF00"/>
                </a:solidFill>
                <a:latin typeface="Consolas"/>
                <a:ea typeface="Consolas"/>
                <a:cs typeface="Consolas"/>
                <a:sym typeface="Consolas"/>
              </a:rPr>
              <a:t>ouch ozai.sql red.sql recall.sql</a:t>
            </a:r>
            <a:endParaRPr sz="1600">
              <a:solidFill>
                <a:srgbClr val="FFFF00"/>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6. The world can't know Ozai likes cabbage. Write in </a:t>
            </a:r>
            <a:r>
              <a:rPr lang="en">
                <a:solidFill>
                  <a:srgbClr val="FFFF00"/>
                </a:solidFill>
                <a:latin typeface="Consolas"/>
                <a:ea typeface="Consolas"/>
                <a:cs typeface="Consolas"/>
                <a:sym typeface="Consolas"/>
              </a:rPr>
              <a:t>ozai.sql </a:t>
            </a:r>
            <a:r>
              <a:rPr lang="en">
                <a:solidFill>
                  <a:srgbClr val="FFFFFF"/>
                </a:solidFill>
              </a:rPr>
              <a:t>for this part.</a:t>
            </a:r>
            <a:endParaRPr>
              <a:solidFill>
                <a:srgbClr val="FFFFFF"/>
              </a:solidFill>
            </a:endParaRPr>
          </a:p>
          <a:p>
            <a:pPr indent="0" lvl="0" marL="0" rtl="0" algn="l">
              <a:spcBef>
                <a:spcPts val="0"/>
              </a:spcBef>
              <a:spcAft>
                <a:spcPts val="0"/>
              </a:spcAft>
              <a:buNone/>
            </a:pPr>
            <a:r>
              <a:rPr lang="en" sz="1600">
                <a:solidFill>
                  <a:srgbClr val="FFFFFF"/>
                </a:solidFill>
              </a:rPr>
              <a:t>The Fire Lord (Ozai) loves cabbage, but he doesn't want there to be any traces of his latest purchases from the cabbage merchant. We have a couple tasks here:</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Update any invoices involving the Fire Lord to point to another customer, so any audits won't look suspicious.</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Delete Ozai's entry (row) in the customers table.</a:t>
            </a:r>
            <a:endParaRPr sz="16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123" name="Google Shape;123;p24"/>
          <p:cNvSpPr txBox="1"/>
          <p:nvPr>
            <p:ph idx="1" type="body"/>
          </p:nvPr>
        </p:nvSpPr>
        <p:spPr>
          <a:xfrm>
            <a:off x="311700" y="1152475"/>
            <a:ext cx="866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6. The world can't know Ozai likes cabbage. </a:t>
            </a:r>
            <a:r>
              <a:rPr lang="en">
                <a:solidFill>
                  <a:srgbClr val="FFFFFF"/>
                </a:solidFill>
              </a:rPr>
              <a:t>Write in </a:t>
            </a:r>
            <a:r>
              <a:rPr lang="en">
                <a:solidFill>
                  <a:srgbClr val="FFFF00"/>
                </a:solidFill>
                <a:latin typeface="Consolas"/>
                <a:ea typeface="Consolas"/>
                <a:cs typeface="Consolas"/>
                <a:sym typeface="Consolas"/>
              </a:rPr>
              <a:t>ozai.sql </a:t>
            </a:r>
            <a:r>
              <a:rPr lang="en">
                <a:solidFill>
                  <a:srgbClr val="FFFFFF"/>
                </a:solidFill>
              </a:rPr>
              <a:t>for this part.</a:t>
            </a:r>
            <a:endParaRPr>
              <a:solidFill>
                <a:srgbClr val="FFFFFF"/>
              </a:solidFill>
            </a:endParaRPr>
          </a:p>
          <a:p>
            <a:pPr indent="0" lvl="0" marL="0" rtl="0" algn="l">
              <a:spcBef>
                <a:spcPts val="0"/>
              </a:spcBef>
              <a:spcAft>
                <a:spcPts val="0"/>
              </a:spcAft>
              <a:buNone/>
            </a:pPr>
            <a:r>
              <a:rPr lang="en" sz="1600">
                <a:solidFill>
                  <a:srgbClr val="FFFFFF"/>
                </a:solidFill>
              </a:rPr>
              <a:t>The Fire Lord (Ozai) loves cabbage, but he doesn't want there to be any traces of his latest purchases from the cabbage merchant. We have a couple tasks here:</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330200" lvl="0" marL="457200" rtl="0" algn="l">
              <a:spcBef>
                <a:spcPts val="0"/>
              </a:spcBef>
              <a:spcAft>
                <a:spcPts val="0"/>
              </a:spcAft>
              <a:buClr>
                <a:srgbClr val="FFFF00"/>
              </a:buClr>
              <a:buSzPts val="1600"/>
              <a:buAutoNum type="arabicPeriod"/>
            </a:pPr>
            <a:r>
              <a:rPr lang="en" sz="1600">
                <a:solidFill>
                  <a:srgbClr val="FFFF00"/>
                </a:solidFill>
              </a:rPr>
              <a:t>Update any invoices involving the Fire Lord to point to another customer, so any audits won't look suspicious.</a:t>
            </a:r>
            <a:endParaRPr sz="1600">
              <a:solidFill>
                <a:srgbClr val="FFFF00"/>
              </a:solidFill>
            </a:endParaRPr>
          </a:p>
          <a:p>
            <a:pPr indent="-317500" lvl="1" marL="914400" rtl="0" algn="l">
              <a:spcBef>
                <a:spcPts val="0"/>
              </a:spcBef>
              <a:spcAft>
                <a:spcPts val="0"/>
              </a:spcAft>
              <a:buClr>
                <a:srgbClr val="FFFF00"/>
              </a:buClr>
              <a:buSzPts val="1400"/>
              <a:buAutoNum type="alphaLcPeriod"/>
            </a:pPr>
            <a:r>
              <a:rPr lang="en">
                <a:solidFill>
                  <a:srgbClr val="FFFF00"/>
                </a:solidFill>
              </a:rPr>
              <a:t>Update any invoices involving the Fire Lord to have Uncle Iroh listed as the customer instead.</a:t>
            </a:r>
            <a:endParaRPr>
              <a:solidFill>
                <a:srgbClr val="FFFF00"/>
              </a:solidFill>
            </a:endParaRPr>
          </a:p>
          <a:p>
            <a:pPr indent="0" lvl="0" marL="137160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Pseudocode: </a:t>
            </a:r>
            <a:r>
              <a:rPr lang="en" sz="1100">
                <a:solidFill>
                  <a:srgbClr val="FFFFFF"/>
                </a:solidFill>
                <a:latin typeface="Consolas"/>
                <a:ea typeface="Consolas"/>
                <a:cs typeface="Consolas"/>
                <a:sym typeface="Consolas"/>
              </a:rPr>
              <a:t>UPDATE invoices SET customer_id = (customer ID of Iroh) WHERE customer_id = (customer ID of Ozai);</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rPr>
              <a:t>Test that you’ve done this correctly by running: </a:t>
            </a:r>
            <a:endParaRPr sz="1400">
              <a:solidFill>
                <a:srgbClr val="FFFFFF"/>
              </a:solidFill>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SELECT id FROM invoices WHERE id = (SELECT id FROM customers WHERE name = "Ozai");</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rPr>
              <a:t>What should you see (or not see) as the output?</a:t>
            </a:r>
            <a:endParaRPr sz="12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6. The world can't know Ozai likes cabbage. </a:t>
            </a:r>
            <a:r>
              <a:rPr lang="en">
                <a:solidFill>
                  <a:srgbClr val="FFFFFF"/>
                </a:solidFill>
              </a:rPr>
              <a:t>Write in </a:t>
            </a:r>
            <a:r>
              <a:rPr lang="en">
                <a:solidFill>
                  <a:srgbClr val="FFFF00"/>
                </a:solidFill>
                <a:latin typeface="Consolas"/>
                <a:ea typeface="Consolas"/>
                <a:cs typeface="Consolas"/>
                <a:sym typeface="Consolas"/>
              </a:rPr>
              <a:t>ozai.sql </a:t>
            </a:r>
            <a:r>
              <a:rPr lang="en">
                <a:solidFill>
                  <a:srgbClr val="FFFFFF"/>
                </a:solidFill>
              </a:rPr>
              <a:t>for this part.</a:t>
            </a:r>
            <a:endParaRPr>
              <a:solidFill>
                <a:srgbClr val="FFFFFF"/>
              </a:solidFill>
            </a:endParaRPr>
          </a:p>
          <a:p>
            <a:pPr indent="0" lvl="0" marL="0" rtl="0" algn="l">
              <a:spcBef>
                <a:spcPts val="0"/>
              </a:spcBef>
              <a:spcAft>
                <a:spcPts val="0"/>
              </a:spcAft>
              <a:buNone/>
            </a:pPr>
            <a:r>
              <a:rPr lang="en" sz="1600">
                <a:solidFill>
                  <a:srgbClr val="FFFFFF"/>
                </a:solidFill>
              </a:rPr>
              <a:t>The Fire Lord (Ozai) loves cabbage, but he doesn't want there to be any traces of his latest purchases from the cabbage merchant. We have a couple tasks here:</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Update any invoices involving the Fire Lord to point to another customer, so any audits won't look suspicious.</a:t>
            </a:r>
            <a:endParaRPr sz="1600">
              <a:solidFill>
                <a:schemeClr val="lt1"/>
              </a:solidFill>
            </a:endParaRPr>
          </a:p>
          <a:p>
            <a:pPr indent="-317500" lvl="1" marL="914400" rtl="0" algn="l">
              <a:spcBef>
                <a:spcPts val="0"/>
              </a:spcBef>
              <a:spcAft>
                <a:spcPts val="0"/>
              </a:spcAft>
              <a:buClr>
                <a:schemeClr val="lt1"/>
              </a:buClr>
              <a:buSzPts val="1400"/>
              <a:buAutoNum type="alphaLcPeriod"/>
            </a:pPr>
            <a:r>
              <a:rPr lang="en">
                <a:solidFill>
                  <a:schemeClr val="lt1"/>
                </a:solidFill>
              </a:rPr>
              <a:t>Update any invoices involving the Fire Lord to have Uncle Iroh listed as the customer instead.</a:t>
            </a:r>
            <a:endParaRPr>
              <a:solidFill>
                <a:schemeClr val="lt1"/>
              </a:solidFill>
            </a:endParaRPr>
          </a:p>
          <a:p>
            <a:pPr indent="-298450" lvl="2" marL="1371600" rtl="0" algn="l">
              <a:spcBef>
                <a:spcPts val="0"/>
              </a:spcBef>
              <a:spcAft>
                <a:spcPts val="0"/>
              </a:spcAft>
              <a:buClr>
                <a:schemeClr val="lt1"/>
              </a:buClr>
              <a:buSzPts val="1100"/>
              <a:buAutoNum type="romanLcPeriod"/>
            </a:pPr>
            <a:r>
              <a:rPr lang="en" sz="1100">
                <a:solidFill>
                  <a:schemeClr val="lt1"/>
                </a:solidFill>
              </a:rPr>
              <a:t>UPDATE invoices SET customer_id = (customer ID of Iroh) WHERE customer_id = (customer ID of Ozai);</a:t>
            </a:r>
            <a:endParaRPr sz="1100">
              <a:solidFill>
                <a:schemeClr val="lt1"/>
              </a:solidFill>
            </a:endParaRPr>
          </a:p>
          <a:p>
            <a:pPr indent="-330200" lvl="0" marL="457200" rtl="0" algn="l">
              <a:spcBef>
                <a:spcPts val="0"/>
              </a:spcBef>
              <a:spcAft>
                <a:spcPts val="0"/>
              </a:spcAft>
              <a:buClr>
                <a:srgbClr val="FFFF00"/>
              </a:buClr>
              <a:buSzPts val="1600"/>
              <a:buAutoNum type="arabicPeriod"/>
            </a:pPr>
            <a:r>
              <a:rPr lang="en" sz="1600">
                <a:solidFill>
                  <a:srgbClr val="FFFF00"/>
                </a:solidFill>
              </a:rPr>
              <a:t>Delete Ozai's entry (row) in the customers table.</a:t>
            </a:r>
            <a:endParaRPr sz="1600">
              <a:solidFill>
                <a:srgbClr val="FFFF00"/>
              </a:solidFill>
            </a:endParaRPr>
          </a:p>
          <a:p>
            <a:pPr indent="0" lvl="0" marL="0" rtl="0" algn="l">
              <a:spcBef>
                <a:spcPts val="0"/>
              </a:spcBef>
              <a:spcAft>
                <a:spcPts val="0"/>
              </a:spcAft>
              <a:buNone/>
            </a:pPr>
            <a:r>
              <a:rPr lang="en" sz="1400">
                <a:solidFill>
                  <a:srgbClr val="FFFFFF"/>
                </a:solidFill>
              </a:rPr>
              <a:t>Verify that you’ve done this correctly by running:</a:t>
            </a:r>
            <a:endParaRPr sz="1400">
              <a:solidFill>
                <a:srgbClr val="FFFFFF"/>
              </a:solidFill>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SELECT id FROM customers WHERE name = "Ozai";</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rPr>
              <a:t>Again, what you should see/not see?</a:t>
            </a:r>
            <a:endParaRPr sz="12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7</a:t>
            </a:r>
            <a:r>
              <a:rPr lang="en">
                <a:solidFill>
                  <a:srgbClr val="FFFFFF"/>
                </a:solidFill>
              </a:rPr>
              <a:t>. The cabbage man wants to keep track of customers who have ordered Red cabbages. Write in </a:t>
            </a:r>
            <a:r>
              <a:rPr lang="en">
                <a:solidFill>
                  <a:srgbClr val="FFFF00"/>
                </a:solidFill>
                <a:latin typeface="Consolas"/>
                <a:ea typeface="Consolas"/>
                <a:cs typeface="Consolas"/>
                <a:sym typeface="Consolas"/>
              </a:rPr>
              <a:t>red</a:t>
            </a:r>
            <a:r>
              <a:rPr lang="en">
                <a:solidFill>
                  <a:srgbClr val="FFFF00"/>
                </a:solidFill>
                <a:latin typeface="Consolas"/>
                <a:ea typeface="Consolas"/>
                <a:cs typeface="Consolas"/>
                <a:sym typeface="Consolas"/>
              </a:rPr>
              <a:t>.sql </a:t>
            </a:r>
            <a:r>
              <a:rPr lang="en">
                <a:solidFill>
                  <a:srgbClr val="FFFFFF"/>
                </a:solidFill>
              </a:rPr>
              <a:t>for this part.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1600">
                <a:solidFill>
                  <a:srgbClr val="FFFFFF"/>
                </a:solidFill>
              </a:rPr>
              <a:t>Write a SQL query that uses </a:t>
            </a:r>
            <a:r>
              <a:rPr lang="en" sz="1600">
                <a:solidFill>
                  <a:srgbClr val="FFFF00"/>
                </a:solidFill>
              </a:rPr>
              <a:t>JOIN </a:t>
            </a:r>
            <a:r>
              <a:rPr lang="en" sz="1600">
                <a:solidFill>
                  <a:srgbClr val="FFFFFF"/>
                </a:solidFill>
              </a:rPr>
              <a:t>to list out each customer id and the number of Red cabbages they ordered.</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Pseudocode:</a:t>
            </a:r>
            <a:endParaRPr sz="1600">
              <a:solidFill>
                <a:srgbClr val="FFFFFF"/>
              </a:solidFill>
            </a:endParaRPr>
          </a:p>
          <a:p>
            <a:pPr indent="0" lvl="0" marL="0" rtl="0" algn="l">
              <a:spcBef>
                <a:spcPts val="0"/>
              </a:spcBef>
              <a:spcAft>
                <a:spcPts val="0"/>
              </a:spcAft>
              <a:buNone/>
            </a:pPr>
            <a:r>
              <a:rPr lang="en" sz="1600">
                <a:solidFill>
                  <a:srgbClr val="FFFFFF"/>
                </a:solidFill>
              </a:rPr>
              <a:t>SELECT (customer ids), (number of invoices for that customer)</a:t>
            </a:r>
            <a:endParaRPr sz="1600">
              <a:solidFill>
                <a:srgbClr val="FFFFFF"/>
              </a:solidFill>
            </a:endParaRPr>
          </a:p>
          <a:p>
            <a:pPr indent="0" lvl="0" marL="0" rtl="0" algn="l">
              <a:spcBef>
                <a:spcPts val="0"/>
              </a:spcBef>
              <a:spcAft>
                <a:spcPts val="0"/>
              </a:spcAft>
              <a:buNone/>
            </a:pPr>
            <a:r>
              <a:rPr lang="en" sz="1600">
                <a:solidFill>
                  <a:srgbClr val="FFFFFF"/>
                </a:solidFill>
              </a:rPr>
              <a:t>FROM </a:t>
            </a:r>
            <a:r>
              <a:rPr lang="en" sz="1600" u="sng">
                <a:solidFill>
                  <a:srgbClr val="FFFFFF"/>
                </a:solidFill>
              </a:rPr>
              <a:t>invoices</a:t>
            </a:r>
            <a:r>
              <a:rPr lang="en" sz="1600">
                <a:solidFill>
                  <a:srgbClr val="FFFFFF"/>
                </a:solidFill>
              </a:rPr>
              <a:t> </a:t>
            </a:r>
            <a:r>
              <a:rPr lang="en" sz="1600">
                <a:solidFill>
                  <a:srgbClr val="FFFF00"/>
                </a:solidFill>
              </a:rPr>
              <a:t>JOIN </a:t>
            </a:r>
            <a:r>
              <a:rPr lang="en" sz="1600" u="sng">
                <a:solidFill>
                  <a:srgbClr val="FFFFFF"/>
                </a:solidFill>
              </a:rPr>
              <a:t>cabbages</a:t>
            </a:r>
            <a:r>
              <a:rPr lang="en" sz="1600">
                <a:solidFill>
                  <a:srgbClr val="FFFFFF"/>
                </a:solidFill>
              </a:rPr>
              <a:t> </a:t>
            </a:r>
            <a:r>
              <a:rPr lang="en" sz="1600">
                <a:solidFill>
                  <a:srgbClr val="FFFF00"/>
                </a:solidFill>
              </a:rPr>
              <a:t>ON </a:t>
            </a:r>
            <a:r>
              <a:rPr lang="en" sz="1600">
                <a:solidFill>
                  <a:srgbClr val="FFFFFF"/>
                </a:solidFill>
              </a:rPr>
              <a:t>(id of invoice) = (cabbages with that invoice id)</a:t>
            </a:r>
            <a:endParaRPr sz="1600">
              <a:solidFill>
                <a:srgbClr val="FFFFFF"/>
              </a:solidFill>
            </a:endParaRPr>
          </a:p>
          <a:p>
            <a:pPr indent="0" lvl="0" marL="0" rtl="0" algn="l">
              <a:spcBef>
                <a:spcPts val="0"/>
              </a:spcBef>
              <a:spcAft>
                <a:spcPts val="0"/>
              </a:spcAft>
              <a:buNone/>
            </a:pPr>
            <a:r>
              <a:rPr lang="en" sz="1600">
                <a:solidFill>
                  <a:srgbClr val="FFFFFF"/>
                </a:solidFill>
              </a:rPr>
              <a:t>WHERE (cabbage type is “Red”) GROUP BY (customer ids)</a:t>
            </a:r>
            <a:endParaRPr sz="16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8. Recall. Use recall.sql to write your answers for this part.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Oh no! Cabbage number </a:t>
            </a:r>
            <a:r>
              <a:rPr lang="en">
                <a:solidFill>
                  <a:srgbClr val="E06666"/>
                </a:solidFill>
              </a:rPr>
              <a:t>433 </a:t>
            </a:r>
            <a:r>
              <a:rPr lang="en">
                <a:solidFill>
                  <a:srgbClr val="FFFFFF"/>
                </a:solidFill>
              </a:rPr>
              <a:t>has been found to be defective, and we have to recall the entire batch. Ultimately, we want to know 1) how many cabbages were affected, 2) their average (and total) value, and 3) get the names and emails of the customers we should contact about the problem.</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8</a:t>
            </a:r>
            <a:r>
              <a:rPr lang="en">
                <a:solidFill>
                  <a:srgbClr val="FFFFFF"/>
                </a:solidFill>
              </a:rPr>
              <a:t>. Recall. Use recall.sql to write your answers for this part.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Oh no! Cabbage number </a:t>
            </a:r>
            <a:r>
              <a:rPr lang="en">
                <a:solidFill>
                  <a:srgbClr val="E06666"/>
                </a:solidFill>
              </a:rPr>
              <a:t>433 </a:t>
            </a:r>
            <a:r>
              <a:rPr lang="en">
                <a:solidFill>
                  <a:srgbClr val="FFFFFF"/>
                </a:solidFill>
              </a:rPr>
              <a:t>has been found to be defective, and we have to recall the entire batch. Ultimately, we want to know </a:t>
            </a:r>
            <a:r>
              <a:rPr lang="en">
                <a:solidFill>
                  <a:srgbClr val="FFFF00"/>
                </a:solidFill>
              </a:rPr>
              <a:t>1) how many cabbages were affected</a:t>
            </a:r>
            <a:r>
              <a:rPr lang="en">
                <a:solidFill>
                  <a:srgbClr val="FFFFFF"/>
                </a:solidFill>
              </a:rPr>
              <a:t>, 2) their average (and total) value, and 3) get the names and emails of the customers we should contact about the problem.</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Pseudocode:</a:t>
            </a:r>
            <a:endParaRPr>
              <a:solidFill>
                <a:srgbClr val="FFFFFF"/>
              </a:solidFill>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SELECT COUNT(id)</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FROM cabbages</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WHERE batch_id = (batch ID of cabbage 433);</a:t>
            </a:r>
            <a:endParaRPr sz="16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8</a:t>
            </a:r>
            <a:r>
              <a:rPr lang="en">
                <a:solidFill>
                  <a:srgbClr val="FFFFFF"/>
                </a:solidFill>
              </a:rPr>
              <a:t>. Recall. Use recall.sql to write your answers for this part.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Oh no! Cabbage number </a:t>
            </a:r>
            <a:r>
              <a:rPr lang="en">
                <a:solidFill>
                  <a:srgbClr val="E06666"/>
                </a:solidFill>
              </a:rPr>
              <a:t>433 </a:t>
            </a:r>
            <a:r>
              <a:rPr lang="en">
                <a:solidFill>
                  <a:srgbClr val="FFFFFF"/>
                </a:solidFill>
              </a:rPr>
              <a:t>has been found to be defective, and we have to recall the entire batch. Ultimately, we want to know 1) how many cabbages were affected, </a:t>
            </a:r>
            <a:r>
              <a:rPr lang="en">
                <a:solidFill>
                  <a:srgbClr val="FFFF00"/>
                </a:solidFill>
              </a:rPr>
              <a:t>2) their average (and total) value</a:t>
            </a:r>
            <a:r>
              <a:rPr lang="en">
                <a:solidFill>
                  <a:srgbClr val="FFFFFF"/>
                </a:solidFill>
              </a:rPr>
              <a:t>, and 3) get the names and emails of the customers we should contact about the problem.</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Hint: Try using the AVG and SUM functions</a:t>
            </a:r>
            <a:endParaRPr sz="1600">
              <a:solidFill>
                <a:srgbClr val="FFFFFF"/>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8</a:t>
            </a:r>
            <a:r>
              <a:rPr lang="en">
                <a:solidFill>
                  <a:srgbClr val="FFFFFF"/>
                </a:solidFill>
              </a:rPr>
              <a:t>. Recall. Use recall.sql to write your answers for this part.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Oh no! Cabbage number </a:t>
            </a:r>
            <a:r>
              <a:rPr lang="en">
                <a:solidFill>
                  <a:srgbClr val="E06666"/>
                </a:solidFill>
              </a:rPr>
              <a:t>433 </a:t>
            </a:r>
            <a:r>
              <a:rPr lang="en">
                <a:solidFill>
                  <a:srgbClr val="FFFFFF"/>
                </a:solidFill>
              </a:rPr>
              <a:t>has been found to be defective, and we have to recall the entire batch. Ultimately, we want to know 1) how many cabbages were affected, 2) their average (and total) value, and </a:t>
            </a:r>
            <a:r>
              <a:rPr lang="en">
                <a:solidFill>
                  <a:srgbClr val="FFFF00"/>
                </a:solidFill>
              </a:rPr>
              <a:t>3) get the names and emails of the customers we should contact about the problem</a:t>
            </a:r>
            <a:r>
              <a:rPr lang="en">
                <a:solidFill>
                  <a:srgbClr val="FFFFFF"/>
                </a:solidFill>
              </a:rPr>
              <a:t>.</a:t>
            </a:r>
            <a:endParaRPr>
              <a:solidFill>
                <a:srgbClr val="FFFFFF"/>
              </a:solidFill>
            </a:endParaRPr>
          </a:p>
          <a:p>
            <a:pPr indent="0" lvl="0" marL="0" rtl="0" algn="l">
              <a:spcBef>
                <a:spcPts val="0"/>
              </a:spcBef>
              <a:spcAft>
                <a:spcPts val="0"/>
              </a:spcAft>
              <a:buNone/>
            </a:pPr>
            <a:r>
              <a:rPr lang="en">
                <a:solidFill>
                  <a:srgbClr val="FFFFFF"/>
                </a:solidFill>
              </a:rPr>
              <a:t>Steps:</a:t>
            </a:r>
            <a:endParaRPr>
              <a:solidFill>
                <a:srgbClr val="FFFFFF"/>
              </a:solidFill>
            </a:endParaRPr>
          </a:p>
          <a:p>
            <a:pPr indent="-317500" lvl="0" marL="457200" rtl="0" algn="l">
              <a:spcBef>
                <a:spcPts val="0"/>
              </a:spcBef>
              <a:spcAft>
                <a:spcPts val="0"/>
              </a:spcAft>
              <a:buClr>
                <a:srgbClr val="FFFFFF"/>
              </a:buClr>
              <a:buSzPts val="1400"/>
              <a:buAutoNum type="arabicPeriod"/>
            </a:pPr>
            <a:r>
              <a:rPr lang="en" sz="1400">
                <a:solidFill>
                  <a:srgbClr val="FFFFFF"/>
                </a:solidFill>
              </a:rPr>
              <a:t>Get </a:t>
            </a:r>
            <a:r>
              <a:rPr lang="en" sz="1400">
                <a:solidFill>
                  <a:srgbClr val="FFFFFF"/>
                </a:solidFill>
                <a:latin typeface="Consolas"/>
                <a:ea typeface="Consolas"/>
                <a:cs typeface="Consolas"/>
                <a:sym typeface="Consolas"/>
              </a:rPr>
              <a:t>invoice_id</a:t>
            </a:r>
            <a:r>
              <a:rPr lang="en" sz="1400">
                <a:solidFill>
                  <a:srgbClr val="FFFFFF"/>
                </a:solidFill>
              </a:rPr>
              <a:t> of every cabbage in the batch that was sold</a:t>
            </a:r>
            <a:endParaRPr sz="1400">
              <a:solidFill>
                <a:srgbClr val="FFFFFF"/>
              </a:solidFill>
            </a:endParaRPr>
          </a:p>
          <a:p>
            <a:pPr indent="-317500" lvl="0" marL="457200" rtl="0" algn="l">
              <a:spcBef>
                <a:spcPts val="0"/>
              </a:spcBef>
              <a:spcAft>
                <a:spcPts val="0"/>
              </a:spcAft>
              <a:buClr>
                <a:srgbClr val="FFFFFF"/>
              </a:buClr>
              <a:buSzPts val="1400"/>
              <a:buAutoNum type="arabicPeriod"/>
            </a:pPr>
            <a:r>
              <a:rPr lang="en" sz="1400">
                <a:solidFill>
                  <a:srgbClr val="FFFFFF"/>
                </a:solidFill>
              </a:rPr>
              <a:t>Get all distinct </a:t>
            </a:r>
            <a:r>
              <a:rPr lang="en" sz="1400">
                <a:solidFill>
                  <a:srgbClr val="FFFFFF"/>
                </a:solidFill>
                <a:latin typeface="Consolas"/>
                <a:ea typeface="Consolas"/>
                <a:cs typeface="Consolas"/>
                <a:sym typeface="Consolas"/>
              </a:rPr>
              <a:t>customer_id</a:t>
            </a:r>
            <a:r>
              <a:rPr lang="en" sz="1400">
                <a:solidFill>
                  <a:srgbClr val="FFFFFF"/>
                </a:solidFill>
              </a:rPr>
              <a:t> associated with each invoice that may have a bad cabbage (Hint: use DISTINCT function and IN instead of =)</a:t>
            </a:r>
            <a:endParaRPr sz="1400">
              <a:solidFill>
                <a:srgbClr val="FFFFFF"/>
              </a:solidFill>
            </a:endParaRPr>
          </a:p>
          <a:p>
            <a:pPr indent="-317500" lvl="0" marL="457200" rtl="0" algn="l">
              <a:spcBef>
                <a:spcPts val="0"/>
              </a:spcBef>
              <a:spcAft>
                <a:spcPts val="0"/>
              </a:spcAft>
              <a:buClr>
                <a:srgbClr val="FFFFFF"/>
              </a:buClr>
              <a:buSzPts val="1400"/>
              <a:buAutoNum type="arabicPeriod"/>
            </a:pPr>
            <a:r>
              <a:rPr lang="en" sz="1400">
                <a:solidFill>
                  <a:srgbClr val="FFFFFF"/>
                </a:solidFill>
              </a:rPr>
              <a:t>Get </a:t>
            </a:r>
            <a:r>
              <a:rPr lang="en" sz="1400">
                <a:solidFill>
                  <a:srgbClr val="FFFFFF"/>
                </a:solidFill>
                <a:latin typeface="Consolas"/>
                <a:ea typeface="Consolas"/>
                <a:cs typeface="Consolas"/>
                <a:sym typeface="Consolas"/>
              </a:rPr>
              <a:t>name, email</a:t>
            </a:r>
            <a:r>
              <a:rPr lang="en" sz="1400">
                <a:solidFill>
                  <a:srgbClr val="FFFFFF"/>
                </a:solidFill>
              </a:rPr>
              <a:t> of each customer with that </a:t>
            </a:r>
            <a:r>
              <a:rPr lang="en" sz="1400">
                <a:solidFill>
                  <a:srgbClr val="FFFFFF"/>
                </a:solidFill>
                <a:latin typeface="Consolas"/>
                <a:ea typeface="Consolas"/>
                <a:cs typeface="Consolas"/>
                <a:sym typeface="Consolas"/>
              </a:rPr>
              <a:t>customer_id</a:t>
            </a:r>
            <a:r>
              <a:rPr lang="en" sz="1400">
                <a:solidFill>
                  <a:srgbClr val="FFFFFF"/>
                </a:solidFill>
              </a:rPr>
              <a:t>, order alphabetically by name (Hint: use ORDER BY and IN)</a:t>
            </a:r>
            <a:endParaRPr sz="14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9</a:t>
            </a:r>
            <a:r>
              <a:rPr lang="en">
                <a:solidFill>
                  <a:srgbClr val="FFFFFF"/>
                </a:solidFill>
              </a:rPr>
              <a:t>. Create invoices!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1600">
                <a:solidFill>
                  <a:srgbClr val="FFFFFF"/>
                </a:solidFill>
              </a:rPr>
              <a:t>Write a program invoices.py that allows a user to create invoices by inputting their name, email, and total_value of the purchase. In order to create a valid invoice, the </a:t>
            </a:r>
            <a:r>
              <a:rPr lang="en" sz="1600">
                <a:solidFill>
                  <a:srgbClr val="FFFF00"/>
                </a:solidFill>
              </a:rPr>
              <a:t>following conditions must be satisfied</a:t>
            </a:r>
            <a:r>
              <a:rPr lang="en" sz="1600">
                <a:solidFill>
                  <a:srgbClr val="FFFFFF"/>
                </a:solidFill>
              </a:rPr>
              <a:t>:</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The name must be valid (in the customers table)</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The email must be valid (in the customers table)</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The total_value must be &gt; 0</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Print out a success message after inserting</a:t>
            </a:r>
            <a:endParaRPr sz="1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pic>
        <p:nvPicPr>
          <p:cNvPr id="61" name="Google Shape;61;p14"/>
          <p:cNvPicPr preferRelativeResize="0"/>
          <p:nvPr/>
        </p:nvPicPr>
        <p:blipFill>
          <a:blip r:embed="rId3">
            <a:alphaModFix/>
          </a:blip>
          <a:stretch>
            <a:fillRect/>
          </a:stretch>
        </p:blipFill>
        <p:spPr>
          <a:xfrm>
            <a:off x="2190750" y="1179775"/>
            <a:ext cx="4762500" cy="3581400"/>
          </a:xfrm>
          <a:prstGeom prst="rect">
            <a:avLst/>
          </a:prstGeom>
          <a:noFill/>
          <a:ln>
            <a:noFill/>
          </a:ln>
        </p:spPr>
      </p:pic>
      <p:sp>
        <p:nvSpPr>
          <p:cNvPr id="62" name="Google Shape;62;p14"/>
          <p:cNvSpPr txBox="1"/>
          <p:nvPr/>
        </p:nvSpPr>
        <p:spPr>
          <a:xfrm>
            <a:off x="6616500" y="531175"/>
            <a:ext cx="22158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Credits to Josh Archibald</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pic>
        <p:nvPicPr>
          <p:cNvPr id="68" name="Google Shape;68;p15"/>
          <p:cNvPicPr preferRelativeResize="0"/>
          <p:nvPr/>
        </p:nvPicPr>
        <p:blipFill>
          <a:blip r:embed="rId3">
            <a:alphaModFix/>
          </a:blip>
          <a:stretch>
            <a:fillRect/>
          </a:stretch>
        </p:blipFill>
        <p:spPr>
          <a:xfrm>
            <a:off x="2665688" y="1093925"/>
            <a:ext cx="3812614"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pic>
        <p:nvPicPr>
          <p:cNvPr id="74" name="Google Shape;74;p16"/>
          <p:cNvPicPr preferRelativeResize="0"/>
          <p:nvPr/>
        </p:nvPicPr>
        <p:blipFill>
          <a:blip r:embed="rId3">
            <a:alphaModFix/>
          </a:blip>
          <a:stretch>
            <a:fillRect/>
          </a:stretch>
        </p:blipFill>
        <p:spPr>
          <a:xfrm>
            <a:off x="1687350" y="1093925"/>
            <a:ext cx="5769295"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1. Create a database.</a:t>
            </a:r>
            <a:endParaRPr sz="2400">
              <a:solidFill>
                <a:srgbClr val="FFFFFF"/>
              </a:solidFill>
            </a:endParaRPr>
          </a:p>
          <a:p>
            <a:pPr indent="0" lvl="0" marL="0" rtl="0" algn="l">
              <a:spcBef>
                <a:spcPts val="1600"/>
              </a:spcBef>
              <a:spcAft>
                <a:spcPts val="0"/>
              </a:spcAft>
              <a:buNone/>
            </a:pPr>
            <a:r>
              <a:rPr lang="en">
                <a:solidFill>
                  <a:srgbClr val="FFFFFF"/>
                </a:solidFill>
              </a:rPr>
              <a:t>Create a database called cabbages.db.</a:t>
            </a:r>
            <a:endParaRPr>
              <a:solidFill>
                <a:srgbClr val="FFFFFF"/>
              </a:solidFill>
            </a:endParaRPr>
          </a:p>
          <a:p>
            <a:pPr indent="0" lvl="0" marL="0" rtl="0" algn="l">
              <a:spcBef>
                <a:spcPts val="1600"/>
              </a:spcBef>
              <a:spcAft>
                <a:spcPts val="1600"/>
              </a:spcAft>
              <a:buNone/>
            </a:pPr>
            <a:r>
              <a:rPr lang="en">
                <a:solidFill>
                  <a:srgbClr val="FFFF00"/>
                </a:solidFill>
                <a:latin typeface="Consolas"/>
                <a:ea typeface="Consolas"/>
                <a:cs typeface="Consolas"/>
                <a:sym typeface="Consolas"/>
              </a:rPr>
              <a:t>touch cabbages.db</a:t>
            </a:r>
            <a:endParaRPr>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2. Open the database in SQLite.</a:t>
            </a:r>
            <a:endParaRPr sz="2400">
              <a:solidFill>
                <a:srgbClr val="FFFFFF"/>
              </a:solidFill>
            </a:endParaRPr>
          </a:p>
          <a:p>
            <a:pPr indent="0" lvl="0" marL="0" rtl="0" algn="l">
              <a:spcBef>
                <a:spcPts val="1600"/>
              </a:spcBef>
              <a:spcAft>
                <a:spcPts val="1600"/>
              </a:spcAft>
              <a:buNone/>
            </a:pPr>
            <a:r>
              <a:rPr lang="en">
                <a:solidFill>
                  <a:srgbClr val="FFFF00"/>
                </a:solidFill>
                <a:latin typeface="Consolas"/>
                <a:ea typeface="Consolas"/>
                <a:cs typeface="Consolas"/>
                <a:sym typeface="Consolas"/>
              </a:rPr>
              <a:t>sqlite3 cabbages.db</a:t>
            </a:r>
            <a:endParaRPr>
              <a:solidFill>
                <a:srgbClr val="FFFF00"/>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3. Create some tables.</a:t>
            </a:r>
            <a:endParaRPr>
              <a:solidFill>
                <a:srgbClr val="FFFFFF"/>
              </a:solidFill>
            </a:endParaRPr>
          </a:p>
          <a:p>
            <a:pPr indent="0" lvl="0" marL="0" rtl="0" algn="l">
              <a:spcBef>
                <a:spcPts val="0"/>
              </a:spcBef>
              <a:spcAft>
                <a:spcPts val="0"/>
              </a:spcAft>
              <a:buNone/>
            </a:pPr>
            <a:r>
              <a:rPr lang="en" sz="1400">
                <a:solidFill>
                  <a:srgbClr val="FFFFFF"/>
                </a:solidFill>
              </a:rPr>
              <a:t>Let's get this database started! Cabbage Man is hoping to have 3 tables to get off the ground:</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rPr lang="en" sz="1200" u="sng">
                <a:solidFill>
                  <a:srgbClr val="00FFFF"/>
                </a:solidFill>
                <a:latin typeface="Consolas"/>
                <a:ea typeface="Consolas"/>
                <a:cs typeface="Consolas"/>
                <a:sym typeface="Consolas"/>
              </a:rPr>
              <a:t>customers</a:t>
            </a:r>
            <a:endParaRPr sz="1200" u="sng">
              <a:solidFill>
                <a:srgbClr val="00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id (INTEGER, PRIMARY KEY)</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name (TEXT,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email (TEXT,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200" u="sng">
                <a:solidFill>
                  <a:srgbClr val="00FFFF"/>
                </a:solidFill>
                <a:latin typeface="Consolas"/>
                <a:ea typeface="Consolas"/>
                <a:cs typeface="Consolas"/>
                <a:sym typeface="Consolas"/>
              </a:rPr>
              <a:t>invoices</a:t>
            </a:r>
            <a:endParaRPr sz="1200" u="sng">
              <a:solidFill>
                <a:srgbClr val="00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id (INTEGER, PRIMARY KEY)</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customer_id (INTEGER,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total_value (REAL,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200" u="sng">
                <a:solidFill>
                  <a:srgbClr val="00FFFF"/>
                </a:solidFill>
                <a:latin typeface="Consolas"/>
                <a:ea typeface="Consolas"/>
                <a:cs typeface="Consolas"/>
                <a:sym typeface="Consolas"/>
              </a:rPr>
              <a:t>cabbages</a:t>
            </a:r>
            <a:endParaRPr sz="1200" u="sng">
              <a:solidFill>
                <a:srgbClr val="00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id (INTEGER, PRIMARY KEY)</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cabbage_type (TEXT,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batch_id (INTEGER,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invoice_id (INTEGER, NOT NULL)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value (REAL, NOT NULL)</a:t>
            </a:r>
            <a:endParaRPr sz="1100">
              <a:solidFill>
                <a:srgbClr val="FFFFFF"/>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4. Inserting some data into the database.</a:t>
            </a:r>
            <a:endParaRPr>
              <a:solidFill>
                <a:srgbClr val="FFFFFF"/>
              </a:solidFill>
            </a:endParaRPr>
          </a:p>
          <a:p>
            <a:pPr indent="0" lvl="0" marL="0" rtl="0" algn="l">
              <a:spcBef>
                <a:spcPts val="0"/>
              </a:spcBef>
              <a:spcAft>
                <a:spcPts val="0"/>
              </a:spcAft>
              <a:buNone/>
            </a:pPr>
            <a:r>
              <a:rPr lang="en" sz="1400">
                <a:solidFill>
                  <a:srgbClr val="FFFFFF"/>
                </a:solidFill>
              </a:rPr>
              <a:t>We will practice INSERT by adding some customers</a:t>
            </a:r>
            <a:endParaRPr sz="1100">
              <a:solidFill>
                <a:srgbClr val="FFFFFF"/>
              </a:solidFill>
              <a:latin typeface="Consolas"/>
              <a:ea typeface="Consolas"/>
              <a:cs typeface="Consolas"/>
              <a:sym typeface="Consolas"/>
            </a:endParaRPr>
          </a:p>
        </p:txBody>
      </p:sp>
      <p:graphicFrame>
        <p:nvGraphicFramePr>
          <p:cNvPr id="99" name="Google Shape;99;p20"/>
          <p:cNvGraphicFramePr/>
          <p:nvPr/>
        </p:nvGraphicFramePr>
        <p:xfrm>
          <a:off x="5066988" y="1435150"/>
          <a:ext cx="3000000" cy="3000000"/>
        </p:xfrm>
        <a:graphic>
          <a:graphicData uri="http://schemas.openxmlformats.org/drawingml/2006/table">
            <a:tbl>
              <a:tblPr>
                <a:solidFill>
                  <a:srgbClr val="FFFFFF"/>
                </a:solidFill>
                <a:tableStyleId>{C4D9ED00-99FF-4B21-85EB-3E8180270A8F}</a:tableStyleId>
              </a:tblPr>
              <a:tblGrid>
                <a:gridCol w="965600"/>
                <a:gridCol w="2271175"/>
              </a:tblGrid>
              <a:tr h="314325">
                <a:tc>
                  <a:txBody>
                    <a:bodyPr/>
                    <a:lstStyle/>
                    <a:p>
                      <a:pPr indent="0" lvl="0" marL="0" rtl="0" algn="ctr">
                        <a:lnSpc>
                          <a:spcPct val="100000"/>
                        </a:lnSpc>
                        <a:spcBef>
                          <a:spcPts val="0"/>
                        </a:spcBef>
                        <a:spcAft>
                          <a:spcPts val="1200"/>
                        </a:spcAft>
                        <a:buNone/>
                      </a:pPr>
                      <a:r>
                        <a:rPr b="1" lang="en" sz="1200">
                          <a:solidFill>
                            <a:srgbClr val="24292E"/>
                          </a:solidFill>
                          <a:highlight>
                            <a:srgbClr val="FFFFFF"/>
                          </a:highlight>
                        </a:rPr>
                        <a:t>Name</a:t>
                      </a:r>
                      <a:endParaRPr b="1" sz="1200">
                        <a:solidFill>
                          <a:srgbClr val="24292E"/>
                        </a:solidFill>
                        <a:highlight>
                          <a:srgbClr val="FFFFFF"/>
                        </a:highlight>
                      </a:endParaRPr>
                    </a:p>
                  </a:txBody>
                  <a:tcPr marT="57150" marB="57150" marR="123825" marL="123825"/>
                </a:tc>
                <a:tc>
                  <a:txBody>
                    <a:bodyPr/>
                    <a:lstStyle/>
                    <a:p>
                      <a:pPr indent="0" lvl="0" marL="0" rtl="0" algn="ctr">
                        <a:lnSpc>
                          <a:spcPct val="100000"/>
                        </a:lnSpc>
                        <a:spcBef>
                          <a:spcPts val="0"/>
                        </a:spcBef>
                        <a:spcAft>
                          <a:spcPts val="1200"/>
                        </a:spcAft>
                        <a:buNone/>
                      </a:pPr>
                      <a:r>
                        <a:rPr b="1" lang="en" sz="1200">
                          <a:solidFill>
                            <a:srgbClr val="24292E"/>
                          </a:solidFill>
                          <a:highlight>
                            <a:srgbClr val="FFFFFF"/>
                          </a:highlight>
                        </a:rPr>
                        <a:t>Email</a:t>
                      </a:r>
                      <a:endParaRPr b="1" sz="1200">
                        <a:solidFill>
                          <a:srgbClr val="24292E"/>
                        </a:solidFill>
                        <a:highlight>
                          <a:srgbClr val="FFFFFF"/>
                        </a:highlight>
                      </a:endParaRPr>
                    </a:p>
                  </a:txBody>
                  <a:tcPr marT="57150" marB="57150" marR="123825" marL="123825"/>
                </a:tc>
              </a:tr>
              <a:tr h="314325">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Aang</a:t>
                      </a:r>
                      <a:endParaRPr sz="1200">
                        <a:solidFill>
                          <a:srgbClr val="24292E"/>
                        </a:solidFill>
                        <a:highlight>
                          <a:srgbClr val="FFFFFF"/>
                        </a:highlight>
                      </a:endParaRPr>
                    </a:p>
                  </a:txBody>
                  <a:tcPr marT="57150" marB="57150" marR="123825" marL="123825"/>
                </a:tc>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aang@team.avatar</a:t>
                      </a:r>
                      <a:endParaRPr sz="1200">
                        <a:solidFill>
                          <a:srgbClr val="24292E"/>
                        </a:solidFill>
                        <a:highlight>
                          <a:srgbClr val="FFFFFF"/>
                        </a:highlight>
                      </a:endParaRPr>
                    </a:p>
                  </a:txBody>
                  <a:tcPr marT="57150" marB="57150" marR="123825" marL="123825"/>
                </a:tc>
              </a:tr>
              <a:tr h="314325">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Iroh</a:t>
                      </a:r>
                      <a:endParaRPr sz="1200">
                        <a:solidFill>
                          <a:srgbClr val="24292E"/>
                        </a:solidFill>
                        <a:highlight>
                          <a:srgbClr val="FFFFFF"/>
                        </a:highlight>
                      </a:endParaRPr>
                    </a:p>
                  </a:txBody>
                  <a:tcPr marT="57150" marB="57150" marR="123825" marL="123825"/>
                </a:tc>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iroh@fire.gov</a:t>
                      </a:r>
                      <a:endParaRPr sz="1200">
                        <a:solidFill>
                          <a:srgbClr val="24292E"/>
                        </a:solidFill>
                        <a:highlight>
                          <a:srgbClr val="FFFFFF"/>
                        </a:highlight>
                      </a:endParaRPr>
                    </a:p>
                  </a:txBody>
                  <a:tcPr marT="57150" marB="57150" marR="123825" marL="123825"/>
                </a:tc>
              </a:tr>
              <a:tr h="314325">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Katara</a:t>
                      </a:r>
                      <a:endParaRPr sz="1200">
                        <a:solidFill>
                          <a:srgbClr val="24292E"/>
                        </a:solidFill>
                        <a:highlight>
                          <a:srgbClr val="FFFFFF"/>
                        </a:highlight>
                      </a:endParaRPr>
                    </a:p>
                  </a:txBody>
                  <a:tcPr marT="57150" marB="57150" marR="123825" marL="123825"/>
                </a:tc>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katara@team.avatar</a:t>
                      </a:r>
                      <a:endParaRPr sz="1200">
                        <a:solidFill>
                          <a:srgbClr val="24292E"/>
                        </a:solidFill>
                        <a:highlight>
                          <a:srgbClr val="FFFFFF"/>
                        </a:highlight>
                      </a:endParaRPr>
                    </a:p>
                  </a:txBody>
                  <a:tcPr marT="57150" marB="57150" marR="123825" marL="123825"/>
                </a:tc>
              </a:tr>
              <a:tr h="314325">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Sokka</a:t>
                      </a:r>
                      <a:endParaRPr sz="1200">
                        <a:solidFill>
                          <a:srgbClr val="24292E"/>
                        </a:solidFill>
                        <a:highlight>
                          <a:srgbClr val="FFFFFF"/>
                        </a:highlight>
                      </a:endParaRPr>
                    </a:p>
                  </a:txBody>
                  <a:tcPr marT="57150" marB="57150" marR="123825" marL="123825"/>
                </a:tc>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sokka@team.avatar</a:t>
                      </a:r>
                      <a:endParaRPr sz="1200">
                        <a:solidFill>
                          <a:srgbClr val="24292E"/>
                        </a:solidFill>
                        <a:highlight>
                          <a:srgbClr val="FFFFFF"/>
                        </a:highlight>
                      </a:endParaRPr>
                    </a:p>
                  </a:txBody>
                  <a:tcPr marT="57150" marB="57150" marR="123825" marL="123825"/>
                </a:tc>
              </a:tr>
              <a:tr h="314325">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Toph</a:t>
                      </a:r>
                      <a:endParaRPr sz="1200">
                        <a:solidFill>
                          <a:srgbClr val="24292E"/>
                        </a:solidFill>
                        <a:highlight>
                          <a:srgbClr val="FFFFFF"/>
                        </a:highlight>
                      </a:endParaRPr>
                    </a:p>
                  </a:txBody>
                  <a:tcPr marT="57150" marB="57150" marR="123825" marL="123825"/>
                </a:tc>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toph@team.avatar</a:t>
                      </a:r>
                      <a:endParaRPr sz="1200">
                        <a:solidFill>
                          <a:srgbClr val="24292E"/>
                        </a:solidFill>
                        <a:highlight>
                          <a:srgbClr val="FFFFFF"/>
                        </a:highlight>
                      </a:endParaRPr>
                    </a:p>
                  </a:txBody>
                  <a:tcPr marT="57150" marB="57150" marR="123825" marL="123825"/>
                </a:tc>
              </a:tr>
              <a:tr h="314325">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Zuko</a:t>
                      </a:r>
                      <a:endParaRPr sz="1200">
                        <a:solidFill>
                          <a:srgbClr val="24292E"/>
                        </a:solidFill>
                        <a:highlight>
                          <a:srgbClr val="FFFFFF"/>
                        </a:highlight>
                      </a:endParaRPr>
                    </a:p>
                  </a:txBody>
                  <a:tcPr marT="57150" marB="57150" marR="123825" marL="123825"/>
                </a:tc>
                <a:tc>
                  <a:txBody>
                    <a:bodyPr/>
                    <a:lstStyle/>
                    <a:p>
                      <a:pPr indent="0" lvl="0" marL="0" rtl="0" algn="l">
                        <a:lnSpc>
                          <a:spcPct val="100000"/>
                        </a:lnSpc>
                        <a:spcBef>
                          <a:spcPts val="0"/>
                        </a:spcBef>
                        <a:spcAft>
                          <a:spcPts val="1200"/>
                        </a:spcAft>
                        <a:buNone/>
                      </a:pPr>
                      <a:r>
                        <a:rPr lang="en" sz="1200">
                          <a:solidFill>
                            <a:srgbClr val="24292E"/>
                          </a:solidFill>
                          <a:highlight>
                            <a:srgbClr val="FFFFFF"/>
                          </a:highlight>
                        </a:rPr>
                        <a:t>zuko@fire.gov</a:t>
                      </a:r>
                      <a:endParaRPr sz="1200">
                        <a:solidFill>
                          <a:srgbClr val="24292E"/>
                        </a:solidFill>
                        <a:highlight>
                          <a:srgbClr val="FFFFFF"/>
                        </a:highlight>
                      </a:endParaRPr>
                    </a:p>
                  </a:txBody>
                  <a:tcPr marT="57150" marB="57150" marR="123825" marL="1238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Cabbages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5a. Simulate some cabbage purchases.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Download </a:t>
            </a:r>
            <a:r>
              <a:rPr lang="en">
                <a:solidFill>
                  <a:srgbClr val="FFFFFF"/>
                </a:solidFill>
                <a:latin typeface="Consolas"/>
                <a:ea typeface="Consolas"/>
                <a:cs typeface="Consolas"/>
                <a:sym typeface="Consolas"/>
              </a:rPr>
              <a:t>simulate.py</a:t>
            </a:r>
            <a:r>
              <a:rPr lang="en">
                <a:solidFill>
                  <a:srgbClr val="FFFFFF"/>
                </a:solidFill>
              </a:rPr>
              <a:t> from this folder: </a:t>
            </a:r>
            <a:r>
              <a:rPr lang="en" u="sng">
                <a:solidFill>
                  <a:schemeClr val="hlink"/>
                </a:solidFill>
                <a:hlinkClick r:id="rId3"/>
              </a:rPr>
              <a:t>https://drive.google.com/drive/folders/1Zn1dIEn4mKi6fOxVMIb15yA_XHk1kcHU?usp=sharing</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Upload it to your IDE and run it (</a:t>
            </a:r>
            <a:r>
              <a:rPr lang="en">
                <a:solidFill>
                  <a:srgbClr val="FFFF00"/>
                </a:solidFill>
                <a:latin typeface="Consolas"/>
                <a:ea typeface="Consolas"/>
                <a:cs typeface="Consolas"/>
                <a:sym typeface="Consolas"/>
              </a:rPr>
              <a:t>python simulate.py</a:t>
            </a:r>
            <a:r>
              <a:rPr lang="en">
                <a:solidFill>
                  <a:srgbClr val="FFFFFF"/>
                </a:solidFill>
              </a:rPr>
              <a:t>) to add more customers, cabbages, and invoices to your tables!</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