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BFBDFB-FC37-4F4E-87BE-0FC62B0F19B7}">
  <a:tblStyle styleId="{09BFBDFB-FC37-4F4E-87BE-0FC62B0F19B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2C866ED-42A8-4994-BA1B-E3A53E9F8CF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d4e69532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d4e69532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33cb64e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33cb64e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33cb64e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33cb64e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33cb64e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33cb64e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33cb64e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33cb64e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d4e69532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d4e69532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33cb64e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33cb64e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33cb64e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33cb64e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33cb64e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733cb64e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d4e69532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d4e69532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f92b806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f92b806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33cb64e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33cb64e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d4e69532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d4e69532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33cb64e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733cb64e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d4e69532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d4e69532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33cb64e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733cb64e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d4e69532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d4e69532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733cb64e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733cb64e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9d4e69532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9d4e69532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733cb64e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733cb64e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d4e69532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9d4e69532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34cb70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34cb70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d4e69532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d4e69532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d4e695328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9d4e695328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9d4e695328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9d4e695328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d4e69532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9d4e69532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d4e695328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9d4e69532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733cb64e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733cb64e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d4e695328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9d4e69532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d4e69532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d4e69532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9d4e695328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9d4e695328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d4e695328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9d4e695328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34cb70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34cb70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9d4e695328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9d4e695328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9d4e695328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9d4e695328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733cb64e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733cb64e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733cb64e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733cb64e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733cb64e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733cb64e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733cb64e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733cb64e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733cb64e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733cb64e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733cb64e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733cb64e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733cb64e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733cb64e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733cb64e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733cb64e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33cb6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33cb6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733cb64e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733cb64e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733cb64e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733cb64e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9d4e69532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9d4e69532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733cb64e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733cb64e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9d4e69532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9d4e69532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733cb64e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733cb64e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9d4e69532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9d4e69532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733cb64e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733cb64e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733cb64e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733cb64e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733cb64e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733cb64e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33cb64e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33cb64e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9d4e695328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9d4e695328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9d4e69532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9d4e69532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9d4e69532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9d4e69532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9d4e69532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9d4e69532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9d4e69532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9d4e69532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9d4e69532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9d4e69532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9d4e69532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9d4e69532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9d4e69532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9d4e69532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9d4e69532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9d4e69532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9d4e69532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9d4e69532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33cb64e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33cb64e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9d4e69532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9d4e69532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9d4e69532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9d4e69532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9d4e695328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9d4e69532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9d4e695328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9d4e695328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9d4e69532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9d4e69532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9d4e69532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9d4e69532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9d4e69532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9d4e69532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9d4e69532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9d4e69532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9d4e695328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9d4e695328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9d4e69532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9d4e69532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33cb64e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33cb64e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33cb64e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33cb64e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sli.do/"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www.w3schools.com/sql/sql_ref_keywords.asp"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s://drive.google.com/drive/folders/1Zn1dIEn4mKi6fOxVMIb15yA_XHk1kcHU?usp=shar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hyperlink" Target="https://cs50.harvard.edu/college/2020/fall/labs/7/"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4" y="744575"/>
            <a:ext cx="39441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CS50 Section 7:</a:t>
            </a:r>
            <a:endParaRPr/>
          </a:p>
          <a:p>
            <a:pPr indent="0" lvl="0" marL="0" rtl="0" algn="l">
              <a:spcBef>
                <a:spcPts val="0"/>
              </a:spcBef>
              <a:spcAft>
                <a:spcPts val="0"/>
              </a:spcAft>
              <a:buNone/>
            </a:pPr>
            <a:r>
              <a:rPr lang="en"/>
              <a:t>SQL</a:t>
            </a:r>
            <a:endParaRPr/>
          </a:p>
        </p:txBody>
      </p:sp>
      <p:sp>
        <p:nvSpPr>
          <p:cNvPr id="55" name="Google Shape;55;p13"/>
          <p:cNvSpPr txBox="1"/>
          <p:nvPr>
            <p:ph idx="1" type="subTitle"/>
          </p:nvPr>
        </p:nvSpPr>
        <p:spPr>
          <a:xfrm>
            <a:off x="311700" y="31389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Albert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u="sng">
                <a:solidFill>
                  <a:schemeClr val="hlink"/>
                </a:solidFill>
                <a:hlinkClick r:id="rId3"/>
              </a:rPr>
              <a:t>https://www.sli.do/</a:t>
            </a:r>
            <a:endParaRPr>
              <a:solidFill>
                <a:srgbClr val="FFFFFF"/>
              </a:solidFill>
            </a:endParaRPr>
          </a:p>
          <a:p>
            <a:pPr indent="0" lvl="0" marL="0" rtl="0" algn="l">
              <a:spcBef>
                <a:spcPts val="0"/>
              </a:spcBef>
              <a:spcAft>
                <a:spcPts val="0"/>
              </a:spcAft>
              <a:buNone/>
            </a:pPr>
            <a:r>
              <a:rPr lang="en">
                <a:solidFill>
                  <a:srgbClr val="FFFFFF"/>
                </a:solidFill>
              </a:rPr>
              <a:t>Code: 21384</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56" name="Google Shape;56;p13"/>
          <p:cNvPicPr preferRelativeResize="0"/>
          <p:nvPr/>
        </p:nvPicPr>
        <p:blipFill>
          <a:blip r:embed="rId4">
            <a:alphaModFix/>
          </a:blip>
          <a:stretch>
            <a:fillRect/>
          </a:stretch>
        </p:blipFill>
        <p:spPr>
          <a:xfrm>
            <a:off x="4419750" y="537700"/>
            <a:ext cx="4178500" cy="4178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An </a:t>
            </a:r>
            <a:r>
              <a:rPr lang="en">
                <a:solidFill>
                  <a:srgbClr val="FFFFFF"/>
                </a:solidFill>
                <a:latin typeface="Consolas"/>
                <a:ea typeface="Consolas"/>
                <a:cs typeface="Consolas"/>
                <a:sym typeface="Consolas"/>
              </a:rPr>
              <a:t>INSERT</a:t>
            </a:r>
            <a:r>
              <a:rPr lang="en">
                <a:solidFill>
                  <a:srgbClr val="FFFFFF"/>
                </a:solidFill>
              </a:rPr>
              <a:t> query adds information to a table.</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INSERT INTO </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users</a:t>
            </a:r>
            <a:r>
              <a:rPr lang="en" sz="2400">
                <a:latin typeface="Consolas"/>
                <a:ea typeface="Consolas"/>
                <a:cs typeface="Consolas"/>
                <a:sym typeface="Consolas"/>
              </a:rPr>
              <a:t> </a:t>
            </a:r>
            <a:endParaRPr sz="2400">
              <a:latin typeface="Consolas"/>
              <a:ea typeface="Consolas"/>
              <a:cs typeface="Consolas"/>
              <a:sym typeface="Consolas"/>
            </a:endParaRPr>
          </a:p>
          <a:p>
            <a:pPr indent="0" lvl="0" marL="1828800" rtl="0" algn="l">
              <a:spcBef>
                <a:spcPts val="0"/>
              </a:spcBef>
              <a:spcAft>
                <a:spcPts val="0"/>
              </a:spcAft>
              <a:buNone/>
            </a:pPr>
            <a:r>
              <a:rPr lang="en" sz="2400">
                <a:latin typeface="Consolas"/>
                <a:ea typeface="Consolas"/>
                <a:cs typeface="Consolas"/>
                <a:sym typeface="Consolas"/>
              </a:rPr>
              <a:t>(</a:t>
            </a:r>
            <a:r>
              <a:rPr lang="en" sz="2400">
                <a:solidFill>
                  <a:schemeClr val="accent6"/>
                </a:solidFill>
                <a:latin typeface="Consolas"/>
                <a:ea typeface="Consolas"/>
                <a:cs typeface="Consolas"/>
                <a:sym typeface="Consolas"/>
              </a:rPr>
              <a:t>username, password, fullname</a:t>
            </a:r>
            <a:r>
              <a:rPr lang="en" sz="2400">
                <a:latin typeface="Consolas"/>
                <a:ea typeface="Consolas"/>
                <a:cs typeface="Consolas"/>
                <a:sym typeface="Consolas"/>
              </a:rPr>
              <a:t>) </a:t>
            </a:r>
            <a:endParaRPr sz="2400">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VALUES </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latin typeface="Consolas"/>
                <a:ea typeface="Consolas"/>
                <a:cs typeface="Consolas"/>
                <a:sym typeface="Consolas"/>
              </a:rPr>
              <a:t>(</a:t>
            </a:r>
            <a:r>
              <a:rPr lang="en" sz="2400">
                <a:solidFill>
                  <a:schemeClr val="accent6"/>
                </a:solidFill>
                <a:latin typeface="Consolas"/>
                <a:ea typeface="Consolas"/>
                <a:cs typeface="Consolas"/>
                <a:sym typeface="Consolas"/>
              </a:rPr>
              <a:t>'newman', 'USMAIL', 'Newman'</a:t>
            </a:r>
            <a:r>
              <a:rPr lang="en" sz="2400">
                <a:latin typeface="Consolas"/>
                <a:ea typeface="Consolas"/>
                <a:cs typeface="Consolas"/>
                <a:sym typeface="Consolas"/>
              </a:rPr>
              <a:t>)</a:t>
            </a:r>
            <a:endParaRPr sz="2400">
              <a:latin typeface="Consolas"/>
              <a:ea typeface="Consolas"/>
              <a:cs typeface="Consolas"/>
              <a:sym typeface="Consolas"/>
            </a:endParaRPr>
          </a:p>
        </p:txBody>
      </p:sp>
      <p:sp>
        <p:nvSpPr>
          <p:cNvPr id="108" name="Google Shape;108;p22"/>
          <p:cNvSpPr txBox="1"/>
          <p:nvPr/>
        </p:nvSpPr>
        <p:spPr>
          <a:xfrm>
            <a:off x="-685150" y="800950"/>
            <a:ext cx="55584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2"/>
          <p:cNvSpPr txBox="1"/>
          <p:nvPr/>
        </p:nvSpPr>
        <p:spPr>
          <a:xfrm>
            <a:off x="-685150" y="800950"/>
            <a:ext cx="55584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txBox="1"/>
          <p:nvPr/>
        </p:nvSpPr>
        <p:spPr>
          <a:xfrm>
            <a:off x="5981050" y="1300775"/>
            <a:ext cx="2694300" cy="119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93C47D"/>
                </a:solidFill>
              </a:rPr>
              <a:t>Inserts ‘newman’, ‘USMAIL’, ‘Newman’ into the username, password, fullname columns (respectively) in the users table</a:t>
            </a:r>
            <a:endParaRPr>
              <a:solidFill>
                <a:srgbClr val="93C47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users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moms</a:t>
            </a:r>
            <a:endParaRPr b="1">
              <a:solidFill>
                <a:srgbClr val="FFFFFF"/>
              </a:solidFill>
            </a:endParaRPr>
          </a:p>
        </p:txBody>
      </p:sp>
      <p:graphicFrame>
        <p:nvGraphicFramePr>
          <p:cNvPr id="116" name="Google Shape;116;p23"/>
          <p:cNvGraphicFramePr/>
          <p:nvPr/>
        </p:nvGraphicFramePr>
        <p:xfrm>
          <a:off x="952500" y="778575"/>
          <a:ext cx="3000000" cy="3000000"/>
        </p:xfrm>
        <a:graphic>
          <a:graphicData uri="http://schemas.openxmlformats.org/drawingml/2006/table">
            <a:tbl>
              <a:tblPr>
                <a:noFill/>
                <a:tableStyleId>{09BFBDFB-FC37-4F4E-87BE-0FC62B0F19B7}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password</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fullname</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fus!ll!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b0sc0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George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USMAIL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r>
            </a:tbl>
          </a:graphicData>
        </a:graphic>
      </p:graphicFrame>
      <p:graphicFrame>
        <p:nvGraphicFramePr>
          <p:cNvPr id="117" name="Google Shape;117;p23"/>
          <p:cNvGraphicFramePr/>
          <p:nvPr/>
        </p:nvGraphicFramePr>
        <p:xfrm>
          <a:off x="2762250" y="3318775"/>
          <a:ext cx="3000000" cy="3000000"/>
        </p:xfrm>
        <a:graphic>
          <a:graphicData uri="http://schemas.openxmlformats.org/drawingml/2006/table">
            <a:tbl>
              <a:tblPr>
                <a:noFill/>
                <a:tableStyleId>{09BFBDFB-FC37-4F4E-87BE-0FC62B0F19B7}</a:tableStyleId>
              </a:tblPr>
              <a:tblGrid>
                <a:gridCol w="1809750"/>
                <a:gridCol w="1809750"/>
              </a:tblGrid>
              <a:tr h="381000">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mother</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Helen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Estelle Costanza</a:t>
                      </a:r>
                      <a:endParaRPr>
                        <a:solidFill>
                          <a:srgbClr val="FFFFFF"/>
                        </a:solidFill>
                      </a:endParaRPr>
                    </a:p>
                  </a:txBody>
                  <a:tcPr marT="91425" marB="91425" marR="91425" marL="91425"/>
                </a:tc>
              </a:tr>
            </a:tbl>
          </a:graphicData>
        </a:graphic>
      </p:graphicFrame>
      <p:sp>
        <p:nvSpPr>
          <p:cNvPr id="118" name="Google Shape;118;p23"/>
          <p:cNvSpPr txBox="1"/>
          <p:nvPr/>
        </p:nvSpPr>
        <p:spPr>
          <a:xfrm>
            <a:off x="106150" y="3711175"/>
            <a:ext cx="2557200" cy="1177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latin typeface="Consolas"/>
                <a:ea typeface="Consolas"/>
                <a:cs typeface="Consolas"/>
                <a:sym typeface="Consolas"/>
              </a:rPr>
              <a:t>INSERT INTO </a:t>
            </a:r>
            <a:endParaRPr sz="11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accent6"/>
                </a:solidFill>
                <a:latin typeface="Consolas"/>
                <a:ea typeface="Consolas"/>
                <a:cs typeface="Consolas"/>
                <a:sym typeface="Consolas"/>
              </a:rPr>
              <a:t>users</a:t>
            </a:r>
            <a:r>
              <a:rPr lang="en" sz="1100">
                <a:solidFill>
                  <a:schemeClr val="lt2"/>
                </a:solidFill>
                <a:latin typeface="Consolas"/>
                <a:ea typeface="Consolas"/>
                <a:cs typeface="Consolas"/>
                <a:sym typeface="Consolas"/>
              </a:rPr>
              <a:t> </a:t>
            </a:r>
            <a:endParaRPr sz="11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lt2"/>
                </a:solidFill>
                <a:latin typeface="Consolas"/>
                <a:ea typeface="Consolas"/>
                <a:cs typeface="Consolas"/>
                <a:sym typeface="Consolas"/>
              </a:rPr>
              <a:t>(</a:t>
            </a:r>
            <a:r>
              <a:rPr lang="en" sz="1100">
                <a:solidFill>
                  <a:schemeClr val="accent6"/>
                </a:solidFill>
                <a:latin typeface="Consolas"/>
                <a:ea typeface="Consolas"/>
                <a:cs typeface="Consolas"/>
                <a:sym typeface="Consolas"/>
              </a:rPr>
              <a:t>username, password, fullname</a:t>
            </a:r>
            <a:r>
              <a:rPr lang="en" sz="1100">
                <a:solidFill>
                  <a:schemeClr val="lt2"/>
                </a:solidFill>
                <a:latin typeface="Consolas"/>
                <a:ea typeface="Consolas"/>
                <a:cs typeface="Consolas"/>
                <a:sym typeface="Consolas"/>
              </a:rPr>
              <a:t>) </a:t>
            </a:r>
            <a:endParaRPr sz="11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rgbClr val="FFFFFF"/>
                </a:solidFill>
                <a:latin typeface="Consolas"/>
                <a:ea typeface="Consolas"/>
                <a:cs typeface="Consolas"/>
                <a:sym typeface="Consolas"/>
              </a:rPr>
              <a:t>VALUES </a:t>
            </a:r>
            <a:endParaRPr sz="11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lt2"/>
                </a:solidFill>
                <a:latin typeface="Consolas"/>
                <a:ea typeface="Consolas"/>
                <a:cs typeface="Consolas"/>
                <a:sym typeface="Consolas"/>
              </a:rPr>
              <a:t>(</a:t>
            </a:r>
            <a:r>
              <a:rPr lang="en" sz="1100">
                <a:solidFill>
                  <a:schemeClr val="accent6"/>
                </a:solidFill>
                <a:latin typeface="Consolas"/>
                <a:ea typeface="Consolas"/>
                <a:cs typeface="Consolas"/>
                <a:sym typeface="Consolas"/>
              </a:rPr>
              <a:t>'newman', 'USMAIL', 'Newman'</a:t>
            </a:r>
            <a:r>
              <a:rPr lang="en" sz="1100">
                <a:solidFill>
                  <a:schemeClr val="lt2"/>
                </a:solidFill>
                <a:latin typeface="Consolas"/>
                <a:ea typeface="Consolas"/>
                <a:cs typeface="Consolas"/>
                <a:sym typeface="Consolas"/>
              </a:rPr>
              <a:t>)</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users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moms</a:t>
            </a:r>
            <a:endParaRPr b="1">
              <a:solidFill>
                <a:srgbClr val="FFFFFF"/>
              </a:solidFill>
            </a:endParaRPr>
          </a:p>
        </p:txBody>
      </p:sp>
      <p:graphicFrame>
        <p:nvGraphicFramePr>
          <p:cNvPr id="124" name="Google Shape;124;p24"/>
          <p:cNvGraphicFramePr/>
          <p:nvPr/>
        </p:nvGraphicFramePr>
        <p:xfrm>
          <a:off x="952500" y="778575"/>
          <a:ext cx="3000000" cy="3000000"/>
        </p:xfrm>
        <a:graphic>
          <a:graphicData uri="http://schemas.openxmlformats.org/drawingml/2006/table">
            <a:tbl>
              <a:tblPr>
                <a:noFill/>
                <a:tableStyleId>{09BFBDFB-FC37-4F4E-87BE-0FC62B0F19B7}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password</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fullname</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fus!ll!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b0sc0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George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12</a:t>
                      </a:r>
                      <a:endParaRPr>
                        <a:solidFill>
                          <a:srgbClr val="FFFFFF"/>
                        </a:solidFill>
                      </a:endParaRPr>
                    </a:p>
                  </a:txBody>
                  <a:tcPr marT="91425" marB="91425" marR="91425" marL="91425">
                    <a:solidFill>
                      <a:schemeClr val="accent4"/>
                    </a:solidFill>
                  </a:tcPr>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USMAIL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r>
            </a:tbl>
          </a:graphicData>
        </a:graphic>
      </p:graphicFrame>
      <p:graphicFrame>
        <p:nvGraphicFramePr>
          <p:cNvPr id="125" name="Google Shape;125;p24"/>
          <p:cNvGraphicFramePr/>
          <p:nvPr/>
        </p:nvGraphicFramePr>
        <p:xfrm>
          <a:off x="2762250" y="3318775"/>
          <a:ext cx="3000000" cy="3000000"/>
        </p:xfrm>
        <a:graphic>
          <a:graphicData uri="http://schemas.openxmlformats.org/drawingml/2006/table">
            <a:tbl>
              <a:tblPr>
                <a:noFill/>
                <a:tableStyleId>{09BFBDFB-FC37-4F4E-87BE-0FC62B0F19B7}</a:tableStyleId>
              </a:tblPr>
              <a:tblGrid>
                <a:gridCol w="1809750"/>
                <a:gridCol w="1809750"/>
              </a:tblGrid>
              <a:tr h="381000">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mother</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Helen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Estelle Costanza</a:t>
                      </a:r>
                      <a:endParaRPr>
                        <a:solidFill>
                          <a:srgbClr val="FFFFFF"/>
                        </a:solidFill>
                      </a:endParaRPr>
                    </a:p>
                  </a:txBody>
                  <a:tcPr marT="91425" marB="91425" marR="91425" marL="91425"/>
                </a:tc>
              </a:tr>
            </a:tbl>
          </a:graphicData>
        </a:graphic>
      </p:graphicFrame>
      <p:sp>
        <p:nvSpPr>
          <p:cNvPr id="126" name="Google Shape;126;p24"/>
          <p:cNvSpPr txBox="1"/>
          <p:nvPr/>
        </p:nvSpPr>
        <p:spPr>
          <a:xfrm>
            <a:off x="106150" y="3711175"/>
            <a:ext cx="2557200" cy="1177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latin typeface="Consolas"/>
                <a:ea typeface="Consolas"/>
                <a:cs typeface="Consolas"/>
                <a:sym typeface="Consolas"/>
              </a:rPr>
              <a:t>INSERT INTO </a:t>
            </a:r>
            <a:endParaRPr sz="11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accent6"/>
                </a:solidFill>
                <a:latin typeface="Consolas"/>
                <a:ea typeface="Consolas"/>
                <a:cs typeface="Consolas"/>
                <a:sym typeface="Consolas"/>
              </a:rPr>
              <a:t>users</a:t>
            </a:r>
            <a:r>
              <a:rPr lang="en" sz="1100">
                <a:solidFill>
                  <a:schemeClr val="lt2"/>
                </a:solidFill>
                <a:latin typeface="Consolas"/>
                <a:ea typeface="Consolas"/>
                <a:cs typeface="Consolas"/>
                <a:sym typeface="Consolas"/>
              </a:rPr>
              <a:t> </a:t>
            </a:r>
            <a:endParaRPr sz="11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lt2"/>
                </a:solidFill>
                <a:latin typeface="Consolas"/>
                <a:ea typeface="Consolas"/>
                <a:cs typeface="Consolas"/>
                <a:sym typeface="Consolas"/>
              </a:rPr>
              <a:t>(</a:t>
            </a:r>
            <a:r>
              <a:rPr lang="en" sz="1100">
                <a:solidFill>
                  <a:schemeClr val="accent6"/>
                </a:solidFill>
                <a:latin typeface="Consolas"/>
                <a:ea typeface="Consolas"/>
                <a:cs typeface="Consolas"/>
                <a:sym typeface="Consolas"/>
              </a:rPr>
              <a:t>username, password, fullname</a:t>
            </a:r>
            <a:r>
              <a:rPr lang="en" sz="1100">
                <a:solidFill>
                  <a:schemeClr val="lt2"/>
                </a:solidFill>
                <a:latin typeface="Consolas"/>
                <a:ea typeface="Consolas"/>
                <a:cs typeface="Consolas"/>
                <a:sym typeface="Consolas"/>
              </a:rPr>
              <a:t>) </a:t>
            </a:r>
            <a:endParaRPr sz="11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rgbClr val="FFFFFF"/>
                </a:solidFill>
                <a:latin typeface="Consolas"/>
                <a:ea typeface="Consolas"/>
                <a:cs typeface="Consolas"/>
                <a:sym typeface="Consolas"/>
              </a:rPr>
              <a:t>VALUES </a:t>
            </a:r>
            <a:endParaRPr sz="11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lt2"/>
                </a:solidFill>
                <a:latin typeface="Consolas"/>
                <a:ea typeface="Consolas"/>
                <a:cs typeface="Consolas"/>
                <a:sym typeface="Consolas"/>
              </a:rPr>
              <a:t>(</a:t>
            </a:r>
            <a:r>
              <a:rPr lang="en" sz="1100">
                <a:solidFill>
                  <a:schemeClr val="accent6"/>
                </a:solidFill>
                <a:latin typeface="Consolas"/>
                <a:ea typeface="Consolas"/>
                <a:cs typeface="Consolas"/>
                <a:sym typeface="Consolas"/>
              </a:rPr>
              <a:t>'newman', 'USMAIL', 'Newman'</a:t>
            </a:r>
            <a:r>
              <a:rPr lang="en" sz="1100">
                <a:solidFill>
                  <a:schemeClr val="lt2"/>
                </a:solidFill>
                <a:latin typeface="Consolas"/>
                <a:ea typeface="Consolas"/>
                <a:cs typeface="Consolas"/>
                <a:sym typeface="Consolas"/>
              </a:rPr>
              <a:t>)</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Consolas"/>
              <a:buChar char="●"/>
            </a:pPr>
            <a:r>
              <a:rPr lang="en">
                <a:solidFill>
                  <a:srgbClr val="FFFFFF"/>
                </a:solidFill>
              </a:rPr>
              <a:t>When defining the column that ultimately is your primary key, it’s usually a good idea for that column to be an integer.</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Moreover, you can configure that column to </a:t>
            </a:r>
            <a:r>
              <a:rPr b="1" lang="en">
                <a:solidFill>
                  <a:srgbClr val="FFFFFF"/>
                </a:solidFill>
              </a:rPr>
              <a:t>autoincrement</a:t>
            </a:r>
            <a:r>
              <a:rPr lang="en">
                <a:solidFill>
                  <a:srgbClr val="FFFFFF"/>
                </a:solidFill>
              </a:rPr>
              <a:t>, so it will pre-populate that column for you automatically when rows are added, eliminating the risk that you’ll accidentally try to insert something with a duplicate value.</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An </a:t>
            </a:r>
            <a:r>
              <a:rPr lang="en">
                <a:solidFill>
                  <a:srgbClr val="FFFFFF"/>
                </a:solidFill>
                <a:latin typeface="Consolas"/>
                <a:ea typeface="Consolas"/>
                <a:cs typeface="Consolas"/>
                <a:sym typeface="Consolas"/>
              </a:rPr>
              <a:t>INSERT</a:t>
            </a:r>
            <a:r>
              <a:rPr lang="en">
                <a:solidFill>
                  <a:srgbClr val="FFFFFF"/>
                </a:solidFill>
              </a:rPr>
              <a:t> query adds information to a table.</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INSERT INTO </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moms</a:t>
            </a:r>
            <a:endParaRPr sz="2400">
              <a:latin typeface="Consolas"/>
              <a:ea typeface="Consolas"/>
              <a:cs typeface="Consolas"/>
              <a:sym typeface="Consolas"/>
            </a:endParaRPr>
          </a:p>
          <a:p>
            <a:pPr indent="0" lvl="0" marL="1828800" rtl="0" algn="l">
              <a:spcBef>
                <a:spcPts val="0"/>
              </a:spcBef>
              <a:spcAft>
                <a:spcPts val="0"/>
              </a:spcAft>
              <a:buNone/>
            </a:pPr>
            <a:r>
              <a:rPr lang="en" sz="2400">
                <a:latin typeface="Consolas"/>
                <a:ea typeface="Consolas"/>
                <a:cs typeface="Consolas"/>
                <a:sym typeface="Consolas"/>
              </a:rPr>
              <a:t>(</a:t>
            </a:r>
            <a:r>
              <a:rPr lang="en" sz="2400">
                <a:solidFill>
                  <a:schemeClr val="accent6"/>
                </a:solidFill>
                <a:latin typeface="Consolas"/>
                <a:ea typeface="Consolas"/>
                <a:cs typeface="Consolas"/>
                <a:sym typeface="Consolas"/>
              </a:rPr>
              <a:t>username, mother</a:t>
            </a:r>
            <a:r>
              <a:rPr lang="en" sz="2400">
                <a:latin typeface="Consolas"/>
                <a:ea typeface="Consolas"/>
                <a:cs typeface="Consolas"/>
                <a:sym typeface="Consolas"/>
              </a:rPr>
              <a:t>) </a:t>
            </a:r>
            <a:endParaRPr sz="2400">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VALUES </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latin typeface="Consolas"/>
                <a:ea typeface="Consolas"/>
                <a:cs typeface="Consolas"/>
                <a:sym typeface="Consolas"/>
              </a:rPr>
              <a:t>(</a:t>
            </a:r>
            <a:r>
              <a:rPr lang="en" sz="2400">
                <a:solidFill>
                  <a:schemeClr val="accent6"/>
                </a:solidFill>
                <a:latin typeface="Consolas"/>
                <a:ea typeface="Consolas"/>
                <a:cs typeface="Consolas"/>
                <a:sym typeface="Consolas"/>
              </a:rPr>
              <a:t>'kramer'</a:t>
            </a:r>
            <a:r>
              <a:rPr lang="en" sz="2400">
                <a:solidFill>
                  <a:schemeClr val="accent6"/>
                </a:solidFill>
                <a:latin typeface="Consolas"/>
                <a:ea typeface="Consolas"/>
                <a:cs typeface="Consolas"/>
                <a:sym typeface="Consolas"/>
              </a:rPr>
              <a:t>, 'Babs Kramer'</a:t>
            </a:r>
            <a:r>
              <a:rPr lang="en" sz="2400">
                <a:latin typeface="Consolas"/>
                <a:ea typeface="Consolas"/>
                <a:cs typeface="Consolas"/>
                <a:sym typeface="Consolas"/>
              </a:rPr>
              <a:t>)</a:t>
            </a:r>
            <a:endParaRPr sz="24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An </a:t>
            </a:r>
            <a:r>
              <a:rPr lang="en">
                <a:solidFill>
                  <a:srgbClr val="FFFFFF"/>
                </a:solidFill>
                <a:latin typeface="Consolas"/>
                <a:ea typeface="Consolas"/>
                <a:cs typeface="Consolas"/>
                <a:sym typeface="Consolas"/>
              </a:rPr>
              <a:t>INSERT</a:t>
            </a:r>
            <a:r>
              <a:rPr lang="en">
                <a:solidFill>
                  <a:srgbClr val="FFFFFF"/>
                </a:solidFill>
              </a:rPr>
              <a:t> query adds information to a table.</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INSERT INTO </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moms</a:t>
            </a:r>
            <a:endParaRPr sz="2400">
              <a:latin typeface="Consolas"/>
              <a:ea typeface="Consolas"/>
              <a:cs typeface="Consolas"/>
              <a:sym typeface="Consolas"/>
            </a:endParaRPr>
          </a:p>
          <a:p>
            <a:pPr indent="0" lvl="0" marL="1828800" rtl="0" algn="l">
              <a:spcBef>
                <a:spcPts val="0"/>
              </a:spcBef>
              <a:spcAft>
                <a:spcPts val="0"/>
              </a:spcAft>
              <a:buNone/>
            </a:pPr>
            <a:r>
              <a:rPr lang="en" sz="2400">
                <a:latin typeface="Consolas"/>
                <a:ea typeface="Consolas"/>
                <a:cs typeface="Consolas"/>
                <a:sym typeface="Consolas"/>
              </a:rPr>
              <a:t>(</a:t>
            </a:r>
            <a:r>
              <a:rPr lang="en" sz="2400">
                <a:solidFill>
                  <a:schemeClr val="accent6"/>
                </a:solidFill>
                <a:latin typeface="Consolas"/>
                <a:ea typeface="Consolas"/>
                <a:cs typeface="Consolas"/>
                <a:sym typeface="Consolas"/>
              </a:rPr>
              <a:t>username, mother</a:t>
            </a:r>
            <a:r>
              <a:rPr lang="en" sz="2400">
                <a:latin typeface="Consolas"/>
                <a:ea typeface="Consolas"/>
                <a:cs typeface="Consolas"/>
                <a:sym typeface="Consolas"/>
              </a:rPr>
              <a:t>) </a:t>
            </a:r>
            <a:endParaRPr sz="2400">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VALUES </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latin typeface="Consolas"/>
                <a:ea typeface="Consolas"/>
                <a:cs typeface="Consolas"/>
                <a:sym typeface="Consolas"/>
              </a:rPr>
              <a:t>(</a:t>
            </a:r>
            <a:r>
              <a:rPr lang="en" sz="2400">
                <a:solidFill>
                  <a:schemeClr val="accent6"/>
                </a:solidFill>
                <a:latin typeface="Consolas"/>
                <a:ea typeface="Consolas"/>
                <a:cs typeface="Consolas"/>
                <a:sym typeface="Consolas"/>
              </a:rPr>
              <a:t>'kramer', 'Babs Kramer'</a:t>
            </a:r>
            <a:r>
              <a:rPr lang="en" sz="2400">
                <a:latin typeface="Consolas"/>
                <a:ea typeface="Consolas"/>
                <a:cs typeface="Consolas"/>
                <a:sym typeface="Consolas"/>
              </a:rPr>
              <a:t>)</a:t>
            </a:r>
            <a:endParaRPr sz="2400">
              <a:latin typeface="Consolas"/>
              <a:ea typeface="Consolas"/>
              <a:cs typeface="Consolas"/>
              <a:sym typeface="Consolas"/>
            </a:endParaRPr>
          </a:p>
        </p:txBody>
      </p:sp>
      <p:sp>
        <p:nvSpPr>
          <p:cNvPr id="142" name="Google Shape;142;p27"/>
          <p:cNvSpPr txBox="1"/>
          <p:nvPr/>
        </p:nvSpPr>
        <p:spPr>
          <a:xfrm>
            <a:off x="5981050" y="1300775"/>
            <a:ext cx="2694300" cy="119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93C47D"/>
                </a:solidFill>
              </a:rPr>
              <a:t>Inserts ‘kramer’, ‘mother’ into the username, mother columns (respectively) in the moms table</a:t>
            </a:r>
            <a:endParaRPr>
              <a:solidFill>
                <a:srgbClr val="93C47D"/>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users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moms</a:t>
            </a:r>
            <a:endParaRPr b="1">
              <a:solidFill>
                <a:srgbClr val="FFFFFF"/>
              </a:solidFill>
            </a:endParaRPr>
          </a:p>
        </p:txBody>
      </p:sp>
      <p:graphicFrame>
        <p:nvGraphicFramePr>
          <p:cNvPr id="148" name="Google Shape;148;p28"/>
          <p:cNvGraphicFramePr/>
          <p:nvPr/>
        </p:nvGraphicFramePr>
        <p:xfrm>
          <a:off x="952500" y="778575"/>
          <a:ext cx="3000000" cy="3000000"/>
        </p:xfrm>
        <a:graphic>
          <a:graphicData uri="http://schemas.openxmlformats.org/drawingml/2006/table">
            <a:tbl>
              <a:tblPr>
                <a:noFill/>
                <a:tableStyleId>{09BFBDFB-FC37-4F4E-87BE-0FC62B0F19B7}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password</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fullname</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fus!ll!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b0sc0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George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USMAIL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r>
            </a:tbl>
          </a:graphicData>
        </a:graphic>
      </p:graphicFrame>
      <p:graphicFrame>
        <p:nvGraphicFramePr>
          <p:cNvPr id="149" name="Google Shape;149;p28"/>
          <p:cNvGraphicFramePr/>
          <p:nvPr/>
        </p:nvGraphicFramePr>
        <p:xfrm>
          <a:off x="2762250" y="3318775"/>
          <a:ext cx="3000000" cy="3000000"/>
        </p:xfrm>
        <a:graphic>
          <a:graphicData uri="http://schemas.openxmlformats.org/drawingml/2006/table">
            <a:tbl>
              <a:tblPr>
                <a:noFill/>
                <a:tableStyleId>{09BFBDFB-FC37-4F4E-87BE-0FC62B0F19B7}</a:tableStyleId>
              </a:tblPr>
              <a:tblGrid>
                <a:gridCol w="1809750"/>
                <a:gridCol w="1809750"/>
              </a:tblGrid>
              <a:tr h="381000">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mother</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Helen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Estelle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kramer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Babs Kramer</a:t>
                      </a:r>
                      <a:endParaRPr>
                        <a:solidFill>
                          <a:srgbClr val="FFFFFF"/>
                        </a:solidFill>
                      </a:endParaRPr>
                    </a:p>
                  </a:txBody>
                  <a:tcPr marT="91425" marB="91425" marR="91425" marL="91425"/>
                </a:tc>
              </a:tr>
            </a:tbl>
          </a:graphicData>
        </a:graphic>
      </p:graphicFrame>
      <p:sp>
        <p:nvSpPr>
          <p:cNvPr id="150" name="Google Shape;150;p28"/>
          <p:cNvSpPr txBox="1"/>
          <p:nvPr/>
        </p:nvSpPr>
        <p:spPr>
          <a:xfrm>
            <a:off x="183350" y="3585475"/>
            <a:ext cx="2335200" cy="1302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Consolas"/>
                <a:ea typeface="Consolas"/>
                <a:cs typeface="Consolas"/>
                <a:sym typeface="Consolas"/>
              </a:rPr>
              <a:t>INSERT INTO </a:t>
            </a:r>
            <a:endParaRPr sz="12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accent6"/>
                </a:solidFill>
                <a:latin typeface="Consolas"/>
                <a:ea typeface="Consolas"/>
                <a:cs typeface="Consolas"/>
                <a:sym typeface="Consolas"/>
              </a:rPr>
              <a:t>moms</a:t>
            </a:r>
            <a:endParaRPr sz="12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lt2"/>
                </a:solidFill>
                <a:latin typeface="Consolas"/>
                <a:ea typeface="Consolas"/>
                <a:cs typeface="Consolas"/>
                <a:sym typeface="Consolas"/>
              </a:rPr>
              <a:t>(</a:t>
            </a:r>
            <a:r>
              <a:rPr lang="en" sz="1200">
                <a:solidFill>
                  <a:schemeClr val="accent6"/>
                </a:solidFill>
                <a:latin typeface="Consolas"/>
                <a:ea typeface="Consolas"/>
                <a:cs typeface="Consolas"/>
                <a:sym typeface="Consolas"/>
              </a:rPr>
              <a:t>username, mother</a:t>
            </a:r>
            <a:r>
              <a:rPr lang="en" sz="1200">
                <a:solidFill>
                  <a:schemeClr val="lt2"/>
                </a:solidFill>
                <a:latin typeface="Consolas"/>
                <a:ea typeface="Consolas"/>
                <a:cs typeface="Consolas"/>
                <a:sym typeface="Consolas"/>
              </a:rPr>
              <a:t>) </a:t>
            </a:r>
            <a:endParaRPr sz="12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FFFFFF"/>
                </a:solidFill>
                <a:latin typeface="Consolas"/>
                <a:ea typeface="Consolas"/>
                <a:cs typeface="Consolas"/>
                <a:sym typeface="Consolas"/>
              </a:rPr>
              <a:t>VALUES </a:t>
            </a:r>
            <a:endParaRPr sz="12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lt2"/>
                </a:solidFill>
                <a:latin typeface="Consolas"/>
                <a:ea typeface="Consolas"/>
                <a:cs typeface="Consolas"/>
                <a:sym typeface="Consolas"/>
              </a:rPr>
              <a:t>(</a:t>
            </a:r>
            <a:r>
              <a:rPr lang="en" sz="1200">
                <a:solidFill>
                  <a:schemeClr val="accent6"/>
                </a:solidFill>
                <a:latin typeface="Consolas"/>
                <a:ea typeface="Consolas"/>
                <a:cs typeface="Consolas"/>
                <a:sym typeface="Consolas"/>
              </a:rPr>
              <a:t>'kramer', 'Babs Kramer'</a:t>
            </a:r>
            <a:r>
              <a:rPr lang="en" sz="1200">
                <a:solidFill>
                  <a:schemeClr val="lt2"/>
                </a:solidFill>
                <a:latin typeface="Consolas"/>
                <a:ea typeface="Consolas"/>
                <a:cs typeface="Consolas"/>
                <a:sym typeface="Consolas"/>
              </a:rPr>
              <a:t>)</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 </a:t>
            </a:r>
            <a:r>
              <a:rPr lang="en">
                <a:solidFill>
                  <a:srgbClr val="FFFFFF"/>
                </a:solidFill>
                <a:latin typeface="Consolas"/>
                <a:ea typeface="Consolas"/>
                <a:cs typeface="Consolas"/>
                <a:sym typeface="Consolas"/>
              </a:rPr>
              <a:t>SELECT</a:t>
            </a:r>
            <a:r>
              <a:rPr lang="en">
                <a:solidFill>
                  <a:srgbClr val="FFFFFF"/>
                </a:solidFill>
              </a:rPr>
              <a:t> query extracts information from a table.</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SELECT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&lt;columns&gt;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FROM</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&lt;table&gt;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i="1" lang="en" sz="2400">
                <a:solidFill>
                  <a:schemeClr val="accent4"/>
                </a:solidFill>
                <a:latin typeface="Consolas"/>
                <a:ea typeface="Consolas"/>
                <a:cs typeface="Consolas"/>
                <a:sym typeface="Consolas"/>
              </a:rPr>
              <a:t>WHERE</a:t>
            </a:r>
            <a:r>
              <a:rPr lang="en" sz="2400">
                <a:solidFill>
                  <a:schemeClr val="accent4"/>
                </a:solidFill>
                <a:latin typeface="Consolas"/>
                <a:ea typeface="Consolas"/>
                <a:cs typeface="Consolas"/>
                <a:sym typeface="Consolas"/>
              </a:rPr>
              <a:t> </a:t>
            </a:r>
            <a:endParaRPr sz="2400">
              <a:solidFill>
                <a:schemeClr val="accent4"/>
              </a:solidFill>
              <a:latin typeface="Consolas"/>
              <a:ea typeface="Consolas"/>
              <a:cs typeface="Consolas"/>
              <a:sym typeface="Consolas"/>
            </a:endParaRPr>
          </a:p>
          <a:p>
            <a:pPr indent="0" lvl="0" marL="1828800" rtl="0" algn="l">
              <a:spcBef>
                <a:spcPts val="0"/>
              </a:spcBef>
              <a:spcAft>
                <a:spcPts val="0"/>
              </a:spcAft>
              <a:buNone/>
            </a:pPr>
            <a:r>
              <a:rPr i="1" lang="en" sz="2400">
                <a:solidFill>
                  <a:schemeClr val="accent4"/>
                </a:solidFill>
                <a:latin typeface="Consolas"/>
                <a:ea typeface="Consolas"/>
                <a:cs typeface="Consolas"/>
                <a:sym typeface="Consolas"/>
              </a:rPr>
              <a:t>&lt;predicate&gt;</a:t>
            </a:r>
            <a:endParaRPr i="1" sz="2400">
              <a:solidFill>
                <a:schemeClr val="accent4"/>
              </a:solidFill>
              <a:latin typeface="Consolas"/>
              <a:ea typeface="Consolas"/>
              <a:cs typeface="Consolas"/>
              <a:sym typeface="Consolas"/>
            </a:endParaRPr>
          </a:p>
          <a:p>
            <a:pPr indent="0" lvl="0" marL="1828800" rtl="0" algn="l">
              <a:spcBef>
                <a:spcPts val="0"/>
              </a:spcBef>
              <a:spcAft>
                <a:spcPts val="0"/>
              </a:spcAft>
              <a:buNone/>
            </a:pPr>
            <a:r>
              <a:t/>
            </a:r>
            <a:endParaRPr sz="24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 </a:t>
            </a:r>
            <a:r>
              <a:rPr lang="en">
                <a:solidFill>
                  <a:srgbClr val="FFFFFF"/>
                </a:solidFill>
                <a:latin typeface="Consolas"/>
                <a:ea typeface="Consolas"/>
                <a:cs typeface="Consolas"/>
                <a:sym typeface="Consolas"/>
              </a:rPr>
              <a:t>SELECT</a:t>
            </a:r>
            <a:r>
              <a:rPr lang="en">
                <a:solidFill>
                  <a:srgbClr val="FFFFFF"/>
                </a:solidFill>
              </a:rPr>
              <a:t> query extracts information from a table.</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SELECT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i</a:t>
            </a:r>
            <a:r>
              <a:rPr lang="en" sz="2400">
                <a:solidFill>
                  <a:schemeClr val="accent6"/>
                </a:solidFill>
                <a:latin typeface="Consolas"/>
                <a:ea typeface="Consolas"/>
                <a:cs typeface="Consolas"/>
                <a:sym typeface="Consolas"/>
              </a:rPr>
              <a:t>dnum, fullname</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FROM</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users</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t/>
            </a:r>
            <a:endParaRPr sz="24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 </a:t>
            </a:r>
            <a:r>
              <a:rPr lang="en">
                <a:solidFill>
                  <a:srgbClr val="FFFFFF"/>
                </a:solidFill>
                <a:latin typeface="Consolas"/>
                <a:ea typeface="Consolas"/>
                <a:cs typeface="Consolas"/>
                <a:sym typeface="Consolas"/>
              </a:rPr>
              <a:t>SELECT</a:t>
            </a:r>
            <a:r>
              <a:rPr lang="en">
                <a:solidFill>
                  <a:srgbClr val="FFFFFF"/>
                </a:solidFill>
              </a:rPr>
              <a:t> query extracts information from a table.</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SELECT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idnum, fullname</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FROM</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users</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t/>
            </a:r>
            <a:endParaRPr sz="2400">
              <a:latin typeface="Consolas"/>
              <a:ea typeface="Consolas"/>
              <a:cs typeface="Consolas"/>
              <a:sym typeface="Consolas"/>
            </a:endParaRPr>
          </a:p>
        </p:txBody>
      </p:sp>
      <p:sp>
        <p:nvSpPr>
          <p:cNvPr id="166" name="Google Shape;166;p31"/>
          <p:cNvSpPr txBox="1"/>
          <p:nvPr/>
        </p:nvSpPr>
        <p:spPr>
          <a:xfrm>
            <a:off x="5981050" y="1300775"/>
            <a:ext cx="2694300" cy="119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93C47D"/>
                </a:solidFill>
              </a:rPr>
              <a:t>Selects all idnums and fullnames from the users table</a:t>
            </a:r>
            <a:endParaRPr>
              <a:solidFill>
                <a:srgbClr val="93C47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In order to build increasingly complex websites, we depend on a </a:t>
            </a:r>
            <a:r>
              <a:rPr b="1" lang="en">
                <a:solidFill>
                  <a:srgbClr val="FFFFFF"/>
                </a:solidFill>
              </a:rPr>
              <a:t>database</a:t>
            </a:r>
            <a:r>
              <a:rPr lang="en">
                <a:solidFill>
                  <a:srgbClr val="FFFFFF"/>
                </a:solidFill>
              </a:rPr>
              <a:t> to store information long-term. The simplest form of a database with which we are all likely familiar is a basic spreadsheet, organized into rows and columns, tabs (tables), and individual files (databases).</a:t>
            </a:r>
            <a:endParaRPr>
              <a:solidFill>
                <a:srgbClr val="FFFFFF"/>
              </a:solidFill>
            </a:endParaRPr>
          </a:p>
          <a:p>
            <a:pPr indent="0" lvl="0" marL="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SQL is a programming language whose purpose is to </a:t>
            </a:r>
            <a:r>
              <a:rPr i="1" lang="en">
                <a:solidFill>
                  <a:srgbClr val="FFFFFF"/>
                </a:solidFill>
              </a:rPr>
              <a:t>query</a:t>
            </a:r>
            <a:r>
              <a:rPr lang="en">
                <a:solidFill>
                  <a:srgbClr val="FFFFFF"/>
                </a:solidFill>
              </a:rPr>
              <a:t> databases (perform operations on them).</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users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moms</a:t>
            </a:r>
            <a:endParaRPr b="1">
              <a:solidFill>
                <a:srgbClr val="FFFFFF"/>
              </a:solidFill>
            </a:endParaRPr>
          </a:p>
        </p:txBody>
      </p:sp>
      <p:graphicFrame>
        <p:nvGraphicFramePr>
          <p:cNvPr id="172" name="Google Shape;172;p32"/>
          <p:cNvGraphicFramePr/>
          <p:nvPr/>
        </p:nvGraphicFramePr>
        <p:xfrm>
          <a:off x="952500" y="778575"/>
          <a:ext cx="3000000" cy="3000000"/>
        </p:xfrm>
        <a:graphic>
          <a:graphicData uri="http://schemas.openxmlformats.org/drawingml/2006/table">
            <a:tbl>
              <a:tblPr>
                <a:noFill/>
                <a:tableStyleId>{09BFBDFB-FC37-4F4E-87BE-0FC62B0F19B7}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password</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fullname</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fus!ll!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b0sc0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George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USMAIL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r>
            </a:tbl>
          </a:graphicData>
        </a:graphic>
      </p:graphicFrame>
      <p:graphicFrame>
        <p:nvGraphicFramePr>
          <p:cNvPr id="173" name="Google Shape;173;p32"/>
          <p:cNvGraphicFramePr/>
          <p:nvPr/>
        </p:nvGraphicFramePr>
        <p:xfrm>
          <a:off x="2762250" y="3318775"/>
          <a:ext cx="3000000" cy="3000000"/>
        </p:xfrm>
        <a:graphic>
          <a:graphicData uri="http://schemas.openxmlformats.org/drawingml/2006/table">
            <a:tbl>
              <a:tblPr>
                <a:noFill/>
                <a:tableStyleId>{09BFBDFB-FC37-4F4E-87BE-0FC62B0F19B7}</a:tableStyleId>
              </a:tblPr>
              <a:tblGrid>
                <a:gridCol w="1809750"/>
                <a:gridCol w="1809750"/>
              </a:tblGrid>
              <a:tr h="381000">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mother</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Helen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Estelle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kramer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Babs Kramer</a:t>
                      </a:r>
                      <a:endParaRPr>
                        <a:solidFill>
                          <a:srgbClr val="FFFFFF"/>
                        </a:solidFill>
                      </a:endParaRPr>
                    </a:p>
                  </a:txBody>
                  <a:tcPr marT="91425" marB="91425" marR="91425" marL="91425"/>
                </a:tc>
              </a:tr>
            </a:tbl>
          </a:graphicData>
        </a:graphic>
      </p:graphicFrame>
      <p:sp>
        <p:nvSpPr>
          <p:cNvPr id="174" name="Google Shape;174;p32"/>
          <p:cNvSpPr txBox="1"/>
          <p:nvPr/>
        </p:nvSpPr>
        <p:spPr>
          <a:xfrm>
            <a:off x="311700" y="3711175"/>
            <a:ext cx="1843200" cy="1170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Consolas"/>
                <a:ea typeface="Consolas"/>
                <a:cs typeface="Consolas"/>
                <a:sym typeface="Consolas"/>
              </a:rPr>
              <a:t>SELECT</a:t>
            </a:r>
            <a:endParaRPr>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accent6"/>
                </a:solidFill>
                <a:latin typeface="Consolas"/>
                <a:ea typeface="Consolas"/>
                <a:cs typeface="Consolas"/>
                <a:sym typeface="Consolas"/>
              </a:rPr>
              <a:t>idnum, fullname</a:t>
            </a:r>
            <a:endParaRPr>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rgbClr val="FFFFFF"/>
                </a:solidFill>
                <a:latin typeface="Consolas"/>
                <a:ea typeface="Consolas"/>
                <a:cs typeface="Consolas"/>
                <a:sym typeface="Consolas"/>
              </a:rPr>
              <a:t>FROM</a:t>
            </a:r>
            <a:endParaRPr>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accent6"/>
                </a:solidFill>
                <a:latin typeface="Consolas"/>
                <a:ea typeface="Consolas"/>
                <a:cs typeface="Consolas"/>
                <a:sym typeface="Consolas"/>
              </a:rPr>
              <a:t>users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users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moms</a:t>
            </a:r>
            <a:endParaRPr b="1">
              <a:solidFill>
                <a:srgbClr val="FFFFFF"/>
              </a:solidFill>
            </a:endParaRPr>
          </a:p>
        </p:txBody>
      </p:sp>
      <p:graphicFrame>
        <p:nvGraphicFramePr>
          <p:cNvPr id="180" name="Google Shape;180;p33"/>
          <p:cNvGraphicFramePr/>
          <p:nvPr/>
        </p:nvGraphicFramePr>
        <p:xfrm>
          <a:off x="952500" y="778575"/>
          <a:ext cx="3000000" cy="3000000"/>
        </p:xfrm>
        <a:graphic>
          <a:graphicData uri="http://schemas.openxmlformats.org/drawingml/2006/table">
            <a:tbl>
              <a:tblPr>
                <a:noFill/>
                <a:tableStyleId>{09BFBDFB-FC37-4F4E-87BE-0FC62B0F19B7}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password</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fullname</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t>10</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fus!ll!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t>Jerry Seinfeld</a:t>
                      </a:r>
                      <a:endParaRPr/>
                    </a:p>
                  </a:txBody>
                  <a:tcPr marT="91425" marB="91425" marR="91425" marL="91425">
                    <a:solidFill>
                      <a:schemeClr val="accent6"/>
                    </a:solidFill>
                  </a:tcPr>
                </a:tc>
              </a:tr>
              <a:tr h="381000">
                <a:tc>
                  <a:txBody>
                    <a:bodyPr/>
                    <a:lstStyle/>
                    <a:p>
                      <a:pPr indent="0" lvl="0" marL="0" rtl="0" algn="l">
                        <a:spcBef>
                          <a:spcPts val="0"/>
                        </a:spcBef>
                        <a:spcAft>
                          <a:spcPts val="0"/>
                        </a:spcAft>
                        <a:buNone/>
                      </a:pPr>
                      <a:r>
                        <a:rPr lang="en"/>
                        <a:t>11</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b0sc0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t>George Costanza</a:t>
                      </a:r>
                      <a:endParaRPr/>
                    </a:p>
                  </a:txBody>
                  <a:tcPr marT="91425" marB="91425" marR="91425" marL="91425">
                    <a:solidFill>
                      <a:schemeClr val="accent6"/>
                    </a:solidFill>
                  </a:tcPr>
                </a:tc>
              </a:tr>
              <a:tr h="381000">
                <a:tc>
                  <a:txBody>
                    <a:bodyPr/>
                    <a:lstStyle/>
                    <a:p>
                      <a:pPr indent="0" lvl="0" marL="0" rtl="0" algn="l">
                        <a:spcBef>
                          <a:spcPts val="0"/>
                        </a:spcBef>
                        <a:spcAft>
                          <a:spcPts val="0"/>
                        </a:spcAft>
                        <a:buNone/>
                      </a:pPr>
                      <a:r>
                        <a:rPr lang="en"/>
                        <a:t>12</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USMAIL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t>Newman</a:t>
                      </a:r>
                      <a:endParaRPr/>
                    </a:p>
                  </a:txBody>
                  <a:tcPr marT="91425" marB="91425" marR="91425" marL="91425">
                    <a:solidFill>
                      <a:schemeClr val="accent6"/>
                    </a:solidFill>
                  </a:tcPr>
                </a:tc>
              </a:tr>
            </a:tbl>
          </a:graphicData>
        </a:graphic>
      </p:graphicFrame>
      <p:graphicFrame>
        <p:nvGraphicFramePr>
          <p:cNvPr id="181" name="Google Shape;181;p33"/>
          <p:cNvGraphicFramePr/>
          <p:nvPr/>
        </p:nvGraphicFramePr>
        <p:xfrm>
          <a:off x="2762250" y="3318775"/>
          <a:ext cx="3000000" cy="3000000"/>
        </p:xfrm>
        <a:graphic>
          <a:graphicData uri="http://schemas.openxmlformats.org/drawingml/2006/table">
            <a:tbl>
              <a:tblPr>
                <a:noFill/>
                <a:tableStyleId>{09BFBDFB-FC37-4F4E-87BE-0FC62B0F19B7}</a:tableStyleId>
              </a:tblPr>
              <a:tblGrid>
                <a:gridCol w="1809750"/>
                <a:gridCol w="1809750"/>
              </a:tblGrid>
              <a:tr h="381000">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mother</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Helen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Estelle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kramer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Babs Kramer</a:t>
                      </a:r>
                      <a:endParaRPr>
                        <a:solidFill>
                          <a:srgbClr val="FFFFFF"/>
                        </a:solidFill>
                      </a:endParaRPr>
                    </a:p>
                  </a:txBody>
                  <a:tcPr marT="91425" marB="91425" marR="91425" marL="91425"/>
                </a:tc>
              </a:tr>
            </a:tbl>
          </a:graphicData>
        </a:graphic>
      </p:graphicFrame>
      <p:sp>
        <p:nvSpPr>
          <p:cNvPr id="182" name="Google Shape;182;p33"/>
          <p:cNvSpPr txBox="1"/>
          <p:nvPr/>
        </p:nvSpPr>
        <p:spPr>
          <a:xfrm>
            <a:off x="311700" y="3711175"/>
            <a:ext cx="1843200" cy="1170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Consolas"/>
                <a:ea typeface="Consolas"/>
                <a:cs typeface="Consolas"/>
                <a:sym typeface="Consolas"/>
              </a:rPr>
              <a:t>SELECT</a:t>
            </a:r>
            <a:endParaRPr>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accent6"/>
                </a:solidFill>
                <a:latin typeface="Consolas"/>
                <a:ea typeface="Consolas"/>
                <a:cs typeface="Consolas"/>
                <a:sym typeface="Consolas"/>
              </a:rPr>
              <a:t>idnum, fullname</a:t>
            </a:r>
            <a:endParaRPr>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rgbClr val="FFFFFF"/>
                </a:solidFill>
                <a:latin typeface="Consolas"/>
                <a:ea typeface="Consolas"/>
                <a:cs typeface="Consolas"/>
                <a:sym typeface="Consolas"/>
              </a:rPr>
              <a:t>FROM</a:t>
            </a:r>
            <a:endParaRPr>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accent6"/>
                </a:solidFill>
                <a:latin typeface="Consolas"/>
                <a:ea typeface="Consolas"/>
                <a:cs typeface="Consolas"/>
                <a:sym typeface="Consolas"/>
              </a:rPr>
              <a:t>users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 </a:t>
            </a:r>
            <a:r>
              <a:rPr lang="en">
                <a:solidFill>
                  <a:srgbClr val="FFFFFF"/>
                </a:solidFill>
                <a:latin typeface="Consolas"/>
                <a:ea typeface="Consolas"/>
                <a:cs typeface="Consolas"/>
                <a:sym typeface="Consolas"/>
              </a:rPr>
              <a:t>SELECT</a:t>
            </a:r>
            <a:r>
              <a:rPr lang="en">
                <a:solidFill>
                  <a:srgbClr val="FFFFFF"/>
                </a:solidFill>
              </a:rPr>
              <a:t> query extracts information from a table.</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SELECT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password</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FROM</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users</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WHERE</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idnum &lt; 12</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t/>
            </a:r>
            <a:endParaRPr sz="2400">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 </a:t>
            </a:r>
            <a:r>
              <a:rPr lang="en">
                <a:solidFill>
                  <a:srgbClr val="FFFFFF"/>
                </a:solidFill>
                <a:latin typeface="Consolas"/>
                <a:ea typeface="Consolas"/>
                <a:cs typeface="Consolas"/>
                <a:sym typeface="Consolas"/>
              </a:rPr>
              <a:t>SELECT</a:t>
            </a:r>
            <a:r>
              <a:rPr lang="en">
                <a:solidFill>
                  <a:srgbClr val="FFFFFF"/>
                </a:solidFill>
              </a:rPr>
              <a:t> query extracts information from a table.</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SELECT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password</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FROM</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users</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WHERE</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idnum &lt; 12</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t/>
            </a:r>
            <a:endParaRPr sz="2400">
              <a:latin typeface="Consolas"/>
              <a:ea typeface="Consolas"/>
              <a:cs typeface="Consolas"/>
              <a:sym typeface="Consolas"/>
            </a:endParaRPr>
          </a:p>
        </p:txBody>
      </p:sp>
      <p:sp>
        <p:nvSpPr>
          <p:cNvPr id="193" name="Google Shape;193;p35"/>
          <p:cNvSpPr txBox="1"/>
          <p:nvPr/>
        </p:nvSpPr>
        <p:spPr>
          <a:xfrm>
            <a:off x="5981050" y="1300775"/>
            <a:ext cx="2694300" cy="119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93C47D"/>
                </a:solidFill>
              </a:rPr>
              <a:t>Selects passwords from the users table where the idnums are less than 12</a:t>
            </a:r>
            <a:endParaRPr>
              <a:solidFill>
                <a:srgbClr val="93C47D"/>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users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moms</a:t>
            </a:r>
            <a:endParaRPr b="1">
              <a:solidFill>
                <a:srgbClr val="FFFFFF"/>
              </a:solidFill>
            </a:endParaRPr>
          </a:p>
        </p:txBody>
      </p:sp>
      <p:graphicFrame>
        <p:nvGraphicFramePr>
          <p:cNvPr id="199" name="Google Shape;199;p36"/>
          <p:cNvGraphicFramePr/>
          <p:nvPr/>
        </p:nvGraphicFramePr>
        <p:xfrm>
          <a:off x="952500" y="778575"/>
          <a:ext cx="3000000" cy="3000000"/>
        </p:xfrm>
        <a:graphic>
          <a:graphicData uri="http://schemas.openxmlformats.org/drawingml/2006/table">
            <a:tbl>
              <a:tblPr>
                <a:noFill/>
                <a:tableStyleId>{09BFBDFB-FC37-4F4E-87BE-0FC62B0F19B7}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password</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fullname</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fus!ll!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b0sc0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George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USMAIL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r>
            </a:tbl>
          </a:graphicData>
        </a:graphic>
      </p:graphicFrame>
      <p:graphicFrame>
        <p:nvGraphicFramePr>
          <p:cNvPr id="200" name="Google Shape;200;p36"/>
          <p:cNvGraphicFramePr/>
          <p:nvPr/>
        </p:nvGraphicFramePr>
        <p:xfrm>
          <a:off x="2762250" y="3318775"/>
          <a:ext cx="3000000" cy="3000000"/>
        </p:xfrm>
        <a:graphic>
          <a:graphicData uri="http://schemas.openxmlformats.org/drawingml/2006/table">
            <a:tbl>
              <a:tblPr>
                <a:noFill/>
                <a:tableStyleId>{09BFBDFB-FC37-4F4E-87BE-0FC62B0F19B7}</a:tableStyleId>
              </a:tblPr>
              <a:tblGrid>
                <a:gridCol w="1809750"/>
                <a:gridCol w="1809750"/>
              </a:tblGrid>
              <a:tr h="381000">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mother</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Helen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Estelle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kramer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Babs Kramer</a:t>
                      </a:r>
                      <a:endParaRPr>
                        <a:solidFill>
                          <a:srgbClr val="FFFFFF"/>
                        </a:solidFill>
                      </a:endParaRPr>
                    </a:p>
                  </a:txBody>
                  <a:tcPr marT="91425" marB="91425" marR="91425" marL="91425"/>
                </a:tc>
              </a:tr>
            </a:tbl>
          </a:graphicData>
        </a:graphic>
      </p:graphicFrame>
      <p:sp>
        <p:nvSpPr>
          <p:cNvPr id="201" name="Google Shape;201;p36"/>
          <p:cNvSpPr txBox="1"/>
          <p:nvPr/>
        </p:nvSpPr>
        <p:spPr>
          <a:xfrm>
            <a:off x="357075" y="3341275"/>
            <a:ext cx="1196700" cy="1524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Consolas"/>
                <a:ea typeface="Consolas"/>
                <a:cs typeface="Consolas"/>
                <a:sym typeface="Consolas"/>
              </a:rPr>
              <a:t>SELECT</a:t>
            </a:r>
            <a:endParaRPr sz="12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accent6"/>
                </a:solidFill>
                <a:latin typeface="Consolas"/>
                <a:ea typeface="Consolas"/>
                <a:cs typeface="Consolas"/>
                <a:sym typeface="Consolas"/>
              </a:rPr>
              <a:t>password</a:t>
            </a:r>
            <a:endParaRPr sz="12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FFFFFF"/>
                </a:solidFill>
                <a:latin typeface="Consolas"/>
                <a:ea typeface="Consolas"/>
                <a:cs typeface="Consolas"/>
                <a:sym typeface="Consolas"/>
              </a:rPr>
              <a:t>FROM</a:t>
            </a:r>
            <a:endParaRPr sz="12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accent6"/>
                </a:solidFill>
                <a:latin typeface="Consolas"/>
                <a:ea typeface="Consolas"/>
                <a:cs typeface="Consolas"/>
                <a:sym typeface="Consolas"/>
              </a:rPr>
              <a:t>users</a:t>
            </a:r>
            <a:endParaRPr sz="12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FFFFFF"/>
                </a:solidFill>
                <a:latin typeface="Consolas"/>
                <a:ea typeface="Consolas"/>
                <a:cs typeface="Consolas"/>
                <a:sym typeface="Consolas"/>
              </a:rPr>
              <a:t>WHERE</a:t>
            </a:r>
            <a:endParaRPr sz="12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accent6"/>
                </a:solidFill>
                <a:latin typeface="Consolas"/>
                <a:ea typeface="Consolas"/>
                <a:cs typeface="Consolas"/>
                <a:sym typeface="Consolas"/>
              </a:rPr>
              <a:t>idnum &lt; 12</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users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moms</a:t>
            </a:r>
            <a:endParaRPr b="1">
              <a:solidFill>
                <a:srgbClr val="FFFFFF"/>
              </a:solidFill>
            </a:endParaRPr>
          </a:p>
        </p:txBody>
      </p:sp>
      <p:graphicFrame>
        <p:nvGraphicFramePr>
          <p:cNvPr id="207" name="Google Shape;207;p37"/>
          <p:cNvGraphicFramePr/>
          <p:nvPr/>
        </p:nvGraphicFramePr>
        <p:xfrm>
          <a:off x="952500" y="778575"/>
          <a:ext cx="3000000" cy="3000000"/>
        </p:xfrm>
        <a:graphic>
          <a:graphicData uri="http://schemas.openxmlformats.org/drawingml/2006/table">
            <a:tbl>
              <a:tblPr>
                <a:noFill/>
                <a:tableStyleId>{09BFBDFB-FC37-4F4E-87BE-0FC62B0F19B7}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password</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fullname</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t>fus!ll!</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en">
                          <a:solidFill>
                            <a:srgbClr val="FFFFFF"/>
                          </a:solidFill>
                        </a:rPr>
                        <a:t>Jerry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t>b0sc0</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en">
                          <a:solidFill>
                            <a:srgbClr val="FFFFFF"/>
                          </a:solidFill>
                        </a:rPr>
                        <a:t>George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USMAIL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r>
            </a:tbl>
          </a:graphicData>
        </a:graphic>
      </p:graphicFrame>
      <p:graphicFrame>
        <p:nvGraphicFramePr>
          <p:cNvPr id="208" name="Google Shape;208;p37"/>
          <p:cNvGraphicFramePr/>
          <p:nvPr/>
        </p:nvGraphicFramePr>
        <p:xfrm>
          <a:off x="2762250" y="3318775"/>
          <a:ext cx="3000000" cy="3000000"/>
        </p:xfrm>
        <a:graphic>
          <a:graphicData uri="http://schemas.openxmlformats.org/drawingml/2006/table">
            <a:tbl>
              <a:tblPr>
                <a:noFill/>
                <a:tableStyleId>{09BFBDFB-FC37-4F4E-87BE-0FC62B0F19B7}</a:tableStyleId>
              </a:tblPr>
              <a:tblGrid>
                <a:gridCol w="1809750"/>
                <a:gridCol w="1809750"/>
              </a:tblGrid>
              <a:tr h="381000">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mother</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Helen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Estelle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kramer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Babs Kramer</a:t>
                      </a:r>
                      <a:endParaRPr>
                        <a:solidFill>
                          <a:srgbClr val="FFFFFF"/>
                        </a:solidFill>
                      </a:endParaRPr>
                    </a:p>
                  </a:txBody>
                  <a:tcPr marT="91425" marB="91425" marR="91425" marL="91425"/>
                </a:tc>
              </a:tr>
            </a:tbl>
          </a:graphicData>
        </a:graphic>
      </p:graphicFrame>
      <p:sp>
        <p:nvSpPr>
          <p:cNvPr id="209" name="Google Shape;209;p37"/>
          <p:cNvSpPr txBox="1"/>
          <p:nvPr/>
        </p:nvSpPr>
        <p:spPr>
          <a:xfrm>
            <a:off x="357075" y="3341275"/>
            <a:ext cx="1196700" cy="1524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Consolas"/>
                <a:ea typeface="Consolas"/>
                <a:cs typeface="Consolas"/>
                <a:sym typeface="Consolas"/>
              </a:rPr>
              <a:t>SELECT</a:t>
            </a:r>
            <a:endParaRPr sz="12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accent6"/>
                </a:solidFill>
                <a:latin typeface="Consolas"/>
                <a:ea typeface="Consolas"/>
                <a:cs typeface="Consolas"/>
                <a:sym typeface="Consolas"/>
              </a:rPr>
              <a:t>password</a:t>
            </a:r>
            <a:endParaRPr sz="12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FFFFFF"/>
                </a:solidFill>
                <a:latin typeface="Consolas"/>
                <a:ea typeface="Consolas"/>
                <a:cs typeface="Consolas"/>
                <a:sym typeface="Consolas"/>
              </a:rPr>
              <a:t>FROM</a:t>
            </a:r>
            <a:endParaRPr sz="12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accent6"/>
                </a:solidFill>
                <a:latin typeface="Consolas"/>
                <a:ea typeface="Consolas"/>
                <a:cs typeface="Consolas"/>
                <a:sym typeface="Consolas"/>
              </a:rPr>
              <a:t>users</a:t>
            </a:r>
            <a:endParaRPr sz="12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FFFFFF"/>
                </a:solidFill>
                <a:latin typeface="Consolas"/>
                <a:ea typeface="Consolas"/>
                <a:cs typeface="Consolas"/>
                <a:sym typeface="Consolas"/>
              </a:rPr>
              <a:t>WHERE</a:t>
            </a:r>
            <a:endParaRPr sz="12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accent6"/>
                </a:solidFill>
                <a:latin typeface="Consolas"/>
                <a:ea typeface="Consolas"/>
                <a:cs typeface="Consolas"/>
                <a:sym typeface="Consolas"/>
              </a:rPr>
              <a:t>idnum &lt; 12</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 </a:t>
            </a:r>
            <a:r>
              <a:rPr lang="en">
                <a:solidFill>
                  <a:srgbClr val="FFFFFF"/>
                </a:solidFill>
                <a:latin typeface="Consolas"/>
                <a:ea typeface="Consolas"/>
                <a:cs typeface="Consolas"/>
                <a:sym typeface="Consolas"/>
              </a:rPr>
              <a:t>SELECT</a:t>
            </a:r>
            <a:r>
              <a:rPr lang="en">
                <a:solidFill>
                  <a:srgbClr val="FFFFFF"/>
                </a:solidFill>
              </a:rPr>
              <a:t> query extracts information from a table.</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SELECT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FROM</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moms</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WHERE</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username = 'jerry'</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t/>
            </a:r>
            <a:endParaRPr sz="2400">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 </a:t>
            </a:r>
            <a:r>
              <a:rPr lang="en">
                <a:solidFill>
                  <a:srgbClr val="FFFFFF"/>
                </a:solidFill>
                <a:latin typeface="Consolas"/>
                <a:ea typeface="Consolas"/>
                <a:cs typeface="Consolas"/>
                <a:sym typeface="Consolas"/>
              </a:rPr>
              <a:t>SELECT</a:t>
            </a:r>
            <a:r>
              <a:rPr lang="en">
                <a:solidFill>
                  <a:srgbClr val="FFFFFF"/>
                </a:solidFill>
              </a:rPr>
              <a:t> query extracts information from a table.</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SELECT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FROM</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moms</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WHERE</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username = 'jerry'</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t/>
            </a:r>
            <a:endParaRPr sz="2400">
              <a:latin typeface="Consolas"/>
              <a:ea typeface="Consolas"/>
              <a:cs typeface="Consolas"/>
              <a:sym typeface="Consolas"/>
            </a:endParaRPr>
          </a:p>
        </p:txBody>
      </p:sp>
      <p:sp>
        <p:nvSpPr>
          <p:cNvPr id="220" name="Google Shape;220;p39"/>
          <p:cNvSpPr txBox="1"/>
          <p:nvPr/>
        </p:nvSpPr>
        <p:spPr>
          <a:xfrm>
            <a:off x="5981050" y="1300775"/>
            <a:ext cx="2694300" cy="119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93C47D"/>
                </a:solidFill>
              </a:rPr>
              <a:t>Selects all fields in rows where username is ‘jerry’ (from moms table)</a:t>
            </a:r>
            <a:endParaRPr>
              <a:solidFill>
                <a:srgbClr val="93C47D"/>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users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moms</a:t>
            </a:r>
            <a:endParaRPr b="1">
              <a:solidFill>
                <a:srgbClr val="FFFFFF"/>
              </a:solidFill>
            </a:endParaRPr>
          </a:p>
        </p:txBody>
      </p:sp>
      <p:graphicFrame>
        <p:nvGraphicFramePr>
          <p:cNvPr id="226" name="Google Shape;226;p40"/>
          <p:cNvGraphicFramePr/>
          <p:nvPr/>
        </p:nvGraphicFramePr>
        <p:xfrm>
          <a:off x="952500" y="778575"/>
          <a:ext cx="3000000" cy="3000000"/>
        </p:xfrm>
        <a:graphic>
          <a:graphicData uri="http://schemas.openxmlformats.org/drawingml/2006/table">
            <a:tbl>
              <a:tblPr>
                <a:noFill/>
                <a:tableStyleId>{09BFBDFB-FC37-4F4E-87BE-0FC62B0F19B7}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password</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fullname</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fus!ll!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b0sc0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George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USMAIL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r>
            </a:tbl>
          </a:graphicData>
        </a:graphic>
      </p:graphicFrame>
      <p:graphicFrame>
        <p:nvGraphicFramePr>
          <p:cNvPr id="227" name="Google Shape;227;p40"/>
          <p:cNvGraphicFramePr/>
          <p:nvPr/>
        </p:nvGraphicFramePr>
        <p:xfrm>
          <a:off x="2762250" y="3318775"/>
          <a:ext cx="3000000" cy="3000000"/>
        </p:xfrm>
        <a:graphic>
          <a:graphicData uri="http://schemas.openxmlformats.org/drawingml/2006/table">
            <a:tbl>
              <a:tblPr>
                <a:noFill/>
                <a:tableStyleId>{09BFBDFB-FC37-4F4E-87BE-0FC62B0F19B7}</a:tableStyleId>
              </a:tblPr>
              <a:tblGrid>
                <a:gridCol w="1809750"/>
                <a:gridCol w="1809750"/>
              </a:tblGrid>
              <a:tr h="381000">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mother</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Helen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Estelle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kramer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Babs Kramer</a:t>
                      </a:r>
                      <a:endParaRPr>
                        <a:solidFill>
                          <a:srgbClr val="FFFFFF"/>
                        </a:solidFill>
                      </a:endParaRPr>
                    </a:p>
                  </a:txBody>
                  <a:tcPr marT="91425" marB="91425" marR="91425" marL="91425"/>
                </a:tc>
              </a:tr>
            </a:tbl>
          </a:graphicData>
        </a:graphic>
      </p:graphicFrame>
      <p:sp>
        <p:nvSpPr>
          <p:cNvPr id="228" name="Google Shape;228;p40"/>
          <p:cNvSpPr txBox="1"/>
          <p:nvPr/>
        </p:nvSpPr>
        <p:spPr>
          <a:xfrm>
            <a:off x="183350" y="3355675"/>
            <a:ext cx="1746600" cy="14958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Consolas"/>
                <a:ea typeface="Consolas"/>
                <a:cs typeface="Consolas"/>
                <a:sym typeface="Consolas"/>
              </a:rPr>
              <a:t>SELECT</a:t>
            </a:r>
            <a:endParaRPr sz="12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accent6"/>
                </a:solidFill>
                <a:latin typeface="Consolas"/>
                <a:ea typeface="Consolas"/>
                <a:cs typeface="Consolas"/>
                <a:sym typeface="Consolas"/>
              </a:rPr>
              <a:t>*</a:t>
            </a:r>
            <a:endParaRPr sz="12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FFFFFF"/>
                </a:solidFill>
                <a:latin typeface="Consolas"/>
                <a:ea typeface="Consolas"/>
                <a:cs typeface="Consolas"/>
                <a:sym typeface="Consolas"/>
              </a:rPr>
              <a:t>FROM</a:t>
            </a:r>
            <a:endParaRPr sz="12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accent6"/>
                </a:solidFill>
                <a:latin typeface="Consolas"/>
                <a:ea typeface="Consolas"/>
                <a:cs typeface="Consolas"/>
                <a:sym typeface="Consolas"/>
              </a:rPr>
              <a:t>moms</a:t>
            </a:r>
            <a:endParaRPr sz="12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FFFFFF"/>
                </a:solidFill>
                <a:latin typeface="Consolas"/>
                <a:ea typeface="Consolas"/>
                <a:cs typeface="Consolas"/>
                <a:sym typeface="Consolas"/>
              </a:rPr>
              <a:t>WHERE</a:t>
            </a:r>
            <a:endParaRPr sz="12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accent6"/>
                </a:solidFill>
                <a:latin typeface="Consolas"/>
                <a:ea typeface="Consolas"/>
                <a:cs typeface="Consolas"/>
                <a:sym typeface="Consolas"/>
              </a:rPr>
              <a:t>username = 'jerry'</a:t>
            </a:r>
            <a:endParaRPr sz="1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users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moms</a:t>
            </a:r>
            <a:endParaRPr b="1">
              <a:solidFill>
                <a:srgbClr val="FFFFFF"/>
              </a:solidFill>
            </a:endParaRPr>
          </a:p>
        </p:txBody>
      </p:sp>
      <p:graphicFrame>
        <p:nvGraphicFramePr>
          <p:cNvPr id="234" name="Google Shape;234;p41"/>
          <p:cNvGraphicFramePr/>
          <p:nvPr/>
        </p:nvGraphicFramePr>
        <p:xfrm>
          <a:off x="952500" y="778575"/>
          <a:ext cx="3000000" cy="3000000"/>
        </p:xfrm>
        <a:graphic>
          <a:graphicData uri="http://schemas.openxmlformats.org/drawingml/2006/table">
            <a:tbl>
              <a:tblPr>
                <a:noFill/>
                <a:tableStyleId>{09BFBDFB-FC37-4F4E-87BE-0FC62B0F19B7}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password</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fullname</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fus!ll!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b0sc0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George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USMAIL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r>
            </a:tbl>
          </a:graphicData>
        </a:graphic>
      </p:graphicFrame>
      <p:graphicFrame>
        <p:nvGraphicFramePr>
          <p:cNvPr id="235" name="Google Shape;235;p41"/>
          <p:cNvGraphicFramePr/>
          <p:nvPr/>
        </p:nvGraphicFramePr>
        <p:xfrm>
          <a:off x="2762250" y="3318775"/>
          <a:ext cx="3000000" cy="3000000"/>
        </p:xfrm>
        <a:graphic>
          <a:graphicData uri="http://schemas.openxmlformats.org/drawingml/2006/table">
            <a:tbl>
              <a:tblPr>
                <a:noFill/>
                <a:tableStyleId>{09BFBDFB-FC37-4F4E-87BE-0FC62B0F19B7}</a:tableStyleId>
              </a:tblPr>
              <a:tblGrid>
                <a:gridCol w="1809750"/>
                <a:gridCol w="1809750"/>
              </a:tblGrid>
              <a:tr h="381000">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mother</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t>jerry</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en"/>
                        <a:t>Helen Seinfeld</a:t>
                      </a:r>
                      <a:endParaRPr/>
                    </a:p>
                  </a:txBody>
                  <a:tcPr marT="91425" marB="91425" marR="91425" marL="91425">
                    <a:solidFill>
                      <a:schemeClr val="accent6"/>
                    </a:solidFill>
                  </a:tcPr>
                </a:tc>
              </a:tr>
              <a:tr h="381000">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Estelle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kramer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Babs Kramer</a:t>
                      </a:r>
                      <a:endParaRPr>
                        <a:solidFill>
                          <a:srgbClr val="FFFFFF"/>
                        </a:solidFill>
                      </a:endParaRPr>
                    </a:p>
                  </a:txBody>
                  <a:tcPr marT="91425" marB="91425" marR="91425" marL="91425"/>
                </a:tc>
              </a:tr>
            </a:tbl>
          </a:graphicData>
        </a:graphic>
      </p:graphicFrame>
      <p:sp>
        <p:nvSpPr>
          <p:cNvPr id="236" name="Google Shape;236;p41"/>
          <p:cNvSpPr txBox="1"/>
          <p:nvPr/>
        </p:nvSpPr>
        <p:spPr>
          <a:xfrm>
            <a:off x="183350" y="3355675"/>
            <a:ext cx="1746600" cy="14958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Consolas"/>
                <a:ea typeface="Consolas"/>
                <a:cs typeface="Consolas"/>
                <a:sym typeface="Consolas"/>
              </a:rPr>
              <a:t>SELECT</a:t>
            </a:r>
            <a:endParaRPr sz="12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accent6"/>
                </a:solidFill>
                <a:latin typeface="Consolas"/>
                <a:ea typeface="Consolas"/>
                <a:cs typeface="Consolas"/>
                <a:sym typeface="Consolas"/>
              </a:rPr>
              <a:t>*</a:t>
            </a:r>
            <a:endParaRPr sz="12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FFFFFF"/>
                </a:solidFill>
                <a:latin typeface="Consolas"/>
                <a:ea typeface="Consolas"/>
                <a:cs typeface="Consolas"/>
                <a:sym typeface="Consolas"/>
              </a:rPr>
              <a:t>FROM</a:t>
            </a:r>
            <a:endParaRPr sz="12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accent6"/>
                </a:solidFill>
                <a:latin typeface="Consolas"/>
                <a:ea typeface="Consolas"/>
                <a:cs typeface="Consolas"/>
                <a:sym typeface="Consolas"/>
              </a:rPr>
              <a:t>moms</a:t>
            </a:r>
            <a:endParaRPr sz="12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FFFFFF"/>
                </a:solidFill>
                <a:latin typeface="Consolas"/>
                <a:ea typeface="Consolas"/>
                <a:cs typeface="Consolas"/>
                <a:sym typeface="Consolas"/>
              </a:rPr>
              <a:t>WHERE</a:t>
            </a:r>
            <a:endParaRPr sz="12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accent6"/>
                </a:solidFill>
                <a:latin typeface="Consolas"/>
                <a:ea typeface="Consolas"/>
                <a:cs typeface="Consolas"/>
                <a:sym typeface="Consolas"/>
              </a:rPr>
              <a:t>username = 'jerry'</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After you create a database, you create one or more </a:t>
            </a:r>
            <a:r>
              <a:rPr b="1" lang="en">
                <a:solidFill>
                  <a:srgbClr val="FFFFFF"/>
                </a:solidFill>
              </a:rPr>
              <a:t>tables</a:t>
            </a:r>
            <a:r>
              <a:rPr lang="en">
                <a:solidFill>
                  <a:srgbClr val="FFFFFF"/>
                </a:solidFill>
              </a:rPr>
              <a: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For each table, you specify all of the </a:t>
            </a:r>
            <a:r>
              <a:rPr b="1" lang="en">
                <a:solidFill>
                  <a:srgbClr val="FFFFFF"/>
                </a:solidFill>
              </a:rPr>
              <a:t>columns</a:t>
            </a:r>
            <a:r>
              <a:rPr lang="en">
                <a:solidFill>
                  <a:srgbClr val="FFFFFF"/>
                </a:solidFill>
              </a:rPr>
              <a:t> in the table.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When new information is added to the database, the new information (typically) goes into a new </a:t>
            </a:r>
            <a:r>
              <a:rPr b="1" lang="en">
                <a:solidFill>
                  <a:srgbClr val="FFFFFF"/>
                </a:solidFill>
              </a:rPr>
              <a:t>row</a:t>
            </a:r>
            <a:r>
              <a:rPr lang="en">
                <a:solidFill>
                  <a:srgbClr val="FFFFFF"/>
                </a:solidFill>
              </a:rPr>
              <a: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There are </a:t>
            </a:r>
            <a:r>
              <a:rPr lang="en" u="sng">
                <a:solidFill>
                  <a:srgbClr val="FFFFFF"/>
                </a:solidFill>
              </a:rPr>
              <a:t>many</a:t>
            </a:r>
            <a:r>
              <a:rPr lang="en">
                <a:solidFill>
                  <a:srgbClr val="FFFFFF"/>
                </a:solidFill>
              </a:rPr>
              <a:t> data types that can be stored in a SQL database. This is just a small sample.</a:t>
            </a:r>
            <a:endParaRPr>
              <a:solidFill>
                <a:srgbClr val="FFFFFF"/>
              </a:solidFill>
            </a:endParaRPr>
          </a:p>
        </p:txBody>
      </p:sp>
      <p:graphicFrame>
        <p:nvGraphicFramePr>
          <p:cNvPr id="67" name="Google Shape;67;p15"/>
          <p:cNvGraphicFramePr/>
          <p:nvPr/>
        </p:nvGraphicFramePr>
        <p:xfrm>
          <a:off x="952500" y="3179500"/>
          <a:ext cx="3000000" cy="3000000"/>
        </p:xfrm>
        <a:graphic>
          <a:graphicData uri="http://schemas.openxmlformats.org/drawingml/2006/table">
            <a:tbl>
              <a:tblPr>
                <a:noFill/>
                <a:tableStyleId>{09BFBDFB-FC37-4F4E-87BE-0FC62B0F19B7}</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solidFill>
                            <a:srgbClr val="FFFFFF"/>
                          </a:solidFill>
                          <a:latin typeface="Consolas"/>
                          <a:ea typeface="Consolas"/>
                          <a:cs typeface="Consolas"/>
                          <a:sym typeface="Consolas"/>
                        </a:rPr>
                        <a:t>INT</a:t>
                      </a:r>
                      <a:endParaRPr>
                        <a:solidFill>
                          <a:srgbClr val="FFFF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nsolas"/>
                          <a:ea typeface="Consolas"/>
                          <a:cs typeface="Consolas"/>
                          <a:sym typeface="Consolas"/>
                        </a:rPr>
                        <a:t>SMALLINT</a:t>
                      </a:r>
                      <a:endParaRPr>
                        <a:solidFill>
                          <a:srgbClr val="FFFF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nsolas"/>
                          <a:ea typeface="Consolas"/>
                          <a:cs typeface="Consolas"/>
                          <a:sym typeface="Consolas"/>
                        </a:rPr>
                        <a:t>TINYINT</a:t>
                      </a:r>
                      <a:endParaRPr>
                        <a:solidFill>
                          <a:srgbClr val="FFFF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nsolas"/>
                          <a:ea typeface="Consolas"/>
                          <a:cs typeface="Consolas"/>
                          <a:sym typeface="Consolas"/>
                        </a:rPr>
                        <a:t>MEDIUMINT</a:t>
                      </a:r>
                      <a:endParaRPr>
                        <a:solidFill>
                          <a:srgbClr val="FFFF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nsolas"/>
                          <a:ea typeface="Consolas"/>
                          <a:cs typeface="Consolas"/>
                          <a:sym typeface="Consolas"/>
                        </a:rPr>
                        <a:t>BIGINT</a:t>
                      </a:r>
                      <a:endParaRPr>
                        <a:solidFill>
                          <a:srgbClr val="FFFFFF"/>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Consolas"/>
                          <a:ea typeface="Consolas"/>
                          <a:cs typeface="Consolas"/>
                          <a:sym typeface="Consolas"/>
                        </a:rPr>
                        <a:t>DECIMAL</a:t>
                      </a:r>
                      <a:endParaRPr>
                        <a:solidFill>
                          <a:srgbClr val="FFFF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nsolas"/>
                          <a:ea typeface="Consolas"/>
                          <a:cs typeface="Consolas"/>
                          <a:sym typeface="Consolas"/>
                        </a:rPr>
                        <a:t>FLOAT</a:t>
                      </a:r>
                      <a:endParaRPr>
                        <a:solidFill>
                          <a:srgbClr val="FFFF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nsolas"/>
                          <a:ea typeface="Consolas"/>
                          <a:cs typeface="Consolas"/>
                          <a:sym typeface="Consolas"/>
                        </a:rPr>
                        <a:t>BIT</a:t>
                      </a:r>
                      <a:endParaRPr>
                        <a:solidFill>
                          <a:srgbClr val="FFFF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nsolas"/>
                          <a:ea typeface="Consolas"/>
                          <a:cs typeface="Consolas"/>
                          <a:sym typeface="Consolas"/>
                        </a:rPr>
                        <a:t>DATE</a:t>
                      </a:r>
                      <a:endParaRPr>
                        <a:solidFill>
                          <a:srgbClr val="FFFF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nsolas"/>
                          <a:ea typeface="Consolas"/>
                          <a:cs typeface="Consolas"/>
                          <a:sym typeface="Consolas"/>
                        </a:rPr>
                        <a:t>TIME</a:t>
                      </a:r>
                      <a:endParaRPr>
                        <a:solidFill>
                          <a:srgbClr val="FFFFFF"/>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Consolas"/>
                          <a:ea typeface="Consolas"/>
                          <a:cs typeface="Consolas"/>
                          <a:sym typeface="Consolas"/>
                        </a:rPr>
                        <a:t>DATETIME</a:t>
                      </a:r>
                      <a:endParaRPr>
                        <a:solidFill>
                          <a:srgbClr val="FFFF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nsolas"/>
                          <a:ea typeface="Consolas"/>
                          <a:cs typeface="Consolas"/>
                          <a:sym typeface="Consolas"/>
                        </a:rPr>
                        <a:t>TIMESTAMP</a:t>
                      </a:r>
                      <a:endParaRPr>
                        <a:solidFill>
                          <a:srgbClr val="FFFF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nsolas"/>
                          <a:ea typeface="Consolas"/>
                          <a:cs typeface="Consolas"/>
                          <a:sym typeface="Consolas"/>
                        </a:rPr>
                        <a:t>CHAR</a:t>
                      </a:r>
                      <a:endParaRPr>
                        <a:solidFill>
                          <a:srgbClr val="FFFF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nsolas"/>
                          <a:ea typeface="Consolas"/>
                          <a:cs typeface="Consolas"/>
                          <a:sym typeface="Consolas"/>
                        </a:rPr>
                        <a:t>VARCHAR</a:t>
                      </a:r>
                      <a:endParaRPr>
                        <a:solidFill>
                          <a:srgbClr val="FFFF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nsolas"/>
                          <a:ea typeface="Consolas"/>
                          <a:cs typeface="Consolas"/>
                          <a:sym typeface="Consolas"/>
                        </a:rPr>
                        <a:t>BINARY</a:t>
                      </a:r>
                      <a:endParaRPr>
                        <a:solidFill>
                          <a:srgbClr val="FFFFFF"/>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Consolas"/>
                          <a:ea typeface="Consolas"/>
                          <a:cs typeface="Consolas"/>
                          <a:sym typeface="Consolas"/>
                        </a:rPr>
                        <a:t>BLOB</a:t>
                      </a:r>
                      <a:endParaRPr>
                        <a:solidFill>
                          <a:srgbClr val="FFFF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nsolas"/>
                          <a:ea typeface="Consolas"/>
                          <a:cs typeface="Consolas"/>
                          <a:sym typeface="Consolas"/>
                        </a:rPr>
                        <a:t>TEXT</a:t>
                      </a:r>
                      <a:endParaRPr>
                        <a:solidFill>
                          <a:srgbClr val="FFFF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nsolas"/>
                          <a:ea typeface="Consolas"/>
                          <a:cs typeface="Consolas"/>
                          <a:sym typeface="Consolas"/>
                        </a:rPr>
                        <a:t>ENUM</a:t>
                      </a:r>
                      <a:endParaRPr>
                        <a:solidFill>
                          <a:srgbClr val="FFFF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nsolas"/>
                          <a:ea typeface="Consolas"/>
                          <a:cs typeface="Consolas"/>
                          <a:sym typeface="Consolas"/>
                        </a:rPr>
                        <a:t>GEOMETRY</a:t>
                      </a:r>
                      <a:endParaRPr>
                        <a:solidFill>
                          <a:srgbClr val="FFFF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LINESTRING</a:t>
                      </a:r>
                      <a:endParaRPr>
                        <a:solidFill>
                          <a:srgbClr val="FFFFFF"/>
                        </a:solidFill>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An </a:t>
            </a:r>
            <a:r>
              <a:rPr lang="en">
                <a:solidFill>
                  <a:srgbClr val="FFFFFF"/>
                </a:solidFill>
                <a:latin typeface="Consolas"/>
                <a:ea typeface="Consolas"/>
                <a:cs typeface="Consolas"/>
                <a:sym typeface="Consolas"/>
              </a:rPr>
              <a:t>UPDATE</a:t>
            </a:r>
            <a:r>
              <a:rPr lang="en">
                <a:solidFill>
                  <a:srgbClr val="FFFFFF"/>
                </a:solidFill>
              </a:rPr>
              <a:t> query modifies information in a table.</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UPDATE</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&lt;table&gt;</a:t>
            </a:r>
            <a:endParaRPr sz="2400">
              <a:solidFill>
                <a:srgbClr val="FFFFFF"/>
              </a:solidFill>
              <a:latin typeface="Consolas"/>
              <a:ea typeface="Consolas"/>
              <a:cs typeface="Consolas"/>
              <a:sym typeface="Consolas"/>
            </a:endParaRPr>
          </a:p>
          <a:p>
            <a:pPr indent="0" lvl="0" marL="0" rtl="0" algn="l">
              <a:spcBef>
                <a:spcPts val="0"/>
              </a:spcBef>
              <a:spcAft>
                <a:spcPts val="0"/>
              </a:spcAft>
              <a:buNone/>
            </a:pPr>
            <a:r>
              <a:rPr lang="en" sz="2400">
                <a:solidFill>
                  <a:srgbClr val="FFFFFF"/>
                </a:solidFill>
                <a:latin typeface="Consolas"/>
                <a:ea typeface="Consolas"/>
                <a:cs typeface="Consolas"/>
                <a:sym typeface="Consolas"/>
              </a:rPr>
              <a:t>				SET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&lt;column&gt; = &lt;value&gt;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WHERE </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&lt;predicate&gt;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t/>
            </a:r>
            <a:endParaRPr sz="2400">
              <a:solidFill>
                <a:srgbClr val="FFFFFF"/>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An </a:t>
            </a:r>
            <a:r>
              <a:rPr lang="en">
                <a:solidFill>
                  <a:srgbClr val="FFFFFF"/>
                </a:solidFill>
                <a:latin typeface="Consolas"/>
                <a:ea typeface="Consolas"/>
                <a:cs typeface="Consolas"/>
                <a:sym typeface="Consolas"/>
              </a:rPr>
              <a:t>UPDATE</a:t>
            </a:r>
            <a:r>
              <a:rPr lang="en">
                <a:solidFill>
                  <a:srgbClr val="FFFFFF"/>
                </a:solidFill>
              </a:rPr>
              <a:t> query modifies information in a table.</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UPDATE</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users</a:t>
            </a:r>
            <a:endParaRPr sz="2400">
              <a:solidFill>
                <a:schemeClr val="accent6"/>
              </a:solidFill>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				</a:t>
            </a:r>
            <a:r>
              <a:rPr lang="en" sz="2400">
                <a:solidFill>
                  <a:srgbClr val="FFFFFF"/>
                </a:solidFill>
                <a:latin typeface="Consolas"/>
                <a:ea typeface="Consolas"/>
                <a:cs typeface="Consolas"/>
                <a:sym typeface="Consolas"/>
              </a:rPr>
              <a:t>SET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password</a:t>
            </a:r>
            <a:r>
              <a:rPr lang="en" sz="2400">
                <a:latin typeface="Consolas"/>
                <a:ea typeface="Consolas"/>
                <a:cs typeface="Consolas"/>
                <a:sym typeface="Consolas"/>
              </a:rPr>
              <a:t> = </a:t>
            </a:r>
            <a:r>
              <a:rPr lang="en" sz="2400">
                <a:solidFill>
                  <a:schemeClr val="accent6"/>
                </a:solidFill>
                <a:latin typeface="Consolas"/>
                <a:ea typeface="Consolas"/>
                <a:cs typeface="Consolas"/>
                <a:sym typeface="Consolas"/>
              </a:rPr>
              <a:t>'yadayada'</a:t>
            </a:r>
            <a:endParaRPr sz="2400">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WHERE </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idnum = 10</a:t>
            </a:r>
            <a:endParaRPr sz="2400">
              <a:latin typeface="Consolas"/>
              <a:ea typeface="Consolas"/>
              <a:cs typeface="Consolas"/>
              <a:sym typeface="Consolas"/>
            </a:endParaRPr>
          </a:p>
          <a:p>
            <a:pPr indent="0" lvl="0" marL="1828800" rtl="0" algn="l">
              <a:spcBef>
                <a:spcPts val="0"/>
              </a:spcBef>
              <a:spcAft>
                <a:spcPts val="0"/>
              </a:spcAft>
              <a:buNone/>
            </a:pPr>
            <a:r>
              <a:t/>
            </a:r>
            <a:endParaRPr sz="2400">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An </a:t>
            </a:r>
            <a:r>
              <a:rPr lang="en">
                <a:solidFill>
                  <a:srgbClr val="FFFFFF"/>
                </a:solidFill>
                <a:latin typeface="Consolas"/>
                <a:ea typeface="Consolas"/>
                <a:cs typeface="Consolas"/>
                <a:sym typeface="Consolas"/>
              </a:rPr>
              <a:t>UPDATE</a:t>
            </a:r>
            <a:r>
              <a:rPr lang="en">
                <a:solidFill>
                  <a:srgbClr val="FFFFFF"/>
                </a:solidFill>
              </a:rPr>
              <a:t> query modifies information in a table.</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UPDATE</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users</a:t>
            </a:r>
            <a:endParaRPr sz="2400">
              <a:solidFill>
                <a:schemeClr val="accent6"/>
              </a:solidFill>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				</a:t>
            </a:r>
            <a:r>
              <a:rPr lang="en" sz="2400">
                <a:solidFill>
                  <a:srgbClr val="FFFFFF"/>
                </a:solidFill>
                <a:latin typeface="Consolas"/>
                <a:ea typeface="Consolas"/>
                <a:cs typeface="Consolas"/>
                <a:sym typeface="Consolas"/>
              </a:rPr>
              <a:t>SET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password</a:t>
            </a:r>
            <a:r>
              <a:rPr lang="en" sz="2400">
                <a:latin typeface="Consolas"/>
                <a:ea typeface="Consolas"/>
                <a:cs typeface="Consolas"/>
                <a:sym typeface="Consolas"/>
              </a:rPr>
              <a:t> = </a:t>
            </a:r>
            <a:r>
              <a:rPr lang="en" sz="2400">
                <a:solidFill>
                  <a:schemeClr val="accent6"/>
                </a:solidFill>
                <a:latin typeface="Consolas"/>
                <a:ea typeface="Consolas"/>
                <a:cs typeface="Consolas"/>
                <a:sym typeface="Consolas"/>
              </a:rPr>
              <a:t>'yadayada'</a:t>
            </a:r>
            <a:endParaRPr sz="2400">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WHERE </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idnum = 10</a:t>
            </a:r>
            <a:endParaRPr sz="2400">
              <a:latin typeface="Consolas"/>
              <a:ea typeface="Consolas"/>
              <a:cs typeface="Consolas"/>
              <a:sym typeface="Consolas"/>
            </a:endParaRPr>
          </a:p>
          <a:p>
            <a:pPr indent="0" lvl="0" marL="1828800" rtl="0" algn="l">
              <a:spcBef>
                <a:spcPts val="0"/>
              </a:spcBef>
              <a:spcAft>
                <a:spcPts val="0"/>
              </a:spcAft>
              <a:buNone/>
            </a:pPr>
            <a:r>
              <a:t/>
            </a:r>
            <a:endParaRPr sz="2400">
              <a:latin typeface="Consolas"/>
              <a:ea typeface="Consolas"/>
              <a:cs typeface="Consolas"/>
              <a:sym typeface="Consolas"/>
            </a:endParaRPr>
          </a:p>
        </p:txBody>
      </p:sp>
      <p:sp>
        <p:nvSpPr>
          <p:cNvPr id="252" name="Google Shape;252;p44"/>
          <p:cNvSpPr txBox="1"/>
          <p:nvPr/>
        </p:nvSpPr>
        <p:spPr>
          <a:xfrm>
            <a:off x="5981050" y="1300775"/>
            <a:ext cx="2694300" cy="119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93C47D"/>
                </a:solidFill>
              </a:rPr>
              <a:t>Updates the password of the user with idnum = 10 to ‘yadayada’</a:t>
            </a:r>
            <a:endParaRPr>
              <a:solidFill>
                <a:srgbClr val="93C47D"/>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5"/>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users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moms</a:t>
            </a:r>
            <a:endParaRPr b="1">
              <a:solidFill>
                <a:srgbClr val="FFFFFF"/>
              </a:solidFill>
            </a:endParaRPr>
          </a:p>
        </p:txBody>
      </p:sp>
      <p:graphicFrame>
        <p:nvGraphicFramePr>
          <p:cNvPr id="258" name="Google Shape;258;p45"/>
          <p:cNvGraphicFramePr/>
          <p:nvPr/>
        </p:nvGraphicFramePr>
        <p:xfrm>
          <a:off x="952500" y="778575"/>
          <a:ext cx="3000000" cy="3000000"/>
        </p:xfrm>
        <a:graphic>
          <a:graphicData uri="http://schemas.openxmlformats.org/drawingml/2006/table">
            <a:tbl>
              <a:tblPr>
                <a:noFill/>
                <a:tableStyleId>{09BFBDFB-FC37-4F4E-87BE-0FC62B0F19B7}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password</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fullname</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yadayada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b0sc0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George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USMAIL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r>
            </a:tbl>
          </a:graphicData>
        </a:graphic>
      </p:graphicFrame>
      <p:graphicFrame>
        <p:nvGraphicFramePr>
          <p:cNvPr id="259" name="Google Shape;259;p45"/>
          <p:cNvGraphicFramePr/>
          <p:nvPr/>
        </p:nvGraphicFramePr>
        <p:xfrm>
          <a:off x="2762250" y="3318775"/>
          <a:ext cx="3000000" cy="3000000"/>
        </p:xfrm>
        <a:graphic>
          <a:graphicData uri="http://schemas.openxmlformats.org/drawingml/2006/table">
            <a:tbl>
              <a:tblPr>
                <a:noFill/>
                <a:tableStyleId>{09BFBDFB-FC37-4F4E-87BE-0FC62B0F19B7}</a:tableStyleId>
              </a:tblPr>
              <a:tblGrid>
                <a:gridCol w="1809750"/>
                <a:gridCol w="1809750"/>
              </a:tblGrid>
              <a:tr h="381000">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mother</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Helen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Estelle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kramer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Babs Kramer</a:t>
                      </a:r>
                      <a:endParaRPr>
                        <a:solidFill>
                          <a:srgbClr val="FFFFFF"/>
                        </a:solidFill>
                      </a:endParaRPr>
                    </a:p>
                  </a:txBody>
                  <a:tcPr marT="91425" marB="91425" marR="91425" marL="91425"/>
                </a:tc>
              </a:tr>
            </a:tbl>
          </a:graphicData>
        </a:graphic>
      </p:graphicFrame>
      <p:sp>
        <p:nvSpPr>
          <p:cNvPr id="260" name="Google Shape;260;p45"/>
          <p:cNvSpPr txBox="1"/>
          <p:nvPr/>
        </p:nvSpPr>
        <p:spPr>
          <a:xfrm>
            <a:off x="311700" y="3711175"/>
            <a:ext cx="1959000" cy="1200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UPDATE</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users</a:t>
            </a:r>
            <a:endParaRPr sz="10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SET</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password</a:t>
            </a:r>
            <a:r>
              <a:rPr lang="en" sz="1000">
                <a:solidFill>
                  <a:schemeClr val="lt2"/>
                </a:solidFill>
                <a:latin typeface="Consolas"/>
                <a:ea typeface="Consolas"/>
                <a:cs typeface="Consolas"/>
                <a:sym typeface="Consolas"/>
              </a:rPr>
              <a:t> = </a:t>
            </a:r>
            <a:r>
              <a:rPr lang="en" sz="1000">
                <a:solidFill>
                  <a:schemeClr val="accent6"/>
                </a:solidFill>
                <a:latin typeface="Consolas"/>
                <a:ea typeface="Consolas"/>
                <a:cs typeface="Consolas"/>
                <a:sym typeface="Consolas"/>
              </a:rPr>
              <a:t>'yadayada'</a:t>
            </a:r>
            <a:endParaRPr sz="10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WHERE </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idnum = 10</a:t>
            </a:r>
            <a:endParaRPr sz="10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FFFFFF"/>
              </a:solidFill>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users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moms</a:t>
            </a:r>
            <a:endParaRPr b="1">
              <a:solidFill>
                <a:srgbClr val="FFFFFF"/>
              </a:solidFill>
            </a:endParaRPr>
          </a:p>
        </p:txBody>
      </p:sp>
      <p:graphicFrame>
        <p:nvGraphicFramePr>
          <p:cNvPr id="266" name="Google Shape;266;p46"/>
          <p:cNvGraphicFramePr/>
          <p:nvPr/>
        </p:nvGraphicFramePr>
        <p:xfrm>
          <a:off x="952500" y="778575"/>
          <a:ext cx="3000000" cy="3000000"/>
        </p:xfrm>
        <a:graphic>
          <a:graphicData uri="http://schemas.openxmlformats.org/drawingml/2006/table">
            <a:tbl>
              <a:tblPr>
                <a:noFill/>
                <a:tableStyleId>{09BFBDFB-FC37-4F4E-87BE-0FC62B0F19B7}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password</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fullname</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t>yadayada</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en">
                          <a:solidFill>
                            <a:srgbClr val="FFFFFF"/>
                          </a:solidFill>
                        </a:rPr>
                        <a:t>Jerry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b0sc0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George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USMAIL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r>
            </a:tbl>
          </a:graphicData>
        </a:graphic>
      </p:graphicFrame>
      <p:graphicFrame>
        <p:nvGraphicFramePr>
          <p:cNvPr id="267" name="Google Shape;267;p46"/>
          <p:cNvGraphicFramePr/>
          <p:nvPr/>
        </p:nvGraphicFramePr>
        <p:xfrm>
          <a:off x="2762250" y="3318775"/>
          <a:ext cx="3000000" cy="3000000"/>
        </p:xfrm>
        <a:graphic>
          <a:graphicData uri="http://schemas.openxmlformats.org/drawingml/2006/table">
            <a:tbl>
              <a:tblPr>
                <a:noFill/>
                <a:tableStyleId>{09BFBDFB-FC37-4F4E-87BE-0FC62B0F19B7}</a:tableStyleId>
              </a:tblPr>
              <a:tblGrid>
                <a:gridCol w="1809750"/>
                <a:gridCol w="1809750"/>
              </a:tblGrid>
              <a:tr h="381000">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mother</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Helen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Estelle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kramer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Babs Kramer</a:t>
                      </a:r>
                      <a:endParaRPr>
                        <a:solidFill>
                          <a:srgbClr val="FFFFFF"/>
                        </a:solidFill>
                      </a:endParaRPr>
                    </a:p>
                  </a:txBody>
                  <a:tcPr marT="91425" marB="91425" marR="91425" marL="91425"/>
                </a:tc>
              </a:tr>
            </a:tbl>
          </a:graphicData>
        </a:graphic>
      </p:graphicFrame>
      <p:sp>
        <p:nvSpPr>
          <p:cNvPr id="268" name="Google Shape;268;p46"/>
          <p:cNvSpPr txBox="1"/>
          <p:nvPr/>
        </p:nvSpPr>
        <p:spPr>
          <a:xfrm>
            <a:off x="311700" y="3711175"/>
            <a:ext cx="1959000" cy="1200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UPDATE</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users</a:t>
            </a:r>
            <a:endParaRPr sz="10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SET</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password</a:t>
            </a:r>
            <a:r>
              <a:rPr lang="en" sz="1000">
                <a:solidFill>
                  <a:schemeClr val="lt2"/>
                </a:solidFill>
                <a:latin typeface="Consolas"/>
                <a:ea typeface="Consolas"/>
                <a:cs typeface="Consolas"/>
                <a:sym typeface="Consolas"/>
              </a:rPr>
              <a:t> = </a:t>
            </a:r>
            <a:r>
              <a:rPr lang="en" sz="1000">
                <a:solidFill>
                  <a:schemeClr val="accent6"/>
                </a:solidFill>
                <a:latin typeface="Consolas"/>
                <a:ea typeface="Consolas"/>
                <a:cs typeface="Consolas"/>
                <a:sym typeface="Consolas"/>
              </a:rPr>
              <a:t>'yadayada'</a:t>
            </a:r>
            <a:endParaRPr sz="10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WHERE </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idnum = 10</a:t>
            </a:r>
            <a:endParaRPr sz="10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FFFFFF"/>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7"/>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Databases empower us to organize information into tables efficiently.</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We don’t always need to store every possible relevant piece of information in the same table, but rather we can use relationships across tables to connect all the pieces of data we need.</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Let’s imagine we need to get a user’s full name (from the </a:t>
            </a:r>
            <a:r>
              <a:rPr i="1" lang="en">
                <a:solidFill>
                  <a:srgbClr val="FFFFFF"/>
                </a:solidFill>
              </a:rPr>
              <a:t>users</a:t>
            </a:r>
            <a:r>
              <a:rPr lang="en">
                <a:solidFill>
                  <a:srgbClr val="FFFFFF"/>
                </a:solidFill>
              </a:rPr>
              <a:t> table) and their mother’s name (from the </a:t>
            </a:r>
            <a:r>
              <a:rPr i="1" lang="en">
                <a:solidFill>
                  <a:srgbClr val="FFFFFF"/>
                </a:solidFill>
              </a:rPr>
              <a:t>moms</a:t>
            </a:r>
            <a:r>
              <a:rPr lang="en">
                <a:solidFill>
                  <a:srgbClr val="FFFFFF"/>
                </a:solidFill>
              </a:rPr>
              <a:t> table).</a:t>
            </a:r>
            <a:endParaRPr>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 nested </a:t>
            </a:r>
            <a:r>
              <a:rPr lang="en">
                <a:solidFill>
                  <a:srgbClr val="FFFFFF"/>
                </a:solidFill>
                <a:latin typeface="Consolas"/>
                <a:ea typeface="Consolas"/>
                <a:cs typeface="Consolas"/>
                <a:sym typeface="Consolas"/>
              </a:rPr>
              <a:t>SELECT </a:t>
            </a:r>
            <a:r>
              <a:rPr lang="en">
                <a:solidFill>
                  <a:srgbClr val="FFFFFF"/>
                </a:solidFill>
              </a:rPr>
              <a:t>query extracts information that can only be obtained using multiple tables.</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SELECT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&lt;columns&gt;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FROM</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&lt;table1&gt;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WHERE &lt;field&gt; = (Another SELECT from    table 2)</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t/>
            </a:r>
            <a:endParaRPr sz="2400">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9"/>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 nested </a:t>
            </a:r>
            <a:r>
              <a:rPr lang="en">
                <a:solidFill>
                  <a:srgbClr val="FFFFFF"/>
                </a:solidFill>
                <a:latin typeface="Consolas"/>
                <a:ea typeface="Consolas"/>
                <a:cs typeface="Consolas"/>
                <a:sym typeface="Consolas"/>
              </a:rPr>
              <a:t>SELECT </a:t>
            </a:r>
            <a:r>
              <a:rPr lang="en">
                <a:solidFill>
                  <a:srgbClr val="FFFFFF"/>
                </a:solidFill>
              </a:rPr>
              <a:t>query extracts information that can only be obtained using multiple tables</a:t>
            </a:r>
            <a:r>
              <a:rPr lang="en">
                <a:solidFill>
                  <a:srgbClr val="FFFFFF"/>
                </a:solidFill>
              </a:rPr>
              <a:t>.</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SELECT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mother</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FROM</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moms</a:t>
            </a:r>
            <a:endParaRPr sz="2400">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WHERE </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username = (SELECT username FROM users WHERE fullname = ‘Jerry Seinfield’)</a:t>
            </a:r>
            <a:r>
              <a:rPr lang="en" sz="2400">
                <a:latin typeface="Consolas"/>
                <a:ea typeface="Consolas"/>
                <a:cs typeface="Consolas"/>
                <a:sym typeface="Consolas"/>
              </a:rPr>
              <a:t>;</a:t>
            </a:r>
            <a:endParaRPr sz="2400">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 nested </a:t>
            </a:r>
            <a:r>
              <a:rPr lang="en">
                <a:solidFill>
                  <a:srgbClr val="FFFFFF"/>
                </a:solidFill>
                <a:latin typeface="Consolas"/>
                <a:ea typeface="Consolas"/>
                <a:cs typeface="Consolas"/>
                <a:sym typeface="Consolas"/>
              </a:rPr>
              <a:t>SELECT </a:t>
            </a:r>
            <a:r>
              <a:rPr lang="en">
                <a:solidFill>
                  <a:srgbClr val="FFFFFF"/>
                </a:solidFill>
              </a:rPr>
              <a:t>query extracts information that can only be obtained using multiple tables</a:t>
            </a:r>
            <a:r>
              <a:rPr lang="en">
                <a:solidFill>
                  <a:srgbClr val="FFFFFF"/>
                </a:solidFill>
              </a:rPr>
              <a:t>.</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SELECT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mother</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FROM</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moms</a:t>
            </a:r>
            <a:endParaRPr sz="2400">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WHERE </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username = (SELECT username FROM users WHERE fullname = ‘Jerry Seinfield’)</a:t>
            </a:r>
            <a:r>
              <a:rPr lang="en" sz="2400">
                <a:latin typeface="Consolas"/>
                <a:ea typeface="Consolas"/>
                <a:cs typeface="Consolas"/>
                <a:sym typeface="Consolas"/>
              </a:rPr>
              <a:t>;</a:t>
            </a:r>
            <a:endParaRPr sz="2400">
              <a:latin typeface="Consolas"/>
              <a:ea typeface="Consolas"/>
              <a:cs typeface="Consolas"/>
              <a:sym typeface="Consolas"/>
            </a:endParaRPr>
          </a:p>
        </p:txBody>
      </p:sp>
      <p:sp>
        <p:nvSpPr>
          <p:cNvPr id="289" name="Google Shape;289;p50"/>
          <p:cNvSpPr txBox="1"/>
          <p:nvPr/>
        </p:nvSpPr>
        <p:spPr>
          <a:xfrm>
            <a:off x="5981050" y="1300775"/>
            <a:ext cx="2694300" cy="119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93C47D"/>
                </a:solidFill>
              </a:rPr>
              <a:t>Selects the mother who has the same username as Jerry Seinfield</a:t>
            </a:r>
            <a:endParaRPr>
              <a:solidFill>
                <a:srgbClr val="93C47D"/>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1"/>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users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moms</a:t>
            </a:r>
            <a:endParaRPr b="1">
              <a:solidFill>
                <a:srgbClr val="FFFFFF"/>
              </a:solidFill>
            </a:endParaRPr>
          </a:p>
        </p:txBody>
      </p:sp>
      <p:graphicFrame>
        <p:nvGraphicFramePr>
          <p:cNvPr id="295" name="Google Shape;295;p51"/>
          <p:cNvGraphicFramePr/>
          <p:nvPr/>
        </p:nvGraphicFramePr>
        <p:xfrm>
          <a:off x="952500" y="778575"/>
          <a:ext cx="3000000" cy="3000000"/>
        </p:xfrm>
        <a:graphic>
          <a:graphicData uri="http://schemas.openxmlformats.org/drawingml/2006/table">
            <a:tbl>
              <a:tblPr>
                <a:noFill/>
                <a:tableStyleId>{09BFBDFB-FC37-4F4E-87BE-0FC62B0F19B7}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password</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fullname</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fus!ll!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b0sc0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George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USMAIL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r>
            </a:tbl>
          </a:graphicData>
        </a:graphic>
      </p:graphicFrame>
      <p:graphicFrame>
        <p:nvGraphicFramePr>
          <p:cNvPr id="296" name="Google Shape;296;p51"/>
          <p:cNvGraphicFramePr/>
          <p:nvPr/>
        </p:nvGraphicFramePr>
        <p:xfrm>
          <a:off x="2762250" y="3318775"/>
          <a:ext cx="3000000" cy="3000000"/>
        </p:xfrm>
        <a:graphic>
          <a:graphicData uri="http://schemas.openxmlformats.org/drawingml/2006/table">
            <a:tbl>
              <a:tblPr>
                <a:noFill/>
                <a:tableStyleId>{09BFBDFB-FC37-4F4E-87BE-0FC62B0F19B7}</a:tableStyleId>
              </a:tblPr>
              <a:tblGrid>
                <a:gridCol w="1809750"/>
                <a:gridCol w="1809750"/>
              </a:tblGrid>
              <a:tr h="381000">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mother</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Helen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Estelle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kramer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Babs Kramer</a:t>
                      </a:r>
                      <a:endParaRPr>
                        <a:solidFill>
                          <a:srgbClr val="FFFFFF"/>
                        </a:solidFill>
                      </a:endParaRPr>
                    </a:p>
                  </a:txBody>
                  <a:tcPr marT="91425" marB="91425" marR="91425" marL="91425"/>
                </a:tc>
              </a:tr>
            </a:tbl>
          </a:graphicData>
        </a:graphic>
      </p:graphicFrame>
      <p:sp>
        <p:nvSpPr>
          <p:cNvPr id="297" name="Google Shape;297;p51"/>
          <p:cNvSpPr txBox="1"/>
          <p:nvPr/>
        </p:nvSpPr>
        <p:spPr>
          <a:xfrm>
            <a:off x="87225" y="3397975"/>
            <a:ext cx="2393100" cy="1490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SELECT</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mother</a:t>
            </a:r>
            <a:endParaRPr sz="10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FROM</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moms</a:t>
            </a:r>
            <a:endParaRPr sz="10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WHERE </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username = (SELECT username FROM users WHERE fullname = ‘Jerry Seinfield’)</a:t>
            </a:r>
            <a:r>
              <a:rPr lang="en" sz="1000">
                <a:solidFill>
                  <a:srgbClr val="FFFFFF"/>
                </a:solidFill>
                <a:latin typeface="Consolas"/>
                <a:ea typeface="Consolas"/>
                <a:cs typeface="Consolas"/>
                <a:sym typeface="Consolas"/>
              </a:rPr>
              <a:t>;</a:t>
            </a:r>
            <a:endParaRPr sz="1000">
              <a:solidFill>
                <a:srgbClr val="FFFFFF"/>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After you create a database, you create one or more </a:t>
            </a:r>
            <a:r>
              <a:rPr b="1" lang="en">
                <a:solidFill>
                  <a:srgbClr val="FFFFFF"/>
                </a:solidFill>
              </a:rPr>
              <a:t>tables</a:t>
            </a:r>
            <a:r>
              <a:rPr lang="en">
                <a:solidFill>
                  <a:srgbClr val="FFFFFF"/>
                </a:solidFill>
              </a:rPr>
              <a: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For each table, you specify all of the </a:t>
            </a:r>
            <a:r>
              <a:rPr b="1" lang="en">
                <a:solidFill>
                  <a:srgbClr val="FFFFFF"/>
                </a:solidFill>
              </a:rPr>
              <a:t>columns</a:t>
            </a:r>
            <a:r>
              <a:rPr lang="en">
                <a:solidFill>
                  <a:srgbClr val="FFFFFF"/>
                </a:solidFill>
              </a:rPr>
              <a:t> in the table.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When new information is added to the database, the new information (typically) goes into a new </a:t>
            </a:r>
            <a:r>
              <a:rPr b="1" lang="en">
                <a:solidFill>
                  <a:srgbClr val="FFFFFF"/>
                </a:solidFill>
              </a:rPr>
              <a:t>row</a:t>
            </a:r>
            <a:r>
              <a:rPr lang="en">
                <a:solidFill>
                  <a:srgbClr val="FFFFFF"/>
                </a:solidFill>
              </a:rPr>
              <a:t>.</a:t>
            </a:r>
            <a:endParaRPr>
              <a:solidFill>
                <a:srgbClr val="FFFFFF"/>
              </a:solidFill>
            </a:endParaRPr>
          </a:p>
          <a:p>
            <a:pPr indent="-342900" lvl="0" marL="457200" rtl="0" algn="l">
              <a:spcBef>
                <a:spcPts val="0"/>
              </a:spcBef>
              <a:spcAft>
                <a:spcPts val="0"/>
              </a:spcAft>
              <a:buClr>
                <a:schemeClr val="accent6"/>
              </a:buClr>
              <a:buSzPts val="1800"/>
              <a:buChar char="●"/>
            </a:pPr>
            <a:r>
              <a:rPr lang="en">
                <a:solidFill>
                  <a:schemeClr val="accent6"/>
                </a:solidFill>
              </a:rPr>
              <a:t>In SQLite, which we’ll use in this course, we can consolidate these various datatypes into a few more general classes (though underlying types still exist)</a:t>
            </a:r>
            <a:endParaRPr>
              <a:solidFill>
                <a:schemeClr val="accent6"/>
              </a:solidFill>
            </a:endParaRPr>
          </a:p>
        </p:txBody>
      </p:sp>
      <p:graphicFrame>
        <p:nvGraphicFramePr>
          <p:cNvPr id="73" name="Google Shape;73;p16"/>
          <p:cNvGraphicFramePr/>
          <p:nvPr/>
        </p:nvGraphicFramePr>
        <p:xfrm>
          <a:off x="952500" y="3560500"/>
          <a:ext cx="3000000" cy="3000000"/>
        </p:xfrm>
        <a:graphic>
          <a:graphicData uri="http://schemas.openxmlformats.org/drawingml/2006/table">
            <a:tbl>
              <a:tblPr>
                <a:noFill/>
                <a:tableStyleId>{09BFBDFB-FC37-4F4E-87BE-0FC62B0F19B7}</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solidFill>
                            <a:schemeClr val="accent6"/>
                          </a:solidFill>
                          <a:latin typeface="Consolas"/>
                          <a:ea typeface="Consolas"/>
                          <a:cs typeface="Consolas"/>
                          <a:sym typeface="Consolas"/>
                        </a:rPr>
                        <a:t>NULL</a:t>
                      </a:r>
                      <a:endParaRPr>
                        <a:solidFill>
                          <a:schemeClr val="accent6"/>
                        </a:solidFill>
                        <a:latin typeface="Consolas"/>
                        <a:ea typeface="Consolas"/>
                        <a:cs typeface="Consolas"/>
                        <a:sym typeface="Consolas"/>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6"/>
                          </a:solidFill>
                          <a:latin typeface="Consolas"/>
                          <a:ea typeface="Consolas"/>
                          <a:cs typeface="Consolas"/>
                          <a:sym typeface="Consolas"/>
                        </a:rPr>
                        <a:t>INTEGER</a:t>
                      </a:r>
                      <a:endParaRPr>
                        <a:solidFill>
                          <a:schemeClr val="accent6"/>
                        </a:solidFill>
                        <a:latin typeface="Consolas"/>
                        <a:ea typeface="Consolas"/>
                        <a:cs typeface="Consolas"/>
                        <a:sym typeface="Consolas"/>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6"/>
                          </a:solidFill>
                          <a:latin typeface="Consolas"/>
                          <a:ea typeface="Consolas"/>
                          <a:cs typeface="Consolas"/>
                          <a:sym typeface="Consolas"/>
                        </a:rPr>
                        <a:t>REAL</a:t>
                      </a:r>
                      <a:endParaRPr>
                        <a:solidFill>
                          <a:schemeClr val="accent6"/>
                        </a:solidFill>
                        <a:latin typeface="Consolas"/>
                        <a:ea typeface="Consolas"/>
                        <a:cs typeface="Consolas"/>
                        <a:sym typeface="Consolas"/>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6"/>
                          </a:solidFill>
                          <a:latin typeface="Consolas"/>
                          <a:ea typeface="Consolas"/>
                          <a:cs typeface="Consolas"/>
                          <a:sym typeface="Consolas"/>
                        </a:rPr>
                        <a:t>TEXT</a:t>
                      </a:r>
                      <a:endParaRPr>
                        <a:solidFill>
                          <a:schemeClr val="accent6"/>
                        </a:solidFill>
                        <a:latin typeface="Consolas"/>
                        <a:ea typeface="Consolas"/>
                        <a:cs typeface="Consolas"/>
                        <a:sym typeface="Consolas"/>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6"/>
                          </a:solidFill>
                          <a:latin typeface="Consolas"/>
                          <a:ea typeface="Consolas"/>
                          <a:cs typeface="Consolas"/>
                          <a:sym typeface="Consolas"/>
                        </a:rPr>
                        <a:t>BLOB</a:t>
                      </a:r>
                      <a:endParaRPr>
                        <a:solidFill>
                          <a:schemeClr val="accent6"/>
                        </a:solidFill>
                        <a:latin typeface="Consolas"/>
                        <a:ea typeface="Consolas"/>
                        <a:cs typeface="Consolas"/>
                        <a:sym typeface="Consolas"/>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2"/>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users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moms</a:t>
            </a:r>
            <a:endParaRPr b="1">
              <a:solidFill>
                <a:srgbClr val="FFFFFF"/>
              </a:solidFill>
            </a:endParaRPr>
          </a:p>
        </p:txBody>
      </p:sp>
      <p:graphicFrame>
        <p:nvGraphicFramePr>
          <p:cNvPr id="303" name="Google Shape;303;p52"/>
          <p:cNvGraphicFramePr/>
          <p:nvPr/>
        </p:nvGraphicFramePr>
        <p:xfrm>
          <a:off x="952500" y="778575"/>
          <a:ext cx="3000000" cy="3000000"/>
        </p:xfrm>
        <a:graphic>
          <a:graphicData uri="http://schemas.openxmlformats.org/drawingml/2006/table">
            <a:tbl>
              <a:tblPr>
                <a:noFill/>
                <a:tableStyleId>{09BFBDFB-FC37-4F4E-87BE-0FC62B0F19B7}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password</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fullname</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solidFill>
                      <a:schemeClr val="accent4"/>
                    </a:solidFill>
                  </a:tcPr>
                </a:tc>
                <a:tc>
                  <a:txBody>
                    <a:bodyPr/>
                    <a:lstStyle/>
                    <a:p>
                      <a:pPr indent="0" lvl="0" marL="0" rtl="0" algn="l">
                        <a:spcBef>
                          <a:spcPts val="0"/>
                        </a:spcBef>
                        <a:spcAft>
                          <a:spcPts val="0"/>
                        </a:spcAft>
                        <a:buNone/>
                      </a:pPr>
                      <a:r>
                        <a:rPr lang="en">
                          <a:solidFill>
                            <a:srgbClr val="FFFFFF"/>
                          </a:solidFill>
                        </a:rPr>
                        <a:t>fus!ll!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b0sc0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George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USMAIL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r>
            </a:tbl>
          </a:graphicData>
        </a:graphic>
      </p:graphicFrame>
      <p:graphicFrame>
        <p:nvGraphicFramePr>
          <p:cNvPr id="304" name="Google Shape;304;p52"/>
          <p:cNvGraphicFramePr/>
          <p:nvPr/>
        </p:nvGraphicFramePr>
        <p:xfrm>
          <a:off x="2762250" y="3318775"/>
          <a:ext cx="3000000" cy="3000000"/>
        </p:xfrm>
        <a:graphic>
          <a:graphicData uri="http://schemas.openxmlformats.org/drawingml/2006/table">
            <a:tbl>
              <a:tblPr>
                <a:noFill/>
                <a:tableStyleId>{09BFBDFB-FC37-4F4E-87BE-0FC62B0F19B7}</a:tableStyleId>
              </a:tblPr>
              <a:tblGrid>
                <a:gridCol w="1809750"/>
                <a:gridCol w="1809750"/>
              </a:tblGrid>
              <a:tr h="381000">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mother</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Helen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Estelle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kramer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Babs Kramer</a:t>
                      </a:r>
                      <a:endParaRPr>
                        <a:solidFill>
                          <a:srgbClr val="FFFFFF"/>
                        </a:solidFill>
                      </a:endParaRPr>
                    </a:p>
                  </a:txBody>
                  <a:tcPr marT="91425" marB="91425" marR="91425" marL="91425"/>
                </a:tc>
              </a:tr>
            </a:tbl>
          </a:graphicData>
        </a:graphic>
      </p:graphicFrame>
      <p:sp>
        <p:nvSpPr>
          <p:cNvPr id="305" name="Google Shape;305;p52"/>
          <p:cNvSpPr txBox="1"/>
          <p:nvPr/>
        </p:nvSpPr>
        <p:spPr>
          <a:xfrm>
            <a:off x="87225" y="3397975"/>
            <a:ext cx="2393100" cy="1490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SELECT</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mother</a:t>
            </a:r>
            <a:endParaRPr sz="10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FROM</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moms</a:t>
            </a:r>
            <a:endParaRPr sz="10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WHERE </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username = (SELECT username FROM users WHERE fullname = ‘Jerry Seinfield’)</a:t>
            </a:r>
            <a:r>
              <a:rPr lang="en" sz="1000">
                <a:solidFill>
                  <a:srgbClr val="FFFFFF"/>
                </a:solidFill>
                <a:latin typeface="Consolas"/>
                <a:ea typeface="Consolas"/>
                <a:cs typeface="Consolas"/>
                <a:sym typeface="Consolas"/>
              </a:rPr>
              <a:t>;</a:t>
            </a:r>
            <a:endParaRPr sz="1000">
              <a:solidFill>
                <a:srgbClr val="FFFFFF"/>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3"/>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users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moms</a:t>
            </a:r>
            <a:endParaRPr b="1">
              <a:solidFill>
                <a:srgbClr val="FFFFFF"/>
              </a:solidFill>
            </a:endParaRPr>
          </a:p>
        </p:txBody>
      </p:sp>
      <p:graphicFrame>
        <p:nvGraphicFramePr>
          <p:cNvPr id="311" name="Google Shape;311;p53"/>
          <p:cNvGraphicFramePr/>
          <p:nvPr/>
        </p:nvGraphicFramePr>
        <p:xfrm>
          <a:off x="952500" y="778575"/>
          <a:ext cx="3000000" cy="3000000"/>
        </p:xfrm>
        <a:graphic>
          <a:graphicData uri="http://schemas.openxmlformats.org/drawingml/2006/table">
            <a:tbl>
              <a:tblPr>
                <a:noFill/>
                <a:tableStyleId>{09BFBDFB-FC37-4F4E-87BE-0FC62B0F19B7}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password</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fullname</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solidFill>
                      <a:schemeClr val="accent4"/>
                    </a:solidFill>
                  </a:tcPr>
                </a:tc>
                <a:tc>
                  <a:txBody>
                    <a:bodyPr/>
                    <a:lstStyle/>
                    <a:p>
                      <a:pPr indent="0" lvl="0" marL="0" rtl="0" algn="l">
                        <a:spcBef>
                          <a:spcPts val="0"/>
                        </a:spcBef>
                        <a:spcAft>
                          <a:spcPts val="0"/>
                        </a:spcAft>
                        <a:buNone/>
                      </a:pPr>
                      <a:r>
                        <a:rPr lang="en">
                          <a:solidFill>
                            <a:srgbClr val="FFFFFF"/>
                          </a:solidFill>
                        </a:rPr>
                        <a:t>fus!ll!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b0sc0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George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USMAIL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r>
            </a:tbl>
          </a:graphicData>
        </a:graphic>
      </p:graphicFrame>
      <p:graphicFrame>
        <p:nvGraphicFramePr>
          <p:cNvPr id="312" name="Google Shape;312;p53"/>
          <p:cNvGraphicFramePr/>
          <p:nvPr/>
        </p:nvGraphicFramePr>
        <p:xfrm>
          <a:off x="2762250" y="3318775"/>
          <a:ext cx="3000000" cy="3000000"/>
        </p:xfrm>
        <a:graphic>
          <a:graphicData uri="http://schemas.openxmlformats.org/drawingml/2006/table">
            <a:tbl>
              <a:tblPr>
                <a:noFill/>
                <a:tableStyleId>{09BFBDFB-FC37-4F4E-87BE-0FC62B0F19B7}</a:tableStyleId>
              </a:tblPr>
              <a:tblGrid>
                <a:gridCol w="1809750"/>
                <a:gridCol w="1809750"/>
              </a:tblGrid>
              <a:tr h="381000">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mother</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Helen Seinfeld</a:t>
                      </a:r>
                      <a:endParaRPr>
                        <a:solidFill>
                          <a:srgbClr val="FFFFFF"/>
                        </a:solidFill>
                      </a:endParaRPr>
                    </a:p>
                  </a:txBody>
                  <a:tcPr marT="91425" marB="91425" marR="91425" marL="91425">
                    <a:solidFill>
                      <a:schemeClr val="accent4"/>
                    </a:solidFill>
                  </a:tcPr>
                </a:tc>
              </a:tr>
              <a:tr h="381000">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Estelle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kramer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Babs Kramer</a:t>
                      </a:r>
                      <a:endParaRPr>
                        <a:solidFill>
                          <a:srgbClr val="FFFFFF"/>
                        </a:solidFill>
                      </a:endParaRPr>
                    </a:p>
                  </a:txBody>
                  <a:tcPr marT="91425" marB="91425" marR="91425" marL="91425"/>
                </a:tc>
              </a:tr>
            </a:tbl>
          </a:graphicData>
        </a:graphic>
      </p:graphicFrame>
      <p:sp>
        <p:nvSpPr>
          <p:cNvPr id="313" name="Google Shape;313;p53"/>
          <p:cNvSpPr txBox="1"/>
          <p:nvPr/>
        </p:nvSpPr>
        <p:spPr>
          <a:xfrm>
            <a:off x="87225" y="3397975"/>
            <a:ext cx="2393100" cy="1490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SELECT</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mother</a:t>
            </a:r>
            <a:endParaRPr sz="10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FROM</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moms</a:t>
            </a:r>
            <a:endParaRPr sz="10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WHERE </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username = (SELECT username FROM users WHERE fullname = ‘Jerry Seinfield’)</a:t>
            </a:r>
            <a:r>
              <a:rPr lang="en" sz="1000">
                <a:solidFill>
                  <a:srgbClr val="FFFFFF"/>
                </a:solidFill>
                <a:latin typeface="Consolas"/>
                <a:ea typeface="Consolas"/>
                <a:cs typeface="Consolas"/>
                <a:sym typeface="Consolas"/>
              </a:rPr>
              <a:t>;</a:t>
            </a:r>
            <a:endParaRPr sz="1000">
              <a:solidFill>
                <a:srgbClr val="FFFFFF"/>
              </a:solidFill>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4"/>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 </a:t>
            </a:r>
            <a:r>
              <a:rPr lang="en">
                <a:solidFill>
                  <a:srgbClr val="FFFFFF"/>
                </a:solidFill>
                <a:latin typeface="Consolas"/>
                <a:ea typeface="Consolas"/>
                <a:cs typeface="Consolas"/>
                <a:sym typeface="Consolas"/>
              </a:rPr>
              <a:t>SELECT (JOIN)</a:t>
            </a:r>
            <a:r>
              <a:rPr lang="en">
                <a:solidFill>
                  <a:srgbClr val="FFFFFF"/>
                </a:solidFill>
              </a:rPr>
              <a:t> query extracts information from multiple tables.</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SELECT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&lt;columns&gt;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FROM</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&lt;table1&gt;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JOIN</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&lt;table2&gt;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ON</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&lt;predicate&gt;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t/>
            </a:r>
            <a:endParaRPr sz="2400">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5"/>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 </a:t>
            </a:r>
            <a:r>
              <a:rPr lang="en">
                <a:solidFill>
                  <a:srgbClr val="FFFFFF"/>
                </a:solidFill>
                <a:latin typeface="Consolas"/>
                <a:ea typeface="Consolas"/>
                <a:cs typeface="Consolas"/>
                <a:sym typeface="Consolas"/>
              </a:rPr>
              <a:t>SELECT (JOIN)</a:t>
            </a:r>
            <a:r>
              <a:rPr lang="en">
                <a:solidFill>
                  <a:srgbClr val="FFFFFF"/>
                </a:solidFill>
              </a:rPr>
              <a:t> query extracts information from multiple tables.</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SELECT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users.fullname, moms.mother</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FROM</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users</a:t>
            </a:r>
            <a:endParaRPr sz="2400">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JOIN</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moms</a:t>
            </a:r>
            <a:endParaRPr sz="2400">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ON</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users.username = moms.username</a:t>
            </a:r>
            <a:endParaRPr sz="2400">
              <a:latin typeface="Consolas"/>
              <a:ea typeface="Consolas"/>
              <a:cs typeface="Consolas"/>
              <a:sym typeface="Consolas"/>
            </a:endParaRPr>
          </a:p>
          <a:p>
            <a:pPr indent="0" lvl="0" marL="1828800" rtl="0" algn="l">
              <a:spcBef>
                <a:spcPts val="0"/>
              </a:spcBef>
              <a:spcAft>
                <a:spcPts val="0"/>
              </a:spcAft>
              <a:buNone/>
            </a:pPr>
            <a:r>
              <a:t/>
            </a:r>
            <a:endParaRPr i="1" sz="2400">
              <a:solidFill>
                <a:schemeClr val="accent4"/>
              </a:solidFill>
              <a:latin typeface="Consolas"/>
              <a:ea typeface="Consolas"/>
              <a:cs typeface="Consolas"/>
              <a:sym typeface="Consolas"/>
            </a:endParaRPr>
          </a:p>
          <a:p>
            <a:pPr indent="0" lvl="0" marL="1828800" rtl="0" algn="l">
              <a:spcBef>
                <a:spcPts val="0"/>
              </a:spcBef>
              <a:spcAft>
                <a:spcPts val="0"/>
              </a:spcAft>
              <a:buNone/>
            </a:pPr>
            <a:r>
              <a:t/>
            </a:r>
            <a:endParaRPr sz="2400">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6"/>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 </a:t>
            </a:r>
            <a:r>
              <a:rPr lang="en">
                <a:solidFill>
                  <a:srgbClr val="FFFFFF"/>
                </a:solidFill>
                <a:latin typeface="Consolas"/>
                <a:ea typeface="Consolas"/>
                <a:cs typeface="Consolas"/>
                <a:sym typeface="Consolas"/>
              </a:rPr>
              <a:t>SELECT (JOIN)</a:t>
            </a:r>
            <a:r>
              <a:rPr lang="en">
                <a:solidFill>
                  <a:srgbClr val="FFFFFF"/>
                </a:solidFill>
              </a:rPr>
              <a:t> query extracts information from multiple tables.</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SELECT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5"/>
                </a:solidFill>
                <a:latin typeface="Consolas"/>
                <a:ea typeface="Consolas"/>
                <a:cs typeface="Consolas"/>
                <a:sym typeface="Consolas"/>
              </a:rPr>
              <a:t>users.</a:t>
            </a:r>
            <a:r>
              <a:rPr lang="en" sz="2400">
                <a:solidFill>
                  <a:schemeClr val="accent6"/>
                </a:solidFill>
                <a:latin typeface="Consolas"/>
                <a:ea typeface="Consolas"/>
                <a:cs typeface="Consolas"/>
                <a:sym typeface="Consolas"/>
              </a:rPr>
              <a:t>fullname, </a:t>
            </a:r>
            <a:r>
              <a:rPr lang="en" sz="2400">
                <a:solidFill>
                  <a:schemeClr val="accent5"/>
                </a:solidFill>
                <a:latin typeface="Consolas"/>
                <a:ea typeface="Consolas"/>
                <a:cs typeface="Consolas"/>
                <a:sym typeface="Consolas"/>
              </a:rPr>
              <a:t>moms.</a:t>
            </a:r>
            <a:r>
              <a:rPr lang="en" sz="2400">
                <a:solidFill>
                  <a:schemeClr val="accent6"/>
                </a:solidFill>
                <a:latin typeface="Consolas"/>
                <a:ea typeface="Consolas"/>
                <a:cs typeface="Consolas"/>
                <a:sym typeface="Consolas"/>
              </a:rPr>
              <a:t>mother</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FROM</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users</a:t>
            </a:r>
            <a:endParaRPr sz="2400">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JOIN</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moms</a:t>
            </a:r>
            <a:endParaRPr sz="2400">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ON</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5"/>
                </a:solidFill>
                <a:latin typeface="Consolas"/>
                <a:ea typeface="Consolas"/>
                <a:cs typeface="Consolas"/>
                <a:sym typeface="Consolas"/>
              </a:rPr>
              <a:t>users.</a:t>
            </a:r>
            <a:r>
              <a:rPr lang="en" sz="2400">
                <a:solidFill>
                  <a:schemeClr val="accent6"/>
                </a:solidFill>
                <a:latin typeface="Consolas"/>
                <a:ea typeface="Consolas"/>
                <a:cs typeface="Consolas"/>
                <a:sym typeface="Consolas"/>
              </a:rPr>
              <a:t>username = </a:t>
            </a:r>
            <a:r>
              <a:rPr lang="en" sz="2400">
                <a:solidFill>
                  <a:schemeClr val="accent5"/>
                </a:solidFill>
                <a:latin typeface="Consolas"/>
                <a:ea typeface="Consolas"/>
                <a:cs typeface="Consolas"/>
                <a:sym typeface="Consolas"/>
              </a:rPr>
              <a:t>moms.</a:t>
            </a:r>
            <a:r>
              <a:rPr lang="en" sz="2400">
                <a:solidFill>
                  <a:schemeClr val="accent6"/>
                </a:solidFill>
                <a:latin typeface="Consolas"/>
                <a:ea typeface="Consolas"/>
                <a:cs typeface="Consolas"/>
                <a:sym typeface="Consolas"/>
              </a:rPr>
              <a:t>username</a:t>
            </a:r>
            <a:endParaRPr sz="2400">
              <a:latin typeface="Consolas"/>
              <a:ea typeface="Consolas"/>
              <a:cs typeface="Consolas"/>
              <a:sym typeface="Consolas"/>
            </a:endParaRPr>
          </a:p>
          <a:p>
            <a:pPr indent="0" lvl="0" marL="1828800" rtl="0" algn="l">
              <a:spcBef>
                <a:spcPts val="0"/>
              </a:spcBef>
              <a:spcAft>
                <a:spcPts val="0"/>
              </a:spcAft>
              <a:buNone/>
            </a:pPr>
            <a:r>
              <a:t/>
            </a:r>
            <a:endParaRPr i="1" sz="2400">
              <a:solidFill>
                <a:schemeClr val="accent4"/>
              </a:solidFill>
              <a:latin typeface="Consolas"/>
              <a:ea typeface="Consolas"/>
              <a:cs typeface="Consolas"/>
              <a:sym typeface="Consolas"/>
            </a:endParaRPr>
          </a:p>
          <a:p>
            <a:pPr indent="0" lvl="0" marL="1828800" rtl="0" algn="l">
              <a:spcBef>
                <a:spcPts val="0"/>
              </a:spcBef>
              <a:spcAft>
                <a:spcPts val="0"/>
              </a:spcAft>
              <a:buNone/>
            </a:pPr>
            <a:r>
              <a:t/>
            </a:r>
            <a:endParaRPr sz="2400">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7"/>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users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moms</a:t>
            </a:r>
            <a:endParaRPr b="1">
              <a:solidFill>
                <a:srgbClr val="FFFFFF"/>
              </a:solidFill>
            </a:endParaRPr>
          </a:p>
        </p:txBody>
      </p:sp>
      <p:graphicFrame>
        <p:nvGraphicFramePr>
          <p:cNvPr id="334" name="Google Shape;334;p57"/>
          <p:cNvGraphicFramePr/>
          <p:nvPr/>
        </p:nvGraphicFramePr>
        <p:xfrm>
          <a:off x="952500" y="778575"/>
          <a:ext cx="3000000" cy="3000000"/>
        </p:xfrm>
        <a:graphic>
          <a:graphicData uri="http://schemas.openxmlformats.org/drawingml/2006/table">
            <a:tbl>
              <a:tblPr>
                <a:noFill/>
                <a:tableStyleId>{09BFBDFB-FC37-4F4E-87BE-0FC62B0F19B7}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password</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fullname</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fus!ll!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b0sc0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George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USMAIL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r>
            </a:tbl>
          </a:graphicData>
        </a:graphic>
      </p:graphicFrame>
      <p:graphicFrame>
        <p:nvGraphicFramePr>
          <p:cNvPr id="335" name="Google Shape;335;p57"/>
          <p:cNvGraphicFramePr/>
          <p:nvPr/>
        </p:nvGraphicFramePr>
        <p:xfrm>
          <a:off x="2762250" y="3318775"/>
          <a:ext cx="3000000" cy="3000000"/>
        </p:xfrm>
        <a:graphic>
          <a:graphicData uri="http://schemas.openxmlformats.org/drawingml/2006/table">
            <a:tbl>
              <a:tblPr>
                <a:noFill/>
                <a:tableStyleId>{09BFBDFB-FC37-4F4E-87BE-0FC62B0F19B7}</a:tableStyleId>
              </a:tblPr>
              <a:tblGrid>
                <a:gridCol w="1809750"/>
                <a:gridCol w="1809750"/>
              </a:tblGrid>
              <a:tr h="381000">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mother</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Helen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Estelle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kramer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Babs Kramer</a:t>
                      </a:r>
                      <a:endParaRPr>
                        <a:solidFill>
                          <a:srgbClr val="FFFFFF"/>
                        </a:solidFill>
                      </a:endParaRPr>
                    </a:p>
                  </a:txBody>
                  <a:tcPr marT="91425" marB="91425" marR="91425" marL="91425"/>
                </a:tc>
              </a:tr>
            </a:tbl>
          </a:graphicData>
        </a:graphic>
      </p:graphicFrame>
      <p:sp>
        <p:nvSpPr>
          <p:cNvPr id="336" name="Google Shape;336;p57"/>
          <p:cNvSpPr txBox="1"/>
          <p:nvPr/>
        </p:nvSpPr>
        <p:spPr>
          <a:xfrm>
            <a:off x="77200" y="3575825"/>
            <a:ext cx="2393100" cy="1490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SELECT</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5"/>
                </a:solidFill>
                <a:latin typeface="Consolas"/>
                <a:ea typeface="Consolas"/>
                <a:cs typeface="Consolas"/>
                <a:sym typeface="Consolas"/>
              </a:rPr>
              <a:t>users.</a:t>
            </a:r>
            <a:r>
              <a:rPr lang="en" sz="1000">
                <a:solidFill>
                  <a:schemeClr val="accent6"/>
                </a:solidFill>
                <a:latin typeface="Consolas"/>
                <a:ea typeface="Consolas"/>
                <a:cs typeface="Consolas"/>
                <a:sym typeface="Consolas"/>
              </a:rPr>
              <a:t>fullname, </a:t>
            </a:r>
            <a:r>
              <a:rPr lang="en" sz="1000">
                <a:solidFill>
                  <a:schemeClr val="accent5"/>
                </a:solidFill>
                <a:latin typeface="Consolas"/>
                <a:ea typeface="Consolas"/>
                <a:cs typeface="Consolas"/>
                <a:sym typeface="Consolas"/>
              </a:rPr>
              <a:t>moms.</a:t>
            </a:r>
            <a:r>
              <a:rPr lang="en" sz="1000">
                <a:solidFill>
                  <a:schemeClr val="accent6"/>
                </a:solidFill>
                <a:latin typeface="Consolas"/>
                <a:ea typeface="Consolas"/>
                <a:cs typeface="Consolas"/>
                <a:sym typeface="Consolas"/>
              </a:rPr>
              <a:t>mother</a:t>
            </a:r>
            <a:endParaRPr sz="10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FROM</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users</a:t>
            </a:r>
            <a:endParaRPr sz="10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JOIN</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moms</a:t>
            </a:r>
            <a:endParaRPr sz="10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ON</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5"/>
                </a:solidFill>
                <a:latin typeface="Consolas"/>
                <a:ea typeface="Consolas"/>
                <a:cs typeface="Consolas"/>
                <a:sym typeface="Consolas"/>
              </a:rPr>
              <a:t>users.</a:t>
            </a:r>
            <a:r>
              <a:rPr lang="en" sz="1000">
                <a:solidFill>
                  <a:schemeClr val="accent6"/>
                </a:solidFill>
                <a:latin typeface="Consolas"/>
                <a:ea typeface="Consolas"/>
                <a:cs typeface="Consolas"/>
                <a:sym typeface="Consolas"/>
              </a:rPr>
              <a:t>username = </a:t>
            </a:r>
            <a:r>
              <a:rPr lang="en" sz="1000">
                <a:solidFill>
                  <a:schemeClr val="accent5"/>
                </a:solidFill>
                <a:latin typeface="Consolas"/>
                <a:ea typeface="Consolas"/>
                <a:cs typeface="Consolas"/>
                <a:sym typeface="Consolas"/>
              </a:rPr>
              <a:t>moms.</a:t>
            </a:r>
            <a:r>
              <a:rPr lang="en" sz="1000">
                <a:solidFill>
                  <a:schemeClr val="accent6"/>
                </a:solidFill>
                <a:latin typeface="Consolas"/>
                <a:ea typeface="Consolas"/>
                <a:cs typeface="Consolas"/>
                <a:sym typeface="Consolas"/>
              </a:rPr>
              <a:t>username</a:t>
            </a:r>
            <a:endParaRPr sz="1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8"/>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users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moms</a:t>
            </a:r>
            <a:endParaRPr b="1">
              <a:solidFill>
                <a:srgbClr val="FFFFFF"/>
              </a:solidFill>
            </a:endParaRPr>
          </a:p>
        </p:txBody>
      </p:sp>
      <p:graphicFrame>
        <p:nvGraphicFramePr>
          <p:cNvPr id="342" name="Google Shape;342;p58"/>
          <p:cNvGraphicFramePr/>
          <p:nvPr/>
        </p:nvGraphicFramePr>
        <p:xfrm>
          <a:off x="952500" y="778575"/>
          <a:ext cx="3000000" cy="3000000"/>
        </p:xfrm>
        <a:graphic>
          <a:graphicData uri="http://schemas.openxmlformats.org/drawingml/2006/table">
            <a:tbl>
              <a:tblPr>
                <a:noFill/>
                <a:tableStyleId>{09BFBDFB-FC37-4F4E-87BE-0FC62B0F19B7}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password</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fullname</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solidFill>
                      <a:schemeClr val="accent4"/>
                    </a:solidFill>
                  </a:tcPr>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solidFill>
                      <a:schemeClr val="accent4"/>
                    </a:solidFill>
                  </a:tcPr>
                </a:tc>
                <a:tc>
                  <a:txBody>
                    <a:bodyPr/>
                    <a:lstStyle/>
                    <a:p>
                      <a:pPr indent="0" lvl="0" marL="0" rtl="0" algn="l">
                        <a:spcBef>
                          <a:spcPts val="0"/>
                        </a:spcBef>
                        <a:spcAft>
                          <a:spcPts val="0"/>
                        </a:spcAft>
                        <a:buNone/>
                      </a:pPr>
                      <a:r>
                        <a:rPr lang="en">
                          <a:solidFill>
                            <a:srgbClr val="FFFFFF"/>
                          </a:solidFill>
                        </a:rPr>
                        <a:t>fus!ll!</a:t>
                      </a:r>
                      <a:endParaRPr>
                        <a:solidFill>
                          <a:srgbClr val="FFFFFF"/>
                        </a:solidFill>
                      </a:endParaRPr>
                    </a:p>
                  </a:txBody>
                  <a:tcPr marT="91425" marB="91425" marR="91425" marL="91425">
                    <a:solidFill>
                      <a:schemeClr val="accent4"/>
                    </a:solidFill>
                  </a:tcPr>
                </a:tc>
                <a:tc>
                  <a:txBody>
                    <a:bodyPr/>
                    <a:lstStyle/>
                    <a:p>
                      <a:pPr indent="0" lvl="0" marL="0" rtl="0" algn="l">
                        <a:spcBef>
                          <a:spcPts val="0"/>
                        </a:spcBef>
                        <a:spcAft>
                          <a:spcPts val="0"/>
                        </a:spcAft>
                        <a:buNone/>
                      </a:pPr>
                      <a:r>
                        <a:rPr lang="en">
                          <a:solidFill>
                            <a:srgbClr val="FFFFFF"/>
                          </a:solidFill>
                        </a:rPr>
                        <a:t>Jerry Seinfeld</a:t>
                      </a:r>
                      <a:endParaRPr>
                        <a:solidFill>
                          <a:srgbClr val="FFFFFF"/>
                        </a:solidFill>
                      </a:endParaRPr>
                    </a:p>
                  </a:txBody>
                  <a:tcPr marT="91425" marB="91425" marR="91425" marL="91425">
                    <a:solidFill>
                      <a:schemeClr val="accent4"/>
                    </a:solidFill>
                  </a:tcPr>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solidFill>
                      <a:schemeClr val="accent4"/>
                    </a:solidFill>
                  </a:tcPr>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solidFill>
                      <a:schemeClr val="accent4"/>
                    </a:solidFill>
                  </a:tcPr>
                </a:tc>
                <a:tc>
                  <a:txBody>
                    <a:bodyPr/>
                    <a:lstStyle/>
                    <a:p>
                      <a:pPr indent="0" lvl="0" marL="0" rtl="0" algn="l">
                        <a:spcBef>
                          <a:spcPts val="0"/>
                        </a:spcBef>
                        <a:spcAft>
                          <a:spcPts val="0"/>
                        </a:spcAft>
                        <a:buNone/>
                      </a:pPr>
                      <a:r>
                        <a:rPr lang="en">
                          <a:solidFill>
                            <a:srgbClr val="FFFFFF"/>
                          </a:solidFill>
                        </a:rPr>
                        <a:t>b0sc0</a:t>
                      </a:r>
                      <a:endParaRPr>
                        <a:solidFill>
                          <a:srgbClr val="FFFFFF"/>
                        </a:solidFill>
                      </a:endParaRPr>
                    </a:p>
                  </a:txBody>
                  <a:tcPr marT="91425" marB="91425" marR="91425" marL="91425">
                    <a:solidFill>
                      <a:schemeClr val="accent4"/>
                    </a:solidFill>
                  </a:tcPr>
                </a:tc>
                <a:tc>
                  <a:txBody>
                    <a:bodyPr/>
                    <a:lstStyle/>
                    <a:p>
                      <a:pPr indent="0" lvl="0" marL="0" rtl="0" algn="l">
                        <a:spcBef>
                          <a:spcPts val="0"/>
                        </a:spcBef>
                        <a:spcAft>
                          <a:spcPts val="0"/>
                        </a:spcAft>
                        <a:buNone/>
                      </a:pPr>
                      <a:r>
                        <a:rPr lang="en">
                          <a:solidFill>
                            <a:srgbClr val="FFFFFF"/>
                          </a:solidFill>
                        </a:rPr>
                        <a:t>George Costanza</a:t>
                      </a:r>
                      <a:endParaRPr>
                        <a:solidFill>
                          <a:srgbClr val="FFFFFF"/>
                        </a:solidFill>
                      </a:endParaRPr>
                    </a:p>
                  </a:txBody>
                  <a:tcPr marT="91425" marB="91425" marR="91425" marL="91425">
                    <a:solidFill>
                      <a:schemeClr val="accent4"/>
                    </a:solidFill>
                  </a:tcPr>
                </a:tc>
              </a:tr>
              <a:tr h="381000">
                <a:tc>
                  <a:txBody>
                    <a:bodyPr/>
                    <a:lstStyle/>
                    <a:p>
                      <a:pPr indent="0" lvl="0" marL="0" rtl="0" algn="l">
                        <a:spcBef>
                          <a:spcPts val="0"/>
                        </a:spcBef>
                        <a:spcAft>
                          <a:spcPts val="0"/>
                        </a:spcAft>
                        <a:buNone/>
                      </a:pPr>
                      <a:r>
                        <a:rPr lang="en">
                          <a:solidFill>
                            <a:srgbClr val="FFFFFF"/>
                          </a:solidFill>
                        </a:rPr>
                        <a:t>12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USMAIL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r>
            </a:tbl>
          </a:graphicData>
        </a:graphic>
      </p:graphicFrame>
      <p:graphicFrame>
        <p:nvGraphicFramePr>
          <p:cNvPr id="343" name="Google Shape;343;p58"/>
          <p:cNvGraphicFramePr/>
          <p:nvPr/>
        </p:nvGraphicFramePr>
        <p:xfrm>
          <a:off x="2762250" y="3318775"/>
          <a:ext cx="3000000" cy="3000000"/>
        </p:xfrm>
        <a:graphic>
          <a:graphicData uri="http://schemas.openxmlformats.org/drawingml/2006/table">
            <a:tbl>
              <a:tblPr>
                <a:noFill/>
                <a:tableStyleId>{09BFBDFB-FC37-4F4E-87BE-0FC62B0F19B7}</a:tableStyleId>
              </a:tblPr>
              <a:tblGrid>
                <a:gridCol w="1809750"/>
                <a:gridCol w="1809750"/>
              </a:tblGrid>
              <a:tr h="381000">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mother</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solidFill>
                      <a:schemeClr val="accent4"/>
                    </a:solidFill>
                  </a:tcPr>
                </a:tc>
                <a:tc>
                  <a:txBody>
                    <a:bodyPr/>
                    <a:lstStyle/>
                    <a:p>
                      <a:pPr indent="0" lvl="0" marL="0" rtl="0" algn="l">
                        <a:spcBef>
                          <a:spcPts val="0"/>
                        </a:spcBef>
                        <a:spcAft>
                          <a:spcPts val="0"/>
                        </a:spcAft>
                        <a:buNone/>
                      </a:pPr>
                      <a:r>
                        <a:rPr lang="en">
                          <a:solidFill>
                            <a:srgbClr val="FFFFFF"/>
                          </a:solidFill>
                        </a:rPr>
                        <a:t>Helen Seinfeld</a:t>
                      </a:r>
                      <a:endParaRPr>
                        <a:solidFill>
                          <a:srgbClr val="FFFFFF"/>
                        </a:solidFill>
                      </a:endParaRPr>
                    </a:p>
                  </a:txBody>
                  <a:tcPr marT="91425" marB="91425" marR="91425" marL="91425">
                    <a:solidFill>
                      <a:schemeClr val="accent4"/>
                    </a:solidFill>
                  </a:tcPr>
                </a:tc>
              </a:tr>
              <a:tr h="381000">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solidFill>
                      <a:schemeClr val="accent4"/>
                    </a:solidFill>
                  </a:tcPr>
                </a:tc>
                <a:tc>
                  <a:txBody>
                    <a:bodyPr/>
                    <a:lstStyle/>
                    <a:p>
                      <a:pPr indent="0" lvl="0" marL="0" rtl="0" algn="l">
                        <a:spcBef>
                          <a:spcPts val="0"/>
                        </a:spcBef>
                        <a:spcAft>
                          <a:spcPts val="0"/>
                        </a:spcAft>
                        <a:buNone/>
                      </a:pPr>
                      <a:r>
                        <a:rPr lang="en">
                          <a:solidFill>
                            <a:srgbClr val="FFFFFF"/>
                          </a:solidFill>
                        </a:rPr>
                        <a:t>Estelle Costanza</a:t>
                      </a:r>
                      <a:endParaRPr>
                        <a:solidFill>
                          <a:srgbClr val="FFFFFF"/>
                        </a:solidFill>
                      </a:endParaRPr>
                    </a:p>
                  </a:txBody>
                  <a:tcPr marT="91425" marB="91425" marR="91425" marL="91425">
                    <a:solidFill>
                      <a:schemeClr val="accent4"/>
                    </a:solidFill>
                  </a:tcPr>
                </a:tc>
              </a:tr>
              <a:tr h="381000">
                <a:tc>
                  <a:txBody>
                    <a:bodyPr/>
                    <a:lstStyle/>
                    <a:p>
                      <a:pPr indent="0" lvl="0" marL="0" rtl="0" algn="l">
                        <a:spcBef>
                          <a:spcPts val="0"/>
                        </a:spcBef>
                        <a:spcAft>
                          <a:spcPts val="0"/>
                        </a:spcAft>
                        <a:buNone/>
                      </a:pPr>
                      <a:r>
                        <a:rPr lang="en">
                          <a:solidFill>
                            <a:srgbClr val="FFFFFF"/>
                          </a:solidFill>
                        </a:rPr>
                        <a:t>kramer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Babs Kramer</a:t>
                      </a:r>
                      <a:endParaRPr>
                        <a:solidFill>
                          <a:srgbClr val="FFFFFF"/>
                        </a:solidFill>
                      </a:endParaRPr>
                    </a:p>
                  </a:txBody>
                  <a:tcPr marT="91425" marB="91425" marR="91425" marL="91425"/>
                </a:tc>
              </a:tr>
            </a:tbl>
          </a:graphicData>
        </a:graphic>
      </p:graphicFrame>
      <p:sp>
        <p:nvSpPr>
          <p:cNvPr id="344" name="Google Shape;344;p58"/>
          <p:cNvSpPr txBox="1"/>
          <p:nvPr/>
        </p:nvSpPr>
        <p:spPr>
          <a:xfrm>
            <a:off x="77200" y="3575825"/>
            <a:ext cx="2393100" cy="1490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SELECT</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5"/>
                </a:solidFill>
                <a:latin typeface="Consolas"/>
                <a:ea typeface="Consolas"/>
                <a:cs typeface="Consolas"/>
                <a:sym typeface="Consolas"/>
              </a:rPr>
              <a:t>users.</a:t>
            </a:r>
            <a:r>
              <a:rPr lang="en" sz="1000">
                <a:solidFill>
                  <a:schemeClr val="accent6"/>
                </a:solidFill>
                <a:latin typeface="Consolas"/>
                <a:ea typeface="Consolas"/>
                <a:cs typeface="Consolas"/>
                <a:sym typeface="Consolas"/>
              </a:rPr>
              <a:t>fullname, </a:t>
            </a:r>
            <a:r>
              <a:rPr lang="en" sz="1000">
                <a:solidFill>
                  <a:schemeClr val="accent5"/>
                </a:solidFill>
                <a:latin typeface="Consolas"/>
                <a:ea typeface="Consolas"/>
                <a:cs typeface="Consolas"/>
                <a:sym typeface="Consolas"/>
              </a:rPr>
              <a:t>moms.</a:t>
            </a:r>
            <a:r>
              <a:rPr lang="en" sz="1000">
                <a:solidFill>
                  <a:schemeClr val="accent6"/>
                </a:solidFill>
                <a:latin typeface="Consolas"/>
                <a:ea typeface="Consolas"/>
                <a:cs typeface="Consolas"/>
                <a:sym typeface="Consolas"/>
              </a:rPr>
              <a:t>mother</a:t>
            </a:r>
            <a:endParaRPr sz="10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FROM</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users</a:t>
            </a:r>
            <a:endParaRPr sz="10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JOIN</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moms</a:t>
            </a:r>
            <a:endParaRPr sz="10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ON</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5"/>
                </a:solidFill>
                <a:latin typeface="Consolas"/>
                <a:ea typeface="Consolas"/>
                <a:cs typeface="Consolas"/>
                <a:sym typeface="Consolas"/>
              </a:rPr>
              <a:t>users.</a:t>
            </a:r>
            <a:r>
              <a:rPr lang="en" sz="1000">
                <a:solidFill>
                  <a:schemeClr val="accent6"/>
                </a:solidFill>
                <a:latin typeface="Consolas"/>
                <a:ea typeface="Consolas"/>
                <a:cs typeface="Consolas"/>
                <a:sym typeface="Consolas"/>
              </a:rPr>
              <a:t>username = </a:t>
            </a:r>
            <a:r>
              <a:rPr lang="en" sz="1000">
                <a:solidFill>
                  <a:schemeClr val="accent5"/>
                </a:solidFill>
                <a:latin typeface="Consolas"/>
                <a:ea typeface="Consolas"/>
                <a:cs typeface="Consolas"/>
                <a:sym typeface="Consolas"/>
              </a:rPr>
              <a:t>moms.</a:t>
            </a:r>
            <a:r>
              <a:rPr lang="en" sz="1000">
                <a:solidFill>
                  <a:schemeClr val="accent6"/>
                </a:solidFill>
                <a:latin typeface="Consolas"/>
                <a:ea typeface="Consolas"/>
                <a:cs typeface="Consolas"/>
                <a:sym typeface="Consolas"/>
              </a:rPr>
              <a:t>username</a:t>
            </a:r>
            <a:endParaRPr sz="1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9"/>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users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moms</a:t>
            </a:r>
            <a:endParaRPr b="1">
              <a:solidFill>
                <a:srgbClr val="FFFFFF"/>
              </a:solidFill>
            </a:endParaRPr>
          </a:p>
        </p:txBody>
      </p:sp>
      <p:graphicFrame>
        <p:nvGraphicFramePr>
          <p:cNvPr id="350" name="Google Shape;350;p59"/>
          <p:cNvGraphicFramePr/>
          <p:nvPr/>
        </p:nvGraphicFramePr>
        <p:xfrm>
          <a:off x="952500" y="778575"/>
          <a:ext cx="3000000" cy="3000000"/>
        </p:xfrm>
        <a:graphic>
          <a:graphicData uri="http://schemas.openxmlformats.org/drawingml/2006/table">
            <a:tbl>
              <a:tblPr>
                <a:noFill/>
                <a:tableStyleId>{09BFBDFB-FC37-4F4E-87BE-0FC62B0F19B7}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password</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fullname</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solidFill>
                      <a:schemeClr val="accent4"/>
                    </a:solidFill>
                  </a:tcPr>
                </a:tc>
                <a:tc>
                  <a:txBody>
                    <a:bodyPr/>
                    <a:lstStyle/>
                    <a:p>
                      <a:pPr indent="0" lvl="0" marL="0" rtl="0" algn="l">
                        <a:spcBef>
                          <a:spcPts val="0"/>
                        </a:spcBef>
                        <a:spcAft>
                          <a:spcPts val="0"/>
                        </a:spcAft>
                        <a:buNone/>
                      </a:pPr>
                      <a:r>
                        <a:rPr lang="en">
                          <a:solidFill>
                            <a:srgbClr val="FFFFFF"/>
                          </a:solidFill>
                        </a:rPr>
                        <a:t>fus!ll!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solidFill>
                      <a:schemeClr val="accent4"/>
                    </a:solidFill>
                  </a:tcPr>
                </a:tc>
                <a:tc>
                  <a:txBody>
                    <a:bodyPr/>
                    <a:lstStyle/>
                    <a:p>
                      <a:pPr indent="0" lvl="0" marL="0" rtl="0" algn="l">
                        <a:spcBef>
                          <a:spcPts val="0"/>
                        </a:spcBef>
                        <a:spcAft>
                          <a:spcPts val="0"/>
                        </a:spcAft>
                        <a:buNone/>
                      </a:pPr>
                      <a:r>
                        <a:rPr lang="en">
                          <a:solidFill>
                            <a:srgbClr val="FFFFFF"/>
                          </a:solidFill>
                        </a:rPr>
                        <a:t>b0sc0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George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USMAIL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r>
            </a:tbl>
          </a:graphicData>
        </a:graphic>
      </p:graphicFrame>
      <p:graphicFrame>
        <p:nvGraphicFramePr>
          <p:cNvPr id="351" name="Google Shape;351;p59"/>
          <p:cNvGraphicFramePr/>
          <p:nvPr/>
        </p:nvGraphicFramePr>
        <p:xfrm>
          <a:off x="2762250" y="3318775"/>
          <a:ext cx="3000000" cy="3000000"/>
        </p:xfrm>
        <a:graphic>
          <a:graphicData uri="http://schemas.openxmlformats.org/drawingml/2006/table">
            <a:tbl>
              <a:tblPr>
                <a:noFill/>
                <a:tableStyleId>{09BFBDFB-FC37-4F4E-87BE-0FC62B0F19B7}</a:tableStyleId>
              </a:tblPr>
              <a:tblGrid>
                <a:gridCol w="1809750"/>
                <a:gridCol w="1809750"/>
              </a:tblGrid>
              <a:tr h="381000">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mother</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solidFill>
                      <a:schemeClr val="accent4"/>
                    </a:solidFill>
                  </a:tcPr>
                </a:tc>
                <a:tc>
                  <a:txBody>
                    <a:bodyPr/>
                    <a:lstStyle/>
                    <a:p>
                      <a:pPr indent="0" lvl="0" marL="0" rtl="0" algn="l">
                        <a:spcBef>
                          <a:spcPts val="0"/>
                        </a:spcBef>
                        <a:spcAft>
                          <a:spcPts val="0"/>
                        </a:spcAft>
                        <a:buNone/>
                      </a:pPr>
                      <a:r>
                        <a:rPr lang="en">
                          <a:solidFill>
                            <a:srgbClr val="FFFFFF"/>
                          </a:solidFill>
                        </a:rPr>
                        <a:t>Helen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solidFill>
                      <a:schemeClr val="accent4"/>
                    </a:solidFill>
                  </a:tcPr>
                </a:tc>
                <a:tc>
                  <a:txBody>
                    <a:bodyPr/>
                    <a:lstStyle/>
                    <a:p>
                      <a:pPr indent="0" lvl="0" marL="0" rtl="0" algn="l">
                        <a:spcBef>
                          <a:spcPts val="0"/>
                        </a:spcBef>
                        <a:spcAft>
                          <a:spcPts val="0"/>
                        </a:spcAft>
                        <a:buNone/>
                      </a:pPr>
                      <a:r>
                        <a:rPr lang="en">
                          <a:solidFill>
                            <a:srgbClr val="FFFFFF"/>
                          </a:solidFill>
                        </a:rPr>
                        <a:t>Estelle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kramer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Babs Kramer</a:t>
                      </a:r>
                      <a:endParaRPr>
                        <a:solidFill>
                          <a:srgbClr val="FFFFFF"/>
                        </a:solidFill>
                      </a:endParaRPr>
                    </a:p>
                  </a:txBody>
                  <a:tcPr marT="91425" marB="91425" marR="91425" marL="91425"/>
                </a:tc>
              </a:tr>
            </a:tbl>
          </a:graphicData>
        </a:graphic>
      </p:graphicFrame>
      <p:sp>
        <p:nvSpPr>
          <p:cNvPr id="352" name="Google Shape;352;p59"/>
          <p:cNvSpPr txBox="1"/>
          <p:nvPr/>
        </p:nvSpPr>
        <p:spPr>
          <a:xfrm>
            <a:off x="77200" y="3575825"/>
            <a:ext cx="2393100" cy="1490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SELECT</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5"/>
                </a:solidFill>
                <a:latin typeface="Consolas"/>
                <a:ea typeface="Consolas"/>
                <a:cs typeface="Consolas"/>
                <a:sym typeface="Consolas"/>
              </a:rPr>
              <a:t>users.</a:t>
            </a:r>
            <a:r>
              <a:rPr lang="en" sz="1000">
                <a:solidFill>
                  <a:schemeClr val="accent6"/>
                </a:solidFill>
                <a:latin typeface="Consolas"/>
                <a:ea typeface="Consolas"/>
                <a:cs typeface="Consolas"/>
                <a:sym typeface="Consolas"/>
              </a:rPr>
              <a:t>fullname, </a:t>
            </a:r>
            <a:r>
              <a:rPr lang="en" sz="1000">
                <a:solidFill>
                  <a:schemeClr val="accent5"/>
                </a:solidFill>
                <a:latin typeface="Consolas"/>
                <a:ea typeface="Consolas"/>
                <a:cs typeface="Consolas"/>
                <a:sym typeface="Consolas"/>
              </a:rPr>
              <a:t>moms.</a:t>
            </a:r>
            <a:r>
              <a:rPr lang="en" sz="1000">
                <a:solidFill>
                  <a:schemeClr val="accent6"/>
                </a:solidFill>
                <a:latin typeface="Consolas"/>
                <a:ea typeface="Consolas"/>
                <a:cs typeface="Consolas"/>
                <a:sym typeface="Consolas"/>
              </a:rPr>
              <a:t>mother</a:t>
            </a:r>
            <a:endParaRPr sz="10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FROM</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users</a:t>
            </a:r>
            <a:endParaRPr sz="10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JOIN</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moms</a:t>
            </a:r>
            <a:endParaRPr sz="10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ON</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5"/>
                </a:solidFill>
                <a:latin typeface="Consolas"/>
                <a:ea typeface="Consolas"/>
                <a:cs typeface="Consolas"/>
                <a:sym typeface="Consolas"/>
              </a:rPr>
              <a:t>users.</a:t>
            </a:r>
            <a:r>
              <a:rPr lang="en" sz="1000">
                <a:solidFill>
                  <a:schemeClr val="accent6"/>
                </a:solidFill>
                <a:latin typeface="Consolas"/>
                <a:ea typeface="Consolas"/>
                <a:cs typeface="Consolas"/>
                <a:sym typeface="Consolas"/>
              </a:rPr>
              <a:t>username = </a:t>
            </a:r>
            <a:r>
              <a:rPr lang="en" sz="1000">
                <a:solidFill>
                  <a:schemeClr val="accent5"/>
                </a:solidFill>
                <a:latin typeface="Consolas"/>
                <a:ea typeface="Consolas"/>
                <a:cs typeface="Consolas"/>
                <a:sym typeface="Consolas"/>
              </a:rPr>
              <a:t>moms.</a:t>
            </a:r>
            <a:r>
              <a:rPr lang="en" sz="1000">
                <a:solidFill>
                  <a:schemeClr val="accent6"/>
                </a:solidFill>
                <a:latin typeface="Consolas"/>
                <a:ea typeface="Consolas"/>
                <a:cs typeface="Consolas"/>
                <a:sym typeface="Consolas"/>
              </a:rPr>
              <a:t>username</a:t>
            </a:r>
            <a:endParaRPr sz="1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0"/>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a:t>
            </a:r>
            <a:r>
              <a:rPr b="1" lang="en">
                <a:solidFill>
                  <a:srgbClr val="FFFFFF"/>
                </a:solidFill>
              </a:rPr>
              <a:t>sers &amp; moms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a:t>
            </a:r>
            <a:endParaRPr b="1">
              <a:solidFill>
                <a:srgbClr val="FFFFFF"/>
              </a:solidFill>
            </a:endParaRPr>
          </a:p>
        </p:txBody>
      </p:sp>
      <p:graphicFrame>
        <p:nvGraphicFramePr>
          <p:cNvPr id="358" name="Google Shape;358;p60"/>
          <p:cNvGraphicFramePr/>
          <p:nvPr/>
        </p:nvGraphicFramePr>
        <p:xfrm>
          <a:off x="311700" y="1056225"/>
          <a:ext cx="3000000" cy="3000000"/>
        </p:xfrm>
        <a:graphic>
          <a:graphicData uri="http://schemas.openxmlformats.org/drawingml/2006/table">
            <a:tbl>
              <a:tblPr>
                <a:noFill/>
                <a:tableStyleId>{09BFBDFB-FC37-4F4E-87BE-0FC62B0F19B7}</a:tableStyleId>
              </a:tblPr>
              <a:tblGrid>
                <a:gridCol w="1704125"/>
                <a:gridCol w="1704125"/>
                <a:gridCol w="1704125"/>
                <a:gridCol w="1704125"/>
                <a:gridCol w="1704125"/>
              </a:tblGrid>
              <a:tr h="396200">
                <a:tc>
                  <a:txBody>
                    <a:bodyPr/>
                    <a:lstStyle/>
                    <a:p>
                      <a:pPr indent="0" lvl="0" marL="0" rtl="0" algn="l">
                        <a:spcBef>
                          <a:spcPts val="0"/>
                        </a:spcBef>
                        <a:spcAft>
                          <a:spcPts val="0"/>
                        </a:spcAft>
                        <a:buNone/>
                      </a:pPr>
                      <a:r>
                        <a:rPr lang="en">
                          <a:solidFill>
                            <a:srgbClr val="FFFFFF"/>
                          </a:solidFill>
                        </a:rPr>
                        <a:t>users.</a:t>
                      </a:r>
                      <a:r>
                        <a:rPr lang="en">
                          <a:solidFill>
                            <a:srgbClr val="FFFFFF"/>
                          </a:solidFill>
                        </a:rPr>
                        <a:t>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a:t>
                      </a:r>
                      <a:r>
                        <a:rPr lang="en">
                          <a:solidFill>
                            <a:srgbClr val="FFFFFF"/>
                          </a:solidFill>
                        </a:rPr>
                        <a:t>sers.username</a:t>
                      </a:r>
                      <a:endParaRPr>
                        <a:solidFill>
                          <a:srgbClr val="FFFFFF"/>
                        </a:solidFill>
                      </a:endParaRPr>
                    </a:p>
                    <a:p>
                      <a:pPr indent="0" lvl="0" marL="0" rtl="0" algn="l">
                        <a:spcBef>
                          <a:spcPts val="0"/>
                        </a:spcBef>
                        <a:spcAft>
                          <a:spcPts val="0"/>
                        </a:spcAft>
                        <a:buNone/>
                      </a:pPr>
                      <a:r>
                        <a:rPr lang="en">
                          <a:solidFill>
                            <a:srgbClr val="FFFFFF"/>
                          </a:solidFill>
                        </a:rPr>
                        <a:t>moms.username</a:t>
                      </a:r>
                      <a:endParaRPr>
                        <a:solidFill>
                          <a:srgbClr val="FFFFFF"/>
                        </a:solidFill>
                      </a:endParaRPr>
                    </a:p>
                  </a:txBody>
                  <a:tcPr marT="91425" marB="91425" marR="91425" marL="91425">
                    <a:solidFill>
                      <a:srgbClr val="4A86E8"/>
                    </a:solidFill>
                  </a:tcPr>
                </a:tc>
                <a:tc>
                  <a:txBody>
                    <a:bodyPr/>
                    <a:lstStyle/>
                    <a:p>
                      <a:pPr indent="0" lvl="0" marL="0" rtl="0" algn="l">
                        <a:spcBef>
                          <a:spcPts val="0"/>
                        </a:spcBef>
                        <a:spcAft>
                          <a:spcPts val="0"/>
                        </a:spcAft>
                        <a:buNone/>
                      </a:pPr>
                      <a:r>
                        <a:rPr lang="en">
                          <a:solidFill>
                            <a:srgbClr val="FFFFFF"/>
                          </a:solidFill>
                        </a:rPr>
                        <a:t>users.</a:t>
                      </a:r>
                      <a:r>
                        <a:rPr lang="en">
                          <a:solidFill>
                            <a:srgbClr val="FFFFFF"/>
                          </a:solidFill>
                        </a:rPr>
                        <a:t>password</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solidFill>
                      <a:schemeClr val="accent5"/>
                    </a:solidFill>
                  </a:tcPr>
                </a:tc>
                <a:tc>
                  <a:txBody>
                    <a:bodyPr/>
                    <a:lstStyle/>
                    <a:p>
                      <a:pPr indent="0" lvl="0" marL="0" rtl="0" algn="l">
                        <a:spcBef>
                          <a:spcPts val="0"/>
                        </a:spcBef>
                        <a:spcAft>
                          <a:spcPts val="0"/>
                        </a:spcAft>
                        <a:buNone/>
                      </a:pPr>
                      <a:r>
                        <a:rPr lang="en">
                          <a:solidFill>
                            <a:srgbClr val="FFFFFF"/>
                          </a:solidFill>
                        </a:rPr>
                        <a:t>users.</a:t>
                      </a:r>
                      <a:r>
                        <a:rPr lang="en">
                          <a:solidFill>
                            <a:srgbClr val="FFFFFF"/>
                          </a:solidFill>
                        </a:rPr>
                        <a:t>fullname</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a:solidFill>
                            <a:srgbClr val="FFFFFF"/>
                          </a:solidFill>
                        </a:rPr>
                        <a:t>moms.mother</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solidFill>
                      <a:schemeClr val="accent5"/>
                    </a:solidFill>
                  </a:tcPr>
                </a:tc>
              </a:tr>
              <a:tr h="3962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fus!ll!</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rgbClr val="FFFFFF"/>
                          </a:solidFill>
                        </a:rPr>
                        <a:t>Jerry Seinfeld</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Helen Seinfeld</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b0sc0</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rgbClr val="FFFFFF"/>
                          </a:solidFill>
                        </a:rPr>
                        <a:t>George Costanza</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Estelle Costanza</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359" name="Google Shape;359;p60"/>
          <p:cNvSpPr txBox="1"/>
          <p:nvPr/>
        </p:nvSpPr>
        <p:spPr>
          <a:xfrm>
            <a:off x="77200" y="3575825"/>
            <a:ext cx="2393100" cy="1490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SELECT</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5"/>
                </a:solidFill>
                <a:latin typeface="Consolas"/>
                <a:ea typeface="Consolas"/>
                <a:cs typeface="Consolas"/>
                <a:sym typeface="Consolas"/>
              </a:rPr>
              <a:t>users.</a:t>
            </a:r>
            <a:r>
              <a:rPr lang="en" sz="1000">
                <a:solidFill>
                  <a:schemeClr val="accent6"/>
                </a:solidFill>
                <a:latin typeface="Consolas"/>
                <a:ea typeface="Consolas"/>
                <a:cs typeface="Consolas"/>
                <a:sym typeface="Consolas"/>
              </a:rPr>
              <a:t>fullname, </a:t>
            </a:r>
            <a:r>
              <a:rPr lang="en" sz="1000">
                <a:solidFill>
                  <a:schemeClr val="accent5"/>
                </a:solidFill>
                <a:latin typeface="Consolas"/>
                <a:ea typeface="Consolas"/>
                <a:cs typeface="Consolas"/>
                <a:sym typeface="Consolas"/>
              </a:rPr>
              <a:t>moms.</a:t>
            </a:r>
            <a:r>
              <a:rPr lang="en" sz="1000">
                <a:solidFill>
                  <a:schemeClr val="accent6"/>
                </a:solidFill>
                <a:latin typeface="Consolas"/>
                <a:ea typeface="Consolas"/>
                <a:cs typeface="Consolas"/>
                <a:sym typeface="Consolas"/>
              </a:rPr>
              <a:t>mother</a:t>
            </a:r>
            <a:endParaRPr sz="10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FROM</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users</a:t>
            </a:r>
            <a:endParaRPr sz="10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JOIN</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moms</a:t>
            </a:r>
            <a:endParaRPr sz="10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ON</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5"/>
                </a:solidFill>
                <a:latin typeface="Consolas"/>
                <a:ea typeface="Consolas"/>
                <a:cs typeface="Consolas"/>
                <a:sym typeface="Consolas"/>
              </a:rPr>
              <a:t>users.</a:t>
            </a:r>
            <a:r>
              <a:rPr lang="en" sz="1000">
                <a:solidFill>
                  <a:schemeClr val="accent6"/>
                </a:solidFill>
                <a:latin typeface="Consolas"/>
                <a:ea typeface="Consolas"/>
                <a:cs typeface="Consolas"/>
                <a:sym typeface="Consolas"/>
              </a:rPr>
              <a:t>username = </a:t>
            </a:r>
            <a:r>
              <a:rPr lang="en" sz="1000">
                <a:solidFill>
                  <a:schemeClr val="accent5"/>
                </a:solidFill>
                <a:latin typeface="Consolas"/>
                <a:ea typeface="Consolas"/>
                <a:cs typeface="Consolas"/>
                <a:sym typeface="Consolas"/>
              </a:rPr>
              <a:t>moms.</a:t>
            </a:r>
            <a:r>
              <a:rPr lang="en" sz="1000">
                <a:solidFill>
                  <a:schemeClr val="accent6"/>
                </a:solidFill>
                <a:latin typeface="Consolas"/>
                <a:ea typeface="Consolas"/>
                <a:cs typeface="Consolas"/>
                <a:sym typeface="Consolas"/>
              </a:rPr>
              <a:t>username</a:t>
            </a:r>
            <a:endParaRPr sz="1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1"/>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users &amp; moms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a:t>
            </a:r>
            <a:endParaRPr b="1">
              <a:solidFill>
                <a:srgbClr val="FFFFFF"/>
              </a:solidFill>
            </a:endParaRPr>
          </a:p>
        </p:txBody>
      </p:sp>
      <p:graphicFrame>
        <p:nvGraphicFramePr>
          <p:cNvPr id="365" name="Google Shape;365;p61"/>
          <p:cNvGraphicFramePr/>
          <p:nvPr/>
        </p:nvGraphicFramePr>
        <p:xfrm>
          <a:off x="311700" y="1056225"/>
          <a:ext cx="3000000" cy="3000000"/>
        </p:xfrm>
        <a:graphic>
          <a:graphicData uri="http://schemas.openxmlformats.org/drawingml/2006/table">
            <a:tbl>
              <a:tblPr>
                <a:noFill/>
                <a:tableStyleId>{09BFBDFB-FC37-4F4E-87BE-0FC62B0F19B7}</a:tableStyleId>
              </a:tblPr>
              <a:tblGrid>
                <a:gridCol w="1704125"/>
                <a:gridCol w="1704125"/>
                <a:gridCol w="1704125"/>
                <a:gridCol w="1704125"/>
                <a:gridCol w="1704125"/>
              </a:tblGrid>
              <a:tr h="396200">
                <a:tc>
                  <a:txBody>
                    <a:bodyPr/>
                    <a:lstStyle/>
                    <a:p>
                      <a:pPr indent="0" lvl="0" marL="0" rtl="0" algn="l">
                        <a:spcBef>
                          <a:spcPts val="0"/>
                        </a:spcBef>
                        <a:spcAft>
                          <a:spcPts val="0"/>
                        </a:spcAft>
                        <a:buNone/>
                      </a:pPr>
                      <a:r>
                        <a:rPr lang="en">
                          <a:solidFill>
                            <a:srgbClr val="FFFFFF"/>
                          </a:solidFill>
                        </a:rPr>
                        <a:t>users.idnum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users.username</a:t>
                      </a:r>
                      <a:endParaRPr>
                        <a:solidFill>
                          <a:srgbClr val="FFFFFF"/>
                        </a:solidFill>
                      </a:endParaRPr>
                    </a:p>
                    <a:p>
                      <a:pPr indent="0" lvl="0" marL="0" rtl="0" algn="l">
                        <a:spcBef>
                          <a:spcPts val="0"/>
                        </a:spcBef>
                        <a:spcAft>
                          <a:spcPts val="0"/>
                        </a:spcAft>
                        <a:buNone/>
                      </a:pPr>
                      <a:r>
                        <a:rPr lang="en">
                          <a:solidFill>
                            <a:srgbClr val="FFFFFF"/>
                          </a:solidFill>
                        </a:rPr>
                        <a:t>moms.username</a:t>
                      </a:r>
                      <a:endParaRPr>
                        <a:solidFill>
                          <a:srgbClr val="FFFFFF"/>
                        </a:solidFill>
                      </a:endParaRPr>
                    </a:p>
                  </a:txBody>
                  <a:tcPr marT="91425" marB="91425" marR="91425" marL="91425">
                    <a:solidFill>
                      <a:srgbClr val="4A86E8"/>
                    </a:solidFill>
                  </a:tcPr>
                </a:tc>
                <a:tc>
                  <a:txBody>
                    <a:bodyPr/>
                    <a:lstStyle/>
                    <a:p>
                      <a:pPr indent="0" lvl="0" marL="0" rtl="0" algn="l">
                        <a:spcBef>
                          <a:spcPts val="0"/>
                        </a:spcBef>
                        <a:spcAft>
                          <a:spcPts val="0"/>
                        </a:spcAft>
                        <a:buNone/>
                      </a:pPr>
                      <a:r>
                        <a:rPr lang="en">
                          <a:solidFill>
                            <a:srgbClr val="FFFFFF"/>
                          </a:solidFill>
                        </a:rPr>
                        <a:t>users.password</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solidFill>
                      <a:schemeClr val="accent5"/>
                    </a:solidFill>
                  </a:tcPr>
                </a:tc>
                <a:tc>
                  <a:txBody>
                    <a:bodyPr/>
                    <a:lstStyle/>
                    <a:p>
                      <a:pPr indent="0" lvl="0" marL="0" rtl="0" algn="l">
                        <a:spcBef>
                          <a:spcPts val="0"/>
                        </a:spcBef>
                        <a:spcAft>
                          <a:spcPts val="0"/>
                        </a:spcAft>
                        <a:buNone/>
                      </a:pPr>
                      <a:r>
                        <a:rPr lang="en">
                          <a:solidFill>
                            <a:srgbClr val="FFFFFF"/>
                          </a:solidFill>
                        </a:rPr>
                        <a:t>users.fullname</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a:solidFill>
                            <a:srgbClr val="FFFFFF"/>
                          </a:solidFill>
                        </a:rPr>
                        <a:t>moms.mother</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solidFill>
                      <a:schemeClr val="accent5"/>
                    </a:solidFill>
                  </a:tcPr>
                </a:tc>
              </a:tr>
              <a:tr h="3962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fus!ll!</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Jerry Seinfeld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a:t>Helen Seinfeld</a:t>
                      </a:r>
                      <a:endParaRPr/>
                    </a:p>
                  </a:txBody>
                  <a:tcPr marT="91425" marB="91425" marR="91425" marL="91425">
                    <a:lnL cap="flat" cmpd="sng" w="9525">
                      <a:solidFill>
                        <a:srgbClr val="9E9E9E"/>
                      </a:solidFill>
                      <a:prstDash val="solid"/>
                      <a:round/>
                      <a:headEnd len="sm" w="sm" type="none"/>
                      <a:tailEnd len="sm" w="sm" type="none"/>
                    </a:lnL>
                    <a:solidFill>
                      <a:schemeClr val="accent6"/>
                    </a:solidFill>
                  </a:tcPr>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b0sc0</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George Costanza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a:t>Estelle Costanza</a:t>
                      </a:r>
                      <a:endParaRPr/>
                    </a:p>
                  </a:txBody>
                  <a:tcPr marT="91425" marB="91425" marR="91425" marL="91425">
                    <a:lnL cap="flat" cmpd="sng" w="9525">
                      <a:solidFill>
                        <a:srgbClr val="9E9E9E"/>
                      </a:solidFill>
                      <a:prstDash val="solid"/>
                      <a:round/>
                      <a:headEnd len="sm" w="sm" type="none"/>
                      <a:tailEnd len="sm" w="sm" type="none"/>
                    </a:lnL>
                    <a:solidFill>
                      <a:schemeClr val="accent6"/>
                    </a:solidFill>
                  </a:tcPr>
                </a:tc>
              </a:tr>
            </a:tbl>
          </a:graphicData>
        </a:graphic>
      </p:graphicFrame>
      <p:sp>
        <p:nvSpPr>
          <p:cNvPr id="366" name="Google Shape;366;p61"/>
          <p:cNvSpPr txBox="1"/>
          <p:nvPr/>
        </p:nvSpPr>
        <p:spPr>
          <a:xfrm>
            <a:off x="77200" y="3575825"/>
            <a:ext cx="2393100" cy="1490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SELECT</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5"/>
                </a:solidFill>
                <a:latin typeface="Consolas"/>
                <a:ea typeface="Consolas"/>
                <a:cs typeface="Consolas"/>
                <a:sym typeface="Consolas"/>
              </a:rPr>
              <a:t>users.</a:t>
            </a:r>
            <a:r>
              <a:rPr lang="en" sz="1000">
                <a:solidFill>
                  <a:schemeClr val="accent6"/>
                </a:solidFill>
                <a:latin typeface="Consolas"/>
                <a:ea typeface="Consolas"/>
                <a:cs typeface="Consolas"/>
                <a:sym typeface="Consolas"/>
              </a:rPr>
              <a:t>fullname, </a:t>
            </a:r>
            <a:r>
              <a:rPr lang="en" sz="1000">
                <a:solidFill>
                  <a:schemeClr val="accent5"/>
                </a:solidFill>
                <a:latin typeface="Consolas"/>
                <a:ea typeface="Consolas"/>
                <a:cs typeface="Consolas"/>
                <a:sym typeface="Consolas"/>
              </a:rPr>
              <a:t>moms.</a:t>
            </a:r>
            <a:r>
              <a:rPr lang="en" sz="1000">
                <a:solidFill>
                  <a:schemeClr val="accent6"/>
                </a:solidFill>
                <a:latin typeface="Consolas"/>
                <a:ea typeface="Consolas"/>
                <a:cs typeface="Consolas"/>
                <a:sym typeface="Consolas"/>
              </a:rPr>
              <a:t>mother</a:t>
            </a:r>
            <a:endParaRPr sz="10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FROM</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users</a:t>
            </a:r>
            <a:endParaRPr sz="10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JOIN</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moms</a:t>
            </a:r>
            <a:endParaRPr sz="10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ON</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5"/>
                </a:solidFill>
                <a:latin typeface="Consolas"/>
                <a:ea typeface="Consolas"/>
                <a:cs typeface="Consolas"/>
                <a:sym typeface="Consolas"/>
              </a:rPr>
              <a:t>users.</a:t>
            </a:r>
            <a:r>
              <a:rPr lang="en" sz="1000">
                <a:solidFill>
                  <a:schemeClr val="accent6"/>
                </a:solidFill>
                <a:latin typeface="Consolas"/>
                <a:ea typeface="Consolas"/>
                <a:cs typeface="Consolas"/>
                <a:sym typeface="Consolas"/>
              </a:rPr>
              <a:t>username = </a:t>
            </a:r>
            <a:r>
              <a:rPr lang="en" sz="1000">
                <a:solidFill>
                  <a:schemeClr val="accent5"/>
                </a:solidFill>
                <a:latin typeface="Consolas"/>
                <a:ea typeface="Consolas"/>
                <a:cs typeface="Consolas"/>
                <a:sym typeface="Consolas"/>
              </a:rPr>
              <a:t>moms.</a:t>
            </a:r>
            <a:r>
              <a:rPr lang="en" sz="1000">
                <a:solidFill>
                  <a:schemeClr val="accent6"/>
                </a:solidFill>
                <a:latin typeface="Consolas"/>
                <a:ea typeface="Consolas"/>
                <a:cs typeface="Consolas"/>
                <a:sym typeface="Consolas"/>
              </a:rPr>
              <a:t>username</a:t>
            </a:r>
            <a:endParaRPr sz="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Another consideration is choosing a column to be a </a:t>
            </a:r>
            <a:r>
              <a:rPr b="1" lang="en">
                <a:solidFill>
                  <a:srgbClr val="FFFFFF"/>
                </a:solidFill>
              </a:rPr>
              <a:t>primary key</a:t>
            </a:r>
            <a:r>
              <a:rPr lang="en">
                <a:solidFill>
                  <a:srgbClr val="FFFFFF"/>
                </a:solidFill>
              </a:rPr>
              <a:t>, guaranteed to be unique across rows. A good primary key makes subsequent table operations much easier.</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You can also have a </a:t>
            </a:r>
            <a:r>
              <a:rPr i="1" lang="en">
                <a:solidFill>
                  <a:srgbClr val="FFFFFF"/>
                </a:solidFill>
              </a:rPr>
              <a:t>joint primary key</a:t>
            </a:r>
            <a:r>
              <a:rPr lang="en">
                <a:solidFill>
                  <a:srgbClr val="FFFFFF"/>
                </a:solidFill>
              </a:rPr>
              <a:t>, a combination of two or more columns where the combination is guaranteed to be unique.</a:t>
            </a:r>
            <a:endParaRPr>
              <a:solidFill>
                <a:srgbClr val="FFFFFF"/>
              </a:solidFill>
            </a:endParaRPr>
          </a:p>
          <a:p>
            <a:pPr indent="0" lvl="0" marL="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SQL is a programming language, but it has a limited vocabulary that we’ll use.</a:t>
            </a:r>
            <a:endParaRPr>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2"/>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An </a:t>
            </a:r>
            <a:r>
              <a:rPr lang="en">
                <a:solidFill>
                  <a:srgbClr val="FFFFFF"/>
                </a:solidFill>
                <a:latin typeface="Consolas"/>
                <a:ea typeface="Consolas"/>
                <a:cs typeface="Consolas"/>
                <a:sym typeface="Consolas"/>
              </a:rPr>
              <a:t>UPDATE</a:t>
            </a:r>
            <a:r>
              <a:rPr lang="en">
                <a:solidFill>
                  <a:srgbClr val="FFFFFF"/>
                </a:solidFill>
              </a:rPr>
              <a:t> query modifies information in a table.</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UPDATE</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&lt;table&gt;</a:t>
            </a:r>
            <a:endParaRPr sz="2400">
              <a:solidFill>
                <a:srgbClr val="FFFFFF"/>
              </a:solidFill>
              <a:latin typeface="Consolas"/>
              <a:ea typeface="Consolas"/>
              <a:cs typeface="Consolas"/>
              <a:sym typeface="Consolas"/>
            </a:endParaRPr>
          </a:p>
          <a:p>
            <a:pPr indent="0" lvl="0" marL="0" rtl="0" algn="l">
              <a:spcBef>
                <a:spcPts val="0"/>
              </a:spcBef>
              <a:spcAft>
                <a:spcPts val="0"/>
              </a:spcAft>
              <a:buNone/>
            </a:pPr>
            <a:r>
              <a:rPr lang="en" sz="2400">
                <a:solidFill>
                  <a:srgbClr val="FFFFFF"/>
                </a:solidFill>
                <a:latin typeface="Consolas"/>
                <a:ea typeface="Consolas"/>
                <a:cs typeface="Consolas"/>
                <a:sym typeface="Consolas"/>
              </a:rPr>
              <a:t>				SET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&lt;column&gt; = &lt;value&gt;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WHERE </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&lt;predicate&gt;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t/>
            </a:r>
            <a:endParaRPr sz="2400">
              <a:solidFill>
                <a:srgbClr val="FFFFFF"/>
              </a:solidFill>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3"/>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An </a:t>
            </a:r>
            <a:r>
              <a:rPr lang="en">
                <a:solidFill>
                  <a:srgbClr val="FFFFFF"/>
                </a:solidFill>
                <a:latin typeface="Consolas"/>
                <a:ea typeface="Consolas"/>
                <a:cs typeface="Consolas"/>
                <a:sym typeface="Consolas"/>
              </a:rPr>
              <a:t>UPDATE</a:t>
            </a:r>
            <a:r>
              <a:rPr lang="en">
                <a:solidFill>
                  <a:srgbClr val="FFFFFF"/>
                </a:solidFill>
              </a:rPr>
              <a:t> query modifies information in a table.</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UPDATE</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users</a:t>
            </a:r>
            <a:endParaRPr sz="2400">
              <a:solidFill>
                <a:schemeClr val="accent6"/>
              </a:solidFill>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				</a:t>
            </a:r>
            <a:r>
              <a:rPr lang="en" sz="2400">
                <a:solidFill>
                  <a:srgbClr val="FFFFFF"/>
                </a:solidFill>
                <a:latin typeface="Consolas"/>
                <a:ea typeface="Consolas"/>
                <a:cs typeface="Consolas"/>
                <a:sym typeface="Consolas"/>
              </a:rPr>
              <a:t>SET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password</a:t>
            </a:r>
            <a:r>
              <a:rPr lang="en" sz="2400">
                <a:latin typeface="Consolas"/>
                <a:ea typeface="Consolas"/>
                <a:cs typeface="Consolas"/>
                <a:sym typeface="Consolas"/>
              </a:rPr>
              <a:t> = </a:t>
            </a:r>
            <a:r>
              <a:rPr lang="en" sz="2400">
                <a:solidFill>
                  <a:schemeClr val="accent6"/>
                </a:solidFill>
                <a:latin typeface="Consolas"/>
                <a:ea typeface="Consolas"/>
                <a:cs typeface="Consolas"/>
                <a:sym typeface="Consolas"/>
              </a:rPr>
              <a:t>'yadayada'</a:t>
            </a:r>
            <a:endParaRPr sz="2400">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WHERE </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idnum = 10</a:t>
            </a:r>
            <a:endParaRPr sz="2400">
              <a:latin typeface="Consolas"/>
              <a:ea typeface="Consolas"/>
              <a:cs typeface="Consolas"/>
              <a:sym typeface="Consolas"/>
            </a:endParaRPr>
          </a:p>
          <a:p>
            <a:pPr indent="0" lvl="0" marL="1828800" rtl="0" algn="l">
              <a:spcBef>
                <a:spcPts val="0"/>
              </a:spcBef>
              <a:spcAft>
                <a:spcPts val="0"/>
              </a:spcAft>
              <a:buNone/>
            </a:pPr>
            <a:r>
              <a:t/>
            </a:r>
            <a:endParaRPr sz="2400">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4"/>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An </a:t>
            </a:r>
            <a:r>
              <a:rPr lang="en">
                <a:solidFill>
                  <a:srgbClr val="FFFFFF"/>
                </a:solidFill>
                <a:latin typeface="Consolas"/>
                <a:ea typeface="Consolas"/>
                <a:cs typeface="Consolas"/>
                <a:sym typeface="Consolas"/>
              </a:rPr>
              <a:t>UPDATE</a:t>
            </a:r>
            <a:r>
              <a:rPr lang="en">
                <a:solidFill>
                  <a:srgbClr val="FFFFFF"/>
                </a:solidFill>
              </a:rPr>
              <a:t> query modifies information in a table.</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UPDATE</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users</a:t>
            </a:r>
            <a:endParaRPr sz="2400">
              <a:solidFill>
                <a:schemeClr val="accent6"/>
              </a:solidFill>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				</a:t>
            </a:r>
            <a:r>
              <a:rPr lang="en" sz="2400">
                <a:solidFill>
                  <a:srgbClr val="FFFFFF"/>
                </a:solidFill>
                <a:latin typeface="Consolas"/>
                <a:ea typeface="Consolas"/>
                <a:cs typeface="Consolas"/>
                <a:sym typeface="Consolas"/>
              </a:rPr>
              <a:t>SET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password</a:t>
            </a:r>
            <a:r>
              <a:rPr lang="en" sz="2400">
                <a:latin typeface="Consolas"/>
                <a:ea typeface="Consolas"/>
                <a:cs typeface="Consolas"/>
                <a:sym typeface="Consolas"/>
              </a:rPr>
              <a:t> = </a:t>
            </a:r>
            <a:r>
              <a:rPr lang="en" sz="2400">
                <a:solidFill>
                  <a:schemeClr val="accent6"/>
                </a:solidFill>
                <a:latin typeface="Consolas"/>
                <a:ea typeface="Consolas"/>
                <a:cs typeface="Consolas"/>
                <a:sym typeface="Consolas"/>
              </a:rPr>
              <a:t>'yadayada'</a:t>
            </a:r>
            <a:endParaRPr sz="2400">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WHERE </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idnum = 10</a:t>
            </a:r>
            <a:endParaRPr sz="2400">
              <a:latin typeface="Consolas"/>
              <a:ea typeface="Consolas"/>
              <a:cs typeface="Consolas"/>
              <a:sym typeface="Consolas"/>
            </a:endParaRPr>
          </a:p>
          <a:p>
            <a:pPr indent="0" lvl="0" marL="1828800" rtl="0" algn="l">
              <a:spcBef>
                <a:spcPts val="0"/>
              </a:spcBef>
              <a:spcAft>
                <a:spcPts val="0"/>
              </a:spcAft>
              <a:buNone/>
            </a:pPr>
            <a:r>
              <a:t/>
            </a:r>
            <a:endParaRPr sz="2400">
              <a:latin typeface="Consolas"/>
              <a:ea typeface="Consolas"/>
              <a:cs typeface="Consolas"/>
              <a:sym typeface="Consolas"/>
            </a:endParaRPr>
          </a:p>
        </p:txBody>
      </p:sp>
      <p:sp>
        <p:nvSpPr>
          <p:cNvPr id="382" name="Google Shape;382;p64"/>
          <p:cNvSpPr txBox="1"/>
          <p:nvPr/>
        </p:nvSpPr>
        <p:spPr>
          <a:xfrm>
            <a:off x="5981050" y="1300775"/>
            <a:ext cx="2694300" cy="119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93C47D"/>
                </a:solidFill>
              </a:rPr>
              <a:t>Updates the password of the user with idnum = 10 to ‘yadayada’</a:t>
            </a:r>
            <a:endParaRPr>
              <a:solidFill>
                <a:srgbClr val="93C47D"/>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5"/>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users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moms</a:t>
            </a:r>
            <a:endParaRPr b="1">
              <a:solidFill>
                <a:srgbClr val="FFFFFF"/>
              </a:solidFill>
            </a:endParaRPr>
          </a:p>
        </p:txBody>
      </p:sp>
      <p:graphicFrame>
        <p:nvGraphicFramePr>
          <p:cNvPr id="388" name="Google Shape;388;p65"/>
          <p:cNvGraphicFramePr/>
          <p:nvPr/>
        </p:nvGraphicFramePr>
        <p:xfrm>
          <a:off x="952500" y="778575"/>
          <a:ext cx="3000000" cy="3000000"/>
        </p:xfrm>
        <a:graphic>
          <a:graphicData uri="http://schemas.openxmlformats.org/drawingml/2006/table">
            <a:tbl>
              <a:tblPr>
                <a:noFill/>
                <a:tableStyleId>{09BFBDFB-FC37-4F4E-87BE-0FC62B0F19B7}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password</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fullname</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yadayada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b0sc0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George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USMAIL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r>
            </a:tbl>
          </a:graphicData>
        </a:graphic>
      </p:graphicFrame>
      <p:graphicFrame>
        <p:nvGraphicFramePr>
          <p:cNvPr id="389" name="Google Shape;389;p65"/>
          <p:cNvGraphicFramePr/>
          <p:nvPr/>
        </p:nvGraphicFramePr>
        <p:xfrm>
          <a:off x="2762250" y="3318775"/>
          <a:ext cx="3000000" cy="3000000"/>
        </p:xfrm>
        <a:graphic>
          <a:graphicData uri="http://schemas.openxmlformats.org/drawingml/2006/table">
            <a:tbl>
              <a:tblPr>
                <a:noFill/>
                <a:tableStyleId>{09BFBDFB-FC37-4F4E-87BE-0FC62B0F19B7}</a:tableStyleId>
              </a:tblPr>
              <a:tblGrid>
                <a:gridCol w="1809750"/>
                <a:gridCol w="1809750"/>
              </a:tblGrid>
              <a:tr h="381000">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mother</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Helen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Estelle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kramer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Babs Kramer</a:t>
                      </a:r>
                      <a:endParaRPr>
                        <a:solidFill>
                          <a:srgbClr val="FFFFFF"/>
                        </a:solidFill>
                      </a:endParaRPr>
                    </a:p>
                  </a:txBody>
                  <a:tcPr marT="91425" marB="91425" marR="91425" marL="91425"/>
                </a:tc>
              </a:tr>
            </a:tbl>
          </a:graphicData>
        </a:graphic>
      </p:graphicFrame>
      <p:sp>
        <p:nvSpPr>
          <p:cNvPr id="390" name="Google Shape;390;p65"/>
          <p:cNvSpPr txBox="1"/>
          <p:nvPr/>
        </p:nvSpPr>
        <p:spPr>
          <a:xfrm>
            <a:off x="311700" y="3711175"/>
            <a:ext cx="1959000" cy="1200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UPDATE</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users</a:t>
            </a:r>
            <a:endParaRPr sz="10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SET</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password</a:t>
            </a:r>
            <a:r>
              <a:rPr lang="en" sz="1000">
                <a:solidFill>
                  <a:schemeClr val="lt2"/>
                </a:solidFill>
                <a:latin typeface="Consolas"/>
                <a:ea typeface="Consolas"/>
                <a:cs typeface="Consolas"/>
                <a:sym typeface="Consolas"/>
              </a:rPr>
              <a:t> = </a:t>
            </a:r>
            <a:r>
              <a:rPr lang="en" sz="1000">
                <a:solidFill>
                  <a:schemeClr val="accent6"/>
                </a:solidFill>
                <a:latin typeface="Consolas"/>
                <a:ea typeface="Consolas"/>
                <a:cs typeface="Consolas"/>
                <a:sym typeface="Consolas"/>
              </a:rPr>
              <a:t>'yadayada'</a:t>
            </a:r>
            <a:endParaRPr sz="10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WHERE </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idnum = 10</a:t>
            </a:r>
            <a:endParaRPr sz="10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FFFFFF"/>
              </a:solidFill>
              <a:latin typeface="Consolas"/>
              <a:ea typeface="Consolas"/>
              <a:cs typeface="Consolas"/>
              <a:sym typeface="Consola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6"/>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users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moms</a:t>
            </a:r>
            <a:endParaRPr b="1">
              <a:solidFill>
                <a:srgbClr val="FFFFFF"/>
              </a:solidFill>
            </a:endParaRPr>
          </a:p>
        </p:txBody>
      </p:sp>
      <p:graphicFrame>
        <p:nvGraphicFramePr>
          <p:cNvPr id="396" name="Google Shape;396;p66"/>
          <p:cNvGraphicFramePr/>
          <p:nvPr/>
        </p:nvGraphicFramePr>
        <p:xfrm>
          <a:off x="952500" y="778575"/>
          <a:ext cx="3000000" cy="3000000"/>
        </p:xfrm>
        <a:graphic>
          <a:graphicData uri="http://schemas.openxmlformats.org/drawingml/2006/table">
            <a:tbl>
              <a:tblPr>
                <a:noFill/>
                <a:tableStyleId>{09BFBDFB-FC37-4F4E-87BE-0FC62B0F19B7}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password</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fullname</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t>yadayada</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en">
                          <a:solidFill>
                            <a:srgbClr val="FFFFFF"/>
                          </a:solidFill>
                        </a:rPr>
                        <a:t>Jerry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b0sc0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George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USMAIL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tc>
              </a:tr>
            </a:tbl>
          </a:graphicData>
        </a:graphic>
      </p:graphicFrame>
      <p:graphicFrame>
        <p:nvGraphicFramePr>
          <p:cNvPr id="397" name="Google Shape;397;p66"/>
          <p:cNvGraphicFramePr/>
          <p:nvPr/>
        </p:nvGraphicFramePr>
        <p:xfrm>
          <a:off x="2762250" y="3318775"/>
          <a:ext cx="3000000" cy="3000000"/>
        </p:xfrm>
        <a:graphic>
          <a:graphicData uri="http://schemas.openxmlformats.org/drawingml/2006/table">
            <a:tbl>
              <a:tblPr>
                <a:noFill/>
                <a:tableStyleId>{09BFBDFB-FC37-4F4E-87BE-0FC62B0F19B7}</a:tableStyleId>
              </a:tblPr>
              <a:tblGrid>
                <a:gridCol w="1809750"/>
                <a:gridCol w="1809750"/>
              </a:tblGrid>
              <a:tr h="381000">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mother</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Helen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Estelle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kramer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Babs Kramer</a:t>
                      </a:r>
                      <a:endParaRPr>
                        <a:solidFill>
                          <a:srgbClr val="FFFFFF"/>
                        </a:solidFill>
                      </a:endParaRPr>
                    </a:p>
                  </a:txBody>
                  <a:tcPr marT="91425" marB="91425" marR="91425" marL="91425"/>
                </a:tc>
              </a:tr>
            </a:tbl>
          </a:graphicData>
        </a:graphic>
      </p:graphicFrame>
      <p:sp>
        <p:nvSpPr>
          <p:cNvPr id="398" name="Google Shape;398;p66"/>
          <p:cNvSpPr txBox="1"/>
          <p:nvPr/>
        </p:nvSpPr>
        <p:spPr>
          <a:xfrm>
            <a:off x="311700" y="3711175"/>
            <a:ext cx="1959000" cy="1200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UPDATE</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users</a:t>
            </a:r>
            <a:endParaRPr sz="10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SET</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password</a:t>
            </a:r>
            <a:r>
              <a:rPr lang="en" sz="1000">
                <a:solidFill>
                  <a:schemeClr val="lt2"/>
                </a:solidFill>
                <a:latin typeface="Consolas"/>
                <a:ea typeface="Consolas"/>
                <a:cs typeface="Consolas"/>
                <a:sym typeface="Consolas"/>
              </a:rPr>
              <a:t> = </a:t>
            </a:r>
            <a:r>
              <a:rPr lang="en" sz="1000">
                <a:solidFill>
                  <a:schemeClr val="accent6"/>
                </a:solidFill>
                <a:latin typeface="Consolas"/>
                <a:ea typeface="Consolas"/>
                <a:cs typeface="Consolas"/>
                <a:sym typeface="Consolas"/>
              </a:rPr>
              <a:t>'yadayada'</a:t>
            </a:r>
            <a:endParaRPr sz="10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FFFFFF"/>
                </a:solidFill>
                <a:latin typeface="Consolas"/>
                <a:ea typeface="Consolas"/>
                <a:cs typeface="Consolas"/>
                <a:sym typeface="Consolas"/>
              </a:rPr>
              <a:t>WHERE </a:t>
            </a:r>
            <a:endParaRPr sz="10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accent6"/>
                </a:solidFill>
                <a:latin typeface="Consolas"/>
                <a:ea typeface="Consolas"/>
                <a:cs typeface="Consolas"/>
                <a:sym typeface="Consolas"/>
              </a:rPr>
              <a:t>idnum = 10</a:t>
            </a:r>
            <a:endParaRPr sz="1000">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FFFFFF"/>
              </a:solidFill>
              <a:latin typeface="Consolas"/>
              <a:ea typeface="Consolas"/>
              <a:cs typeface="Consolas"/>
              <a:sym typeface="Consola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7"/>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 </a:t>
            </a:r>
            <a:r>
              <a:rPr lang="en">
                <a:solidFill>
                  <a:srgbClr val="FFFFFF"/>
                </a:solidFill>
                <a:latin typeface="Consolas"/>
                <a:ea typeface="Consolas"/>
                <a:cs typeface="Consolas"/>
                <a:sym typeface="Consolas"/>
              </a:rPr>
              <a:t>DELETE</a:t>
            </a:r>
            <a:r>
              <a:rPr lang="en">
                <a:solidFill>
                  <a:srgbClr val="FFFFFF"/>
                </a:solidFill>
              </a:rPr>
              <a:t> query removes information from a table.</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DELETE FROM</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&lt;table&gt;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WHERE </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&lt;predicate&gt;</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t/>
            </a:r>
            <a:endParaRPr sz="2400">
              <a:solidFill>
                <a:srgbClr val="FFFFFF"/>
              </a:solidFill>
              <a:latin typeface="Consolas"/>
              <a:ea typeface="Consolas"/>
              <a:cs typeface="Consolas"/>
              <a:sym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8"/>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 </a:t>
            </a:r>
            <a:r>
              <a:rPr lang="en">
                <a:solidFill>
                  <a:srgbClr val="FFFFFF"/>
                </a:solidFill>
                <a:latin typeface="Consolas"/>
                <a:ea typeface="Consolas"/>
                <a:cs typeface="Consolas"/>
                <a:sym typeface="Consolas"/>
              </a:rPr>
              <a:t>DELETE</a:t>
            </a:r>
            <a:r>
              <a:rPr lang="en">
                <a:solidFill>
                  <a:srgbClr val="FFFFFF"/>
                </a:solidFill>
              </a:rPr>
              <a:t> query removes information from a table.</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DELETE FROM</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users</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WHERE </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username = 'newman'</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t/>
            </a:r>
            <a:endParaRPr sz="2400">
              <a:latin typeface="Consolas"/>
              <a:ea typeface="Consolas"/>
              <a:cs typeface="Consolas"/>
              <a:sym typeface="Consola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9"/>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 </a:t>
            </a:r>
            <a:r>
              <a:rPr lang="en">
                <a:solidFill>
                  <a:srgbClr val="FFFFFF"/>
                </a:solidFill>
                <a:latin typeface="Consolas"/>
                <a:ea typeface="Consolas"/>
                <a:cs typeface="Consolas"/>
                <a:sym typeface="Consolas"/>
              </a:rPr>
              <a:t>DELETE</a:t>
            </a:r>
            <a:r>
              <a:rPr lang="en">
                <a:solidFill>
                  <a:srgbClr val="FFFFFF"/>
                </a:solidFill>
              </a:rPr>
              <a:t> query removes information from a table.</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DELETE FROM</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users</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WHERE </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username = 'newman'</a:t>
            </a:r>
            <a:endParaRPr sz="2400">
              <a:solidFill>
                <a:schemeClr val="accent6"/>
              </a:solidFill>
              <a:latin typeface="Consolas"/>
              <a:ea typeface="Consolas"/>
              <a:cs typeface="Consolas"/>
              <a:sym typeface="Consolas"/>
            </a:endParaRPr>
          </a:p>
          <a:p>
            <a:pPr indent="0" lvl="0" marL="1828800" rtl="0" algn="l">
              <a:spcBef>
                <a:spcPts val="0"/>
              </a:spcBef>
              <a:spcAft>
                <a:spcPts val="0"/>
              </a:spcAft>
              <a:buNone/>
            </a:pPr>
            <a:r>
              <a:t/>
            </a:r>
            <a:endParaRPr sz="2400">
              <a:latin typeface="Consolas"/>
              <a:ea typeface="Consolas"/>
              <a:cs typeface="Consolas"/>
              <a:sym typeface="Consolas"/>
            </a:endParaRPr>
          </a:p>
        </p:txBody>
      </p:sp>
      <p:sp>
        <p:nvSpPr>
          <p:cNvPr id="414" name="Google Shape;414;p69"/>
          <p:cNvSpPr txBox="1"/>
          <p:nvPr/>
        </p:nvSpPr>
        <p:spPr>
          <a:xfrm>
            <a:off x="5981050" y="1300775"/>
            <a:ext cx="2694300" cy="119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93C47D"/>
                </a:solidFill>
              </a:rPr>
              <a:t>Deletes the row where a user has username ‘newman’</a:t>
            </a:r>
            <a:endParaRPr>
              <a:solidFill>
                <a:srgbClr val="93C47D"/>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0"/>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users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moms</a:t>
            </a:r>
            <a:endParaRPr b="1">
              <a:solidFill>
                <a:srgbClr val="FFFFFF"/>
              </a:solidFill>
            </a:endParaRPr>
          </a:p>
        </p:txBody>
      </p:sp>
      <p:graphicFrame>
        <p:nvGraphicFramePr>
          <p:cNvPr id="420" name="Google Shape;420;p70"/>
          <p:cNvGraphicFramePr/>
          <p:nvPr/>
        </p:nvGraphicFramePr>
        <p:xfrm>
          <a:off x="952500" y="778575"/>
          <a:ext cx="3000000" cy="3000000"/>
        </p:xfrm>
        <a:graphic>
          <a:graphicData uri="http://schemas.openxmlformats.org/drawingml/2006/table">
            <a:tbl>
              <a:tblPr>
                <a:noFill/>
                <a:tableStyleId>{09BFBDFB-FC37-4F4E-87BE-0FC62B0F19B7}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password</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fullname</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fus!ll!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b0sc0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George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12</a:t>
                      </a:r>
                      <a:endParaRPr>
                        <a:solidFill>
                          <a:srgbClr val="FFFFFF"/>
                        </a:solidFill>
                      </a:endParaRPr>
                    </a:p>
                  </a:txBody>
                  <a:tcPr marT="91425" marB="91425" marR="91425" marL="91425">
                    <a:solidFill>
                      <a:srgbClr val="FF0000"/>
                    </a:solidFill>
                  </a:tcPr>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solidFill>
                      <a:srgbClr val="FF0000"/>
                    </a:solidFill>
                  </a:tcPr>
                </a:tc>
                <a:tc>
                  <a:txBody>
                    <a:bodyPr/>
                    <a:lstStyle/>
                    <a:p>
                      <a:pPr indent="0" lvl="0" marL="0" rtl="0" algn="l">
                        <a:spcBef>
                          <a:spcPts val="0"/>
                        </a:spcBef>
                        <a:spcAft>
                          <a:spcPts val="0"/>
                        </a:spcAft>
                        <a:buNone/>
                      </a:pPr>
                      <a:r>
                        <a:rPr lang="en">
                          <a:solidFill>
                            <a:srgbClr val="FFFFFF"/>
                          </a:solidFill>
                        </a:rPr>
                        <a:t>USMAIL</a:t>
                      </a:r>
                      <a:endParaRPr>
                        <a:solidFill>
                          <a:srgbClr val="FFFFFF"/>
                        </a:solidFill>
                      </a:endParaRPr>
                    </a:p>
                  </a:txBody>
                  <a:tcPr marT="91425" marB="91425" marR="91425" marL="91425">
                    <a:solidFill>
                      <a:srgbClr val="FF0000"/>
                    </a:solidFill>
                  </a:tcPr>
                </a:tc>
                <a:tc>
                  <a:txBody>
                    <a:bodyPr/>
                    <a:lstStyle/>
                    <a:p>
                      <a:pPr indent="0" lvl="0" marL="0" rtl="0" algn="l">
                        <a:spcBef>
                          <a:spcPts val="0"/>
                        </a:spcBef>
                        <a:spcAft>
                          <a:spcPts val="0"/>
                        </a:spcAft>
                        <a:buNone/>
                      </a:pPr>
                      <a:r>
                        <a:rPr lang="en">
                          <a:solidFill>
                            <a:srgbClr val="FFFFFF"/>
                          </a:solidFill>
                        </a:rPr>
                        <a:t>Newman</a:t>
                      </a:r>
                      <a:endParaRPr>
                        <a:solidFill>
                          <a:srgbClr val="FFFFFF"/>
                        </a:solidFill>
                      </a:endParaRPr>
                    </a:p>
                  </a:txBody>
                  <a:tcPr marT="91425" marB="91425" marR="91425" marL="91425">
                    <a:solidFill>
                      <a:srgbClr val="FF0000"/>
                    </a:solidFill>
                  </a:tcPr>
                </a:tc>
              </a:tr>
            </a:tbl>
          </a:graphicData>
        </a:graphic>
      </p:graphicFrame>
      <p:graphicFrame>
        <p:nvGraphicFramePr>
          <p:cNvPr id="421" name="Google Shape;421;p70"/>
          <p:cNvGraphicFramePr/>
          <p:nvPr/>
        </p:nvGraphicFramePr>
        <p:xfrm>
          <a:off x="2762250" y="3318775"/>
          <a:ext cx="3000000" cy="3000000"/>
        </p:xfrm>
        <a:graphic>
          <a:graphicData uri="http://schemas.openxmlformats.org/drawingml/2006/table">
            <a:tbl>
              <a:tblPr>
                <a:noFill/>
                <a:tableStyleId>{09BFBDFB-FC37-4F4E-87BE-0FC62B0F19B7}</a:tableStyleId>
              </a:tblPr>
              <a:tblGrid>
                <a:gridCol w="1809750"/>
                <a:gridCol w="1809750"/>
              </a:tblGrid>
              <a:tr h="381000">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mother</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Helen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Estelle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kramer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Babs Kramer</a:t>
                      </a:r>
                      <a:endParaRPr>
                        <a:solidFill>
                          <a:srgbClr val="FFFFFF"/>
                        </a:solidFill>
                      </a:endParaRPr>
                    </a:p>
                  </a:txBody>
                  <a:tcPr marT="91425" marB="91425" marR="91425" marL="91425"/>
                </a:tc>
              </a:tr>
            </a:tbl>
          </a:graphicData>
        </a:graphic>
      </p:graphicFrame>
      <p:sp>
        <p:nvSpPr>
          <p:cNvPr id="422" name="Google Shape;422;p70"/>
          <p:cNvSpPr txBox="1"/>
          <p:nvPr/>
        </p:nvSpPr>
        <p:spPr>
          <a:xfrm>
            <a:off x="384000" y="3863575"/>
            <a:ext cx="1901100" cy="1170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Consolas"/>
                <a:ea typeface="Consolas"/>
                <a:cs typeface="Consolas"/>
                <a:sym typeface="Consolas"/>
              </a:rPr>
              <a:t>DELETE FROM</a:t>
            </a:r>
            <a:endParaRPr sz="12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accent6"/>
                </a:solidFill>
                <a:latin typeface="Consolas"/>
                <a:ea typeface="Consolas"/>
                <a:cs typeface="Consolas"/>
                <a:sym typeface="Consolas"/>
              </a:rPr>
              <a:t>users</a:t>
            </a:r>
            <a:endParaRPr sz="12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FFFFFF"/>
                </a:solidFill>
                <a:latin typeface="Consolas"/>
                <a:ea typeface="Consolas"/>
                <a:cs typeface="Consolas"/>
                <a:sym typeface="Consolas"/>
              </a:rPr>
              <a:t>WHERE </a:t>
            </a:r>
            <a:endParaRPr sz="12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accent6"/>
                </a:solidFill>
                <a:latin typeface="Consolas"/>
                <a:ea typeface="Consolas"/>
                <a:cs typeface="Consolas"/>
                <a:sym typeface="Consolas"/>
              </a:rPr>
              <a:t>username = 'newman'</a:t>
            </a:r>
            <a:endParaRPr sz="12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1"/>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users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moms</a:t>
            </a:r>
            <a:endParaRPr b="1">
              <a:solidFill>
                <a:srgbClr val="FFFFFF"/>
              </a:solidFill>
            </a:endParaRPr>
          </a:p>
        </p:txBody>
      </p:sp>
      <p:graphicFrame>
        <p:nvGraphicFramePr>
          <p:cNvPr id="428" name="Google Shape;428;p71"/>
          <p:cNvGraphicFramePr/>
          <p:nvPr/>
        </p:nvGraphicFramePr>
        <p:xfrm>
          <a:off x="952500" y="778575"/>
          <a:ext cx="3000000" cy="3000000"/>
        </p:xfrm>
        <a:graphic>
          <a:graphicData uri="http://schemas.openxmlformats.org/drawingml/2006/table">
            <a:tbl>
              <a:tblPr>
                <a:noFill/>
                <a:tableStyleId>{09BFBDFB-FC37-4F4E-87BE-0FC62B0F19B7}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password</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fullname</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fus!ll!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b0sc0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George Costanza</a:t>
                      </a:r>
                      <a:endParaRPr>
                        <a:solidFill>
                          <a:srgbClr val="FFFFFF"/>
                        </a:solidFill>
                      </a:endParaRPr>
                    </a:p>
                  </a:txBody>
                  <a:tcPr marT="91425" marB="91425" marR="91425" marL="91425"/>
                </a:tc>
              </a:tr>
            </a:tbl>
          </a:graphicData>
        </a:graphic>
      </p:graphicFrame>
      <p:graphicFrame>
        <p:nvGraphicFramePr>
          <p:cNvPr id="429" name="Google Shape;429;p71"/>
          <p:cNvGraphicFramePr/>
          <p:nvPr/>
        </p:nvGraphicFramePr>
        <p:xfrm>
          <a:off x="2762250" y="3318775"/>
          <a:ext cx="3000000" cy="3000000"/>
        </p:xfrm>
        <a:graphic>
          <a:graphicData uri="http://schemas.openxmlformats.org/drawingml/2006/table">
            <a:tbl>
              <a:tblPr>
                <a:noFill/>
                <a:tableStyleId>{09BFBDFB-FC37-4F4E-87BE-0FC62B0F19B7}</a:tableStyleId>
              </a:tblPr>
              <a:tblGrid>
                <a:gridCol w="1809750"/>
                <a:gridCol w="1809750"/>
              </a:tblGrid>
              <a:tr h="381000">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mother</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Helen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Estelle Costanza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kramer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Babs Kramer</a:t>
                      </a:r>
                      <a:endParaRPr>
                        <a:solidFill>
                          <a:srgbClr val="FFFFFF"/>
                        </a:solidFill>
                      </a:endParaRPr>
                    </a:p>
                  </a:txBody>
                  <a:tcPr marT="91425" marB="91425" marR="91425" marL="91425"/>
                </a:tc>
              </a:tr>
            </a:tbl>
          </a:graphicData>
        </a:graphic>
      </p:graphicFrame>
      <p:sp>
        <p:nvSpPr>
          <p:cNvPr id="430" name="Google Shape;430;p71"/>
          <p:cNvSpPr txBox="1"/>
          <p:nvPr/>
        </p:nvSpPr>
        <p:spPr>
          <a:xfrm>
            <a:off x="231600" y="3711175"/>
            <a:ext cx="1901100" cy="1170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Consolas"/>
                <a:ea typeface="Consolas"/>
                <a:cs typeface="Consolas"/>
                <a:sym typeface="Consolas"/>
              </a:rPr>
              <a:t>DELETE FROM</a:t>
            </a:r>
            <a:endParaRPr sz="12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accent6"/>
                </a:solidFill>
                <a:latin typeface="Consolas"/>
                <a:ea typeface="Consolas"/>
                <a:cs typeface="Consolas"/>
                <a:sym typeface="Consolas"/>
              </a:rPr>
              <a:t>users</a:t>
            </a:r>
            <a:endParaRPr sz="1200">
              <a:solidFill>
                <a:schemeClr val="accent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FFFFFF"/>
                </a:solidFill>
                <a:latin typeface="Consolas"/>
                <a:ea typeface="Consolas"/>
                <a:cs typeface="Consolas"/>
                <a:sym typeface="Consolas"/>
              </a:rPr>
              <a:t>WHERE </a:t>
            </a:r>
            <a:endParaRPr sz="12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accent6"/>
                </a:solidFill>
                <a:latin typeface="Consolas"/>
                <a:ea typeface="Consolas"/>
                <a:cs typeface="Consolas"/>
                <a:sym typeface="Consolas"/>
              </a:rPr>
              <a:t>username = 'newman'</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Another consideration is choosing a column to be a </a:t>
            </a:r>
            <a:r>
              <a:rPr b="1" lang="en">
                <a:solidFill>
                  <a:srgbClr val="FFFFFF"/>
                </a:solidFill>
              </a:rPr>
              <a:t>primary key</a:t>
            </a:r>
            <a:r>
              <a:rPr lang="en">
                <a:solidFill>
                  <a:srgbClr val="FFFFFF"/>
                </a:solidFill>
              </a:rPr>
              <a:t>, guaranteed to be unique across rows. A good primary key makes subsequent table operations much easier.</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You can also have a </a:t>
            </a:r>
            <a:r>
              <a:rPr i="1" lang="en">
                <a:solidFill>
                  <a:srgbClr val="FFFFFF"/>
                </a:solidFill>
              </a:rPr>
              <a:t>joint primary key</a:t>
            </a:r>
            <a:r>
              <a:rPr lang="en">
                <a:solidFill>
                  <a:srgbClr val="FFFFFF"/>
                </a:solidFill>
              </a:rPr>
              <a:t>, a combination of two or more columns where the combination is guaranteed to be unique.</a:t>
            </a:r>
            <a:endParaRPr>
              <a:solidFill>
                <a:srgbClr val="FFFFFF"/>
              </a:solidFill>
            </a:endParaRPr>
          </a:p>
          <a:p>
            <a:pPr indent="0" lvl="0" marL="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SQL is a programming language, but it has a limited vocabulary that we’ll use.</a:t>
            </a:r>
            <a:endParaRPr>
              <a:solidFill>
                <a:srgbClr val="FFFFFF"/>
              </a:solidFill>
            </a:endParaRPr>
          </a:p>
          <a:p>
            <a:pPr indent="0" lvl="0" marL="0" rtl="0" algn="ctr">
              <a:spcBef>
                <a:spcPts val="1600"/>
              </a:spcBef>
              <a:spcAft>
                <a:spcPts val="0"/>
              </a:spcAft>
              <a:buNone/>
            </a:pPr>
            <a:r>
              <a:rPr lang="en">
                <a:solidFill>
                  <a:srgbClr val="FFFFFF"/>
                </a:solidFill>
                <a:latin typeface="Consolas"/>
                <a:ea typeface="Consolas"/>
                <a:cs typeface="Consolas"/>
                <a:sym typeface="Consolas"/>
              </a:rPr>
              <a:t>INSERT</a:t>
            </a:r>
            <a:endParaRPr>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SELECT</a:t>
            </a:r>
            <a:endParaRPr>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UPDATE</a:t>
            </a:r>
            <a:endParaRPr>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DELETE</a:t>
            </a:r>
            <a:endParaRPr>
              <a:solidFill>
                <a:srgbClr val="FFFFFF"/>
              </a:solidFill>
              <a:latin typeface="Consolas"/>
              <a:ea typeface="Consolas"/>
              <a:cs typeface="Consolas"/>
              <a:sym typeface="Consola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Useful Resource</a:t>
            </a:r>
            <a:endParaRPr/>
          </a:p>
        </p:txBody>
      </p:sp>
      <p:sp>
        <p:nvSpPr>
          <p:cNvPr id="436" name="Google Shape;436;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W3Schools:</a:t>
            </a:r>
            <a:endParaRPr>
              <a:solidFill>
                <a:srgbClr val="FFFFFF"/>
              </a:solidFill>
            </a:endParaRPr>
          </a:p>
          <a:p>
            <a:pPr indent="0" lvl="0" marL="0" rtl="0" algn="l">
              <a:spcBef>
                <a:spcPts val="1600"/>
              </a:spcBef>
              <a:spcAft>
                <a:spcPts val="0"/>
              </a:spcAft>
              <a:buNone/>
            </a:pPr>
            <a:r>
              <a:rPr lang="en" u="sng">
                <a:solidFill>
                  <a:schemeClr val="hlink"/>
                </a:solidFill>
                <a:hlinkClick r:id="rId3"/>
              </a:rPr>
              <a:t>https://www.w3schools.com/sql/sql_ref_keywords.asp</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pic>
        <p:nvPicPr>
          <p:cNvPr id="442" name="Google Shape;442;p73"/>
          <p:cNvPicPr preferRelativeResize="0"/>
          <p:nvPr/>
        </p:nvPicPr>
        <p:blipFill>
          <a:blip r:embed="rId3">
            <a:alphaModFix/>
          </a:blip>
          <a:stretch>
            <a:fillRect/>
          </a:stretch>
        </p:blipFill>
        <p:spPr>
          <a:xfrm>
            <a:off x="2190750" y="1179775"/>
            <a:ext cx="4762500" cy="3581400"/>
          </a:xfrm>
          <a:prstGeom prst="rect">
            <a:avLst/>
          </a:prstGeom>
          <a:noFill/>
          <a:ln>
            <a:noFill/>
          </a:ln>
        </p:spPr>
      </p:pic>
      <p:sp>
        <p:nvSpPr>
          <p:cNvPr id="443" name="Google Shape;443;p73"/>
          <p:cNvSpPr txBox="1"/>
          <p:nvPr/>
        </p:nvSpPr>
        <p:spPr>
          <a:xfrm>
            <a:off x="6616500" y="531175"/>
            <a:ext cx="22158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Credits to Josh Archibald</a:t>
            </a:r>
            <a:endParaRPr>
              <a:solidFill>
                <a:srgbClr val="FFFFFF"/>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pic>
        <p:nvPicPr>
          <p:cNvPr id="449" name="Google Shape;449;p74"/>
          <p:cNvPicPr preferRelativeResize="0"/>
          <p:nvPr/>
        </p:nvPicPr>
        <p:blipFill>
          <a:blip r:embed="rId3">
            <a:alphaModFix/>
          </a:blip>
          <a:stretch>
            <a:fillRect/>
          </a:stretch>
        </p:blipFill>
        <p:spPr>
          <a:xfrm>
            <a:off x="2665688" y="1093925"/>
            <a:ext cx="3812614" cy="38209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pic>
        <p:nvPicPr>
          <p:cNvPr id="455" name="Google Shape;455;p75"/>
          <p:cNvPicPr preferRelativeResize="0"/>
          <p:nvPr/>
        </p:nvPicPr>
        <p:blipFill>
          <a:blip r:embed="rId3">
            <a:alphaModFix/>
          </a:blip>
          <a:stretch>
            <a:fillRect/>
          </a:stretch>
        </p:blipFill>
        <p:spPr>
          <a:xfrm>
            <a:off x="1687350" y="1093925"/>
            <a:ext cx="5769295" cy="38209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461" name="Google Shape;461;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1. Create a database.</a:t>
            </a:r>
            <a:endParaRPr sz="2400">
              <a:solidFill>
                <a:srgbClr val="FFFFFF"/>
              </a:solidFill>
            </a:endParaRPr>
          </a:p>
          <a:p>
            <a:pPr indent="0" lvl="0" marL="0" rtl="0" algn="l">
              <a:spcBef>
                <a:spcPts val="1600"/>
              </a:spcBef>
              <a:spcAft>
                <a:spcPts val="0"/>
              </a:spcAft>
              <a:buNone/>
            </a:pPr>
            <a:r>
              <a:rPr lang="en">
                <a:solidFill>
                  <a:srgbClr val="FFFFFF"/>
                </a:solidFill>
              </a:rPr>
              <a:t>Create a database called cabbages.db.</a:t>
            </a:r>
            <a:endParaRPr>
              <a:solidFill>
                <a:srgbClr val="FFFFFF"/>
              </a:solidFill>
            </a:endParaRPr>
          </a:p>
          <a:p>
            <a:pPr indent="0" lvl="0" marL="0" rtl="0" algn="l">
              <a:spcBef>
                <a:spcPts val="1600"/>
              </a:spcBef>
              <a:spcAft>
                <a:spcPts val="1600"/>
              </a:spcAft>
              <a:buNone/>
            </a:pPr>
            <a:r>
              <a:rPr lang="en">
                <a:solidFill>
                  <a:srgbClr val="FFFF00"/>
                </a:solidFill>
                <a:latin typeface="Consolas"/>
                <a:ea typeface="Consolas"/>
                <a:cs typeface="Consolas"/>
                <a:sym typeface="Consolas"/>
              </a:rPr>
              <a:t>touch cabbages.db</a:t>
            </a:r>
            <a:endParaRPr>
              <a:solidFill>
                <a:srgbClr val="FFFF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467" name="Google Shape;467;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2. Open the database in SQLite.</a:t>
            </a:r>
            <a:endParaRPr sz="2400">
              <a:solidFill>
                <a:srgbClr val="FFFFFF"/>
              </a:solidFill>
            </a:endParaRPr>
          </a:p>
          <a:p>
            <a:pPr indent="0" lvl="0" marL="0" rtl="0" algn="l">
              <a:spcBef>
                <a:spcPts val="1600"/>
              </a:spcBef>
              <a:spcAft>
                <a:spcPts val="1600"/>
              </a:spcAft>
              <a:buNone/>
            </a:pPr>
            <a:r>
              <a:rPr lang="en">
                <a:solidFill>
                  <a:srgbClr val="FFFF00"/>
                </a:solidFill>
                <a:latin typeface="Consolas"/>
                <a:ea typeface="Consolas"/>
                <a:cs typeface="Consolas"/>
                <a:sym typeface="Consolas"/>
              </a:rPr>
              <a:t>sqlite3 cabbages.db</a:t>
            </a:r>
            <a:endParaRPr>
              <a:solidFill>
                <a:srgbClr val="FFFF00"/>
              </a:solidFill>
              <a:latin typeface="Consolas"/>
              <a:ea typeface="Consolas"/>
              <a:cs typeface="Consolas"/>
              <a:sym typeface="Consola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473" name="Google Shape;473;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3. Create some tables.</a:t>
            </a:r>
            <a:endParaRPr>
              <a:solidFill>
                <a:srgbClr val="FFFFFF"/>
              </a:solidFill>
            </a:endParaRPr>
          </a:p>
          <a:p>
            <a:pPr indent="0" lvl="0" marL="0" rtl="0" algn="l">
              <a:spcBef>
                <a:spcPts val="0"/>
              </a:spcBef>
              <a:spcAft>
                <a:spcPts val="0"/>
              </a:spcAft>
              <a:buNone/>
            </a:pPr>
            <a:r>
              <a:rPr lang="en" sz="1400">
                <a:solidFill>
                  <a:srgbClr val="FFFFFF"/>
                </a:solidFill>
              </a:rPr>
              <a:t>Let's get this database started! Cabbage Man is hoping to have 3 tables to get off the ground:</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0" lvl="0" marL="0" rtl="0" algn="l">
              <a:spcBef>
                <a:spcPts val="0"/>
              </a:spcBef>
              <a:spcAft>
                <a:spcPts val="0"/>
              </a:spcAft>
              <a:buNone/>
            </a:pPr>
            <a:r>
              <a:rPr lang="en" sz="1200" u="sng">
                <a:solidFill>
                  <a:srgbClr val="00FFFF"/>
                </a:solidFill>
                <a:latin typeface="Consolas"/>
                <a:ea typeface="Consolas"/>
                <a:cs typeface="Consolas"/>
                <a:sym typeface="Consolas"/>
              </a:rPr>
              <a:t>customers</a:t>
            </a:r>
            <a:endParaRPr sz="1200" u="sng">
              <a:solidFill>
                <a:srgbClr val="00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id (INTEGER, PRIMARY KEY)</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name (TEXT, NOT NULL)</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email (TEXT, NOT NULL)</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200" u="sng">
                <a:solidFill>
                  <a:srgbClr val="00FFFF"/>
                </a:solidFill>
                <a:latin typeface="Consolas"/>
                <a:ea typeface="Consolas"/>
                <a:cs typeface="Consolas"/>
                <a:sym typeface="Consolas"/>
              </a:rPr>
              <a:t>invoices</a:t>
            </a:r>
            <a:endParaRPr sz="1200" u="sng">
              <a:solidFill>
                <a:srgbClr val="00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id (INTEGER, PRIMARY KEY)</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customer_id (INTEGER, NOT NULL)</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total_value (REAL, NOT NULL)</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200" u="sng">
                <a:solidFill>
                  <a:srgbClr val="00FFFF"/>
                </a:solidFill>
                <a:latin typeface="Consolas"/>
                <a:ea typeface="Consolas"/>
                <a:cs typeface="Consolas"/>
                <a:sym typeface="Consolas"/>
              </a:rPr>
              <a:t>cabbages</a:t>
            </a:r>
            <a:endParaRPr sz="1200" u="sng">
              <a:solidFill>
                <a:srgbClr val="00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id (INTEGER, PRIMARY KEY)</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cabbage_type (TEXT, NOT NULL)</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batch_id (INTEGER, NOT NULL)</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invoice_id (INTEGER, NOT NULL)</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value (REAL, NOT NULL)</a:t>
            </a:r>
            <a:endParaRPr sz="1100">
              <a:solidFill>
                <a:srgbClr val="FFFFFF"/>
              </a:solidFill>
              <a:latin typeface="Consolas"/>
              <a:ea typeface="Consolas"/>
              <a:cs typeface="Consolas"/>
              <a:sym typeface="Consola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479" name="Google Shape;479;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4. Inserting some data into the database.</a:t>
            </a:r>
            <a:endParaRPr>
              <a:solidFill>
                <a:srgbClr val="FFFFFF"/>
              </a:solidFill>
            </a:endParaRPr>
          </a:p>
          <a:p>
            <a:pPr indent="0" lvl="0" marL="0" rtl="0" algn="l">
              <a:spcBef>
                <a:spcPts val="0"/>
              </a:spcBef>
              <a:spcAft>
                <a:spcPts val="0"/>
              </a:spcAft>
              <a:buNone/>
            </a:pPr>
            <a:r>
              <a:rPr lang="en" sz="1400">
                <a:solidFill>
                  <a:srgbClr val="FFFFFF"/>
                </a:solidFill>
              </a:rPr>
              <a:t>We will practice INSERT by adding some customers</a:t>
            </a:r>
            <a:endParaRPr sz="1100">
              <a:solidFill>
                <a:srgbClr val="FFFFFF"/>
              </a:solidFill>
              <a:latin typeface="Consolas"/>
              <a:ea typeface="Consolas"/>
              <a:cs typeface="Consolas"/>
              <a:sym typeface="Consolas"/>
            </a:endParaRPr>
          </a:p>
        </p:txBody>
      </p:sp>
      <p:graphicFrame>
        <p:nvGraphicFramePr>
          <p:cNvPr id="480" name="Google Shape;480;p79"/>
          <p:cNvGraphicFramePr/>
          <p:nvPr/>
        </p:nvGraphicFramePr>
        <p:xfrm>
          <a:off x="5066988" y="1435150"/>
          <a:ext cx="3000000" cy="3000000"/>
        </p:xfrm>
        <a:graphic>
          <a:graphicData uri="http://schemas.openxmlformats.org/drawingml/2006/table">
            <a:tbl>
              <a:tblPr>
                <a:solidFill>
                  <a:srgbClr val="FFFFFF"/>
                </a:solidFill>
                <a:tableStyleId>{A2C866ED-42A8-4994-BA1B-E3A53E9F8CF0}</a:tableStyleId>
              </a:tblPr>
              <a:tblGrid>
                <a:gridCol w="965600"/>
                <a:gridCol w="2271175"/>
              </a:tblGrid>
              <a:tr h="314325">
                <a:tc>
                  <a:txBody>
                    <a:bodyPr/>
                    <a:lstStyle/>
                    <a:p>
                      <a:pPr indent="0" lvl="0" marL="0" rtl="0" algn="ctr">
                        <a:lnSpc>
                          <a:spcPct val="100000"/>
                        </a:lnSpc>
                        <a:spcBef>
                          <a:spcPts val="0"/>
                        </a:spcBef>
                        <a:spcAft>
                          <a:spcPts val="1200"/>
                        </a:spcAft>
                        <a:buNone/>
                      </a:pPr>
                      <a:r>
                        <a:rPr b="1" lang="en" sz="1200">
                          <a:solidFill>
                            <a:srgbClr val="24292E"/>
                          </a:solidFill>
                          <a:highlight>
                            <a:srgbClr val="FFFFFF"/>
                          </a:highlight>
                        </a:rPr>
                        <a:t>Name</a:t>
                      </a:r>
                      <a:endParaRPr b="1" sz="1200">
                        <a:solidFill>
                          <a:srgbClr val="24292E"/>
                        </a:solidFill>
                        <a:highlight>
                          <a:srgbClr val="FFFFFF"/>
                        </a:highlight>
                      </a:endParaRPr>
                    </a:p>
                  </a:txBody>
                  <a:tcPr marT="57150" marB="57150" marR="123825" marL="123825"/>
                </a:tc>
                <a:tc>
                  <a:txBody>
                    <a:bodyPr/>
                    <a:lstStyle/>
                    <a:p>
                      <a:pPr indent="0" lvl="0" marL="0" rtl="0" algn="ctr">
                        <a:lnSpc>
                          <a:spcPct val="100000"/>
                        </a:lnSpc>
                        <a:spcBef>
                          <a:spcPts val="0"/>
                        </a:spcBef>
                        <a:spcAft>
                          <a:spcPts val="1200"/>
                        </a:spcAft>
                        <a:buNone/>
                      </a:pPr>
                      <a:r>
                        <a:rPr b="1" lang="en" sz="1200">
                          <a:solidFill>
                            <a:srgbClr val="24292E"/>
                          </a:solidFill>
                          <a:highlight>
                            <a:srgbClr val="FFFFFF"/>
                          </a:highlight>
                        </a:rPr>
                        <a:t>Email</a:t>
                      </a:r>
                      <a:endParaRPr b="1" sz="1200">
                        <a:solidFill>
                          <a:srgbClr val="24292E"/>
                        </a:solidFill>
                        <a:highlight>
                          <a:srgbClr val="FFFFFF"/>
                        </a:highlight>
                      </a:endParaRPr>
                    </a:p>
                  </a:txBody>
                  <a:tcPr marT="57150" marB="57150" marR="123825" marL="123825"/>
                </a:tc>
              </a:tr>
              <a:tr h="314325">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Aang</a:t>
                      </a:r>
                      <a:endParaRPr sz="1200">
                        <a:solidFill>
                          <a:srgbClr val="24292E"/>
                        </a:solidFill>
                        <a:highlight>
                          <a:srgbClr val="FFFFFF"/>
                        </a:highlight>
                      </a:endParaRPr>
                    </a:p>
                  </a:txBody>
                  <a:tcPr marT="57150" marB="57150" marR="123825" marL="123825"/>
                </a:tc>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aang@team.avatar</a:t>
                      </a:r>
                      <a:endParaRPr sz="1200">
                        <a:solidFill>
                          <a:srgbClr val="24292E"/>
                        </a:solidFill>
                        <a:highlight>
                          <a:srgbClr val="FFFFFF"/>
                        </a:highlight>
                      </a:endParaRPr>
                    </a:p>
                  </a:txBody>
                  <a:tcPr marT="57150" marB="57150" marR="123825" marL="123825"/>
                </a:tc>
              </a:tr>
              <a:tr h="314325">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Iroh</a:t>
                      </a:r>
                      <a:endParaRPr sz="1200">
                        <a:solidFill>
                          <a:srgbClr val="24292E"/>
                        </a:solidFill>
                        <a:highlight>
                          <a:srgbClr val="FFFFFF"/>
                        </a:highlight>
                      </a:endParaRPr>
                    </a:p>
                  </a:txBody>
                  <a:tcPr marT="57150" marB="57150" marR="123825" marL="123825"/>
                </a:tc>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iroh@fire.gov</a:t>
                      </a:r>
                      <a:endParaRPr sz="1200">
                        <a:solidFill>
                          <a:srgbClr val="24292E"/>
                        </a:solidFill>
                        <a:highlight>
                          <a:srgbClr val="FFFFFF"/>
                        </a:highlight>
                      </a:endParaRPr>
                    </a:p>
                  </a:txBody>
                  <a:tcPr marT="57150" marB="57150" marR="123825" marL="123825"/>
                </a:tc>
              </a:tr>
              <a:tr h="314325">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Katara</a:t>
                      </a:r>
                      <a:endParaRPr sz="1200">
                        <a:solidFill>
                          <a:srgbClr val="24292E"/>
                        </a:solidFill>
                        <a:highlight>
                          <a:srgbClr val="FFFFFF"/>
                        </a:highlight>
                      </a:endParaRPr>
                    </a:p>
                  </a:txBody>
                  <a:tcPr marT="57150" marB="57150" marR="123825" marL="123825"/>
                </a:tc>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katara@team.avatar</a:t>
                      </a:r>
                      <a:endParaRPr sz="1200">
                        <a:solidFill>
                          <a:srgbClr val="24292E"/>
                        </a:solidFill>
                        <a:highlight>
                          <a:srgbClr val="FFFFFF"/>
                        </a:highlight>
                      </a:endParaRPr>
                    </a:p>
                  </a:txBody>
                  <a:tcPr marT="57150" marB="57150" marR="123825" marL="123825"/>
                </a:tc>
              </a:tr>
              <a:tr h="314325">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Sokka</a:t>
                      </a:r>
                      <a:endParaRPr sz="1200">
                        <a:solidFill>
                          <a:srgbClr val="24292E"/>
                        </a:solidFill>
                        <a:highlight>
                          <a:srgbClr val="FFFFFF"/>
                        </a:highlight>
                      </a:endParaRPr>
                    </a:p>
                  </a:txBody>
                  <a:tcPr marT="57150" marB="57150" marR="123825" marL="123825"/>
                </a:tc>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sokka@team.avatar</a:t>
                      </a:r>
                      <a:endParaRPr sz="1200">
                        <a:solidFill>
                          <a:srgbClr val="24292E"/>
                        </a:solidFill>
                        <a:highlight>
                          <a:srgbClr val="FFFFFF"/>
                        </a:highlight>
                      </a:endParaRPr>
                    </a:p>
                  </a:txBody>
                  <a:tcPr marT="57150" marB="57150" marR="123825" marL="123825"/>
                </a:tc>
              </a:tr>
              <a:tr h="314325">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Toph</a:t>
                      </a:r>
                      <a:endParaRPr sz="1200">
                        <a:solidFill>
                          <a:srgbClr val="24292E"/>
                        </a:solidFill>
                        <a:highlight>
                          <a:srgbClr val="FFFFFF"/>
                        </a:highlight>
                      </a:endParaRPr>
                    </a:p>
                  </a:txBody>
                  <a:tcPr marT="57150" marB="57150" marR="123825" marL="123825"/>
                </a:tc>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toph@team.avatar</a:t>
                      </a:r>
                      <a:endParaRPr sz="1200">
                        <a:solidFill>
                          <a:srgbClr val="24292E"/>
                        </a:solidFill>
                        <a:highlight>
                          <a:srgbClr val="FFFFFF"/>
                        </a:highlight>
                      </a:endParaRPr>
                    </a:p>
                  </a:txBody>
                  <a:tcPr marT="57150" marB="57150" marR="123825" marL="123825"/>
                </a:tc>
              </a:tr>
              <a:tr h="314325">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Zuko</a:t>
                      </a:r>
                      <a:endParaRPr sz="1200">
                        <a:solidFill>
                          <a:srgbClr val="24292E"/>
                        </a:solidFill>
                        <a:highlight>
                          <a:srgbClr val="FFFFFF"/>
                        </a:highlight>
                      </a:endParaRPr>
                    </a:p>
                  </a:txBody>
                  <a:tcPr marT="57150" marB="57150" marR="123825" marL="123825"/>
                </a:tc>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zuko@fire.gov</a:t>
                      </a:r>
                      <a:endParaRPr sz="1200">
                        <a:solidFill>
                          <a:srgbClr val="24292E"/>
                        </a:solidFill>
                        <a:highlight>
                          <a:srgbClr val="FFFFFF"/>
                        </a:highlight>
                      </a:endParaRPr>
                    </a:p>
                  </a:txBody>
                  <a:tcPr marT="57150" marB="57150" marR="123825" marL="123825"/>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486" name="Google Shape;486;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5a. Simulate some cabbage purchases.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Download </a:t>
            </a:r>
            <a:r>
              <a:rPr lang="en">
                <a:solidFill>
                  <a:srgbClr val="FFFFFF"/>
                </a:solidFill>
                <a:latin typeface="Consolas"/>
                <a:ea typeface="Consolas"/>
                <a:cs typeface="Consolas"/>
                <a:sym typeface="Consolas"/>
              </a:rPr>
              <a:t>simulate.py</a:t>
            </a:r>
            <a:r>
              <a:rPr lang="en">
                <a:solidFill>
                  <a:srgbClr val="FFFFFF"/>
                </a:solidFill>
              </a:rPr>
              <a:t> from this folder: </a:t>
            </a:r>
            <a:r>
              <a:rPr lang="en" u="sng">
                <a:solidFill>
                  <a:schemeClr val="hlink"/>
                </a:solidFill>
                <a:hlinkClick r:id="rId3"/>
              </a:rPr>
              <a:t>https://drive.google.com/drive/folders/1Zn1dIEn4mKi6fOxVMIb15yA_XHk1kcHU?usp=sharing</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Upload it to your IDE and run it (</a:t>
            </a:r>
            <a:r>
              <a:rPr lang="en">
                <a:solidFill>
                  <a:srgbClr val="FFFF00"/>
                </a:solidFill>
                <a:latin typeface="Consolas"/>
                <a:ea typeface="Consolas"/>
                <a:cs typeface="Consolas"/>
                <a:sym typeface="Consolas"/>
              </a:rPr>
              <a:t>python simulate.py</a:t>
            </a:r>
            <a:r>
              <a:rPr lang="en">
                <a:solidFill>
                  <a:srgbClr val="FFFFFF"/>
                </a:solidFill>
              </a:rPr>
              <a:t>) to add more customers, cabbages, and invoices to your tables!</a:t>
            </a:r>
            <a:endParaRPr>
              <a:solidFill>
                <a:srgbClr val="FFFFFF"/>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492" name="Google Shape;492;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5b. Switch to SQL files for the rest of this.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sz="1600">
                <a:solidFill>
                  <a:srgbClr val="FFFFFF"/>
                </a:solidFill>
              </a:rPr>
              <a:t>We're going to be writing some longer SQL statements for the rest of this exercise, so best to go ahead and create some SQL files so you can edit them and change them incrementally. (Writing longer code in the SQLite program is possible, just tedious.)</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rPr lang="en" sz="1600">
                <a:solidFill>
                  <a:srgbClr val="FFFF00"/>
                </a:solidFill>
                <a:latin typeface="Consolas"/>
                <a:ea typeface="Consolas"/>
                <a:cs typeface="Consolas"/>
                <a:sym typeface="Consolas"/>
              </a:rPr>
              <a:t>t</a:t>
            </a:r>
            <a:r>
              <a:rPr lang="en" sz="1600">
                <a:solidFill>
                  <a:srgbClr val="FFFF00"/>
                </a:solidFill>
                <a:latin typeface="Consolas"/>
                <a:ea typeface="Consolas"/>
                <a:cs typeface="Consolas"/>
                <a:sym typeface="Consolas"/>
              </a:rPr>
              <a:t>ouch ozai.sql red.sql recall.sql</a:t>
            </a:r>
            <a:endParaRPr sz="1600">
              <a:solidFill>
                <a:srgbClr val="FFFF00"/>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idx="1" type="body"/>
          </p:nvPr>
        </p:nvSpPr>
        <p:spPr>
          <a:xfrm>
            <a:off x="311700" y="367325"/>
            <a:ext cx="8520600" cy="3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users</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rPr b="1" lang="en">
                <a:solidFill>
                  <a:srgbClr val="FFFFFF"/>
                </a:solidFill>
              </a:rPr>
              <a:t>                          moms</a:t>
            </a:r>
            <a:endParaRPr b="1">
              <a:solidFill>
                <a:srgbClr val="FFFFFF"/>
              </a:solidFill>
            </a:endParaRPr>
          </a:p>
        </p:txBody>
      </p:sp>
      <p:graphicFrame>
        <p:nvGraphicFramePr>
          <p:cNvPr id="89" name="Google Shape;89;p19"/>
          <p:cNvGraphicFramePr/>
          <p:nvPr/>
        </p:nvGraphicFramePr>
        <p:xfrm>
          <a:off x="952500" y="778575"/>
          <a:ext cx="3000000" cy="3000000"/>
        </p:xfrm>
        <a:graphic>
          <a:graphicData uri="http://schemas.openxmlformats.org/drawingml/2006/table">
            <a:tbl>
              <a:tblPr>
                <a:noFill/>
                <a:tableStyleId>{09BFBDFB-FC37-4F4E-87BE-0FC62B0F19B7}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idnum</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password</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fullname</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fus!ll!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Jerry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b0sc0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George Costanza</a:t>
                      </a:r>
                      <a:endParaRPr>
                        <a:solidFill>
                          <a:srgbClr val="FFFFFF"/>
                        </a:solidFill>
                      </a:endParaRPr>
                    </a:p>
                  </a:txBody>
                  <a:tcPr marT="91425" marB="91425" marR="91425" marL="91425"/>
                </a:tc>
              </a:tr>
            </a:tbl>
          </a:graphicData>
        </a:graphic>
      </p:graphicFrame>
      <p:graphicFrame>
        <p:nvGraphicFramePr>
          <p:cNvPr id="90" name="Google Shape;90;p19"/>
          <p:cNvGraphicFramePr/>
          <p:nvPr/>
        </p:nvGraphicFramePr>
        <p:xfrm>
          <a:off x="2762250" y="3318775"/>
          <a:ext cx="3000000" cy="3000000"/>
        </p:xfrm>
        <a:graphic>
          <a:graphicData uri="http://schemas.openxmlformats.org/drawingml/2006/table">
            <a:tbl>
              <a:tblPr>
                <a:noFill/>
                <a:tableStyleId>{09BFBDFB-FC37-4F4E-87BE-0FC62B0F19B7}</a:tableStyleId>
              </a:tblPr>
              <a:tblGrid>
                <a:gridCol w="1809750"/>
                <a:gridCol w="1809750"/>
              </a:tblGrid>
              <a:tr h="381000">
                <a:tc>
                  <a:txBody>
                    <a:bodyPr/>
                    <a:lstStyle/>
                    <a:p>
                      <a:pPr indent="0" lvl="0" marL="0" rtl="0" algn="l">
                        <a:spcBef>
                          <a:spcPts val="0"/>
                        </a:spcBef>
                        <a:spcAft>
                          <a:spcPts val="0"/>
                        </a:spcAft>
                        <a:buNone/>
                      </a:pPr>
                      <a:r>
                        <a:rPr lang="en">
                          <a:solidFill>
                            <a:srgbClr val="FFFFFF"/>
                          </a:solidFill>
                        </a:rPr>
                        <a:t>username</a:t>
                      </a:r>
                      <a:endParaRPr>
                        <a:solidFill>
                          <a:srgbClr val="FFFFFF"/>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lang="en">
                          <a:solidFill>
                            <a:srgbClr val="FFFFFF"/>
                          </a:solidFill>
                        </a:rPr>
                        <a:t>mother</a:t>
                      </a:r>
                      <a:endParaRPr>
                        <a:solidFill>
                          <a:srgbClr val="FFFFFF"/>
                        </a:solidFill>
                      </a:endParaRPr>
                    </a:p>
                  </a:txBody>
                  <a:tcPr marT="91425" marB="91425" marR="91425" marL="91425">
                    <a:solidFill>
                      <a:schemeClr val="accent5"/>
                    </a:solidFill>
                  </a:tcPr>
                </a:tc>
              </a:tr>
              <a:tr h="381000">
                <a:tc>
                  <a:txBody>
                    <a:bodyPr/>
                    <a:lstStyle/>
                    <a:p>
                      <a:pPr indent="0" lvl="0" marL="0" rtl="0" algn="l">
                        <a:spcBef>
                          <a:spcPts val="0"/>
                        </a:spcBef>
                        <a:spcAft>
                          <a:spcPts val="0"/>
                        </a:spcAft>
                        <a:buNone/>
                      </a:pPr>
                      <a:r>
                        <a:rPr lang="en">
                          <a:solidFill>
                            <a:srgbClr val="FFFFFF"/>
                          </a:solidFill>
                        </a:rPr>
                        <a:t>jerry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Helen Seinfeld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gcostanza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Estelle Costanza</a:t>
                      </a:r>
                      <a:endParaRPr>
                        <a:solidFill>
                          <a:srgbClr val="FFFFFF"/>
                        </a:solidFill>
                      </a:endParaRPr>
                    </a:p>
                  </a:txBody>
                  <a:tcPr marT="91425" marB="91425" marR="91425" marL="91425"/>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498" name="Google Shape;498;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6. The world can't know Ozai likes cabbage. Write in </a:t>
            </a:r>
            <a:r>
              <a:rPr lang="en">
                <a:solidFill>
                  <a:srgbClr val="FFFF00"/>
                </a:solidFill>
                <a:latin typeface="Consolas"/>
                <a:ea typeface="Consolas"/>
                <a:cs typeface="Consolas"/>
                <a:sym typeface="Consolas"/>
              </a:rPr>
              <a:t>ozai.sql </a:t>
            </a:r>
            <a:r>
              <a:rPr lang="en">
                <a:solidFill>
                  <a:srgbClr val="FFFFFF"/>
                </a:solidFill>
              </a:rPr>
              <a:t>for this part.</a:t>
            </a:r>
            <a:endParaRPr>
              <a:solidFill>
                <a:srgbClr val="FFFFFF"/>
              </a:solidFill>
            </a:endParaRPr>
          </a:p>
          <a:p>
            <a:pPr indent="0" lvl="0" marL="0" rtl="0" algn="l">
              <a:spcBef>
                <a:spcPts val="0"/>
              </a:spcBef>
              <a:spcAft>
                <a:spcPts val="0"/>
              </a:spcAft>
              <a:buNone/>
            </a:pPr>
            <a:r>
              <a:rPr lang="en" sz="1600">
                <a:solidFill>
                  <a:srgbClr val="FFFFFF"/>
                </a:solidFill>
              </a:rPr>
              <a:t>The Fire Lord (Ozai) loves cabbage, but he doesn't want there to be any traces of his latest purchases from the cabbage merchant. We have a couple tasks here:</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330200" lvl="0" marL="457200" rtl="0" algn="l">
              <a:spcBef>
                <a:spcPts val="0"/>
              </a:spcBef>
              <a:spcAft>
                <a:spcPts val="0"/>
              </a:spcAft>
              <a:buClr>
                <a:srgbClr val="FFFFFF"/>
              </a:buClr>
              <a:buSzPts val="1600"/>
              <a:buAutoNum type="arabicPeriod"/>
            </a:pPr>
            <a:r>
              <a:rPr lang="en" sz="1600">
                <a:solidFill>
                  <a:srgbClr val="FFFFFF"/>
                </a:solidFill>
              </a:rPr>
              <a:t>Update any invoices involving the Fire Lord to point to another customer (Iroh), so any audits won't look suspicious.</a:t>
            </a:r>
            <a:endParaRPr sz="1600">
              <a:solidFill>
                <a:srgbClr val="FFFFFF"/>
              </a:solidFill>
            </a:endParaRPr>
          </a:p>
          <a:p>
            <a:pPr indent="-330200" lvl="0" marL="457200" rtl="0" algn="l">
              <a:spcBef>
                <a:spcPts val="0"/>
              </a:spcBef>
              <a:spcAft>
                <a:spcPts val="0"/>
              </a:spcAft>
              <a:buClr>
                <a:srgbClr val="FFFFFF"/>
              </a:buClr>
              <a:buSzPts val="1600"/>
              <a:buAutoNum type="arabicPeriod"/>
            </a:pPr>
            <a:r>
              <a:rPr lang="en" sz="1600">
                <a:solidFill>
                  <a:srgbClr val="FFFFFF"/>
                </a:solidFill>
              </a:rPr>
              <a:t>Delete Ozai's entry (row) in the customers table.</a:t>
            </a:r>
            <a:endParaRPr sz="1600">
              <a:solidFill>
                <a:srgbClr val="FFFFFF"/>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504" name="Google Shape;504;p83"/>
          <p:cNvSpPr txBox="1"/>
          <p:nvPr>
            <p:ph idx="1" type="body"/>
          </p:nvPr>
        </p:nvSpPr>
        <p:spPr>
          <a:xfrm>
            <a:off x="311700" y="1152475"/>
            <a:ext cx="8662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6. The world can't know Ozai likes cabbage. </a:t>
            </a:r>
            <a:r>
              <a:rPr lang="en">
                <a:solidFill>
                  <a:srgbClr val="FFFFFF"/>
                </a:solidFill>
              </a:rPr>
              <a:t>Write in </a:t>
            </a:r>
            <a:r>
              <a:rPr lang="en">
                <a:solidFill>
                  <a:srgbClr val="FFFF00"/>
                </a:solidFill>
                <a:latin typeface="Consolas"/>
                <a:ea typeface="Consolas"/>
                <a:cs typeface="Consolas"/>
                <a:sym typeface="Consolas"/>
              </a:rPr>
              <a:t>ozai.sql </a:t>
            </a:r>
            <a:r>
              <a:rPr lang="en">
                <a:solidFill>
                  <a:srgbClr val="FFFFFF"/>
                </a:solidFill>
              </a:rPr>
              <a:t>for this part.</a:t>
            </a:r>
            <a:endParaRPr>
              <a:solidFill>
                <a:srgbClr val="FFFFFF"/>
              </a:solidFill>
            </a:endParaRPr>
          </a:p>
          <a:p>
            <a:pPr indent="0" lvl="0" marL="0" rtl="0" algn="l">
              <a:spcBef>
                <a:spcPts val="0"/>
              </a:spcBef>
              <a:spcAft>
                <a:spcPts val="0"/>
              </a:spcAft>
              <a:buNone/>
            </a:pPr>
            <a:r>
              <a:rPr lang="en" sz="1600">
                <a:solidFill>
                  <a:srgbClr val="FFFFFF"/>
                </a:solidFill>
              </a:rPr>
              <a:t>The Fire Lord (Ozai) loves cabbage, but he doesn't want there to be any traces of his latest purchases from the cabbage merchant. We have a couple tasks here:</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330200" lvl="0" marL="457200" rtl="0" algn="l">
              <a:spcBef>
                <a:spcPts val="0"/>
              </a:spcBef>
              <a:spcAft>
                <a:spcPts val="0"/>
              </a:spcAft>
              <a:buClr>
                <a:srgbClr val="FFFF00"/>
              </a:buClr>
              <a:buSzPts val="1600"/>
              <a:buAutoNum type="arabicPeriod"/>
            </a:pPr>
            <a:r>
              <a:rPr lang="en" sz="1600">
                <a:solidFill>
                  <a:srgbClr val="FFFF00"/>
                </a:solidFill>
              </a:rPr>
              <a:t>Update any invoices involving the Fire Lord to point to another customer, so any audits won't look suspicious.</a:t>
            </a:r>
            <a:endParaRPr sz="1600">
              <a:solidFill>
                <a:srgbClr val="FFFF00"/>
              </a:solidFill>
            </a:endParaRPr>
          </a:p>
          <a:p>
            <a:pPr indent="-317500" lvl="1" marL="914400" rtl="0" algn="l">
              <a:spcBef>
                <a:spcPts val="0"/>
              </a:spcBef>
              <a:spcAft>
                <a:spcPts val="0"/>
              </a:spcAft>
              <a:buClr>
                <a:srgbClr val="FFFF00"/>
              </a:buClr>
              <a:buSzPts val="1400"/>
              <a:buAutoNum type="alphaLcPeriod"/>
            </a:pPr>
            <a:r>
              <a:rPr lang="en">
                <a:solidFill>
                  <a:srgbClr val="FFFF00"/>
                </a:solidFill>
              </a:rPr>
              <a:t>Update any invoices involving the Fire Lord to have Uncle Iroh listed as the customer instead.</a:t>
            </a:r>
            <a:endParaRPr>
              <a:solidFill>
                <a:srgbClr val="FFFF00"/>
              </a:solidFill>
            </a:endParaRPr>
          </a:p>
          <a:p>
            <a:pPr indent="0" lvl="0" marL="137160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 sz="1100">
                <a:solidFill>
                  <a:srgbClr val="FFFFFF"/>
                </a:solidFill>
              </a:rPr>
              <a:t>Pseudocode: </a:t>
            </a:r>
            <a:r>
              <a:rPr lang="en" sz="1100">
                <a:solidFill>
                  <a:srgbClr val="FFFFFF"/>
                </a:solidFill>
                <a:latin typeface="Consolas"/>
                <a:ea typeface="Consolas"/>
                <a:cs typeface="Consolas"/>
                <a:sym typeface="Consolas"/>
              </a:rPr>
              <a:t>UPDATE invoices SET customer_id = (customer ID of Iroh) WHERE customer_id = (customer ID of Ozai);</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rPr>
              <a:t>Test that you’ve done this correctly by running: </a:t>
            </a:r>
            <a:endParaRPr sz="1400">
              <a:solidFill>
                <a:srgbClr val="FFFFFF"/>
              </a:solidFill>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SELECT id FROM invoices WHERE customer_id = (SELECT id FROM customers WHERE name = "Ozai");</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rPr>
              <a:t>What should you see (or not see) as the output?</a:t>
            </a:r>
            <a:endParaRPr sz="1200">
              <a:solidFill>
                <a:srgbClr val="FFFFFF"/>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510" name="Google Shape;510;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6. The world can't know Ozai likes cabbage. </a:t>
            </a:r>
            <a:r>
              <a:rPr lang="en">
                <a:solidFill>
                  <a:srgbClr val="FFFFFF"/>
                </a:solidFill>
              </a:rPr>
              <a:t>Write in </a:t>
            </a:r>
            <a:r>
              <a:rPr lang="en">
                <a:solidFill>
                  <a:srgbClr val="FFFF00"/>
                </a:solidFill>
                <a:latin typeface="Consolas"/>
                <a:ea typeface="Consolas"/>
                <a:cs typeface="Consolas"/>
                <a:sym typeface="Consolas"/>
              </a:rPr>
              <a:t>ozai.sql </a:t>
            </a:r>
            <a:r>
              <a:rPr lang="en">
                <a:solidFill>
                  <a:srgbClr val="FFFFFF"/>
                </a:solidFill>
              </a:rPr>
              <a:t>for this part.</a:t>
            </a:r>
            <a:endParaRPr>
              <a:solidFill>
                <a:srgbClr val="FFFFFF"/>
              </a:solidFill>
            </a:endParaRPr>
          </a:p>
          <a:p>
            <a:pPr indent="0" lvl="0" marL="0" rtl="0" algn="l">
              <a:spcBef>
                <a:spcPts val="0"/>
              </a:spcBef>
              <a:spcAft>
                <a:spcPts val="0"/>
              </a:spcAft>
              <a:buNone/>
            </a:pPr>
            <a:r>
              <a:rPr lang="en" sz="1600">
                <a:solidFill>
                  <a:srgbClr val="FFFFFF"/>
                </a:solidFill>
              </a:rPr>
              <a:t>The Fire Lord (Ozai) loves cabbage, but he doesn't want there to be any traces of his latest purchases from the cabbage merchant. We have a couple tasks here:</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Update any invoices involving the Fire Lord to point to another customer, so any audits won't look suspicious.</a:t>
            </a:r>
            <a:endParaRPr sz="1600">
              <a:solidFill>
                <a:schemeClr val="lt1"/>
              </a:solidFill>
            </a:endParaRPr>
          </a:p>
          <a:p>
            <a:pPr indent="-317500" lvl="1" marL="914400" rtl="0" algn="l">
              <a:spcBef>
                <a:spcPts val="0"/>
              </a:spcBef>
              <a:spcAft>
                <a:spcPts val="0"/>
              </a:spcAft>
              <a:buClr>
                <a:schemeClr val="lt1"/>
              </a:buClr>
              <a:buSzPts val="1400"/>
              <a:buAutoNum type="alphaLcPeriod"/>
            </a:pPr>
            <a:r>
              <a:rPr lang="en">
                <a:solidFill>
                  <a:schemeClr val="lt1"/>
                </a:solidFill>
              </a:rPr>
              <a:t>Update any invoices involving the Fire Lord to have Uncle Iroh listed as the customer instead.</a:t>
            </a:r>
            <a:endParaRPr>
              <a:solidFill>
                <a:schemeClr val="lt1"/>
              </a:solidFill>
            </a:endParaRPr>
          </a:p>
          <a:p>
            <a:pPr indent="-298450" lvl="2" marL="1371600" rtl="0" algn="l">
              <a:spcBef>
                <a:spcPts val="0"/>
              </a:spcBef>
              <a:spcAft>
                <a:spcPts val="0"/>
              </a:spcAft>
              <a:buClr>
                <a:schemeClr val="lt1"/>
              </a:buClr>
              <a:buSzPts val="1100"/>
              <a:buAutoNum type="romanLcPeriod"/>
            </a:pPr>
            <a:r>
              <a:rPr lang="en" sz="1100">
                <a:solidFill>
                  <a:schemeClr val="lt1"/>
                </a:solidFill>
              </a:rPr>
              <a:t>UPDATE invoices SET customer_id = (customer ID of Iroh) WHERE customer_id = (customer ID of Ozai);</a:t>
            </a:r>
            <a:endParaRPr sz="1100">
              <a:solidFill>
                <a:schemeClr val="lt1"/>
              </a:solidFill>
            </a:endParaRPr>
          </a:p>
          <a:p>
            <a:pPr indent="-330200" lvl="0" marL="457200" rtl="0" algn="l">
              <a:spcBef>
                <a:spcPts val="0"/>
              </a:spcBef>
              <a:spcAft>
                <a:spcPts val="0"/>
              </a:spcAft>
              <a:buClr>
                <a:srgbClr val="FFFF00"/>
              </a:buClr>
              <a:buSzPts val="1600"/>
              <a:buAutoNum type="arabicPeriod"/>
            </a:pPr>
            <a:r>
              <a:rPr lang="en" sz="1600">
                <a:solidFill>
                  <a:srgbClr val="FFFF00"/>
                </a:solidFill>
              </a:rPr>
              <a:t>Delete Ozai's entry (row) in the customers table.</a:t>
            </a:r>
            <a:endParaRPr sz="1600">
              <a:solidFill>
                <a:srgbClr val="FFFF00"/>
              </a:solidFill>
            </a:endParaRPr>
          </a:p>
          <a:p>
            <a:pPr indent="0" lvl="0" marL="0" rtl="0" algn="l">
              <a:spcBef>
                <a:spcPts val="0"/>
              </a:spcBef>
              <a:spcAft>
                <a:spcPts val="0"/>
              </a:spcAft>
              <a:buNone/>
            </a:pPr>
            <a:r>
              <a:rPr lang="en" sz="1400">
                <a:solidFill>
                  <a:srgbClr val="FFFFFF"/>
                </a:solidFill>
              </a:rPr>
              <a:t>Verify that you’ve done this correctly by running:</a:t>
            </a:r>
            <a:endParaRPr sz="1400">
              <a:solidFill>
                <a:srgbClr val="FFFFFF"/>
              </a:solidFill>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SELECT id FROM customers WHERE name = "Ozai";</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rPr>
              <a:t>Again, what you should see/not see?</a:t>
            </a:r>
            <a:endParaRPr sz="1200">
              <a:solidFill>
                <a:srgbClr val="FFFFFF"/>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516" name="Google Shape;516;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7</a:t>
            </a:r>
            <a:r>
              <a:rPr lang="en">
                <a:solidFill>
                  <a:srgbClr val="FFFFFF"/>
                </a:solidFill>
              </a:rPr>
              <a:t>. The cabbage man wants to keep track of customers who have ordered Red cabbages. Write in </a:t>
            </a:r>
            <a:r>
              <a:rPr lang="en">
                <a:solidFill>
                  <a:srgbClr val="FFFF00"/>
                </a:solidFill>
                <a:latin typeface="Consolas"/>
                <a:ea typeface="Consolas"/>
                <a:cs typeface="Consolas"/>
                <a:sym typeface="Consolas"/>
              </a:rPr>
              <a:t>red</a:t>
            </a:r>
            <a:r>
              <a:rPr lang="en">
                <a:solidFill>
                  <a:srgbClr val="FFFF00"/>
                </a:solidFill>
                <a:latin typeface="Consolas"/>
                <a:ea typeface="Consolas"/>
                <a:cs typeface="Consolas"/>
                <a:sym typeface="Consolas"/>
              </a:rPr>
              <a:t>.sql </a:t>
            </a:r>
            <a:r>
              <a:rPr lang="en">
                <a:solidFill>
                  <a:srgbClr val="FFFFFF"/>
                </a:solidFill>
              </a:rPr>
              <a:t>for this part.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sz="1600">
                <a:solidFill>
                  <a:srgbClr val="FFFFFF"/>
                </a:solidFill>
              </a:rPr>
              <a:t>Write a SQL query that uses </a:t>
            </a:r>
            <a:r>
              <a:rPr lang="en" sz="1600">
                <a:solidFill>
                  <a:srgbClr val="FFFF00"/>
                </a:solidFill>
              </a:rPr>
              <a:t>JOIN </a:t>
            </a:r>
            <a:r>
              <a:rPr lang="en" sz="1600">
                <a:solidFill>
                  <a:srgbClr val="FFFFFF"/>
                </a:solidFill>
              </a:rPr>
              <a:t>to list out each customer id and the number of Red cabbages they ordered.</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rPr lang="en" sz="1600">
                <a:solidFill>
                  <a:srgbClr val="FFFFFF"/>
                </a:solidFill>
              </a:rPr>
              <a:t>Pseudocode:</a:t>
            </a:r>
            <a:endParaRPr sz="1600">
              <a:solidFill>
                <a:srgbClr val="FFFFFF"/>
              </a:solidFill>
            </a:endParaRPr>
          </a:p>
          <a:p>
            <a:pPr indent="0" lvl="0" marL="0" rtl="0" algn="l">
              <a:spcBef>
                <a:spcPts val="0"/>
              </a:spcBef>
              <a:spcAft>
                <a:spcPts val="0"/>
              </a:spcAft>
              <a:buNone/>
            </a:pPr>
            <a:r>
              <a:rPr lang="en" sz="1600">
                <a:solidFill>
                  <a:srgbClr val="FFFFFF"/>
                </a:solidFill>
              </a:rPr>
              <a:t>SELECT (customer ids), (number of invoices for that customer)</a:t>
            </a:r>
            <a:endParaRPr sz="1600">
              <a:solidFill>
                <a:srgbClr val="FFFFFF"/>
              </a:solidFill>
            </a:endParaRPr>
          </a:p>
          <a:p>
            <a:pPr indent="0" lvl="0" marL="0" rtl="0" algn="l">
              <a:spcBef>
                <a:spcPts val="0"/>
              </a:spcBef>
              <a:spcAft>
                <a:spcPts val="0"/>
              </a:spcAft>
              <a:buNone/>
            </a:pPr>
            <a:r>
              <a:rPr lang="en" sz="1600">
                <a:solidFill>
                  <a:srgbClr val="FFFFFF"/>
                </a:solidFill>
              </a:rPr>
              <a:t>FROM </a:t>
            </a:r>
            <a:r>
              <a:rPr lang="en" sz="1600" u="sng">
                <a:solidFill>
                  <a:srgbClr val="FFFFFF"/>
                </a:solidFill>
              </a:rPr>
              <a:t>invoices</a:t>
            </a:r>
            <a:r>
              <a:rPr lang="en" sz="1600">
                <a:solidFill>
                  <a:srgbClr val="FFFFFF"/>
                </a:solidFill>
              </a:rPr>
              <a:t> </a:t>
            </a:r>
            <a:r>
              <a:rPr lang="en" sz="1600">
                <a:solidFill>
                  <a:srgbClr val="FFFF00"/>
                </a:solidFill>
              </a:rPr>
              <a:t>JOIN </a:t>
            </a:r>
            <a:r>
              <a:rPr lang="en" sz="1600" u="sng">
                <a:solidFill>
                  <a:srgbClr val="FFFFFF"/>
                </a:solidFill>
              </a:rPr>
              <a:t>cabbages</a:t>
            </a:r>
            <a:r>
              <a:rPr lang="en" sz="1600">
                <a:solidFill>
                  <a:srgbClr val="FFFFFF"/>
                </a:solidFill>
              </a:rPr>
              <a:t> </a:t>
            </a:r>
            <a:r>
              <a:rPr lang="en" sz="1600">
                <a:solidFill>
                  <a:srgbClr val="FFFF00"/>
                </a:solidFill>
              </a:rPr>
              <a:t>ON </a:t>
            </a:r>
            <a:r>
              <a:rPr lang="en" sz="1600">
                <a:solidFill>
                  <a:srgbClr val="FFFFFF"/>
                </a:solidFill>
              </a:rPr>
              <a:t>(id of invoice) = (cabbages with that invoice id)</a:t>
            </a:r>
            <a:endParaRPr sz="1600">
              <a:solidFill>
                <a:srgbClr val="FFFFFF"/>
              </a:solidFill>
            </a:endParaRPr>
          </a:p>
          <a:p>
            <a:pPr indent="0" lvl="0" marL="0" rtl="0" algn="l">
              <a:spcBef>
                <a:spcPts val="0"/>
              </a:spcBef>
              <a:spcAft>
                <a:spcPts val="0"/>
              </a:spcAft>
              <a:buNone/>
            </a:pPr>
            <a:r>
              <a:rPr lang="en" sz="1600">
                <a:solidFill>
                  <a:srgbClr val="FFFFFF"/>
                </a:solidFill>
              </a:rPr>
              <a:t>WHERE (cabbage type is “Red”) GROUP BY (customer ids)</a:t>
            </a:r>
            <a:endParaRPr sz="1600">
              <a:solidFill>
                <a:srgbClr val="FFFFFF"/>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522" name="Google Shape;522;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8. Recall. Use recall.sql to write your answers for this part.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Oh no! Cabbage number </a:t>
            </a:r>
            <a:r>
              <a:rPr lang="en">
                <a:solidFill>
                  <a:srgbClr val="E06666"/>
                </a:solidFill>
              </a:rPr>
              <a:t>433 </a:t>
            </a:r>
            <a:r>
              <a:rPr lang="en">
                <a:solidFill>
                  <a:srgbClr val="FFFFFF"/>
                </a:solidFill>
              </a:rPr>
              <a:t>has been found to be defective, and we have to recall the entire batch. Ultimately, we want to know 1) how many cabbages were affected, 2) their average (and total) value, and 3) get the names and emails of the customers we should contact about the problem.</a:t>
            </a:r>
            <a:endParaRPr>
              <a:solidFill>
                <a:srgbClr val="FFFFFF"/>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528" name="Google Shape;528;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8</a:t>
            </a:r>
            <a:r>
              <a:rPr lang="en">
                <a:solidFill>
                  <a:srgbClr val="FFFFFF"/>
                </a:solidFill>
              </a:rPr>
              <a:t>. Recall. Use recall.sql to write your answers for this part.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Oh no! Cabbage number </a:t>
            </a:r>
            <a:r>
              <a:rPr lang="en">
                <a:solidFill>
                  <a:srgbClr val="E06666"/>
                </a:solidFill>
              </a:rPr>
              <a:t>433 </a:t>
            </a:r>
            <a:r>
              <a:rPr lang="en">
                <a:solidFill>
                  <a:srgbClr val="FFFFFF"/>
                </a:solidFill>
              </a:rPr>
              <a:t>has been found to be defective, and we have to recall the entire batch. Ultimately, we want to know </a:t>
            </a:r>
            <a:r>
              <a:rPr lang="en">
                <a:solidFill>
                  <a:srgbClr val="FFFF00"/>
                </a:solidFill>
              </a:rPr>
              <a:t>1) how many cabbages were affected</a:t>
            </a:r>
            <a:r>
              <a:rPr lang="en">
                <a:solidFill>
                  <a:srgbClr val="FFFFFF"/>
                </a:solidFill>
              </a:rPr>
              <a:t>, 2) their average (and total) value, and 3) get the names and emails of the customers we should contact about the problem.</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Pseudocode:</a:t>
            </a:r>
            <a:endParaRPr>
              <a:solidFill>
                <a:srgbClr val="FFFFFF"/>
              </a:solidFill>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SELECT COUNT(id)</a:t>
            </a:r>
            <a:endParaRPr sz="1600">
              <a:solidFill>
                <a:srgbClr val="FFFFFF"/>
              </a:solidFill>
              <a:latin typeface="Consolas"/>
              <a:ea typeface="Consolas"/>
              <a:cs typeface="Consolas"/>
              <a:sym typeface="Consolas"/>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FROM cabbages</a:t>
            </a:r>
            <a:endParaRPr sz="1600">
              <a:solidFill>
                <a:srgbClr val="FFFFFF"/>
              </a:solidFill>
              <a:latin typeface="Consolas"/>
              <a:ea typeface="Consolas"/>
              <a:cs typeface="Consolas"/>
              <a:sym typeface="Consolas"/>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WHERE batch_id = (batch ID of cabbage 433);</a:t>
            </a:r>
            <a:endParaRPr sz="1600">
              <a:solidFill>
                <a:srgbClr val="FFFFFF"/>
              </a:solidFill>
              <a:latin typeface="Consolas"/>
              <a:ea typeface="Consolas"/>
              <a:cs typeface="Consolas"/>
              <a:sym typeface="Consolas"/>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534" name="Google Shape;534;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8</a:t>
            </a:r>
            <a:r>
              <a:rPr lang="en">
                <a:solidFill>
                  <a:srgbClr val="FFFFFF"/>
                </a:solidFill>
              </a:rPr>
              <a:t>. Recall. Use recall.sql to write your answers for this part.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Oh no! Cabbage number </a:t>
            </a:r>
            <a:r>
              <a:rPr lang="en">
                <a:solidFill>
                  <a:srgbClr val="E06666"/>
                </a:solidFill>
              </a:rPr>
              <a:t>433 </a:t>
            </a:r>
            <a:r>
              <a:rPr lang="en">
                <a:solidFill>
                  <a:srgbClr val="FFFFFF"/>
                </a:solidFill>
              </a:rPr>
              <a:t>has been found to be defective, and we have to recall the entire batch. Ultimately, we want to know 1) how many cabbages were affected, </a:t>
            </a:r>
            <a:r>
              <a:rPr lang="en">
                <a:solidFill>
                  <a:srgbClr val="FFFF00"/>
                </a:solidFill>
              </a:rPr>
              <a:t>2) their average (and total) value</a:t>
            </a:r>
            <a:r>
              <a:rPr lang="en">
                <a:solidFill>
                  <a:srgbClr val="FFFFFF"/>
                </a:solidFill>
              </a:rPr>
              <a:t>, and 3) get the names and emails of the customers we should contact about the problem.</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Hint: Try using the AVG and SUM functions</a:t>
            </a:r>
            <a:endParaRPr sz="1600">
              <a:solidFill>
                <a:srgbClr val="FFFFFF"/>
              </a:solidFill>
              <a:latin typeface="Consolas"/>
              <a:ea typeface="Consolas"/>
              <a:cs typeface="Consolas"/>
              <a:sym typeface="Consola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540" name="Google Shape;540;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8</a:t>
            </a:r>
            <a:r>
              <a:rPr lang="en">
                <a:solidFill>
                  <a:srgbClr val="FFFFFF"/>
                </a:solidFill>
              </a:rPr>
              <a:t>. Recall. Use recall.sql to write your answers for this part.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Oh no! Cabbage number </a:t>
            </a:r>
            <a:r>
              <a:rPr lang="en">
                <a:solidFill>
                  <a:srgbClr val="E06666"/>
                </a:solidFill>
              </a:rPr>
              <a:t>433 </a:t>
            </a:r>
            <a:r>
              <a:rPr lang="en">
                <a:solidFill>
                  <a:srgbClr val="FFFFFF"/>
                </a:solidFill>
              </a:rPr>
              <a:t>has been found to be defective, and we have to recall the entire batch. Ultimately, we want to know 1) how many cabbages were affected, 2) their average (and total) value, and </a:t>
            </a:r>
            <a:r>
              <a:rPr lang="en">
                <a:solidFill>
                  <a:srgbClr val="FFFF00"/>
                </a:solidFill>
              </a:rPr>
              <a:t>3) get the names and emails of the customers we should contact about the problem</a:t>
            </a:r>
            <a:r>
              <a:rPr lang="en">
                <a:solidFill>
                  <a:srgbClr val="FFFFFF"/>
                </a:solidFill>
              </a:rPr>
              <a:t>.</a:t>
            </a:r>
            <a:endParaRPr>
              <a:solidFill>
                <a:srgbClr val="FFFFFF"/>
              </a:solidFill>
            </a:endParaRPr>
          </a:p>
          <a:p>
            <a:pPr indent="0" lvl="0" marL="0" rtl="0" algn="l">
              <a:spcBef>
                <a:spcPts val="0"/>
              </a:spcBef>
              <a:spcAft>
                <a:spcPts val="0"/>
              </a:spcAft>
              <a:buNone/>
            </a:pPr>
            <a:r>
              <a:rPr lang="en">
                <a:solidFill>
                  <a:srgbClr val="FFFFFF"/>
                </a:solidFill>
              </a:rPr>
              <a:t>Steps:</a:t>
            </a:r>
            <a:endParaRPr>
              <a:solidFill>
                <a:srgbClr val="FFFFFF"/>
              </a:solidFill>
            </a:endParaRPr>
          </a:p>
          <a:p>
            <a:pPr indent="-317500" lvl="0" marL="457200" rtl="0" algn="l">
              <a:spcBef>
                <a:spcPts val="0"/>
              </a:spcBef>
              <a:spcAft>
                <a:spcPts val="0"/>
              </a:spcAft>
              <a:buClr>
                <a:srgbClr val="FFFFFF"/>
              </a:buClr>
              <a:buSzPts val="1400"/>
              <a:buAutoNum type="arabicPeriod"/>
            </a:pPr>
            <a:r>
              <a:rPr lang="en" sz="1400">
                <a:solidFill>
                  <a:srgbClr val="FFFFFF"/>
                </a:solidFill>
              </a:rPr>
              <a:t>Get </a:t>
            </a:r>
            <a:r>
              <a:rPr lang="en" sz="1400">
                <a:solidFill>
                  <a:srgbClr val="FFFFFF"/>
                </a:solidFill>
                <a:latin typeface="Consolas"/>
                <a:ea typeface="Consolas"/>
                <a:cs typeface="Consolas"/>
                <a:sym typeface="Consolas"/>
              </a:rPr>
              <a:t>invoice_id</a:t>
            </a:r>
            <a:r>
              <a:rPr lang="en" sz="1400">
                <a:solidFill>
                  <a:srgbClr val="FFFFFF"/>
                </a:solidFill>
              </a:rPr>
              <a:t> of every cabbage in the batch that was sold</a:t>
            </a:r>
            <a:endParaRPr sz="1400">
              <a:solidFill>
                <a:srgbClr val="FFFFFF"/>
              </a:solidFill>
            </a:endParaRPr>
          </a:p>
          <a:p>
            <a:pPr indent="-317500" lvl="0" marL="457200" rtl="0" algn="l">
              <a:spcBef>
                <a:spcPts val="0"/>
              </a:spcBef>
              <a:spcAft>
                <a:spcPts val="0"/>
              </a:spcAft>
              <a:buClr>
                <a:srgbClr val="FFFFFF"/>
              </a:buClr>
              <a:buSzPts val="1400"/>
              <a:buAutoNum type="arabicPeriod"/>
            </a:pPr>
            <a:r>
              <a:rPr lang="en" sz="1400">
                <a:solidFill>
                  <a:srgbClr val="FFFFFF"/>
                </a:solidFill>
              </a:rPr>
              <a:t>Get all distinct </a:t>
            </a:r>
            <a:r>
              <a:rPr lang="en" sz="1400">
                <a:solidFill>
                  <a:srgbClr val="FFFFFF"/>
                </a:solidFill>
                <a:latin typeface="Consolas"/>
                <a:ea typeface="Consolas"/>
                <a:cs typeface="Consolas"/>
                <a:sym typeface="Consolas"/>
              </a:rPr>
              <a:t>customer_id</a:t>
            </a:r>
            <a:r>
              <a:rPr lang="en" sz="1400">
                <a:solidFill>
                  <a:srgbClr val="FFFFFF"/>
                </a:solidFill>
              </a:rPr>
              <a:t> associated with each invoice that may have a bad cabbage (Hint: use DISTINCT function and IN instead of =)</a:t>
            </a:r>
            <a:endParaRPr sz="1400">
              <a:solidFill>
                <a:srgbClr val="FFFFFF"/>
              </a:solidFill>
            </a:endParaRPr>
          </a:p>
          <a:p>
            <a:pPr indent="-317500" lvl="0" marL="457200" rtl="0" algn="l">
              <a:spcBef>
                <a:spcPts val="0"/>
              </a:spcBef>
              <a:spcAft>
                <a:spcPts val="0"/>
              </a:spcAft>
              <a:buClr>
                <a:srgbClr val="FFFFFF"/>
              </a:buClr>
              <a:buSzPts val="1400"/>
              <a:buAutoNum type="arabicPeriod"/>
            </a:pPr>
            <a:r>
              <a:rPr lang="en" sz="1400">
                <a:solidFill>
                  <a:srgbClr val="FFFFFF"/>
                </a:solidFill>
              </a:rPr>
              <a:t>Get </a:t>
            </a:r>
            <a:r>
              <a:rPr lang="en" sz="1400">
                <a:solidFill>
                  <a:srgbClr val="FFFFFF"/>
                </a:solidFill>
                <a:latin typeface="Consolas"/>
                <a:ea typeface="Consolas"/>
                <a:cs typeface="Consolas"/>
                <a:sym typeface="Consolas"/>
              </a:rPr>
              <a:t>name, email</a:t>
            </a:r>
            <a:r>
              <a:rPr lang="en" sz="1400">
                <a:solidFill>
                  <a:srgbClr val="FFFFFF"/>
                </a:solidFill>
              </a:rPr>
              <a:t> of each customer with that </a:t>
            </a:r>
            <a:r>
              <a:rPr lang="en" sz="1400">
                <a:solidFill>
                  <a:srgbClr val="FFFFFF"/>
                </a:solidFill>
                <a:latin typeface="Consolas"/>
                <a:ea typeface="Consolas"/>
                <a:cs typeface="Consolas"/>
                <a:sym typeface="Consolas"/>
              </a:rPr>
              <a:t>customer_id</a:t>
            </a:r>
            <a:r>
              <a:rPr lang="en" sz="1400">
                <a:solidFill>
                  <a:srgbClr val="FFFFFF"/>
                </a:solidFill>
              </a:rPr>
              <a:t>, order alphabetically by name (Hint: use ORDER BY and IN)</a:t>
            </a:r>
            <a:endParaRPr sz="1400">
              <a:solidFill>
                <a:srgbClr val="FFFFFF"/>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546" name="Google Shape;546;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9</a:t>
            </a:r>
            <a:r>
              <a:rPr lang="en">
                <a:solidFill>
                  <a:srgbClr val="FFFFFF"/>
                </a:solidFill>
              </a:rPr>
              <a:t>. Create invoices!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sz="1600">
                <a:solidFill>
                  <a:srgbClr val="FFFFFF"/>
                </a:solidFill>
              </a:rPr>
              <a:t>Write a program invoices.py that allows a user to create invoices by inputting their name, email, and total_value of the purchase. In order to create a valid invoice, the </a:t>
            </a:r>
            <a:r>
              <a:rPr lang="en" sz="1600">
                <a:solidFill>
                  <a:srgbClr val="FFFF00"/>
                </a:solidFill>
              </a:rPr>
              <a:t>following conditions must be satisfied</a:t>
            </a:r>
            <a:r>
              <a:rPr lang="en" sz="1600">
                <a:solidFill>
                  <a:srgbClr val="FFFFFF"/>
                </a:solidFill>
              </a:rPr>
              <a:t>:</a:t>
            </a:r>
            <a:endParaRPr sz="1600">
              <a:solidFill>
                <a:srgbClr val="FFFFFF"/>
              </a:solidFill>
            </a:endParaRPr>
          </a:p>
          <a:p>
            <a:pPr indent="-330200" lvl="0" marL="457200" rtl="0" algn="l">
              <a:spcBef>
                <a:spcPts val="0"/>
              </a:spcBef>
              <a:spcAft>
                <a:spcPts val="0"/>
              </a:spcAft>
              <a:buClr>
                <a:srgbClr val="FFFFFF"/>
              </a:buClr>
              <a:buSzPts val="1600"/>
              <a:buAutoNum type="arabicPeriod"/>
            </a:pPr>
            <a:r>
              <a:rPr lang="en" sz="1600">
                <a:solidFill>
                  <a:srgbClr val="FFFFFF"/>
                </a:solidFill>
              </a:rPr>
              <a:t>The name must be valid (in the customers table)</a:t>
            </a:r>
            <a:endParaRPr sz="1600">
              <a:solidFill>
                <a:srgbClr val="FFFFFF"/>
              </a:solidFill>
            </a:endParaRPr>
          </a:p>
          <a:p>
            <a:pPr indent="-330200" lvl="0" marL="457200" rtl="0" algn="l">
              <a:spcBef>
                <a:spcPts val="0"/>
              </a:spcBef>
              <a:spcAft>
                <a:spcPts val="0"/>
              </a:spcAft>
              <a:buClr>
                <a:srgbClr val="FFFFFF"/>
              </a:buClr>
              <a:buSzPts val="1600"/>
              <a:buAutoNum type="arabicPeriod"/>
            </a:pPr>
            <a:r>
              <a:rPr lang="en" sz="1600">
                <a:solidFill>
                  <a:srgbClr val="FFFFFF"/>
                </a:solidFill>
              </a:rPr>
              <a:t>The email must be valid (in the customers table)</a:t>
            </a:r>
            <a:endParaRPr sz="1600">
              <a:solidFill>
                <a:srgbClr val="FFFFFF"/>
              </a:solidFill>
            </a:endParaRPr>
          </a:p>
          <a:p>
            <a:pPr indent="-330200" lvl="0" marL="457200" rtl="0" algn="l">
              <a:spcBef>
                <a:spcPts val="0"/>
              </a:spcBef>
              <a:spcAft>
                <a:spcPts val="0"/>
              </a:spcAft>
              <a:buClr>
                <a:srgbClr val="FFFFFF"/>
              </a:buClr>
              <a:buSzPts val="1600"/>
              <a:buAutoNum type="arabicPeriod"/>
            </a:pPr>
            <a:r>
              <a:rPr lang="en" sz="1600">
                <a:solidFill>
                  <a:srgbClr val="FFFFFF"/>
                </a:solidFill>
              </a:rPr>
              <a:t>The total_value must be &gt; 0</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rPr lang="en" sz="1600">
                <a:solidFill>
                  <a:srgbClr val="FFFFFF"/>
                </a:solidFill>
              </a:rPr>
              <a:t>Print out a success message after inserting</a:t>
            </a:r>
            <a:endParaRPr sz="1600">
              <a:solidFill>
                <a:srgbClr val="FFFFFF"/>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a:t>
            </a:r>
            <a:endParaRPr/>
          </a:p>
        </p:txBody>
      </p:sp>
      <p:sp>
        <p:nvSpPr>
          <p:cNvPr id="552" name="Google Shape;552;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https://cs50.harvard.edu/college/2020/fall/labs/7/</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553" name="Google Shape;553;p91"/>
          <p:cNvPicPr preferRelativeResize="0"/>
          <p:nvPr/>
        </p:nvPicPr>
        <p:blipFill>
          <a:blip r:embed="rId4">
            <a:alphaModFix/>
          </a:blip>
          <a:stretch>
            <a:fillRect/>
          </a:stretch>
        </p:blipFill>
        <p:spPr>
          <a:xfrm>
            <a:off x="1912124" y="1847600"/>
            <a:ext cx="5319749" cy="2995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An </a:t>
            </a:r>
            <a:r>
              <a:rPr lang="en">
                <a:solidFill>
                  <a:srgbClr val="FFFFFF"/>
                </a:solidFill>
                <a:latin typeface="Consolas"/>
                <a:ea typeface="Consolas"/>
                <a:cs typeface="Consolas"/>
                <a:sym typeface="Consolas"/>
              </a:rPr>
              <a:t>INSERT</a:t>
            </a:r>
            <a:r>
              <a:rPr lang="en">
                <a:solidFill>
                  <a:srgbClr val="FFFFFF"/>
                </a:solidFill>
              </a:rPr>
              <a:t> query adds information to a table.</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INSERT INTO </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&lt;table&gt; </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(&lt;columns&gt;) </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VALUES </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(&lt;values&gt;)</a:t>
            </a:r>
            <a:endParaRPr sz="2400">
              <a:solidFill>
                <a:srgbClr val="FFFFFF"/>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An </a:t>
            </a:r>
            <a:r>
              <a:rPr lang="en">
                <a:solidFill>
                  <a:srgbClr val="FFFFFF"/>
                </a:solidFill>
                <a:latin typeface="Consolas"/>
                <a:ea typeface="Consolas"/>
                <a:cs typeface="Consolas"/>
                <a:sym typeface="Consolas"/>
              </a:rPr>
              <a:t>INSERT</a:t>
            </a:r>
            <a:r>
              <a:rPr lang="en">
                <a:solidFill>
                  <a:srgbClr val="FFFFFF"/>
                </a:solidFill>
              </a:rPr>
              <a:t> query adds information to a table.</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1828800" rtl="0" algn="l">
              <a:spcBef>
                <a:spcPts val="1600"/>
              </a:spcBef>
              <a:spcAft>
                <a:spcPts val="0"/>
              </a:spcAft>
              <a:buNone/>
            </a:pPr>
            <a:r>
              <a:rPr lang="en" sz="2400">
                <a:solidFill>
                  <a:srgbClr val="FFFFFF"/>
                </a:solidFill>
                <a:latin typeface="Consolas"/>
                <a:ea typeface="Consolas"/>
                <a:cs typeface="Consolas"/>
                <a:sym typeface="Consolas"/>
              </a:rPr>
              <a:t>INSERT INTO </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solidFill>
                  <a:schemeClr val="accent6"/>
                </a:solidFill>
                <a:latin typeface="Consolas"/>
                <a:ea typeface="Consolas"/>
                <a:cs typeface="Consolas"/>
                <a:sym typeface="Consolas"/>
              </a:rPr>
              <a:t>users</a:t>
            </a:r>
            <a:r>
              <a:rPr lang="en" sz="2400">
                <a:latin typeface="Consolas"/>
                <a:ea typeface="Consolas"/>
                <a:cs typeface="Consolas"/>
                <a:sym typeface="Consolas"/>
              </a:rPr>
              <a:t> </a:t>
            </a:r>
            <a:endParaRPr sz="2400">
              <a:latin typeface="Consolas"/>
              <a:ea typeface="Consolas"/>
              <a:cs typeface="Consolas"/>
              <a:sym typeface="Consolas"/>
            </a:endParaRPr>
          </a:p>
          <a:p>
            <a:pPr indent="0" lvl="0" marL="1828800" rtl="0" algn="l">
              <a:spcBef>
                <a:spcPts val="0"/>
              </a:spcBef>
              <a:spcAft>
                <a:spcPts val="0"/>
              </a:spcAft>
              <a:buNone/>
            </a:pPr>
            <a:r>
              <a:rPr lang="en" sz="2400">
                <a:latin typeface="Consolas"/>
                <a:ea typeface="Consolas"/>
                <a:cs typeface="Consolas"/>
                <a:sym typeface="Consolas"/>
              </a:rPr>
              <a:t>(</a:t>
            </a:r>
            <a:r>
              <a:rPr lang="en" sz="2400">
                <a:solidFill>
                  <a:schemeClr val="accent6"/>
                </a:solidFill>
                <a:latin typeface="Consolas"/>
                <a:ea typeface="Consolas"/>
                <a:cs typeface="Consolas"/>
                <a:sym typeface="Consolas"/>
              </a:rPr>
              <a:t>username, password, fullname</a:t>
            </a:r>
            <a:r>
              <a:rPr lang="en" sz="2400">
                <a:latin typeface="Consolas"/>
                <a:ea typeface="Consolas"/>
                <a:cs typeface="Consolas"/>
                <a:sym typeface="Consolas"/>
              </a:rPr>
              <a:t>) </a:t>
            </a:r>
            <a:endParaRPr sz="2400">
              <a:latin typeface="Consolas"/>
              <a:ea typeface="Consolas"/>
              <a:cs typeface="Consolas"/>
              <a:sym typeface="Consolas"/>
            </a:endParaRPr>
          </a:p>
          <a:p>
            <a:pPr indent="0" lvl="0" marL="1828800" rtl="0" algn="l">
              <a:spcBef>
                <a:spcPts val="0"/>
              </a:spcBef>
              <a:spcAft>
                <a:spcPts val="0"/>
              </a:spcAft>
              <a:buNone/>
            </a:pPr>
            <a:r>
              <a:rPr lang="en" sz="2400">
                <a:solidFill>
                  <a:srgbClr val="FFFFFF"/>
                </a:solidFill>
                <a:latin typeface="Consolas"/>
                <a:ea typeface="Consolas"/>
                <a:cs typeface="Consolas"/>
                <a:sym typeface="Consolas"/>
              </a:rPr>
              <a:t>VALUES </a:t>
            </a:r>
            <a:endParaRPr sz="2400">
              <a:solidFill>
                <a:srgbClr val="FFFFFF"/>
              </a:solidFill>
              <a:latin typeface="Consolas"/>
              <a:ea typeface="Consolas"/>
              <a:cs typeface="Consolas"/>
              <a:sym typeface="Consolas"/>
            </a:endParaRPr>
          </a:p>
          <a:p>
            <a:pPr indent="0" lvl="0" marL="1828800" rtl="0" algn="l">
              <a:spcBef>
                <a:spcPts val="0"/>
              </a:spcBef>
              <a:spcAft>
                <a:spcPts val="0"/>
              </a:spcAft>
              <a:buNone/>
            </a:pPr>
            <a:r>
              <a:rPr lang="en" sz="2400">
                <a:latin typeface="Consolas"/>
                <a:ea typeface="Consolas"/>
                <a:cs typeface="Consolas"/>
                <a:sym typeface="Consolas"/>
              </a:rPr>
              <a:t>(</a:t>
            </a:r>
            <a:r>
              <a:rPr lang="en" sz="2400">
                <a:solidFill>
                  <a:schemeClr val="accent6"/>
                </a:solidFill>
                <a:latin typeface="Consolas"/>
                <a:ea typeface="Consolas"/>
                <a:cs typeface="Consolas"/>
                <a:sym typeface="Consolas"/>
              </a:rPr>
              <a:t>'newman', 'USMAIL', 'Newman'</a:t>
            </a:r>
            <a:r>
              <a:rPr lang="en" sz="2400">
                <a:latin typeface="Consolas"/>
                <a:ea typeface="Consolas"/>
                <a:cs typeface="Consolas"/>
                <a:sym typeface="Consolas"/>
              </a:rPr>
              <a:t>)</a:t>
            </a:r>
            <a:endParaRPr sz="2400">
              <a:latin typeface="Consolas"/>
              <a:ea typeface="Consolas"/>
              <a:cs typeface="Consolas"/>
              <a:sym typeface="Consolas"/>
            </a:endParaRPr>
          </a:p>
        </p:txBody>
      </p:sp>
      <p:sp>
        <p:nvSpPr>
          <p:cNvPr id="101" name="Google Shape;101;p21"/>
          <p:cNvSpPr txBox="1"/>
          <p:nvPr/>
        </p:nvSpPr>
        <p:spPr>
          <a:xfrm>
            <a:off x="-685150" y="800950"/>
            <a:ext cx="55584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1"/>
          <p:cNvSpPr txBox="1"/>
          <p:nvPr/>
        </p:nvSpPr>
        <p:spPr>
          <a:xfrm>
            <a:off x="-685150" y="800950"/>
            <a:ext cx="55584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