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5D652F-5E04-4D57-83C5-A94A77EE064E}">
  <a:tblStyle styleId="{6A5D652F-5E04-4D57-83C5-A94A77EE06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3e3c7ce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53e3c7ce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197d23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197d23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197d23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197d23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197d23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197d23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197d23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197d23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197d23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197d23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197d232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197d232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97d23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97d23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197d23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197d23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197d232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197d23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99deda7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99deda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99deda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99deda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99deda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99deda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99deda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99deda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99deda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99deda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197d232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97d23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197d23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197d23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197d232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197d23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197d23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197d23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197d232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197d232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197d232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197d232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92b80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92b80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197d232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197d232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197d232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197d232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197d232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197d232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3e3c7ce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3e3c7ce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97d23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97d23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197d232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197d232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197d23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197d23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197d23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197d23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197d232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197d232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197d232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197d232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2090b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2090b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197d232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197d232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197d23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197d23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197d232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197d232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197d232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197d232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97d232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197d232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53e3c7c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53e3c7c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53e3c7c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53e3c7c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53e3c7c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53e3c7c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53e3c7c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53e3c7c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53e3c7c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53e3c7c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197d2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197d23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53e3c7ce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53e3c7ce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53e3c7c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53e3c7c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53e3c7c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53e3c7c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53e3c7ce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53e3c7ce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53e3c7ce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53e3c7ce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53e3c7c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53e3c7c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53e3c7ce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53e3c7ce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53e3c7c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53e3c7c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53e3c7c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53e3c7c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53e3c7ce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53e3c7ce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197d232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197d23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53e3c7ce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53e3c7ce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53e3c7ce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53e3c7c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53e3c7ce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53e3c7ce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53e3c7ce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53e3c7ce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53e3c7ce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53e3c7ce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197d23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197d23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197d23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197d23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2090b1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2090b1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drive/folders/11tvylNyRCyCk6SyOG8k3KYsC2oZ8g7hm?usp=sharing" TargetMode="Externa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cs50.harvard.edu/college/2020/fall/labs/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CS50 Week 8: HTML, CSS, JS</a:t>
            </a:r>
            <a:endParaRPr sz="4200"/>
          </a:p>
          <a:p>
            <a:pPr indent="0" lvl="0" marL="0" rtl="0" algn="ctr">
              <a:spcBef>
                <a:spcPts val="0"/>
              </a:spcBef>
              <a:spcAft>
                <a:spcPts val="0"/>
              </a:spcAft>
              <a:buNone/>
            </a:pPr>
            <a:r>
              <a:rPr lang="en" sz="1600"/>
              <a:t>Albert</a:t>
            </a:r>
            <a:endParaRPr sz="1600"/>
          </a:p>
        </p:txBody>
      </p:sp>
      <p:sp>
        <p:nvSpPr>
          <p:cNvPr id="55" name="Google Shape;55;p13"/>
          <p:cNvSpPr txBox="1"/>
          <p:nvPr/>
        </p:nvSpPr>
        <p:spPr>
          <a:xfrm>
            <a:off x="511450" y="1795275"/>
            <a:ext cx="5076000" cy="3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Before we get started:</a:t>
            </a:r>
            <a:endParaRPr sz="2400">
              <a:solidFill>
                <a:srgbClr val="FFFFFF"/>
              </a:solidFill>
            </a:endParaRPr>
          </a:p>
          <a:p>
            <a:pPr indent="-381000" lvl="0" marL="457200" rtl="0" algn="l">
              <a:spcBef>
                <a:spcPts val="0"/>
              </a:spcBef>
              <a:spcAft>
                <a:spcPts val="0"/>
              </a:spcAft>
              <a:buClr>
                <a:srgbClr val="FFFFFF"/>
              </a:buClr>
              <a:buSzPts val="2400"/>
              <a:buAutoNum type="arabicPeriod"/>
            </a:pPr>
            <a:r>
              <a:rPr lang="en" sz="2400">
                <a:solidFill>
                  <a:srgbClr val="FFFFFF"/>
                </a:solidFill>
              </a:rPr>
              <a:t>Download zip file at this link: </a:t>
            </a:r>
            <a:r>
              <a:rPr lang="en" sz="2400" u="sng">
                <a:solidFill>
                  <a:schemeClr val="hlink"/>
                </a:solidFill>
                <a:hlinkClick r:id="rId3"/>
              </a:rPr>
              <a:t>https://drive.google.com/drive/folders/11tvylNyRCyCk6SyOG8k3KYsC2oZ8g7hm?usp=sharing</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AutoNum type="arabicPeriod"/>
            </a:pPr>
            <a:r>
              <a:rPr lang="en" sz="2400">
                <a:solidFill>
                  <a:srgbClr val="FFFFFF"/>
                </a:solidFill>
              </a:rPr>
              <a:t>Unzip the file and upload to your IDE</a:t>
            </a:r>
            <a:endParaRPr sz="2400">
              <a:solidFill>
                <a:srgbClr val="FFFFFF"/>
              </a:solidFill>
            </a:endParaRPr>
          </a:p>
        </p:txBody>
      </p:sp>
      <p:pic>
        <p:nvPicPr>
          <p:cNvPr descr="We Bare Bears | We bare bears, Bear, Bare bears" id="56" name="Google Shape;56;p13"/>
          <p:cNvPicPr preferRelativeResize="0"/>
          <p:nvPr/>
        </p:nvPicPr>
        <p:blipFill>
          <a:blip r:embed="rId4">
            <a:alphaModFix/>
          </a:blip>
          <a:stretch>
            <a:fillRect/>
          </a:stretch>
        </p:blipFill>
        <p:spPr>
          <a:xfrm>
            <a:off x="5645350" y="2165172"/>
            <a:ext cx="3244850" cy="18252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Conditionals are the same as C, and curly braces are used to delimit the blocks again.</a:t>
            </a:r>
            <a:endParaRPr/>
          </a:p>
          <a:p>
            <a:pPr indent="0" lvl="0" marL="0" rtl="0" algn="ctr">
              <a:spcBef>
                <a:spcPts val="1600"/>
              </a:spcBef>
              <a:spcAft>
                <a:spcPts val="0"/>
              </a:spcAft>
              <a:buNone/>
            </a:pPr>
            <a:r>
              <a:rPr lang="en" sz="3000">
                <a:latin typeface="Consolas"/>
                <a:ea typeface="Consolas"/>
                <a:cs typeface="Consolas"/>
                <a:sym typeface="Consolas"/>
              </a:rPr>
              <a:t>if</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else if</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else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switch</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a:t>
            </a:r>
            <a:endParaRPr sz="30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a:t>
            </a:r>
            <a:r>
              <a:rPr lang="en"/>
              <a:t>are the same as C, and curly braces are used to delimit the blocks again.</a:t>
            </a:r>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a:t>
            </a:r>
            <a:r>
              <a:rPr lang="en"/>
              <a:t>are the same as C, and curly braces are used to delimit the blocks again.</a:t>
            </a:r>
            <a:endParaRPr/>
          </a:p>
          <a:p>
            <a:pPr indent="0" lvl="0" marL="0" rtl="0" algn="ctr">
              <a:spcBef>
                <a:spcPts val="1600"/>
              </a:spcBef>
              <a:spcAft>
                <a:spcPts val="0"/>
              </a:spcAft>
              <a:buNone/>
            </a:pPr>
            <a:r>
              <a:rPr lang="en" sz="3000">
                <a:latin typeface="Consolas"/>
                <a:ea typeface="Consolas"/>
                <a:cs typeface="Consolas"/>
                <a:sym typeface="Consolas"/>
              </a:rPr>
              <a:t>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do-while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for</a:t>
            </a:r>
            <a:endParaRPr sz="30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Functions are introduced with the </a:t>
            </a:r>
            <a:r>
              <a:rPr lang="en">
                <a:latin typeface="Consolas"/>
                <a:ea typeface="Consolas"/>
                <a:cs typeface="Consolas"/>
                <a:sym typeface="Consolas"/>
              </a:rPr>
              <a:t>function </a:t>
            </a:r>
            <a:r>
              <a:rPr lang="en"/>
              <a:t>keyword (basically equivalent to Python’s </a:t>
            </a:r>
            <a:r>
              <a:rPr lang="en">
                <a:latin typeface="Consolas"/>
                <a:ea typeface="Consolas"/>
                <a:cs typeface="Consolas"/>
                <a:sym typeface="Consolas"/>
              </a:rPr>
              <a:t>def</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JavaScript functions can be </a:t>
            </a:r>
            <a:r>
              <a:rPr i="1" lang="en"/>
              <a:t>anonymous</a:t>
            </a:r>
            <a:r>
              <a:rPr lang="en"/>
              <a:t>--you don’t have to give them a name!</a:t>
            </a:r>
            <a:endParaRPr/>
          </a:p>
          <a:p>
            <a:pPr indent="-317500" lvl="1" marL="914400" rtl="0" algn="l">
              <a:spcBef>
                <a:spcPts val="0"/>
              </a:spcBef>
              <a:spcAft>
                <a:spcPts val="0"/>
              </a:spcAft>
              <a:buSzPts val="1400"/>
              <a:buChar char="○"/>
            </a:pPr>
            <a:r>
              <a:rPr lang="en"/>
              <a:t>We’ll revisit this idea shortly.</a:t>
            </a:r>
            <a:endParaRPr/>
          </a:p>
          <a:p>
            <a:pPr indent="-317500" lvl="1" marL="914400" rtl="0" algn="l">
              <a:spcBef>
                <a:spcPts val="0"/>
              </a:spcBef>
              <a:spcAft>
                <a:spcPts val="0"/>
              </a:spcAft>
              <a:buSzPts val="1400"/>
              <a:buChar char="○"/>
            </a:pPr>
            <a:r>
              <a:rPr lang="en"/>
              <a:t>By the way, Python technically has this ability too!</a:t>
            </a:r>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Declaring arrays (again called arrays in JavaScript) looks really similar to a Python list, and can contain mixed types as before.</a:t>
            </a:r>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Declaring arrays (again called arrays in JavaScript) looks really similar to a Python list.</a:t>
            </a:r>
            <a:endParaRPr/>
          </a:p>
          <a:p>
            <a:pPr indent="0" lvl="0" marL="0" rtl="0" algn="l">
              <a:spcBef>
                <a:spcPts val="1600"/>
              </a:spcBef>
              <a:spcAft>
                <a:spcPts val="0"/>
              </a:spcAft>
              <a:buNone/>
            </a:pPr>
            <a:r>
              <a:t/>
            </a:r>
            <a:endParaRPr/>
          </a:p>
          <a:p>
            <a:pPr indent="457200" lvl="0" marL="914400" rtl="0" algn="l">
              <a:spcBef>
                <a:spcPts val="1600"/>
              </a:spcBef>
              <a:spcAft>
                <a:spcPts val="0"/>
              </a:spcAft>
              <a:buNone/>
            </a:pPr>
            <a:r>
              <a:rPr lang="en" sz="3000">
                <a:latin typeface="Consolas"/>
                <a:ea typeface="Consolas"/>
                <a:cs typeface="Consolas"/>
                <a:sym typeface="Consolas"/>
              </a:rPr>
              <a:t>let</a:t>
            </a:r>
            <a:r>
              <a:rPr lang="en" sz="3000">
                <a:latin typeface="Consolas"/>
                <a:ea typeface="Consolas"/>
                <a:cs typeface="Consolas"/>
                <a:sym typeface="Consolas"/>
              </a:rPr>
              <a:t> nums = [1, 2, 3, 4, 5];</a:t>
            </a:r>
            <a:endParaRPr sz="30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was the case with Python, JavaScript has the ability to behave as an object-oriented programming language, with properties contained within the object, and methods that apply only to objects that define those methods.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JavaScript objects look a lot like Python dictionaries:</a:t>
            </a:r>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was the case with Python, JavaScript has the ability to behave as an object-oriented programming language, with properties contained within the object, and methods that apply only to objects that define those methods.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JavaScript objects look a lot like Python dictionaries:</a:t>
            </a:r>
            <a:endParaRPr/>
          </a:p>
          <a:p>
            <a:pPr indent="0" lvl="0" marL="0" rtl="0" algn="l">
              <a:spcBef>
                <a:spcPts val="1600"/>
              </a:spcBef>
              <a:spcAft>
                <a:spcPts val="0"/>
              </a:spcAft>
              <a:buNone/>
            </a:pPr>
            <a:r>
              <a:t/>
            </a:r>
            <a:endParaRPr/>
          </a:p>
          <a:p>
            <a:pPr indent="457200" lvl="0" marL="0" rtl="0" algn="l">
              <a:spcBef>
                <a:spcPts val="1600"/>
              </a:spcBef>
              <a:spcAft>
                <a:spcPts val="0"/>
              </a:spcAft>
              <a:buNone/>
            </a:pPr>
            <a:r>
              <a:rPr lang="en" sz="2500">
                <a:latin typeface="Consolas"/>
                <a:ea typeface="Consolas"/>
                <a:cs typeface="Consolas"/>
                <a:sym typeface="Consolas"/>
              </a:rPr>
              <a:t>let</a:t>
            </a:r>
            <a:r>
              <a:rPr lang="en" sz="2500">
                <a:latin typeface="Consolas"/>
                <a:ea typeface="Consolas"/>
                <a:cs typeface="Consolas"/>
                <a:sym typeface="Consolas"/>
              </a:rPr>
              <a:t> herbie = { year: 1963, model: "</a:t>
            </a:r>
            <a:r>
              <a:rPr lang="en" sz="2500">
                <a:latin typeface="Consolas"/>
                <a:ea typeface="Consolas"/>
                <a:cs typeface="Consolas"/>
                <a:sym typeface="Consolas"/>
              </a:rPr>
              <a:t>Beetle"};</a:t>
            </a:r>
            <a:endParaRPr sz="25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are the same as C, and curly braces are used to delimit the blocks again.</a:t>
            </a:r>
            <a:endParaRPr/>
          </a:p>
          <a:p>
            <a:pPr indent="0" lvl="0" marL="0" rtl="0" algn="ctr">
              <a:spcBef>
                <a:spcPts val="1600"/>
              </a:spcBef>
              <a:spcAft>
                <a:spcPts val="0"/>
              </a:spcAft>
              <a:buNone/>
            </a:pPr>
            <a:r>
              <a:rPr lang="en" sz="3000">
                <a:latin typeface="Consolas"/>
                <a:ea typeface="Consolas"/>
                <a:cs typeface="Consolas"/>
                <a:sym typeface="Consolas"/>
              </a:rPr>
              <a:t>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do-while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f</a:t>
            </a:r>
            <a:r>
              <a:rPr lang="en" sz="3000">
                <a:latin typeface="Consolas"/>
                <a:ea typeface="Consolas"/>
                <a:cs typeface="Consolas"/>
                <a:sym typeface="Consolas"/>
              </a:rPr>
              <a:t>or</a:t>
            </a:r>
            <a:endParaRPr sz="3000">
              <a:latin typeface="Consolas"/>
              <a:ea typeface="Consolas"/>
              <a:cs typeface="Consolas"/>
              <a:sym typeface="Consolas"/>
            </a:endParaRPr>
          </a:p>
          <a:p>
            <a:pPr indent="0" lvl="0" marL="0" rtl="0" algn="ctr">
              <a:spcBef>
                <a:spcPts val="0"/>
              </a:spcBef>
              <a:spcAft>
                <a:spcPts val="0"/>
              </a:spcAft>
              <a:buNone/>
            </a:pPr>
            <a:r>
              <a:rPr lang="en" sz="3000">
                <a:solidFill>
                  <a:schemeClr val="accent6"/>
                </a:solidFill>
                <a:latin typeface="Consolas"/>
                <a:ea typeface="Consolas"/>
                <a:cs typeface="Consolas"/>
                <a:sym typeface="Consolas"/>
              </a:rPr>
              <a:t>f</a:t>
            </a:r>
            <a:r>
              <a:rPr lang="en" sz="3000">
                <a:solidFill>
                  <a:schemeClr val="accent6"/>
                </a:solidFill>
                <a:latin typeface="Consolas"/>
                <a:ea typeface="Consolas"/>
                <a:cs typeface="Consolas"/>
                <a:sym typeface="Consolas"/>
              </a:rPr>
              <a:t>or </a:t>
            </a:r>
            <a:r>
              <a:rPr lang="en" sz="3000">
                <a:solidFill>
                  <a:schemeClr val="accent6"/>
                </a:solidFill>
                <a:latin typeface="Consolas"/>
                <a:ea typeface="Consolas"/>
                <a:cs typeface="Consolas"/>
                <a:sym typeface="Consolas"/>
              </a:rPr>
              <a:t>...</a:t>
            </a:r>
            <a:r>
              <a:rPr lang="en" sz="3000">
                <a:solidFill>
                  <a:schemeClr val="accent6"/>
                </a:solidFill>
                <a:latin typeface="Consolas"/>
                <a:ea typeface="Consolas"/>
                <a:cs typeface="Consolas"/>
                <a:sym typeface="Consolas"/>
              </a:rPr>
              <a:t> in</a:t>
            </a:r>
            <a:endParaRPr sz="3000">
              <a:solidFill>
                <a:schemeClr val="accent6"/>
              </a:solidFill>
              <a:latin typeface="Consolas"/>
              <a:ea typeface="Consolas"/>
              <a:cs typeface="Consolas"/>
              <a:sym typeface="Consolas"/>
            </a:endParaRPr>
          </a:p>
          <a:p>
            <a:pPr indent="0" lvl="0" marL="0" rtl="0" algn="ctr">
              <a:spcBef>
                <a:spcPts val="0"/>
              </a:spcBef>
              <a:spcAft>
                <a:spcPts val="0"/>
              </a:spcAft>
              <a:buNone/>
            </a:pPr>
            <a:r>
              <a:t/>
            </a:r>
            <a:endParaRPr sz="30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keys of an object?</a:t>
            </a:r>
            <a:endParaRPr/>
          </a:p>
          <a:p>
            <a:pPr indent="0" lvl="0" marL="0" rtl="0" algn="l">
              <a:lnSpc>
                <a:spcPct val="100000"/>
              </a:lnSpc>
              <a:spcBef>
                <a:spcPts val="1600"/>
              </a:spcBef>
              <a:spcAft>
                <a:spcPts val="0"/>
              </a:spcAft>
              <a:buNone/>
            </a:pPr>
            <a:r>
              <a:rPr lang="en" sz="3000">
                <a:latin typeface="Consolas"/>
                <a:ea typeface="Consolas"/>
                <a:cs typeface="Consolas"/>
                <a:sym typeface="Consolas"/>
              </a:rPr>
              <a:t>  </a:t>
            </a:r>
            <a:r>
              <a:rPr lang="en" sz="2500">
                <a:latin typeface="Consolas"/>
                <a:ea typeface="Consolas"/>
                <a:cs typeface="Consolas"/>
                <a:sym typeface="Consolas"/>
              </a:rPr>
              <a:t>let herbie = {	year: 1963, </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 	model: "Beetle",</a:t>
            </a:r>
            <a:endParaRPr sz="2500">
              <a:latin typeface="Consolas"/>
              <a:ea typeface="Consolas"/>
              <a:cs typeface="Consolas"/>
              <a:sym typeface="Consolas"/>
            </a:endParaRPr>
          </a:p>
          <a:p>
            <a:pPr indent="457200" lvl="0" marL="2743200" rtl="0" algn="l">
              <a:lnSpc>
                <a:spcPct val="100000"/>
              </a:lnSpc>
              <a:spcBef>
                <a:spcPts val="0"/>
              </a:spcBef>
              <a:spcAft>
                <a:spcPts val="0"/>
              </a:spcAft>
              <a:buNone/>
            </a:pPr>
            <a:r>
              <a:rPr lang="en" sz="2500">
                <a:latin typeface="Consolas"/>
                <a:ea typeface="Consolas"/>
                <a:cs typeface="Consolas"/>
                <a:sym typeface="Consolas"/>
              </a:rPr>
              <a:t>sound: "honk.mp3"</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t/>
            </a:r>
            <a:endParaRPr sz="30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keys of an object?</a:t>
            </a:r>
            <a:endParaRPr/>
          </a:p>
          <a:p>
            <a:pPr indent="0" lvl="0" marL="0" rtl="0" algn="l">
              <a:lnSpc>
                <a:spcPct val="100000"/>
              </a:lnSpc>
              <a:spcBef>
                <a:spcPts val="1600"/>
              </a:spcBef>
              <a:spcAft>
                <a:spcPts val="0"/>
              </a:spcAft>
              <a:buNone/>
            </a:pPr>
            <a:r>
              <a:rPr lang="en" sz="3000">
                <a:latin typeface="Consolas"/>
                <a:ea typeface="Consolas"/>
                <a:cs typeface="Consolas"/>
                <a:sym typeface="Consolas"/>
              </a:rPr>
              <a:t>  </a:t>
            </a:r>
            <a:r>
              <a:rPr lang="en" sz="2500">
                <a:latin typeface="Consolas"/>
                <a:ea typeface="Consolas"/>
                <a:cs typeface="Consolas"/>
                <a:sym typeface="Consolas"/>
              </a:rPr>
              <a:t>let herbie = {	year: 1963, </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 	model: "Beetle",</a:t>
            </a:r>
            <a:endParaRPr sz="2500">
              <a:latin typeface="Consolas"/>
              <a:ea typeface="Consolas"/>
              <a:cs typeface="Consolas"/>
              <a:sym typeface="Consolas"/>
            </a:endParaRPr>
          </a:p>
          <a:p>
            <a:pPr indent="457200" lvl="0" marL="2743200" rtl="0" algn="l">
              <a:lnSpc>
                <a:spcPct val="100000"/>
              </a:lnSpc>
              <a:spcBef>
                <a:spcPts val="0"/>
              </a:spcBef>
              <a:spcAft>
                <a:spcPts val="0"/>
              </a:spcAft>
              <a:buNone/>
            </a:pPr>
            <a:r>
              <a:rPr lang="en" sz="2500">
                <a:latin typeface="Consolas"/>
                <a:ea typeface="Consolas"/>
                <a:cs typeface="Consolas"/>
                <a:sym typeface="Consolas"/>
              </a:rPr>
              <a:t>sound: "honk.mp3"</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rPr lang="en" sz="2200">
                <a:solidFill>
                  <a:schemeClr val="accent6"/>
                </a:solidFill>
                <a:latin typeface="Consolas"/>
                <a:ea typeface="Consolas"/>
                <a:cs typeface="Consolas"/>
                <a:sym typeface="Consolas"/>
              </a:rPr>
              <a:t>for (let prop in herbie)</a:t>
            </a:r>
            <a:endParaRPr sz="2200">
              <a:solidFill>
                <a:schemeClr val="accent6"/>
              </a:solidFill>
              <a:latin typeface="Consolas"/>
              <a:ea typeface="Consolas"/>
              <a:cs typeface="Consolas"/>
              <a:sym typeface="Consolas"/>
            </a:endParaRPr>
          </a:p>
          <a:p>
            <a:pPr indent="0" lvl="0" marL="0" rtl="0" algn="l">
              <a:spcBef>
                <a:spcPts val="0"/>
              </a:spcBef>
              <a:spcAft>
                <a:spcPts val="0"/>
              </a:spcAft>
              <a:buNone/>
            </a:pPr>
            <a:r>
              <a:rPr lang="en" sz="2200">
                <a:solidFill>
                  <a:schemeClr val="accent6"/>
                </a:solidFill>
                <a:latin typeface="Consolas"/>
                <a:ea typeface="Consolas"/>
                <a:cs typeface="Consolas"/>
                <a:sym typeface="Consolas"/>
              </a:rPr>
              <a:t>{</a:t>
            </a:r>
            <a:endParaRPr sz="2200">
              <a:solidFill>
                <a:schemeClr val="accent6"/>
              </a:solidFill>
              <a:latin typeface="Consolas"/>
              <a:ea typeface="Consolas"/>
              <a:cs typeface="Consolas"/>
              <a:sym typeface="Consolas"/>
            </a:endParaRPr>
          </a:p>
          <a:p>
            <a:pPr indent="457200" lvl="0" marL="0" rtl="0" algn="l">
              <a:spcBef>
                <a:spcPts val="0"/>
              </a:spcBef>
              <a:spcAft>
                <a:spcPts val="0"/>
              </a:spcAft>
              <a:buNone/>
            </a:pPr>
            <a:r>
              <a:rPr lang="en" sz="2200">
                <a:solidFill>
                  <a:schemeClr val="accent6"/>
                </a:solidFill>
                <a:latin typeface="Consolas"/>
                <a:ea typeface="Consolas"/>
                <a:cs typeface="Consolas"/>
                <a:sym typeface="Consolas"/>
              </a:rPr>
              <a:t>console.log(herbie[prop]);</a:t>
            </a:r>
            <a:endParaRPr sz="2200">
              <a:solidFill>
                <a:schemeClr val="accent6"/>
              </a:solidFill>
              <a:latin typeface="Consolas"/>
              <a:ea typeface="Consolas"/>
              <a:cs typeface="Consolas"/>
              <a:sym typeface="Consolas"/>
            </a:endParaRPr>
          </a:p>
          <a:p>
            <a:pPr indent="0" lvl="0" marL="0" rtl="0" algn="l">
              <a:spcBef>
                <a:spcPts val="0"/>
              </a:spcBef>
              <a:spcAft>
                <a:spcPts val="0"/>
              </a:spcAft>
              <a:buNone/>
            </a:pPr>
            <a:r>
              <a:rPr lang="en" sz="2200">
                <a:solidFill>
                  <a:schemeClr val="accent6"/>
                </a:solidFill>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keys of an object?</a:t>
            </a:r>
            <a:endParaRPr/>
          </a:p>
          <a:p>
            <a:pPr indent="0" lvl="0" marL="0" rtl="0" algn="l">
              <a:lnSpc>
                <a:spcPct val="100000"/>
              </a:lnSpc>
              <a:spcBef>
                <a:spcPts val="1600"/>
              </a:spcBef>
              <a:spcAft>
                <a:spcPts val="0"/>
              </a:spcAft>
              <a:buNone/>
            </a:pPr>
            <a:r>
              <a:rPr lang="en" sz="3000">
                <a:latin typeface="Consolas"/>
                <a:ea typeface="Consolas"/>
                <a:cs typeface="Consolas"/>
                <a:sym typeface="Consolas"/>
              </a:rPr>
              <a:t>  </a:t>
            </a:r>
            <a:r>
              <a:rPr lang="en" sz="2500">
                <a:latin typeface="Consolas"/>
                <a:ea typeface="Consolas"/>
                <a:cs typeface="Consolas"/>
                <a:sym typeface="Consolas"/>
              </a:rPr>
              <a:t>let herbie = {	year: 1963, </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 	model: "Beetle",</a:t>
            </a:r>
            <a:endParaRPr sz="2500">
              <a:latin typeface="Consolas"/>
              <a:ea typeface="Consolas"/>
              <a:cs typeface="Consolas"/>
              <a:sym typeface="Consolas"/>
            </a:endParaRPr>
          </a:p>
          <a:p>
            <a:pPr indent="457200" lvl="0" marL="2743200" rtl="0" algn="l">
              <a:lnSpc>
                <a:spcPct val="100000"/>
              </a:lnSpc>
              <a:spcBef>
                <a:spcPts val="0"/>
              </a:spcBef>
              <a:spcAft>
                <a:spcPts val="0"/>
              </a:spcAft>
              <a:buNone/>
            </a:pPr>
            <a:r>
              <a:rPr lang="en" sz="2500">
                <a:latin typeface="Consolas"/>
                <a:ea typeface="Consolas"/>
                <a:cs typeface="Consolas"/>
                <a:sym typeface="Consolas"/>
              </a:rPr>
              <a:t>sound: "honk.mp3"</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rPr lang="en" sz="2200">
                <a:solidFill>
                  <a:schemeClr val="accent6"/>
                </a:solidFill>
                <a:latin typeface="Consolas"/>
                <a:ea typeface="Consolas"/>
                <a:cs typeface="Consolas"/>
                <a:sym typeface="Consolas"/>
              </a:rPr>
              <a:t>for (let prop in herbie)</a:t>
            </a:r>
            <a:endParaRPr sz="2200">
              <a:solidFill>
                <a:schemeClr val="accent6"/>
              </a:solidFill>
              <a:latin typeface="Consolas"/>
              <a:ea typeface="Consolas"/>
              <a:cs typeface="Consolas"/>
              <a:sym typeface="Consolas"/>
            </a:endParaRPr>
          </a:p>
          <a:p>
            <a:pPr indent="0" lvl="0" marL="0" rtl="0" algn="l">
              <a:spcBef>
                <a:spcPts val="0"/>
              </a:spcBef>
              <a:spcAft>
                <a:spcPts val="0"/>
              </a:spcAft>
              <a:buNone/>
            </a:pPr>
            <a:r>
              <a:rPr lang="en" sz="2200">
                <a:solidFill>
                  <a:schemeClr val="accent6"/>
                </a:solidFill>
                <a:latin typeface="Consolas"/>
                <a:ea typeface="Consolas"/>
                <a:cs typeface="Consolas"/>
                <a:sym typeface="Consolas"/>
              </a:rPr>
              <a:t>{</a:t>
            </a:r>
            <a:endParaRPr sz="2200">
              <a:solidFill>
                <a:schemeClr val="accent6"/>
              </a:solidFill>
              <a:latin typeface="Consolas"/>
              <a:ea typeface="Consolas"/>
              <a:cs typeface="Consolas"/>
              <a:sym typeface="Consolas"/>
            </a:endParaRPr>
          </a:p>
          <a:p>
            <a:pPr indent="457200" lvl="0" marL="0" rtl="0" algn="l">
              <a:spcBef>
                <a:spcPts val="0"/>
              </a:spcBef>
              <a:spcAft>
                <a:spcPts val="0"/>
              </a:spcAft>
              <a:buNone/>
            </a:pPr>
            <a:r>
              <a:rPr lang="en" sz="2200">
                <a:solidFill>
                  <a:schemeClr val="accent6"/>
                </a:solidFill>
                <a:latin typeface="Consolas"/>
                <a:ea typeface="Consolas"/>
                <a:cs typeface="Consolas"/>
                <a:sym typeface="Consolas"/>
              </a:rPr>
              <a:t>console.log(herbie[prop]);</a:t>
            </a:r>
            <a:endParaRPr sz="2200">
              <a:solidFill>
                <a:schemeClr val="accent6"/>
              </a:solidFill>
              <a:latin typeface="Consolas"/>
              <a:ea typeface="Consolas"/>
              <a:cs typeface="Consolas"/>
              <a:sym typeface="Consolas"/>
            </a:endParaRPr>
          </a:p>
          <a:p>
            <a:pPr indent="0" lvl="0" marL="0" rtl="0" algn="l">
              <a:spcBef>
                <a:spcPts val="0"/>
              </a:spcBef>
              <a:spcAft>
                <a:spcPts val="0"/>
              </a:spcAft>
              <a:buNone/>
            </a:pPr>
            <a:r>
              <a:rPr lang="en" sz="2200">
                <a:solidFill>
                  <a:schemeClr val="accent6"/>
                </a:solidFill>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1600"/>
              </a:spcAft>
              <a:buNone/>
            </a:pPr>
            <a:r>
              <a:t/>
            </a:r>
            <a:endParaRPr sz="3000">
              <a:latin typeface="Consolas"/>
              <a:ea typeface="Consolas"/>
              <a:cs typeface="Consolas"/>
              <a:sym typeface="Consolas"/>
            </a:endParaRPr>
          </a:p>
        </p:txBody>
      </p:sp>
      <p:sp>
        <p:nvSpPr>
          <p:cNvPr id="157" name="Google Shape;157;p33"/>
          <p:cNvSpPr txBox="1"/>
          <p:nvPr/>
        </p:nvSpPr>
        <p:spPr>
          <a:xfrm>
            <a:off x="5547900" y="3051850"/>
            <a:ext cx="3284400" cy="18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5"/>
                </a:solidFill>
              </a:rPr>
              <a:t>1963</a:t>
            </a:r>
            <a:endParaRPr sz="2800">
              <a:solidFill>
                <a:schemeClr val="accent5"/>
              </a:solidFill>
            </a:endParaRPr>
          </a:p>
          <a:p>
            <a:pPr indent="0" lvl="0" marL="0" rtl="0" algn="l">
              <a:spcBef>
                <a:spcPts val="0"/>
              </a:spcBef>
              <a:spcAft>
                <a:spcPts val="0"/>
              </a:spcAft>
              <a:buNone/>
            </a:pPr>
            <a:r>
              <a:rPr lang="en" sz="2800">
                <a:solidFill>
                  <a:schemeClr val="accent5"/>
                </a:solidFill>
              </a:rPr>
              <a:t>Beetle</a:t>
            </a:r>
            <a:endParaRPr sz="2800">
              <a:solidFill>
                <a:schemeClr val="accent5"/>
              </a:solidFill>
            </a:endParaRPr>
          </a:p>
          <a:p>
            <a:pPr indent="0" lvl="0" marL="0" rtl="0" algn="l">
              <a:spcBef>
                <a:spcPts val="0"/>
              </a:spcBef>
              <a:spcAft>
                <a:spcPts val="0"/>
              </a:spcAft>
              <a:buNone/>
            </a:pPr>
            <a:r>
              <a:rPr lang="en" sz="2800">
                <a:solidFill>
                  <a:schemeClr val="accent5"/>
                </a:solidFill>
              </a:rPr>
              <a:t>honk.mp3</a:t>
            </a:r>
            <a:endParaRPr sz="28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keys of an object?</a:t>
            </a:r>
            <a:endParaRPr/>
          </a:p>
          <a:p>
            <a:pPr indent="0" lvl="0" marL="0" rtl="0" algn="l">
              <a:lnSpc>
                <a:spcPct val="100000"/>
              </a:lnSpc>
              <a:spcBef>
                <a:spcPts val="1600"/>
              </a:spcBef>
              <a:spcAft>
                <a:spcPts val="0"/>
              </a:spcAft>
              <a:buNone/>
            </a:pPr>
            <a:r>
              <a:rPr lang="en" sz="3000">
                <a:latin typeface="Consolas"/>
                <a:ea typeface="Consolas"/>
                <a:cs typeface="Consolas"/>
                <a:sym typeface="Consolas"/>
              </a:rPr>
              <a:t>  </a:t>
            </a:r>
            <a:r>
              <a:rPr lang="en" sz="2500">
                <a:latin typeface="Consolas"/>
                <a:ea typeface="Consolas"/>
                <a:cs typeface="Consolas"/>
                <a:sym typeface="Consolas"/>
              </a:rPr>
              <a:t>let herbie = {	year: 1963, </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 	model: "Beetle",</a:t>
            </a:r>
            <a:endParaRPr sz="2500">
              <a:latin typeface="Consolas"/>
              <a:ea typeface="Consolas"/>
              <a:cs typeface="Consolas"/>
              <a:sym typeface="Consolas"/>
            </a:endParaRPr>
          </a:p>
          <a:p>
            <a:pPr indent="457200" lvl="0" marL="2743200" rtl="0" algn="l">
              <a:lnSpc>
                <a:spcPct val="100000"/>
              </a:lnSpc>
              <a:spcBef>
                <a:spcPts val="0"/>
              </a:spcBef>
              <a:spcAft>
                <a:spcPts val="0"/>
              </a:spcAft>
              <a:buNone/>
            </a:pPr>
            <a:r>
              <a:rPr lang="en" sz="2500">
                <a:latin typeface="Consolas"/>
                <a:ea typeface="Consolas"/>
                <a:cs typeface="Consolas"/>
                <a:sym typeface="Consolas"/>
              </a:rPr>
              <a:t>sound: "honk.mp3"</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rPr lang="en" sz="2200">
                <a:latin typeface="Consolas"/>
                <a:ea typeface="Consolas"/>
                <a:cs typeface="Consolas"/>
                <a:sym typeface="Consolas"/>
              </a:rPr>
              <a:t>for (let prop in herbie)</a:t>
            </a:r>
            <a:endParaRPr sz="2200">
              <a:latin typeface="Consolas"/>
              <a:ea typeface="Consolas"/>
              <a:cs typeface="Consolas"/>
              <a:sym typeface="Consolas"/>
            </a:endParaRPr>
          </a:p>
          <a:p>
            <a:pPr indent="0" lvl="0" marL="0" rtl="0" algn="l">
              <a:spcBef>
                <a:spcPts val="0"/>
              </a:spcBef>
              <a:spcAft>
                <a:spcPts val="0"/>
              </a:spcAft>
              <a:buNone/>
            </a:pPr>
            <a:r>
              <a:rPr lang="en" sz="2200">
                <a:latin typeface="Consolas"/>
                <a:ea typeface="Consolas"/>
                <a:cs typeface="Consolas"/>
                <a:sym typeface="Consolas"/>
              </a:rPr>
              <a:t>{</a:t>
            </a:r>
            <a:endParaRPr sz="2200">
              <a:latin typeface="Consolas"/>
              <a:ea typeface="Consolas"/>
              <a:cs typeface="Consolas"/>
              <a:sym typeface="Consolas"/>
            </a:endParaRPr>
          </a:p>
          <a:p>
            <a:pPr indent="457200" lvl="0" marL="0" rtl="0" algn="l">
              <a:spcBef>
                <a:spcPts val="0"/>
              </a:spcBef>
              <a:spcAft>
                <a:spcPts val="0"/>
              </a:spcAft>
              <a:buNone/>
            </a:pPr>
            <a:r>
              <a:rPr lang="en" sz="2200">
                <a:latin typeface="Consolas"/>
                <a:ea typeface="Consolas"/>
                <a:cs typeface="Consolas"/>
                <a:sym typeface="Consolas"/>
              </a:rPr>
              <a:t>console.log(</a:t>
            </a:r>
            <a:r>
              <a:rPr lang="en" sz="2200">
                <a:solidFill>
                  <a:schemeClr val="accent6"/>
                </a:solidFill>
                <a:latin typeface="Consolas"/>
                <a:ea typeface="Consolas"/>
                <a:cs typeface="Consolas"/>
                <a:sym typeface="Consolas"/>
              </a:rPr>
              <a:t>prop</a:t>
            </a:r>
            <a:r>
              <a:rPr lang="en" sz="2200">
                <a:latin typeface="Consolas"/>
                <a:ea typeface="Consolas"/>
                <a:cs typeface="Consolas"/>
                <a:sym typeface="Consolas"/>
              </a:rPr>
              <a:t>);</a:t>
            </a:r>
            <a:endParaRPr sz="2200">
              <a:latin typeface="Consolas"/>
              <a:ea typeface="Consolas"/>
              <a:cs typeface="Consolas"/>
              <a:sym typeface="Consolas"/>
            </a:endParaRPr>
          </a:p>
          <a:p>
            <a:pPr indent="0" lvl="0" marL="0" rtl="0" algn="l">
              <a:spcBef>
                <a:spcPts val="0"/>
              </a:spcBef>
              <a:spcAft>
                <a:spcPts val="0"/>
              </a:spcAft>
              <a:buNone/>
            </a:pPr>
            <a:r>
              <a:rPr lang="en" sz="22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keys of an object?</a:t>
            </a:r>
            <a:endParaRPr/>
          </a:p>
          <a:p>
            <a:pPr indent="0" lvl="0" marL="0" rtl="0" algn="l">
              <a:lnSpc>
                <a:spcPct val="100000"/>
              </a:lnSpc>
              <a:spcBef>
                <a:spcPts val="1600"/>
              </a:spcBef>
              <a:spcAft>
                <a:spcPts val="0"/>
              </a:spcAft>
              <a:buNone/>
            </a:pPr>
            <a:r>
              <a:rPr lang="en" sz="3000">
                <a:latin typeface="Consolas"/>
                <a:ea typeface="Consolas"/>
                <a:cs typeface="Consolas"/>
                <a:sym typeface="Consolas"/>
              </a:rPr>
              <a:t>  </a:t>
            </a:r>
            <a:r>
              <a:rPr lang="en" sz="2500">
                <a:latin typeface="Consolas"/>
                <a:ea typeface="Consolas"/>
                <a:cs typeface="Consolas"/>
                <a:sym typeface="Consolas"/>
              </a:rPr>
              <a:t>let herbie = {	year: 1963, </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 	model: "Beetle",</a:t>
            </a:r>
            <a:endParaRPr sz="2500">
              <a:latin typeface="Consolas"/>
              <a:ea typeface="Consolas"/>
              <a:cs typeface="Consolas"/>
              <a:sym typeface="Consolas"/>
            </a:endParaRPr>
          </a:p>
          <a:p>
            <a:pPr indent="457200" lvl="0" marL="2743200" rtl="0" algn="l">
              <a:lnSpc>
                <a:spcPct val="100000"/>
              </a:lnSpc>
              <a:spcBef>
                <a:spcPts val="0"/>
              </a:spcBef>
              <a:spcAft>
                <a:spcPts val="0"/>
              </a:spcAft>
              <a:buNone/>
            </a:pPr>
            <a:r>
              <a:rPr lang="en" sz="2500">
                <a:latin typeface="Consolas"/>
                <a:ea typeface="Consolas"/>
                <a:cs typeface="Consolas"/>
                <a:sym typeface="Consolas"/>
              </a:rPr>
              <a:t>sound: "honk.mp3"</a:t>
            </a:r>
            <a:endParaRPr sz="2500">
              <a:latin typeface="Consolas"/>
              <a:ea typeface="Consolas"/>
              <a:cs typeface="Consolas"/>
              <a:sym typeface="Consolas"/>
            </a:endParaRPr>
          </a:p>
          <a:p>
            <a:pPr indent="0" lvl="0" marL="2743200" rtl="0" algn="l">
              <a:lnSpc>
                <a:spcPct val="100000"/>
              </a:lnSpc>
              <a:spcBef>
                <a:spcPts val="0"/>
              </a:spcBef>
              <a:spcAft>
                <a:spcPts val="0"/>
              </a:spcAft>
              <a:buNone/>
            </a:pPr>
            <a:r>
              <a:rPr lang="en" sz="25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rPr lang="en" sz="2200">
                <a:latin typeface="Consolas"/>
                <a:ea typeface="Consolas"/>
                <a:cs typeface="Consolas"/>
                <a:sym typeface="Consolas"/>
              </a:rPr>
              <a:t>for (let prop in herbie)</a:t>
            </a:r>
            <a:endParaRPr sz="2200">
              <a:latin typeface="Consolas"/>
              <a:ea typeface="Consolas"/>
              <a:cs typeface="Consolas"/>
              <a:sym typeface="Consolas"/>
            </a:endParaRPr>
          </a:p>
          <a:p>
            <a:pPr indent="0" lvl="0" marL="0" rtl="0" algn="l">
              <a:spcBef>
                <a:spcPts val="0"/>
              </a:spcBef>
              <a:spcAft>
                <a:spcPts val="0"/>
              </a:spcAft>
              <a:buNone/>
            </a:pPr>
            <a:r>
              <a:rPr lang="en" sz="2200">
                <a:latin typeface="Consolas"/>
                <a:ea typeface="Consolas"/>
                <a:cs typeface="Consolas"/>
                <a:sym typeface="Consolas"/>
              </a:rPr>
              <a:t>{</a:t>
            </a:r>
            <a:endParaRPr sz="2200">
              <a:latin typeface="Consolas"/>
              <a:ea typeface="Consolas"/>
              <a:cs typeface="Consolas"/>
              <a:sym typeface="Consolas"/>
            </a:endParaRPr>
          </a:p>
          <a:p>
            <a:pPr indent="457200" lvl="0" marL="0" rtl="0" algn="l">
              <a:spcBef>
                <a:spcPts val="0"/>
              </a:spcBef>
              <a:spcAft>
                <a:spcPts val="0"/>
              </a:spcAft>
              <a:buNone/>
            </a:pPr>
            <a:r>
              <a:rPr lang="en" sz="2200">
                <a:latin typeface="Consolas"/>
                <a:ea typeface="Consolas"/>
                <a:cs typeface="Consolas"/>
                <a:sym typeface="Consolas"/>
              </a:rPr>
              <a:t>console.log(</a:t>
            </a:r>
            <a:r>
              <a:rPr lang="en" sz="2200">
                <a:solidFill>
                  <a:schemeClr val="accent6"/>
                </a:solidFill>
                <a:latin typeface="Consolas"/>
                <a:ea typeface="Consolas"/>
                <a:cs typeface="Consolas"/>
                <a:sym typeface="Consolas"/>
              </a:rPr>
              <a:t>prop</a:t>
            </a:r>
            <a:r>
              <a:rPr lang="en" sz="2200">
                <a:latin typeface="Consolas"/>
                <a:ea typeface="Consolas"/>
                <a:cs typeface="Consolas"/>
                <a:sym typeface="Consolas"/>
              </a:rPr>
              <a:t>);</a:t>
            </a:r>
            <a:endParaRPr sz="2200">
              <a:latin typeface="Consolas"/>
              <a:ea typeface="Consolas"/>
              <a:cs typeface="Consolas"/>
              <a:sym typeface="Consolas"/>
            </a:endParaRPr>
          </a:p>
          <a:p>
            <a:pPr indent="0" lvl="0" marL="0" rtl="0" algn="l">
              <a:spcBef>
                <a:spcPts val="0"/>
              </a:spcBef>
              <a:spcAft>
                <a:spcPts val="0"/>
              </a:spcAft>
              <a:buNone/>
            </a:pPr>
            <a:r>
              <a:rPr lang="en" sz="2200">
                <a:latin typeface="Consolas"/>
                <a:ea typeface="Consolas"/>
                <a:cs typeface="Consolas"/>
                <a:sym typeface="Consolas"/>
              </a:rPr>
              <a:t>}</a:t>
            </a:r>
            <a:endParaRPr sz="3000">
              <a:latin typeface="Consolas"/>
              <a:ea typeface="Consolas"/>
              <a:cs typeface="Consolas"/>
              <a:sym typeface="Consolas"/>
            </a:endParaRPr>
          </a:p>
          <a:p>
            <a:pPr indent="0" lvl="0" marL="0" rtl="0" algn="l">
              <a:spcBef>
                <a:spcPts val="0"/>
              </a:spcBef>
              <a:spcAft>
                <a:spcPts val="1600"/>
              </a:spcAft>
              <a:buNone/>
            </a:pPr>
            <a:r>
              <a:t/>
            </a:r>
            <a:endParaRPr sz="3000">
              <a:latin typeface="Consolas"/>
              <a:ea typeface="Consolas"/>
              <a:cs typeface="Consolas"/>
              <a:sym typeface="Consolas"/>
            </a:endParaRPr>
          </a:p>
        </p:txBody>
      </p:sp>
      <p:sp>
        <p:nvSpPr>
          <p:cNvPr id="168" name="Google Shape;168;p35"/>
          <p:cNvSpPr txBox="1"/>
          <p:nvPr/>
        </p:nvSpPr>
        <p:spPr>
          <a:xfrm>
            <a:off x="5547900" y="3051850"/>
            <a:ext cx="3284400" cy="18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5"/>
                </a:solidFill>
              </a:rPr>
              <a:t>year</a:t>
            </a:r>
            <a:endParaRPr sz="2800">
              <a:solidFill>
                <a:schemeClr val="accent5"/>
              </a:solidFill>
            </a:endParaRPr>
          </a:p>
          <a:p>
            <a:pPr indent="0" lvl="0" marL="0" rtl="0" algn="l">
              <a:spcBef>
                <a:spcPts val="0"/>
              </a:spcBef>
              <a:spcAft>
                <a:spcPts val="0"/>
              </a:spcAft>
              <a:buNone/>
            </a:pPr>
            <a:r>
              <a:rPr lang="en" sz="2800">
                <a:solidFill>
                  <a:schemeClr val="accent5"/>
                </a:solidFill>
              </a:rPr>
              <a:t>model</a:t>
            </a:r>
            <a:endParaRPr sz="2800">
              <a:solidFill>
                <a:schemeClr val="accent5"/>
              </a:solidFill>
            </a:endParaRPr>
          </a:p>
          <a:p>
            <a:pPr indent="0" lvl="0" marL="0" rtl="0" algn="l">
              <a:spcBef>
                <a:spcPts val="0"/>
              </a:spcBef>
              <a:spcAft>
                <a:spcPts val="0"/>
              </a:spcAft>
              <a:buNone/>
            </a:pPr>
            <a:r>
              <a:rPr lang="en" sz="2800">
                <a:solidFill>
                  <a:schemeClr val="accent5"/>
                </a:solidFill>
              </a:rPr>
              <a:t>sound</a:t>
            </a:r>
            <a:endParaRPr sz="2800">
              <a:solidFill>
                <a:schemeClr val="accent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are the same as C, and curly braces are used to delimit the blocks again.</a:t>
            </a:r>
            <a:endParaRPr/>
          </a:p>
          <a:p>
            <a:pPr indent="0" lvl="0" marL="0" rtl="0" algn="ctr">
              <a:spcBef>
                <a:spcPts val="1600"/>
              </a:spcBef>
              <a:spcAft>
                <a:spcPts val="0"/>
              </a:spcAft>
              <a:buNone/>
            </a:pPr>
            <a:r>
              <a:rPr lang="en" sz="3000">
                <a:latin typeface="Consolas"/>
                <a:ea typeface="Consolas"/>
                <a:cs typeface="Consolas"/>
                <a:sym typeface="Consolas"/>
              </a:rPr>
              <a:t>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do-while</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for</a:t>
            </a:r>
            <a:endParaRPr sz="3000">
              <a:latin typeface="Consolas"/>
              <a:ea typeface="Consolas"/>
              <a:cs typeface="Consolas"/>
              <a:sym typeface="Consolas"/>
            </a:endParaRPr>
          </a:p>
          <a:p>
            <a:pPr indent="0" lvl="0" marL="0" rtl="0" algn="ctr">
              <a:spcBef>
                <a:spcPts val="0"/>
              </a:spcBef>
              <a:spcAft>
                <a:spcPts val="0"/>
              </a:spcAft>
              <a:buNone/>
            </a:pPr>
            <a:r>
              <a:rPr lang="en" sz="3000">
                <a:latin typeface="Consolas"/>
                <a:ea typeface="Consolas"/>
                <a:cs typeface="Consolas"/>
                <a:sym typeface="Consolas"/>
              </a:rPr>
              <a:t>for ... in</a:t>
            </a:r>
            <a:endParaRPr sz="3000">
              <a:latin typeface="Consolas"/>
              <a:ea typeface="Consolas"/>
              <a:cs typeface="Consolas"/>
              <a:sym typeface="Consolas"/>
            </a:endParaRPr>
          </a:p>
          <a:p>
            <a:pPr indent="0" lvl="0" marL="0" rtl="0" algn="ctr">
              <a:spcBef>
                <a:spcPts val="0"/>
              </a:spcBef>
              <a:spcAft>
                <a:spcPts val="0"/>
              </a:spcAft>
              <a:buNone/>
            </a:pPr>
            <a:r>
              <a:rPr lang="en" sz="3000">
                <a:solidFill>
                  <a:schemeClr val="accent6"/>
                </a:solidFill>
                <a:latin typeface="Consolas"/>
                <a:ea typeface="Consolas"/>
                <a:cs typeface="Consolas"/>
                <a:sym typeface="Consolas"/>
              </a:rPr>
              <a:t>f</a:t>
            </a:r>
            <a:r>
              <a:rPr lang="en" sz="3000">
                <a:solidFill>
                  <a:schemeClr val="accent6"/>
                </a:solidFill>
                <a:latin typeface="Consolas"/>
                <a:ea typeface="Consolas"/>
                <a:cs typeface="Consolas"/>
                <a:sym typeface="Consolas"/>
              </a:rPr>
              <a:t>or </a:t>
            </a:r>
            <a:r>
              <a:rPr lang="en" sz="3000">
                <a:solidFill>
                  <a:schemeClr val="accent6"/>
                </a:solidFill>
                <a:latin typeface="Consolas"/>
                <a:ea typeface="Consolas"/>
                <a:cs typeface="Consolas"/>
                <a:sym typeface="Consolas"/>
              </a:rPr>
              <a:t>... of</a:t>
            </a:r>
            <a:endParaRPr sz="3000">
              <a:solidFill>
                <a:schemeClr val="accent6"/>
              </a:solidFill>
              <a:latin typeface="Consolas"/>
              <a:ea typeface="Consolas"/>
              <a:cs typeface="Consolas"/>
              <a:sym typeface="Consolas"/>
            </a:endParaRPr>
          </a:p>
          <a:p>
            <a:pPr indent="0" lvl="0" marL="0" rtl="0" algn="ctr">
              <a:spcBef>
                <a:spcPts val="0"/>
              </a:spcBef>
              <a:spcAft>
                <a:spcPts val="0"/>
              </a:spcAft>
              <a:buNone/>
            </a:pPr>
            <a:r>
              <a:t/>
            </a:r>
            <a:endParaRPr sz="30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elements of an array?)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3000">
                <a:latin typeface="Consolas"/>
                <a:ea typeface="Consolas"/>
                <a:cs typeface="Consolas"/>
                <a:sym typeface="Consolas"/>
              </a:rPr>
              <a:t>   let</a:t>
            </a:r>
            <a:r>
              <a:rPr lang="en" sz="3000">
                <a:latin typeface="Consolas"/>
                <a:ea typeface="Consolas"/>
                <a:cs typeface="Consolas"/>
                <a:sym typeface="Consolas"/>
              </a:rPr>
              <a:t> wkArray = ["</a:t>
            </a:r>
            <a:r>
              <a:rPr lang="en" sz="3000">
                <a:latin typeface="Consolas"/>
                <a:ea typeface="Consolas"/>
                <a:cs typeface="Consolas"/>
                <a:sym typeface="Consolas"/>
              </a:rPr>
              <a:t>Mon", "Tue", "Wed"];</a:t>
            </a:r>
            <a:endParaRPr sz="3000">
              <a:latin typeface="Consolas"/>
              <a:ea typeface="Consolas"/>
              <a:cs typeface="Consolas"/>
              <a:sym typeface="Consolas"/>
            </a:endParaRPr>
          </a:p>
          <a:p>
            <a:pPr indent="0" lvl="0" marL="0" rtl="0" algn="l">
              <a:spcBef>
                <a:spcPts val="1600"/>
              </a:spcBef>
              <a:spcAft>
                <a:spcPts val="0"/>
              </a:spcAft>
              <a:buNone/>
            </a:pPr>
            <a:r>
              <a:t/>
            </a:r>
            <a:endParaRPr sz="3000">
              <a:latin typeface="Consolas"/>
              <a:ea typeface="Consolas"/>
              <a:cs typeface="Consolas"/>
              <a:sym typeface="Consolas"/>
            </a:endParaRPr>
          </a:p>
          <a:p>
            <a:pPr indent="0" lvl="0" marL="0" rtl="0" algn="l">
              <a:spcBef>
                <a:spcPts val="1600"/>
              </a:spcBef>
              <a:spcAft>
                <a:spcPts val="0"/>
              </a:spcAft>
              <a:buNone/>
            </a:pPr>
            <a:r>
              <a:t/>
            </a:r>
            <a:endParaRPr sz="30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elements of an array?)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3000">
                <a:latin typeface="Consolas"/>
                <a:ea typeface="Consolas"/>
                <a:cs typeface="Consolas"/>
                <a:sym typeface="Consolas"/>
              </a:rPr>
              <a:t>   </a:t>
            </a:r>
            <a:r>
              <a:rPr lang="en" sz="3000">
                <a:latin typeface="Consolas"/>
                <a:ea typeface="Consolas"/>
                <a:cs typeface="Consolas"/>
                <a:sym typeface="Consolas"/>
              </a:rPr>
              <a:t>let wkArray = ["Mon", "Tue", "Wed"];</a:t>
            </a:r>
            <a:endParaRPr sz="3000">
              <a:latin typeface="Consolas"/>
              <a:ea typeface="Consolas"/>
              <a:cs typeface="Consolas"/>
              <a:sym typeface="Consolas"/>
            </a:endParaRPr>
          </a:p>
          <a:p>
            <a:pPr indent="0" lvl="0" marL="0" rtl="0" algn="l">
              <a:spcBef>
                <a:spcPts val="1600"/>
              </a:spcBef>
              <a:spcAft>
                <a:spcPts val="0"/>
              </a:spcAft>
              <a:buNone/>
            </a:pPr>
            <a:r>
              <a:rPr lang="en" sz="3000">
                <a:solidFill>
                  <a:schemeClr val="accent6"/>
                </a:solidFill>
                <a:latin typeface="Consolas"/>
                <a:ea typeface="Consolas"/>
                <a:cs typeface="Consolas"/>
                <a:sym typeface="Consolas"/>
              </a:rPr>
              <a:t>f</a:t>
            </a:r>
            <a:r>
              <a:rPr lang="en" sz="3000">
                <a:solidFill>
                  <a:schemeClr val="accent6"/>
                </a:solidFill>
                <a:latin typeface="Consolas"/>
                <a:ea typeface="Consolas"/>
                <a:cs typeface="Consolas"/>
                <a:sym typeface="Consolas"/>
              </a:rPr>
              <a:t>or (let day of wkArray)</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rPr lang="en" sz="3000">
                <a:solidFill>
                  <a:schemeClr val="accent6"/>
                </a:solidFill>
                <a:latin typeface="Consolas"/>
                <a:ea typeface="Consolas"/>
                <a:cs typeface="Consolas"/>
                <a:sym typeface="Consolas"/>
              </a:rPr>
              <a:t>{</a:t>
            </a:r>
            <a:endParaRPr sz="3000">
              <a:solidFill>
                <a:schemeClr val="accent6"/>
              </a:solidFill>
              <a:latin typeface="Consolas"/>
              <a:ea typeface="Consolas"/>
              <a:cs typeface="Consolas"/>
              <a:sym typeface="Consolas"/>
            </a:endParaRPr>
          </a:p>
          <a:p>
            <a:pPr indent="457200" lvl="0" marL="0" rtl="0" algn="l">
              <a:spcBef>
                <a:spcPts val="0"/>
              </a:spcBef>
              <a:spcAft>
                <a:spcPts val="0"/>
              </a:spcAft>
              <a:buNone/>
            </a:pPr>
            <a:r>
              <a:rPr lang="en" sz="3000">
                <a:solidFill>
                  <a:schemeClr val="accent6"/>
                </a:solidFill>
                <a:latin typeface="Consolas"/>
                <a:ea typeface="Consolas"/>
                <a:cs typeface="Consolas"/>
                <a:sym typeface="Consolas"/>
              </a:rPr>
              <a:t>console.log(day);</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rPr lang="en" sz="3000">
                <a:solidFill>
                  <a:schemeClr val="accent6"/>
                </a:solidFill>
                <a:latin typeface="Consolas"/>
                <a:ea typeface="Consolas"/>
                <a:cs typeface="Consolas"/>
                <a:sym typeface="Consolas"/>
              </a:rPr>
              <a:t>}</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idx="1" type="body"/>
          </p:nvPr>
        </p:nvSpPr>
        <p:spPr>
          <a:xfrm>
            <a:off x="311700" y="4224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iterate across all of the elements of an array?)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3000">
                <a:latin typeface="Consolas"/>
                <a:ea typeface="Consolas"/>
                <a:cs typeface="Consolas"/>
                <a:sym typeface="Consolas"/>
              </a:rPr>
              <a:t>   </a:t>
            </a:r>
            <a:r>
              <a:rPr lang="en" sz="3000">
                <a:latin typeface="Consolas"/>
                <a:ea typeface="Consolas"/>
                <a:cs typeface="Consolas"/>
                <a:sym typeface="Consolas"/>
              </a:rPr>
              <a:t>let wkArray = ["Mon", "Tue", "Wed"];</a:t>
            </a:r>
            <a:endParaRPr sz="3000">
              <a:latin typeface="Consolas"/>
              <a:ea typeface="Consolas"/>
              <a:cs typeface="Consolas"/>
              <a:sym typeface="Consolas"/>
            </a:endParaRPr>
          </a:p>
          <a:p>
            <a:pPr indent="0" lvl="0" marL="0" rtl="0" algn="l">
              <a:spcBef>
                <a:spcPts val="1600"/>
              </a:spcBef>
              <a:spcAft>
                <a:spcPts val="0"/>
              </a:spcAft>
              <a:buNone/>
            </a:pPr>
            <a:r>
              <a:rPr lang="en" sz="3000">
                <a:solidFill>
                  <a:schemeClr val="accent6"/>
                </a:solidFill>
                <a:latin typeface="Consolas"/>
                <a:ea typeface="Consolas"/>
                <a:cs typeface="Consolas"/>
                <a:sym typeface="Consolas"/>
              </a:rPr>
              <a:t>for (let day of wkArray)</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rPr lang="en" sz="3000">
                <a:solidFill>
                  <a:schemeClr val="accent6"/>
                </a:solidFill>
                <a:latin typeface="Consolas"/>
                <a:ea typeface="Consolas"/>
                <a:cs typeface="Consolas"/>
                <a:sym typeface="Consolas"/>
              </a:rPr>
              <a:t>{</a:t>
            </a:r>
            <a:endParaRPr sz="3000">
              <a:solidFill>
                <a:schemeClr val="accent6"/>
              </a:solidFill>
              <a:latin typeface="Consolas"/>
              <a:ea typeface="Consolas"/>
              <a:cs typeface="Consolas"/>
              <a:sym typeface="Consolas"/>
            </a:endParaRPr>
          </a:p>
          <a:p>
            <a:pPr indent="457200" lvl="0" marL="0" rtl="0" algn="l">
              <a:spcBef>
                <a:spcPts val="0"/>
              </a:spcBef>
              <a:spcAft>
                <a:spcPts val="0"/>
              </a:spcAft>
              <a:buNone/>
            </a:pPr>
            <a:r>
              <a:rPr lang="en" sz="3000">
                <a:solidFill>
                  <a:schemeClr val="accent6"/>
                </a:solidFill>
                <a:latin typeface="Consolas"/>
                <a:ea typeface="Consolas"/>
                <a:cs typeface="Consolas"/>
                <a:sym typeface="Consolas"/>
              </a:rPr>
              <a:t>console.log(day);</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rPr lang="en" sz="3000">
                <a:solidFill>
                  <a:schemeClr val="accent6"/>
                </a:solidFill>
                <a:latin typeface="Consolas"/>
                <a:ea typeface="Consolas"/>
                <a:cs typeface="Consolas"/>
                <a:sym typeface="Consolas"/>
              </a:rPr>
              <a:t>}</a:t>
            </a:r>
            <a:endParaRPr sz="3000">
              <a:solidFill>
                <a:schemeClr val="accent6"/>
              </a:solidFill>
              <a:latin typeface="Consolas"/>
              <a:ea typeface="Consolas"/>
              <a:cs typeface="Consolas"/>
              <a:sym typeface="Consolas"/>
            </a:endParaRPr>
          </a:p>
          <a:p>
            <a:pPr indent="0" lvl="0" marL="0" rtl="0" algn="l">
              <a:spcBef>
                <a:spcPts val="0"/>
              </a:spcBef>
              <a:spcAft>
                <a:spcPts val="0"/>
              </a:spcAft>
              <a:buNone/>
            </a:pPr>
            <a:r>
              <a:t/>
            </a:r>
            <a:endParaRPr sz="3000">
              <a:latin typeface="Consolas"/>
              <a:ea typeface="Consolas"/>
              <a:cs typeface="Consolas"/>
              <a:sym typeface="Consolas"/>
            </a:endParaRPr>
          </a:p>
          <a:p>
            <a:pPr indent="0" lvl="0" marL="0" rtl="0" algn="l">
              <a:spcBef>
                <a:spcPts val="1600"/>
              </a:spcBef>
              <a:spcAft>
                <a:spcPts val="1600"/>
              </a:spcAft>
              <a:buNone/>
            </a:pPr>
            <a:r>
              <a:t/>
            </a:r>
            <a:endParaRPr sz="3000">
              <a:latin typeface="Consolas"/>
              <a:ea typeface="Consolas"/>
              <a:cs typeface="Consolas"/>
              <a:sym typeface="Consolas"/>
            </a:endParaRPr>
          </a:p>
        </p:txBody>
      </p:sp>
      <p:sp>
        <p:nvSpPr>
          <p:cNvPr id="189" name="Google Shape;189;p39"/>
          <p:cNvSpPr txBox="1"/>
          <p:nvPr/>
        </p:nvSpPr>
        <p:spPr>
          <a:xfrm>
            <a:off x="7385550" y="2906100"/>
            <a:ext cx="1102500" cy="18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5"/>
                </a:solidFill>
              </a:rPr>
              <a:t>Mon</a:t>
            </a:r>
            <a:endParaRPr sz="2800">
              <a:solidFill>
                <a:schemeClr val="accent5"/>
              </a:solidFill>
            </a:endParaRPr>
          </a:p>
          <a:p>
            <a:pPr indent="0" lvl="0" marL="0" rtl="0" algn="l">
              <a:spcBef>
                <a:spcPts val="0"/>
              </a:spcBef>
              <a:spcAft>
                <a:spcPts val="0"/>
              </a:spcAft>
              <a:buNone/>
            </a:pPr>
            <a:r>
              <a:rPr lang="en" sz="2800">
                <a:solidFill>
                  <a:schemeClr val="accent5"/>
                </a:solidFill>
              </a:rPr>
              <a:t>Tue</a:t>
            </a:r>
            <a:endParaRPr sz="2800">
              <a:solidFill>
                <a:schemeClr val="accent5"/>
              </a:solidFill>
            </a:endParaRPr>
          </a:p>
          <a:p>
            <a:pPr indent="0" lvl="0" marL="0" rtl="0" algn="l">
              <a:spcBef>
                <a:spcPts val="0"/>
              </a:spcBef>
              <a:spcAft>
                <a:spcPts val="0"/>
              </a:spcAft>
              <a:buNone/>
            </a:pPr>
            <a:r>
              <a:rPr lang="en" sz="2800">
                <a:solidFill>
                  <a:schemeClr val="accent5"/>
                </a:solidFill>
              </a:rPr>
              <a:t>Wed</a:t>
            </a:r>
            <a:endParaRPr sz="2800">
              <a:solidFill>
                <a:schemeClr val="accent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can be concatenated</a:t>
            </a:r>
            <a:r>
              <a:rPr lang="en"/>
              <a:t> in JavaScript using the + operator… but be careful mixing types!</a:t>
            </a:r>
            <a:endParaRPr/>
          </a:p>
          <a:p>
            <a:pPr indent="0" lvl="0" marL="0" rtl="0" algn="ctr">
              <a:spcBef>
                <a:spcPts val="1600"/>
              </a:spcBef>
              <a:spcAft>
                <a:spcPts val="0"/>
              </a:spcAft>
              <a:buNone/>
            </a:pPr>
            <a:r>
              <a:t/>
            </a:r>
            <a:endParaRPr sz="2600">
              <a:latin typeface="Consolas"/>
              <a:ea typeface="Consolas"/>
              <a:cs typeface="Consolas"/>
              <a:sym typeface="Consolas"/>
            </a:endParaRPr>
          </a:p>
          <a:p>
            <a:pPr indent="0" lvl="0" marL="0" rtl="0" algn="ctr">
              <a:spcBef>
                <a:spcPts val="0"/>
              </a:spcBef>
              <a:spcAft>
                <a:spcPts val="0"/>
              </a:spcAft>
              <a:buNone/>
            </a:pPr>
            <a:r>
              <a:t/>
            </a:r>
            <a:endParaRPr sz="26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can be concatenated in JavaScript using the + operator… but be careful mixing types!</a:t>
            </a:r>
            <a:endParaRPr/>
          </a:p>
          <a:p>
            <a:pPr indent="0" lvl="0" marL="0" rtl="0" algn="ctr">
              <a:spcBef>
                <a:spcPts val="1600"/>
              </a:spcBef>
              <a:spcAft>
                <a:spcPts val="0"/>
              </a:spcAft>
              <a:buNone/>
            </a:pPr>
            <a: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console.log(wkArray[day] + " is day number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           + (day + 1) + " of the week!");</a:t>
            </a:r>
            <a:endParaRPr sz="2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JavaScript</a:t>
            </a:r>
            <a:r>
              <a:rPr lang="en"/>
              <a:t>, like Python, is much newer than C (1995 vs. 1972), but is also very heavily inspired by it.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 start writing JavaScript, open a file with the .js file extension.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Unlike Python which runs </a:t>
            </a:r>
            <a:r>
              <a:rPr i="1" lang="en"/>
              <a:t>server-side</a:t>
            </a:r>
            <a:r>
              <a:rPr lang="en"/>
              <a:t>, most JavaScript applications run </a:t>
            </a:r>
            <a:r>
              <a:rPr i="1" lang="en"/>
              <a:t>client-side</a:t>
            </a:r>
            <a:r>
              <a:rPr lang="en"/>
              <a:t>, on your own machine. (Modifications to JavaScript, such as the popular Node.js, is server-side.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can be concatenated in JavaScript using the + operator… but be careful mixing types!</a:t>
            </a:r>
            <a:endParaRPr/>
          </a:p>
          <a:p>
            <a:pPr indent="0" lvl="0" marL="0" rtl="0" algn="ctr">
              <a:spcBef>
                <a:spcPts val="1600"/>
              </a:spcBef>
              <a:spcAft>
                <a:spcPts val="0"/>
              </a:spcAft>
              <a:buNone/>
            </a:pPr>
            <a: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console.log(wkArray[day] + " is day number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           + (day </a:t>
            </a:r>
            <a:r>
              <a:rPr lang="en" sz="2600">
                <a:solidFill>
                  <a:schemeClr val="accent4"/>
                </a:solidFill>
                <a:latin typeface="Consolas"/>
                <a:ea typeface="Consolas"/>
                <a:cs typeface="Consolas"/>
                <a:sym typeface="Consolas"/>
              </a:rPr>
              <a:t>+</a:t>
            </a:r>
            <a:r>
              <a:rPr lang="en" sz="2600">
                <a:latin typeface="Consolas"/>
                <a:ea typeface="Consolas"/>
                <a:cs typeface="Consolas"/>
                <a:sym typeface="Consolas"/>
              </a:rPr>
              <a:t> 1) + " of the week!");</a:t>
            </a:r>
            <a:endParaRPr sz="26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can be concatenated in JavaScript using the + operator… but be careful mixing types!</a:t>
            </a:r>
            <a:endParaRPr/>
          </a:p>
          <a:p>
            <a:pPr indent="0" lvl="0" marL="0" rtl="0" algn="ctr">
              <a:spcBef>
                <a:spcPts val="1600"/>
              </a:spcBef>
              <a:spcAft>
                <a:spcPts val="0"/>
              </a:spcAft>
              <a:buNone/>
            </a:pPr>
            <a: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console.log(wkArray[day] + " is day number "</a:t>
            </a:r>
            <a:endParaRPr sz="2600">
              <a:latin typeface="Consolas"/>
              <a:ea typeface="Consolas"/>
              <a:cs typeface="Consolas"/>
              <a:sym typeface="Consolas"/>
            </a:endParaRPr>
          </a:p>
          <a:p>
            <a:pPr indent="0" lvl="0" marL="0" rtl="0" algn="ctr">
              <a:spcBef>
                <a:spcPts val="0"/>
              </a:spcBef>
              <a:spcAft>
                <a:spcPts val="0"/>
              </a:spcAft>
              <a:buNone/>
            </a:pPr>
            <a:r>
              <a:rPr lang="en" sz="2600">
                <a:latin typeface="Consolas"/>
                <a:ea typeface="Consolas"/>
                <a:cs typeface="Consolas"/>
                <a:sym typeface="Consolas"/>
              </a:rPr>
              <a:t>   + </a:t>
            </a:r>
            <a:r>
              <a:rPr lang="en" sz="2600">
                <a:solidFill>
                  <a:schemeClr val="accent6"/>
                </a:solidFill>
                <a:latin typeface="Consolas"/>
                <a:ea typeface="Consolas"/>
                <a:cs typeface="Consolas"/>
                <a:sym typeface="Consolas"/>
              </a:rPr>
              <a:t>(parseInt(day) + 1)</a:t>
            </a:r>
            <a:r>
              <a:rPr lang="en" sz="2600">
                <a:latin typeface="Consolas"/>
                <a:ea typeface="Consolas"/>
                <a:cs typeface="Consolas"/>
                <a:sym typeface="Consolas"/>
              </a:rPr>
              <a:t> +</a:t>
            </a:r>
            <a:endParaRPr sz="2600">
              <a:latin typeface="Consolas"/>
              <a:ea typeface="Consolas"/>
              <a:cs typeface="Consolas"/>
              <a:sym typeface="Consolas"/>
            </a:endParaRPr>
          </a:p>
          <a:p>
            <a:pPr indent="457200" lvl="0" marL="1828800" rtl="0" algn="l">
              <a:spcBef>
                <a:spcPts val="0"/>
              </a:spcBef>
              <a:spcAft>
                <a:spcPts val="0"/>
              </a:spcAft>
              <a:buNone/>
            </a:pPr>
            <a:r>
              <a:rPr lang="en" sz="2600">
                <a:latin typeface="Consolas"/>
                <a:ea typeface="Consolas"/>
                <a:cs typeface="Consolas"/>
                <a:sym typeface="Consolas"/>
              </a:rPr>
              <a:t>" of the week!");</a:t>
            </a:r>
            <a:endParaRPr sz="26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can be concatenated in JavaScript using the + operator… but be careful mixing types!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As with Python, there are still underlying data types, we just don’t often have to worry about them. But here’s the tradeoff of losing the precise control we had in C!</a:t>
            </a:r>
            <a:endParaRPr sz="2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5"/>
          <p:cNvPicPr preferRelativeResize="0"/>
          <p:nvPr/>
        </p:nvPicPr>
        <p:blipFill>
          <a:blip r:embed="rId3">
            <a:alphaModFix/>
          </a:blip>
          <a:stretch>
            <a:fillRect/>
          </a:stretch>
        </p:blipFill>
        <p:spPr>
          <a:xfrm>
            <a:off x="1889825" y="172700"/>
            <a:ext cx="5364353"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Arrays are a special case of an object (actually, </a:t>
            </a:r>
            <a:r>
              <a:rPr lang="en" u="sng"/>
              <a:t>everything</a:t>
            </a:r>
            <a:r>
              <a:rPr lang="en"/>
              <a:t> in JavaScript in a special case of an object!). Many methods can be applied to them natively.</a:t>
            </a:r>
            <a:endParaRPr/>
          </a:p>
          <a:p>
            <a:pPr indent="0" lvl="0" marL="0" rtl="0" algn="ctr">
              <a:spcBef>
                <a:spcPts val="1600"/>
              </a:spcBef>
              <a:spcAft>
                <a:spcPts val="0"/>
              </a:spcAft>
              <a:buNone/>
            </a:pPr>
            <a:r>
              <a:rPr lang="en" sz="2400">
                <a:latin typeface="Consolas"/>
                <a:ea typeface="Consolas"/>
                <a:cs typeface="Consolas"/>
                <a:sym typeface="Consolas"/>
              </a:rPr>
              <a:t>array.size()</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array.pop()</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array.push(x)</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array.shift()</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array.map()</a:t>
            </a:r>
            <a:endParaRPr sz="24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Arrays are a special case of an object (actually, </a:t>
            </a:r>
            <a:r>
              <a:rPr lang="en" u="sng"/>
              <a:t>everything</a:t>
            </a:r>
            <a:r>
              <a:rPr lang="en"/>
              <a:t> in JavaScript in a special case of an object!). Many methods can be applied to them natively.</a:t>
            </a:r>
            <a:endParaRPr/>
          </a:p>
          <a:p>
            <a:pPr indent="0" lvl="0" marL="0" rtl="0" algn="ctr">
              <a:spcBef>
                <a:spcPts val="1600"/>
              </a:spcBef>
              <a:spcAft>
                <a:spcPts val="0"/>
              </a:spcAft>
              <a:buNone/>
            </a:pPr>
            <a:r>
              <a:rPr lang="en" sz="2400">
                <a:latin typeface="Consolas"/>
                <a:ea typeface="Consolas"/>
                <a:cs typeface="Consolas"/>
                <a:sym typeface="Consolas"/>
              </a:rPr>
              <a:t>array.size()</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array.pop()</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array.push(x)</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array.shift()</a:t>
            </a:r>
            <a:endParaRPr sz="2400">
              <a:latin typeface="Consolas"/>
              <a:ea typeface="Consolas"/>
              <a:cs typeface="Consolas"/>
              <a:sym typeface="Consolas"/>
            </a:endParaRPr>
          </a:p>
          <a:p>
            <a:pPr indent="0" lvl="0" marL="0" rtl="0" algn="ctr">
              <a:spcBef>
                <a:spcPts val="0"/>
              </a:spcBef>
              <a:spcAft>
                <a:spcPts val="0"/>
              </a:spcAft>
              <a:buNone/>
            </a:pPr>
            <a:r>
              <a:rPr lang="en" sz="2400">
                <a:solidFill>
                  <a:schemeClr val="accent6"/>
                </a:solidFill>
                <a:latin typeface="Consolas"/>
                <a:ea typeface="Consolas"/>
                <a:cs typeface="Consolas"/>
                <a:sym typeface="Consolas"/>
              </a:rPr>
              <a:t>array.map()</a:t>
            </a:r>
            <a:endParaRPr sz="2400">
              <a:solidFill>
                <a:schemeClr val="accent6"/>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Arrays are a special case of an object (actually, </a:t>
            </a:r>
            <a:r>
              <a:rPr lang="en" u="sng"/>
              <a:t>everything</a:t>
            </a:r>
            <a:r>
              <a:rPr lang="en"/>
              <a:t> in JavaScript in a special case of an object!). Many methods can be applied to them natively.</a:t>
            </a:r>
            <a:endParaRPr/>
          </a:p>
          <a:p>
            <a:pPr indent="0" lvl="0" marL="0" rtl="0" algn="ctr">
              <a:spcBef>
                <a:spcPts val="1600"/>
              </a:spcBef>
              <a:spcAft>
                <a:spcPts val="0"/>
              </a:spcAft>
              <a:buNone/>
            </a:pPr>
            <a:r>
              <a:rPr lang="en" sz="2400">
                <a:latin typeface="Consolas"/>
                <a:ea typeface="Consolas"/>
                <a:cs typeface="Consolas"/>
                <a:sym typeface="Consolas"/>
              </a:rPr>
              <a:t>array.size()</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array.pop()</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array.push(x)</a:t>
            </a:r>
            <a:endParaRPr sz="2400">
              <a:latin typeface="Consolas"/>
              <a:ea typeface="Consolas"/>
              <a:cs typeface="Consolas"/>
              <a:sym typeface="Consolas"/>
            </a:endParaRPr>
          </a:p>
          <a:p>
            <a:pPr indent="0" lvl="0" marL="0" rtl="0" algn="ctr">
              <a:spcBef>
                <a:spcPts val="0"/>
              </a:spcBef>
              <a:spcAft>
                <a:spcPts val="0"/>
              </a:spcAft>
              <a:buNone/>
            </a:pPr>
            <a:r>
              <a:rPr lang="en" sz="2400">
                <a:latin typeface="Consolas"/>
                <a:ea typeface="Consolas"/>
                <a:cs typeface="Consolas"/>
                <a:sym typeface="Consolas"/>
              </a:rPr>
              <a:t>array.shift()</a:t>
            </a:r>
            <a:endParaRPr sz="2400">
              <a:latin typeface="Consolas"/>
              <a:ea typeface="Consolas"/>
              <a:cs typeface="Consolas"/>
              <a:sym typeface="Consolas"/>
            </a:endParaRPr>
          </a:p>
          <a:p>
            <a:pPr indent="0" lvl="0" marL="0" rtl="0" algn="ctr">
              <a:spcBef>
                <a:spcPts val="0"/>
              </a:spcBef>
              <a:spcAft>
                <a:spcPts val="0"/>
              </a:spcAft>
              <a:buNone/>
            </a:pPr>
            <a:r>
              <a:rPr lang="en" sz="2400">
                <a:solidFill>
                  <a:schemeClr val="accent6"/>
                </a:solidFill>
                <a:latin typeface="Consolas"/>
                <a:ea typeface="Consolas"/>
                <a:cs typeface="Consolas"/>
                <a:sym typeface="Consolas"/>
              </a:rPr>
              <a:t>array.map()</a:t>
            </a:r>
            <a:endParaRPr sz="2400">
              <a:solidFill>
                <a:schemeClr val="accent6"/>
              </a:solidFill>
              <a:latin typeface="Consolas"/>
              <a:ea typeface="Consolas"/>
              <a:cs typeface="Consolas"/>
              <a:sym typeface="Consolas"/>
            </a:endParaRPr>
          </a:p>
          <a:p>
            <a:pPr indent="0" lvl="0" marL="0" rtl="0" algn="ctr">
              <a:spcBef>
                <a:spcPts val="0"/>
              </a:spcBef>
              <a:spcAft>
                <a:spcPts val="0"/>
              </a:spcAft>
              <a:buNone/>
            </a:pPr>
            <a:r>
              <a:t/>
            </a:r>
            <a:endParaRPr sz="2400">
              <a:solidFill>
                <a:schemeClr val="accent6"/>
              </a:solidFill>
              <a:latin typeface="Consolas"/>
              <a:ea typeface="Consolas"/>
              <a:cs typeface="Consolas"/>
              <a:sym typeface="Consolas"/>
            </a:endParaRPr>
          </a:p>
          <a:p>
            <a:pPr indent="-342900" lvl="0" marL="457200" rtl="0" algn="l">
              <a:spcBef>
                <a:spcPts val="0"/>
              </a:spcBef>
              <a:spcAft>
                <a:spcPts val="0"/>
              </a:spcAft>
              <a:buSzPts val="1800"/>
              <a:buChar char="●"/>
            </a:pPr>
            <a:r>
              <a:rPr lang="en"/>
              <a:t>This one will give us a good way to introduce anonymous functions.</a:t>
            </a:r>
            <a:endParaRPr sz="2400">
              <a:solidFill>
                <a:schemeClr val="accent6"/>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nsolas"/>
                <a:ea typeface="Consolas"/>
                <a:cs typeface="Consolas"/>
                <a:sym typeface="Consolas"/>
              </a:rPr>
              <a:t>map()</a:t>
            </a:r>
            <a:r>
              <a:rPr lang="en"/>
              <a:t> accepts as its parameter a function to be applied to every element of the array. We could define the function in advance and pass it… or we could just define the function in our call to </a:t>
            </a:r>
            <a:r>
              <a:rPr lang="en">
                <a:latin typeface="Consolas"/>
                <a:ea typeface="Consolas"/>
                <a:cs typeface="Consolas"/>
                <a:sym typeface="Consolas"/>
              </a:rPr>
              <a:t>map()</a:t>
            </a:r>
            <a:r>
              <a:rPr lang="en"/>
              <a:t>!</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nsolas"/>
                <a:ea typeface="Consolas"/>
                <a:cs typeface="Consolas"/>
                <a:sym typeface="Consolas"/>
              </a:rPr>
              <a:t>map()</a:t>
            </a:r>
            <a:r>
              <a:rPr lang="en"/>
              <a:t> accepts as its parameter a function to be applied to every element of the array. We could define the function in advance and pass it… or we could just define the function in our call to </a:t>
            </a:r>
            <a:r>
              <a:rPr lang="en">
                <a:latin typeface="Consolas"/>
                <a:ea typeface="Consolas"/>
                <a:cs typeface="Consolas"/>
                <a:sym typeface="Consolas"/>
              </a:rPr>
              <a:t>map()</a:t>
            </a:r>
            <a:r>
              <a:rPr lang="en"/>
              <a:t>!</a:t>
            </a:r>
            <a:endParaRPr/>
          </a:p>
          <a:p>
            <a:pPr indent="0" lvl="0" marL="0" rtl="0" algn="l">
              <a:spcBef>
                <a:spcPts val="1600"/>
              </a:spcBef>
              <a:spcAft>
                <a:spcPts val="0"/>
              </a:spcAft>
              <a:buNone/>
            </a:pPr>
            <a:r>
              <a:rPr lang="en" sz="2400">
                <a:latin typeface="Consolas"/>
                <a:ea typeface="Consolas"/>
                <a:cs typeface="Consolas"/>
                <a:sym typeface="Consolas"/>
              </a:rPr>
              <a:t>let nums = [1, 2, 3, 4, 5];</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nsolas"/>
                <a:ea typeface="Consolas"/>
                <a:cs typeface="Consolas"/>
                <a:sym typeface="Consolas"/>
              </a:rPr>
              <a:t>map()</a:t>
            </a:r>
            <a:r>
              <a:rPr lang="en"/>
              <a:t> accepts as its parameter a function to be applied to every element of the array. We could define the function in advance and pass it… or we could just define the function in our call to </a:t>
            </a:r>
            <a:r>
              <a:rPr lang="en">
                <a:latin typeface="Consolas"/>
                <a:ea typeface="Consolas"/>
                <a:cs typeface="Consolas"/>
                <a:sym typeface="Consolas"/>
              </a:rPr>
              <a:t>map()</a:t>
            </a:r>
            <a:r>
              <a:rPr lang="en"/>
              <a:t>!</a:t>
            </a:r>
            <a:endParaRPr/>
          </a:p>
          <a:p>
            <a:pPr indent="0" lvl="0" marL="0" rtl="0" algn="l">
              <a:spcBef>
                <a:spcPts val="1600"/>
              </a:spcBef>
              <a:spcAft>
                <a:spcPts val="0"/>
              </a:spcAft>
              <a:buNone/>
            </a:pPr>
            <a:r>
              <a:rPr lang="en" sz="2400">
                <a:latin typeface="Consolas"/>
                <a:ea typeface="Consolas"/>
                <a:cs typeface="Consolas"/>
                <a:sym typeface="Consolas"/>
              </a:rPr>
              <a:t>let</a:t>
            </a:r>
            <a:r>
              <a:rPr lang="en" sz="2400">
                <a:latin typeface="Consolas"/>
                <a:ea typeface="Consolas"/>
                <a:cs typeface="Consolas"/>
                <a:sym typeface="Consolas"/>
              </a:rPr>
              <a:t> nums = [1, 2, 3, 4, 5];</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n</a:t>
            </a:r>
            <a:r>
              <a:rPr lang="en" sz="2400">
                <a:latin typeface="Consolas"/>
                <a:ea typeface="Consolas"/>
                <a:cs typeface="Consolas"/>
                <a:sym typeface="Consolas"/>
              </a:rPr>
              <a:t>ums = nums.map()</a:t>
            </a:r>
            <a:endParaRPr sz="24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HTML, and CSS together basically comprise the backbone of the internet.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Much like with CSS and </a:t>
            </a:r>
            <a:r>
              <a:rPr lang="en">
                <a:latin typeface="Consolas"/>
                <a:ea typeface="Consolas"/>
                <a:cs typeface="Consolas"/>
                <a:sym typeface="Consolas"/>
              </a:rPr>
              <a:t>&lt;style&gt;</a:t>
            </a:r>
            <a:r>
              <a:rPr lang="en"/>
              <a:t> tags, you can directly write JS between </a:t>
            </a:r>
            <a:r>
              <a:rPr lang="en">
                <a:latin typeface="Consolas"/>
                <a:ea typeface="Consolas"/>
                <a:cs typeface="Consolas"/>
                <a:sym typeface="Consolas"/>
              </a:rPr>
              <a:t>&lt;script&gt;</a:t>
            </a:r>
            <a:r>
              <a:rPr lang="en"/>
              <a:t> tags, but you can also link external JavaScript files (which is probably the preferred approach!) by way of the </a:t>
            </a:r>
            <a:r>
              <a:rPr lang="en">
                <a:latin typeface="Consolas"/>
                <a:ea typeface="Consolas"/>
                <a:cs typeface="Consolas"/>
                <a:sym typeface="Consolas"/>
              </a:rPr>
              <a:t>src</a:t>
            </a:r>
            <a:r>
              <a:rPr lang="en"/>
              <a:t> attribute of </a:t>
            </a:r>
            <a:r>
              <a:rPr lang="en">
                <a:latin typeface="Consolas"/>
                <a:ea typeface="Consolas"/>
                <a:cs typeface="Consolas"/>
                <a:sym typeface="Consolas"/>
              </a:rPr>
              <a:t>&lt;script&gt;</a:t>
            </a:r>
            <a:r>
              <a:rPr lang="en"/>
              <a:t> tags.</a:t>
            </a:r>
            <a:endParaRPr/>
          </a:p>
          <a:p>
            <a:pPr indent="0" lvl="0" marL="0" rtl="0" algn="ctr">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nsolas"/>
                <a:ea typeface="Consolas"/>
                <a:cs typeface="Consolas"/>
                <a:sym typeface="Consolas"/>
              </a:rPr>
              <a:t>map()</a:t>
            </a:r>
            <a:r>
              <a:rPr lang="en"/>
              <a:t> accepts as its parameter a function to be applied to every element of the array. We could define the function in advance and pass it… or we could just define the function in our call to </a:t>
            </a:r>
            <a:r>
              <a:rPr lang="en">
                <a:latin typeface="Consolas"/>
                <a:ea typeface="Consolas"/>
                <a:cs typeface="Consolas"/>
                <a:sym typeface="Consolas"/>
              </a:rPr>
              <a:t>map()</a:t>
            </a:r>
            <a:r>
              <a:rPr lang="en"/>
              <a:t>!</a:t>
            </a:r>
            <a:endParaRPr/>
          </a:p>
          <a:p>
            <a:pPr indent="0" lvl="0" marL="0" rtl="0" algn="l">
              <a:spcBef>
                <a:spcPts val="1600"/>
              </a:spcBef>
              <a:spcAft>
                <a:spcPts val="0"/>
              </a:spcAft>
              <a:buNone/>
            </a:pPr>
            <a:r>
              <a:rPr lang="en" sz="2400">
                <a:latin typeface="Consolas"/>
                <a:ea typeface="Consolas"/>
                <a:cs typeface="Consolas"/>
                <a:sym typeface="Consolas"/>
              </a:rPr>
              <a:t>let</a:t>
            </a:r>
            <a:r>
              <a:rPr lang="en" sz="2400">
                <a:latin typeface="Consolas"/>
                <a:ea typeface="Consolas"/>
                <a:cs typeface="Consolas"/>
                <a:sym typeface="Consolas"/>
              </a:rPr>
              <a:t> nums = [1, 2, 3, 4, 5];</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nums = nums.map(</a:t>
            </a:r>
            <a:r>
              <a:rPr lang="en" sz="2400">
                <a:solidFill>
                  <a:schemeClr val="accent6"/>
                </a:solidFill>
                <a:latin typeface="Consolas"/>
                <a:ea typeface="Consolas"/>
                <a:cs typeface="Consolas"/>
                <a:sym typeface="Consolas"/>
              </a:rPr>
              <a:t>function(num) {</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solidFill>
                  <a:schemeClr val="accent6"/>
                </a:solidFill>
                <a:latin typeface="Consolas"/>
                <a:ea typeface="Consolas"/>
                <a:cs typeface="Consolas"/>
                <a:sym typeface="Consolas"/>
              </a:rPr>
              <a:t>	</a:t>
            </a:r>
            <a:r>
              <a:rPr lang="en" sz="2400">
                <a:solidFill>
                  <a:schemeClr val="accent6"/>
                </a:solidFill>
                <a:latin typeface="Consolas"/>
                <a:ea typeface="Consolas"/>
                <a:cs typeface="Consolas"/>
                <a:sym typeface="Consolas"/>
              </a:rPr>
              <a:t>r</a:t>
            </a:r>
            <a:r>
              <a:rPr lang="en" sz="2400">
                <a:solidFill>
                  <a:schemeClr val="accent6"/>
                </a:solidFill>
                <a:latin typeface="Consolas"/>
                <a:ea typeface="Consolas"/>
                <a:cs typeface="Consolas"/>
                <a:sym typeface="Consolas"/>
              </a:rPr>
              <a:t>eturn num * 2;</a:t>
            </a:r>
            <a:endParaRPr sz="2400">
              <a:solidFill>
                <a:schemeClr val="accent6"/>
              </a:solidFill>
              <a:latin typeface="Consolas"/>
              <a:ea typeface="Consolas"/>
              <a:cs typeface="Consolas"/>
              <a:sym typeface="Consolas"/>
            </a:endParaRPr>
          </a:p>
          <a:p>
            <a:pPr indent="0" lvl="0" marL="0" rtl="0" algn="l">
              <a:spcBef>
                <a:spcPts val="0"/>
              </a:spcBef>
              <a:spcAft>
                <a:spcPts val="0"/>
              </a:spcAft>
              <a:buNone/>
            </a:pPr>
            <a:r>
              <a:rPr lang="en" sz="2400">
                <a:solidFill>
                  <a:schemeClr val="accent6"/>
                </a:solidFill>
                <a:latin typeface="Consolas"/>
                <a:ea typeface="Consolas"/>
                <a:cs typeface="Consolas"/>
                <a:sym typeface="Consolas"/>
              </a:rPr>
              <a:t>}</a:t>
            </a: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nsolas"/>
                <a:ea typeface="Consolas"/>
                <a:cs typeface="Consolas"/>
                <a:sym typeface="Consolas"/>
              </a:rPr>
              <a:t>map()</a:t>
            </a:r>
            <a:r>
              <a:rPr lang="en"/>
              <a:t> accepts as its parameter a function to be applied to every element of the array. We could define the function in advance and pass it… or we could just define the function in our call to </a:t>
            </a:r>
            <a:r>
              <a:rPr lang="en">
                <a:latin typeface="Consolas"/>
                <a:ea typeface="Consolas"/>
                <a:cs typeface="Consolas"/>
                <a:sym typeface="Consolas"/>
              </a:rPr>
              <a:t>map()</a:t>
            </a:r>
            <a:r>
              <a:rPr lang="en"/>
              <a:t>!</a:t>
            </a:r>
            <a:endParaRPr/>
          </a:p>
          <a:p>
            <a:pPr indent="0" lvl="0" marL="0" rtl="0" algn="l">
              <a:spcBef>
                <a:spcPts val="1600"/>
              </a:spcBef>
              <a:spcAft>
                <a:spcPts val="0"/>
              </a:spcAft>
              <a:buNone/>
            </a:pPr>
            <a:r>
              <a:rPr lang="en" sz="2400">
                <a:latin typeface="Consolas"/>
                <a:ea typeface="Consolas"/>
                <a:cs typeface="Consolas"/>
                <a:sym typeface="Consolas"/>
              </a:rPr>
              <a:t>let</a:t>
            </a:r>
            <a:r>
              <a:rPr lang="en" sz="2400">
                <a:latin typeface="Consolas"/>
                <a:ea typeface="Consolas"/>
                <a:cs typeface="Consolas"/>
                <a:sym typeface="Consolas"/>
              </a:rPr>
              <a:t> nums = [</a:t>
            </a:r>
            <a:r>
              <a:rPr lang="en" sz="2400">
                <a:solidFill>
                  <a:schemeClr val="accent5"/>
                </a:solidFill>
                <a:latin typeface="Consolas"/>
                <a:ea typeface="Consolas"/>
                <a:cs typeface="Consolas"/>
                <a:sym typeface="Consolas"/>
              </a:rPr>
              <a:t>2, 4, 6, 8, 10</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nums = nums.map(function(num) {</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return num * 2;</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t>
            </a:r>
            <a:r>
              <a:rPr b="1" lang="en"/>
              <a:t>event </a:t>
            </a:r>
            <a:r>
              <a:rPr lang="en"/>
              <a:t>in HTML/JavaScript is a response to user interaction with the web page. (e.g. user clicked a button, a page has finished loading…)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JavaScript supports </a:t>
            </a:r>
            <a:r>
              <a:rPr b="1" lang="en"/>
              <a:t>event handlers</a:t>
            </a:r>
            <a:r>
              <a:rPr lang="en"/>
              <a:t>, which are functions that respond to HTML events.</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&lt;html&gt;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&lt;head&gt;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&lt;title&gt;Event Handlers&lt;/title&gt;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&lt;/head&gt;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&lt;body&gt;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&lt;button </a:t>
            </a:r>
            <a:r>
              <a:rPr lang="en" sz="2400">
                <a:solidFill>
                  <a:schemeClr val="accent6"/>
                </a:solidFill>
                <a:latin typeface="Consolas"/>
                <a:ea typeface="Consolas"/>
                <a:cs typeface="Consolas"/>
                <a:sym typeface="Consolas"/>
              </a:rPr>
              <a:t>onclick=""</a:t>
            </a:r>
            <a:r>
              <a:rPr lang="en" sz="2400">
                <a:latin typeface="Consolas"/>
                <a:ea typeface="Consolas"/>
                <a:cs typeface="Consolas"/>
                <a:sym typeface="Consolas"/>
              </a:rPr>
              <a:t>&gt;Button 1&lt;/button&gt;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&lt;button </a:t>
            </a:r>
            <a:r>
              <a:rPr lang="en" sz="2400">
                <a:solidFill>
                  <a:schemeClr val="accent6"/>
                </a:solidFill>
                <a:latin typeface="Consolas"/>
                <a:ea typeface="Consolas"/>
                <a:cs typeface="Consolas"/>
                <a:sym typeface="Consolas"/>
              </a:rPr>
              <a:t>onclick=""</a:t>
            </a:r>
            <a:r>
              <a:rPr lang="en" sz="2400">
                <a:latin typeface="Consolas"/>
                <a:ea typeface="Consolas"/>
                <a:cs typeface="Consolas"/>
                <a:sym typeface="Consolas"/>
              </a:rPr>
              <a:t>&gt;Button 2&lt;/button&gt;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&lt;/body&gt;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&lt;/html&gt;</a:t>
            </a:r>
            <a:endParaRPr sz="24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t>
            </a:r>
            <a:r>
              <a:rPr b="1" lang="en"/>
              <a:t>event </a:t>
            </a:r>
            <a:r>
              <a:rPr lang="en"/>
              <a:t>in HTML/JavaScript is a response to user interaction with the web page (e.g. user clicked a button, a page has finished loading…)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JavaScript supports </a:t>
            </a:r>
            <a:r>
              <a:rPr b="1" lang="en"/>
              <a:t>event handlers</a:t>
            </a:r>
            <a:r>
              <a:rPr lang="en"/>
              <a:t>, which are functions (usually called </a:t>
            </a:r>
            <a:r>
              <a:rPr b="1" lang="en"/>
              <a:t>callbacks</a:t>
            </a:r>
            <a:r>
              <a:rPr lang="en"/>
              <a:t>) that respond to HTML events.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 can write a generic event handler here, which will automatically create an </a:t>
            </a:r>
            <a:r>
              <a:rPr i="1" lang="en"/>
              <a:t>event object</a:t>
            </a:r>
            <a:r>
              <a:rPr lang="en"/>
              <a:t>, that will tell us which of the two buttons was clicked.</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8"/>
          <p:cNvSpPr txBox="1"/>
          <p:nvPr>
            <p:ph idx="1" type="body"/>
          </p:nvPr>
        </p:nvSpPr>
        <p:spPr>
          <a:xfrm>
            <a:off x="311700" y="7272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has a special object called the </a:t>
            </a:r>
            <a:r>
              <a:rPr b="1" lang="en"/>
              <a:t>document object</a:t>
            </a:r>
            <a:r>
              <a:rPr lang="en"/>
              <a:t>, which is effectively a single object that represents an entire web page.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Because objects can have numerous fields, can because those fields can be of any type, including being themselves objects, this lends itself to a nice hierarchical organization.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By organizing an entire page into a JavaScript object, we can manipulate its elements programmatically.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9"/>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&lt;!DOCTYPE&gt;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&lt;html&gt;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&lt;head&gt;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&lt;title&gt;Hello, world&lt;/title&gt;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&lt;/head&gt;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&lt;body&gt;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&lt;h2&gt;Here's my page&lt;/h2&gt;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&lt;p&gt;World, hello&lt;/p&gt;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&lt;a href="test.html"&gt;Link&lt;/a&gt;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&lt;/body&gt;</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&lt;/html&gt;</a:t>
            </a:r>
            <a:endParaRPr sz="24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0"/>
          <p:cNvSpPr txBox="1"/>
          <p:nvPr>
            <p:ph idx="1" type="body"/>
          </p:nvPr>
        </p:nvSpPr>
        <p:spPr>
          <a:xfrm>
            <a:off x="4738600" y="498600"/>
            <a:ext cx="40938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&lt;head&gt;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&lt;title&gt;Hello, world&lt;/title&gt;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&lt;/head&gt;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&lt;h2&gt;Here's my page&lt;/h2&gt;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&lt;p&gt;World, hello&lt;/p&gt;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&lt;a href="test.html"&gt;Link&lt;/a&gt;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p:txBody>
      </p:sp>
      <p:pic>
        <p:nvPicPr>
          <p:cNvPr id="295" name="Google Shape;295;p60"/>
          <p:cNvPicPr preferRelativeResize="0"/>
          <p:nvPr/>
        </p:nvPicPr>
        <p:blipFill>
          <a:blip r:embed="rId3">
            <a:alphaModFix/>
          </a:blip>
          <a:stretch>
            <a:fillRect/>
          </a:stretch>
        </p:blipFill>
        <p:spPr>
          <a:xfrm>
            <a:off x="152400" y="902400"/>
            <a:ext cx="4433800" cy="333868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1"/>
          <p:cNvSpPr txBox="1"/>
          <p:nvPr>
            <p:ph idx="1" type="body"/>
          </p:nvPr>
        </p:nvSpPr>
        <p:spPr>
          <a:xfrm>
            <a:off x="4738600" y="498600"/>
            <a:ext cx="40938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6"/>
                </a:solidFill>
                <a:latin typeface="Consolas"/>
                <a:ea typeface="Consolas"/>
                <a:cs typeface="Consolas"/>
                <a:sym typeface="Consolas"/>
              </a:rPr>
              <a:t>&lt;html&gt;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&lt;head&gt;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&lt;title&gt;Hello, world&lt;/title&gt;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&lt;/head&gt;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&lt;body&gt;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&lt;h2&gt;Here's my page&lt;/h2&gt;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&lt;p&gt;World, hello&lt;/p&gt;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&lt;a href="test.html"&gt;Link&lt;/a&gt;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&lt;/body&gt;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&lt;/html&gt;</a:t>
            </a:r>
            <a:endParaRPr sz="1400">
              <a:solidFill>
                <a:schemeClr val="accent6"/>
              </a:solidFill>
              <a:latin typeface="Consolas"/>
              <a:ea typeface="Consolas"/>
              <a:cs typeface="Consolas"/>
              <a:sym typeface="Consolas"/>
            </a:endParaRPr>
          </a:p>
        </p:txBody>
      </p:sp>
      <p:pic>
        <p:nvPicPr>
          <p:cNvPr id="301" name="Google Shape;301;p61"/>
          <p:cNvPicPr preferRelativeResize="0"/>
          <p:nvPr/>
        </p:nvPicPr>
        <p:blipFill>
          <a:blip r:embed="rId3">
            <a:alphaModFix/>
          </a:blip>
          <a:stretch>
            <a:fillRect/>
          </a:stretch>
        </p:blipFill>
        <p:spPr>
          <a:xfrm>
            <a:off x="152400" y="902400"/>
            <a:ext cx="4433800" cy="3338688"/>
          </a:xfrm>
          <a:prstGeom prst="rect">
            <a:avLst/>
          </a:prstGeom>
          <a:noFill/>
          <a:ln>
            <a:noFill/>
          </a:ln>
        </p:spPr>
      </p:pic>
      <p:sp>
        <p:nvSpPr>
          <p:cNvPr id="302" name="Google Shape;302;p61"/>
          <p:cNvSpPr/>
          <p:nvPr/>
        </p:nvSpPr>
        <p:spPr>
          <a:xfrm>
            <a:off x="245675" y="1402775"/>
            <a:ext cx="4340400" cy="28383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Variables in JavaScript do </a:t>
            </a:r>
            <a:r>
              <a:rPr lang="en" u="sng"/>
              <a:t>not</a:t>
            </a:r>
            <a:r>
              <a:rPr lang="en"/>
              <a:t> require a type specifier, and do </a:t>
            </a:r>
            <a:r>
              <a:rPr lang="en" u="sng"/>
              <a:t>not</a:t>
            </a:r>
            <a:r>
              <a:rPr lang="en"/>
              <a:t> need to be declared in advance. But there is a special keyword for introducing them.</a:t>
            </a:r>
            <a:endParaRPr/>
          </a:p>
          <a:p>
            <a:pPr indent="0" lvl="0" marL="0" rtl="0" algn="l">
              <a:spcBef>
                <a:spcPts val="1600"/>
              </a:spcBef>
              <a:spcAft>
                <a:spcPts val="0"/>
              </a:spcAft>
              <a:buNone/>
            </a:pPr>
            <a:r>
              <a:t/>
            </a:r>
            <a:endParaRPr/>
          </a:p>
          <a:p>
            <a:pPr indent="0" lvl="0" marL="0" rtl="0" algn="ctr">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2"/>
          <p:cNvSpPr txBox="1"/>
          <p:nvPr>
            <p:ph idx="1" type="body"/>
          </p:nvPr>
        </p:nvSpPr>
        <p:spPr>
          <a:xfrm>
            <a:off x="4738600" y="498600"/>
            <a:ext cx="40938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&lt;head&gt;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&lt;title&gt;Hello, world&lt;/title&gt;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&lt;/head&gt;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&lt;h2&gt;Here's my page&lt;/h2&gt;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&lt;p&gt;World, hello&lt;/p&gt;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&lt;a href="test.html"&gt;Link&lt;/a&gt;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p:txBody>
      </p:sp>
      <p:pic>
        <p:nvPicPr>
          <p:cNvPr id="308" name="Google Shape;308;p62"/>
          <p:cNvPicPr preferRelativeResize="0"/>
          <p:nvPr/>
        </p:nvPicPr>
        <p:blipFill>
          <a:blip r:embed="rId3">
            <a:alphaModFix/>
          </a:blip>
          <a:stretch>
            <a:fillRect/>
          </a:stretch>
        </p:blipFill>
        <p:spPr>
          <a:xfrm>
            <a:off x="152400" y="902400"/>
            <a:ext cx="4433800" cy="3338688"/>
          </a:xfrm>
          <a:prstGeom prst="rect">
            <a:avLst/>
          </a:prstGeom>
          <a:noFill/>
          <a:ln>
            <a:noFill/>
          </a:ln>
        </p:spPr>
      </p:pic>
      <p:sp>
        <p:nvSpPr>
          <p:cNvPr id="309" name="Google Shape;309;p62"/>
          <p:cNvSpPr/>
          <p:nvPr/>
        </p:nvSpPr>
        <p:spPr>
          <a:xfrm>
            <a:off x="245675" y="1776975"/>
            <a:ext cx="920400" cy="17586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3"/>
          <p:cNvSpPr txBox="1"/>
          <p:nvPr>
            <p:ph idx="1" type="body"/>
          </p:nvPr>
        </p:nvSpPr>
        <p:spPr>
          <a:xfrm>
            <a:off x="4738600" y="498600"/>
            <a:ext cx="40938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a:t>
            </a:r>
            <a:r>
              <a:rPr lang="en" sz="1400">
                <a:latin typeface="Consolas"/>
                <a:ea typeface="Consolas"/>
                <a:cs typeface="Consolas"/>
                <a:sym typeface="Consolas"/>
              </a:rPr>
              <a:t>&lt;head&gt;</a:t>
            </a:r>
            <a:endParaRPr sz="1400">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&lt;title&gt;Hello, world&lt;/title&gt;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a:t>
            </a:r>
            <a:r>
              <a:rPr lang="en" sz="1400">
                <a:latin typeface="Consolas"/>
                <a:ea typeface="Consolas"/>
                <a:cs typeface="Consolas"/>
                <a:sym typeface="Consolas"/>
              </a:rPr>
              <a:t>&lt;/head&gt;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&lt;h2&gt;Here's my page&lt;/h2&gt;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&lt;p&gt;World, hello&lt;/p&gt;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&lt;a href="test.html"&gt;Link&lt;/a&gt;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&lt;/body&gt;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p:txBody>
      </p:sp>
      <p:pic>
        <p:nvPicPr>
          <p:cNvPr id="315" name="Google Shape;315;p63"/>
          <p:cNvPicPr preferRelativeResize="0"/>
          <p:nvPr/>
        </p:nvPicPr>
        <p:blipFill>
          <a:blip r:embed="rId3">
            <a:alphaModFix/>
          </a:blip>
          <a:stretch>
            <a:fillRect/>
          </a:stretch>
        </p:blipFill>
        <p:spPr>
          <a:xfrm>
            <a:off x="152400" y="902400"/>
            <a:ext cx="4433800" cy="3338688"/>
          </a:xfrm>
          <a:prstGeom prst="rect">
            <a:avLst/>
          </a:prstGeom>
          <a:noFill/>
          <a:ln>
            <a:noFill/>
          </a:ln>
        </p:spPr>
      </p:pic>
      <p:sp>
        <p:nvSpPr>
          <p:cNvPr id="316" name="Google Shape;316;p63"/>
          <p:cNvSpPr/>
          <p:nvPr/>
        </p:nvSpPr>
        <p:spPr>
          <a:xfrm>
            <a:off x="245675" y="2332275"/>
            <a:ext cx="920400" cy="12033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4"/>
          <p:cNvSpPr txBox="1"/>
          <p:nvPr>
            <p:ph idx="1" type="body"/>
          </p:nvPr>
        </p:nvSpPr>
        <p:spPr>
          <a:xfrm>
            <a:off x="4738600" y="498600"/>
            <a:ext cx="40938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&lt;head&gt;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&lt;title&gt;Hello, world&lt;/title&gt;</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&lt;/head&gt;</a:t>
            </a:r>
            <a:endParaRPr sz="1400">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&lt;body&gt;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&lt;h2&gt;Here's my page&lt;/h2&gt;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&lt;p&gt;World, hello&lt;/p&gt;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&lt;a href="test.html"&gt;Link&lt;/a&gt;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solidFill>
                  <a:schemeClr val="accent6"/>
                </a:solidFill>
                <a:latin typeface="Consolas"/>
                <a:ea typeface="Consolas"/>
                <a:cs typeface="Consolas"/>
                <a:sym typeface="Consolas"/>
              </a:rPr>
              <a:t>	&lt;/body&gt;</a:t>
            </a:r>
            <a:endParaRPr sz="1400">
              <a:solidFill>
                <a:schemeClr val="accent6"/>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&lt;/html&gt;</a:t>
            </a:r>
            <a:endParaRPr sz="1400">
              <a:latin typeface="Consolas"/>
              <a:ea typeface="Consolas"/>
              <a:cs typeface="Consolas"/>
              <a:sym typeface="Consolas"/>
            </a:endParaRPr>
          </a:p>
        </p:txBody>
      </p:sp>
      <p:pic>
        <p:nvPicPr>
          <p:cNvPr id="322" name="Google Shape;322;p64"/>
          <p:cNvPicPr preferRelativeResize="0"/>
          <p:nvPr/>
        </p:nvPicPr>
        <p:blipFill>
          <a:blip r:embed="rId3">
            <a:alphaModFix/>
          </a:blip>
          <a:stretch>
            <a:fillRect/>
          </a:stretch>
        </p:blipFill>
        <p:spPr>
          <a:xfrm>
            <a:off x="152400" y="902400"/>
            <a:ext cx="4433800" cy="3338688"/>
          </a:xfrm>
          <a:prstGeom prst="rect">
            <a:avLst/>
          </a:prstGeom>
          <a:noFill/>
          <a:ln>
            <a:noFill/>
          </a:ln>
        </p:spPr>
      </p:pic>
      <p:sp>
        <p:nvSpPr>
          <p:cNvPr id="323" name="Google Shape;323;p64"/>
          <p:cNvSpPr/>
          <p:nvPr/>
        </p:nvSpPr>
        <p:spPr>
          <a:xfrm>
            <a:off x="1115650" y="1869525"/>
            <a:ext cx="3470400" cy="23718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document object itself and all of the objects within it have a number of properties and methods that can be used to drill down to a very specific part of your site.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By modifying those properties and calling those methods, the contents of our pages can change without us needing to refresh.</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6"/>
          <p:cNvSpPr txBox="1"/>
          <p:nvPr>
            <p:ph idx="1" type="body"/>
          </p:nvPr>
        </p:nvSpPr>
        <p:spPr>
          <a:xfrm>
            <a:off x="311700" y="2700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examples of DOM </a:t>
            </a:r>
            <a:r>
              <a:rPr i="1" lang="en"/>
              <a:t>properties</a:t>
            </a:r>
            <a:r>
              <a:rPr lang="en"/>
              <a:t> include:</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7"/>
          <p:cNvSpPr txBox="1"/>
          <p:nvPr>
            <p:ph idx="1" type="body"/>
          </p:nvPr>
        </p:nvSpPr>
        <p:spPr>
          <a:xfrm>
            <a:off x="311700" y="2700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examples of DOM </a:t>
            </a:r>
            <a:r>
              <a:rPr i="1" lang="en"/>
              <a:t>properties</a:t>
            </a:r>
            <a:r>
              <a:rPr lang="en"/>
              <a:t> include:</a:t>
            </a:r>
            <a:endParaRPr/>
          </a:p>
          <a:p>
            <a:pPr indent="0" lvl="0" marL="0" rtl="0" algn="ctr">
              <a:spcBef>
                <a:spcPts val="1600"/>
              </a:spcBef>
              <a:spcAft>
                <a:spcPts val="0"/>
              </a:spcAft>
              <a:buNone/>
            </a:pPr>
            <a:r>
              <a:t/>
            </a:r>
            <a:endParaRPr sz="2400">
              <a:latin typeface="Consolas"/>
              <a:ea typeface="Consolas"/>
              <a:cs typeface="Consolas"/>
              <a:sym typeface="Consolas"/>
            </a:endParaRPr>
          </a:p>
        </p:txBody>
      </p:sp>
      <p:graphicFrame>
        <p:nvGraphicFramePr>
          <p:cNvPr id="339" name="Google Shape;339;p67"/>
          <p:cNvGraphicFramePr/>
          <p:nvPr/>
        </p:nvGraphicFramePr>
        <p:xfrm>
          <a:off x="152850" y="1047750"/>
          <a:ext cx="3000000" cy="3000000"/>
        </p:xfrm>
        <a:graphic>
          <a:graphicData uri="http://schemas.openxmlformats.org/drawingml/2006/table">
            <a:tbl>
              <a:tblPr>
                <a:noFill/>
                <a:tableStyleId>{6A5D652F-5E04-4D57-83C5-A94A77EE064E}</a:tableStyleId>
              </a:tblPr>
              <a:tblGrid>
                <a:gridCol w="2158850"/>
                <a:gridCol w="6677950"/>
              </a:tblGrid>
              <a:tr h="381000">
                <a:tc>
                  <a:txBody>
                    <a:bodyPr/>
                    <a:lstStyle/>
                    <a:p>
                      <a:pPr indent="0" lvl="0" marL="0" rtl="0" algn="ctr">
                        <a:spcBef>
                          <a:spcPts val="0"/>
                        </a:spcBef>
                        <a:spcAft>
                          <a:spcPts val="0"/>
                        </a:spcAft>
                        <a:buNone/>
                      </a:pPr>
                      <a:r>
                        <a:rPr b="1" lang="en" sz="1800">
                          <a:solidFill>
                            <a:schemeClr val="lt2"/>
                          </a:solidFill>
                        </a:rPr>
                        <a:t>PROPERTY</a:t>
                      </a:r>
                      <a:endParaRPr b="1" sz="1800">
                        <a:solidFill>
                          <a:schemeClr val="lt2"/>
                        </a:solidFill>
                      </a:endParaRPr>
                    </a:p>
                  </a:txBody>
                  <a:tcPr marT="91425" marB="91425" marR="91425" marL="91425"/>
                </a:tc>
                <a:tc>
                  <a:txBody>
                    <a:bodyPr/>
                    <a:lstStyle/>
                    <a:p>
                      <a:pPr indent="0" lvl="0" marL="0" rtl="0" algn="ctr">
                        <a:spcBef>
                          <a:spcPts val="0"/>
                        </a:spcBef>
                        <a:spcAft>
                          <a:spcPts val="0"/>
                        </a:spcAft>
                        <a:buNone/>
                      </a:pPr>
                      <a:r>
                        <a:rPr b="1" lang="en" sz="1800">
                          <a:solidFill>
                            <a:schemeClr val="lt2"/>
                          </a:solidFill>
                        </a:rPr>
                        <a:t>DESCRIPTION</a:t>
                      </a:r>
                      <a:endParaRPr b="1"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innerHTML</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Holds the HTML inside a set of HTML tags.</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nodeName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The name of an HTML element or element’s attribute.</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id</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The "</a:t>
                      </a:r>
                      <a:r>
                        <a:rPr lang="en" sz="1800">
                          <a:solidFill>
                            <a:schemeClr val="lt2"/>
                          </a:solidFill>
                          <a:latin typeface="Consolas"/>
                          <a:ea typeface="Consolas"/>
                          <a:cs typeface="Consolas"/>
                          <a:sym typeface="Consolas"/>
                        </a:rPr>
                        <a:t>id</a:t>
                      </a:r>
                      <a:r>
                        <a:rPr lang="en" sz="1800">
                          <a:solidFill>
                            <a:schemeClr val="lt2"/>
                          </a:solidFill>
                        </a:rPr>
                        <a:t>" attribute of an HTML element</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parentNode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 reference to the node one level up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childNodes</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An array of references to the nodes one level down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attributes</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An array of attributes of an HTML element.</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style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An object encapsulating the CSS/HTML styling of an element.</a:t>
                      </a:r>
                      <a:endParaRPr sz="1800">
                        <a:solidFill>
                          <a:schemeClr val="lt2"/>
                        </a:solidFill>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8"/>
          <p:cNvSpPr txBox="1"/>
          <p:nvPr>
            <p:ph idx="1" type="body"/>
          </p:nvPr>
        </p:nvSpPr>
        <p:spPr>
          <a:xfrm>
            <a:off x="311700" y="2700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examples of DOM </a:t>
            </a:r>
            <a:r>
              <a:rPr i="1" lang="en"/>
              <a:t>methods </a:t>
            </a:r>
            <a:r>
              <a:rPr lang="en"/>
              <a:t>include:</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9"/>
          <p:cNvSpPr txBox="1"/>
          <p:nvPr>
            <p:ph idx="1" type="body"/>
          </p:nvPr>
        </p:nvSpPr>
        <p:spPr>
          <a:xfrm>
            <a:off x="311700" y="2700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examples of DOM </a:t>
            </a:r>
            <a:r>
              <a:rPr i="1" lang="en"/>
              <a:t>methods </a:t>
            </a:r>
            <a:r>
              <a:rPr lang="en"/>
              <a:t>include:</a:t>
            </a:r>
            <a:endParaRPr/>
          </a:p>
          <a:p>
            <a:pPr indent="0" lvl="0" marL="0" rtl="0" algn="ctr">
              <a:spcBef>
                <a:spcPts val="1600"/>
              </a:spcBef>
              <a:spcAft>
                <a:spcPts val="0"/>
              </a:spcAft>
              <a:buNone/>
            </a:pPr>
            <a:r>
              <a:t/>
            </a:r>
            <a:endParaRPr sz="2400">
              <a:latin typeface="Consolas"/>
              <a:ea typeface="Consolas"/>
              <a:cs typeface="Consolas"/>
              <a:sym typeface="Consolas"/>
            </a:endParaRPr>
          </a:p>
        </p:txBody>
      </p:sp>
      <p:graphicFrame>
        <p:nvGraphicFramePr>
          <p:cNvPr id="350" name="Google Shape;350;p69"/>
          <p:cNvGraphicFramePr/>
          <p:nvPr/>
        </p:nvGraphicFramePr>
        <p:xfrm>
          <a:off x="152850" y="1047750"/>
          <a:ext cx="3000000" cy="3000000"/>
        </p:xfrm>
        <a:graphic>
          <a:graphicData uri="http://schemas.openxmlformats.org/drawingml/2006/table">
            <a:tbl>
              <a:tblPr>
                <a:noFill/>
                <a:tableStyleId>{6A5D652F-5E04-4D57-83C5-A94A77EE064E}</a:tableStyleId>
              </a:tblPr>
              <a:tblGrid>
                <a:gridCol w="3343500"/>
                <a:gridCol w="5493300"/>
              </a:tblGrid>
              <a:tr h="381000">
                <a:tc>
                  <a:txBody>
                    <a:bodyPr/>
                    <a:lstStyle/>
                    <a:p>
                      <a:pPr indent="0" lvl="0" marL="0" rtl="0" algn="ctr">
                        <a:spcBef>
                          <a:spcPts val="0"/>
                        </a:spcBef>
                        <a:spcAft>
                          <a:spcPts val="0"/>
                        </a:spcAft>
                        <a:buNone/>
                      </a:pPr>
                      <a:r>
                        <a:rPr b="1" lang="en" sz="1800">
                          <a:solidFill>
                            <a:schemeClr val="lt2"/>
                          </a:solidFill>
                        </a:rPr>
                        <a:t>METHOD</a:t>
                      </a:r>
                      <a:endParaRPr b="1" sz="1800">
                        <a:solidFill>
                          <a:schemeClr val="lt2"/>
                        </a:solidFill>
                      </a:endParaRPr>
                    </a:p>
                  </a:txBody>
                  <a:tcPr marT="91425" marB="91425" marR="91425" marL="91425"/>
                </a:tc>
                <a:tc>
                  <a:txBody>
                    <a:bodyPr/>
                    <a:lstStyle/>
                    <a:p>
                      <a:pPr indent="0" lvl="0" marL="0" rtl="0" algn="ctr">
                        <a:spcBef>
                          <a:spcPts val="0"/>
                        </a:spcBef>
                        <a:spcAft>
                          <a:spcPts val="0"/>
                        </a:spcAft>
                        <a:buNone/>
                      </a:pPr>
                      <a:r>
                        <a:rPr b="1" lang="en" sz="1800">
                          <a:solidFill>
                            <a:schemeClr val="lt2"/>
                          </a:solidFill>
                        </a:rPr>
                        <a:t>DESCRIPTION</a:t>
                      </a:r>
                      <a:endParaRPr b="1"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getElementById(id)</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Gets the element with a given ID below this point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getElementsByTagName(tag)</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Gets all elements with the given tag below this point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appendChild(node)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Add the given node to the DOM below this point.</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removeChild(node)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Remove the specified child node from the DOM.</a:t>
                      </a:r>
                      <a:endParaRPr sz="1800">
                        <a:solidFill>
                          <a:schemeClr val="lt2"/>
                        </a:solidFill>
                      </a:endParaRPr>
                    </a:p>
                  </a:txBody>
                  <a:tcPr marT="91425" marB="91425" marR="91425" marL="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0"/>
          <p:cNvSpPr txBox="1"/>
          <p:nvPr>
            <p:ph idx="1" type="body"/>
          </p:nvPr>
        </p:nvSpPr>
        <p:spPr>
          <a:xfrm>
            <a:off x="311700" y="2700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examples of DOM </a:t>
            </a:r>
            <a:r>
              <a:rPr i="1" lang="en"/>
              <a:t>methods </a:t>
            </a:r>
            <a:r>
              <a:rPr lang="en"/>
              <a:t>include:</a:t>
            </a:r>
            <a:endParaRPr/>
          </a:p>
          <a:p>
            <a:pPr indent="0" lvl="0" marL="0" rtl="0" algn="ctr">
              <a:spcBef>
                <a:spcPts val="1600"/>
              </a:spcBef>
              <a:spcAft>
                <a:spcPts val="0"/>
              </a:spcAft>
              <a:buNone/>
            </a:pPr>
            <a:r>
              <a:t/>
            </a:r>
            <a:endParaRPr sz="2400">
              <a:latin typeface="Consolas"/>
              <a:ea typeface="Consolas"/>
              <a:cs typeface="Consolas"/>
              <a:sym typeface="Consolas"/>
            </a:endParaRPr>
          </a:p>
        </p:txBody>
      </p:sp>
      <p:graphicFrame>
        <p:nvGraphicFramePr>
          <p:cNvPr id="356" name="Google Shape;356;p70"/>
          <p:cNvGraphicFramePr/>
          <p:nvPr/>
        </p:nvGraphicFramePr>
        <p:xfrm>
          <a:off x="152850" y="1047750"/>
          <a:ext cx="3000000" cy="3000000"/>
        </p:xfrm>
        <a:graphic>
          <a:graphicData uri="http://schemas.openxmlformats.org/drawingml/2006/table">
            <a:tbl>
              <a:tblPr>
                <a:noFill/>
                <a:tableStyleId>{6A5D652F-5E04-4D57-83C5-A94A77EE064E}</a:tableStyleId>
              </a:tblPr>
              <a:tblGrid>
                <a:gridCol w="3343500"/>
                <a:gridCol w="5493300"/>
              </a:tblGrid>
              <a:tr h="381000">
                <a:tc>
                  <a:txBody>
                    <a:bodyPr/>
                    <a:lstStyle/>
                    <a:p>
                      <a:pPr indent="0" lvl="0" marL="0" rtl="0" algn="ctr">
                        <a:spcBef>
                          <a:spcPts val="0"/>
                        </a:spcBef>
                        <a:spcAft>
                          <a:spcPts val="0"/>
                        </a:spcAft>
                        <a:buNone/>
                      </a:pPr>
                      <a:r>
                        <a:rPr b="1" lang="en" sz="1800">
                          <a:solidFill>
                            <a:schemeClr val="lt2"/>
                          </a:solidFill>
                        </a:rPr>
                        <a:t>METHOD</a:t>
                      </a:r>
                      <a:endParaRPr b="1" sz="1800">
                        <a:solidFill>
                          <a:schemeClr val="lt2"/>
                        </a:solidFill>
                      </a:endParaRPr>
                    </a:p>
                  </a:txBody>
                  <a:tcPr marT="91425" marB="91425" marR="91425" marL="91425"/>
                </a:tc>
                <a:tc>
                  <a:txBody>
                    <a:bodyPr/>
                    <a:lstStyle/>
                    <a:p>
                      <a:pPr indent="0" lvl="0" marL="0" rtl="0" algn="ctr">
                        <a:spcBef>
                          <a:spcPts val="0"/>
                        </a:spcBef>
                        <a:spcAft>
                          <a:spcPts val="0"/>
                        </a:spcAft>
                        <a:buNone/>
                      </a:pPr>
                      <a:r>
                        <a:rPr b="1" lang="en" sz="1800">
                          <a:solidFill>
                            <a:schemeClr val="lt2"/>
                          </a:solidFill>
                        </a:rPr>
                        <a:t>DESCRIPTION</a:t>
                      </a:r>
                      <a:endParaRPr b="1"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getElementBy</a:t>
                      </a:r>
                      <a:r>
                        <a:rPr b="1" lang="en" sz="1800">
                          <a:solidFill>
                            <a:schemeClr val="accent6"/>
                          </a:solidFill>
                          <a:latin typeface="Consolas"/>
                          <a:ea typeface="Consolas"/>
                          <a:cs typeface="Consolas"/>
                          <a:sym typeface="Consolas"/>
                        </a:rPr>
                        <a:t>Id</a:t>
                      </a:r>
                      <a:r>
                        <a:rPr lang="en" sz="1800">
                          <a:solidFill>
                            <a:schemeClr val="lt2"/>
                          </a:solidFill>
                          <a:latin typeface="Consolas"/>
                          <a:ea typeface="Consolas"/>
                          <a:cs typeface="Consolas"/>
                          <a:sym typeface="Consolas"/>
                        </a:rPr>
                        <a:t>(id)</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Gets the element with a given ID below this point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getElementsByTagName(tag)</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Gets all elements with the given tag below this point in the DOM.</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appendChild(node)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Add the given node to the DOM below this point.</a:t>
                      </a:r>
                      <a:endParaRPr sz="1800">
                        <a:solidFill>
                          <a:schemeClr val="lt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lt2"/>
                          </a:solidFill>
                          <a:latin typeface="Consolas"/>
                          <a:ea typeface="Consolas"/>
                          <a:cs typeface="Consolas"/>
                          <a:sym typeface="Consolas"/>
                        </a:rPr>
                        <a:t>removeChild(node)</a:t>
                      </a:r>
                      <a:endParaRPr sz="1800">
                        <a:solidFill>
                          <a:schemeClr val="lt2"/>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lt2"/>
                          </a:solidFill>
                        </a:rPr>
                        <a:t>Remove the specified child node from the DOM.</a:t>
                      </a:r>
                      <a:endParaRPr sz="1800">
                        <a:solidFill>
                          <a:schemeClr val="lt2"/>
                        </a:solidFill>
                      </a:endParaRPr>
                    </a:p>
                  </a:txBody>
                  <a:tcPr marT="91425" marB="91425" marR="91425" marL="914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Starting at </a:t>
            </a:r>
            <a:r>
              <a:rPr lang="en">
                <a:latin typeface="Consolas"/>
                <a:ea typeface="Consolas"/>
                <a:cs typeface="Consolas"/>
                <a:sym typeface="Consolas"/>
              </a:rPr>
              <a:t>document</a:t>
            </a:r>
            <a:r>
              <a:rPr lang="en"/>
              <a:t>, we can get anywhere on our page we want using DOM properties and methods.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Because DOM manipulation is so common with JavaScript, and because the code can get quite lengthy, people wanted alternatives. The jQuery open-source library for JavaScript is designed to simplify </a:t>
            </a:r>
            <a:r>
              <a:rPr i="1" lang="en"/>
              <a:t>client-side scripting</a:t>
            </a:r>
            <a:r>
              <a:rPr lang="en"/>
              <a:t> operations, such as DOM manipulation.</a:t>
            </a:r>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Variables in JavaScript do </a:t>
            </a:r>
            <a:r>
              <a:rPr lang="en" u="sng"/>
              <a:t>not</a:t>
            </a:r>
            <a:r>
              <a:rPr lang="en"/>
              <a:t> require a type specifier, and do </a:t>
            </a:r>
            <a:r>
              <a:rPr lang="en" u="sng"/>
              <a:t>not</a:t>
            </a:r>
            <a:r>
              <a:rPr lang="en"/>
              <a:t> need to be declared in advance. But there is a special keyword for introducing them.</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sz="3000">
                <a:latin typeface="Consolas"/>
                <a:ea typeface="Consolas"/>
                <a:cs typeface="Consolas"/>
                <a:sym typeface="Consolas"/>
              </a:rPr>
              <a:t>let x = 44;</a:t>
            </a:r>
            <a:endParaRPr sz="3000">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to set the background color of the HTML element with ID </a:t>
            </a:r>
            <a:r>
              <a:rPr lang="en">
                <a:latin typeface="Consolas"/>
                <a:ea typeface="Consolas"/>
                <a:cs typeface="Consolas"/>
                <a:sym typeface="Consolas"/>
              </a:rPr>
              <a:t>colorDiv</a:t>
            </a:r>
            <a:r>
              <a:rPr lang="en"/>
              <a:t> to be green:</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sz="1700">
                <a:latin typeface="Consolas"/>
                <a:ea typeface="Consolas"/>
                <a:cs typeface="Consolas"/>
                <a:sym typeface="Consolas"/>
              </a:rPr>
              <a:t>document.getElementById("colorDiv").style.backgroundColor = "green";</a:t>
            </a:r>
            <a:endParaRPr sz="1700">
              <a:latin typeface="Consolas"/>
              <a:ea typeface="Consolas"/>
              <a:cs typeface="Consolas"/>
              <a:sym typeface="Consolas"/>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accent6"/>
                </a:solidFill>
              </a:rPr>
              <a:t>jQuery</a:t>
            </a:r>
            <a:r>
              <a:rPr lang="en"/>
              <a:t> to set the background color of the HTML element with ID </a:t>
            </a:r>
            <a:r>
              <a:rPr lang="en">
                <a:latin typeface="Consolas"/>
                <a:ea typeface="Consolas"/>
                <a:cs typeface="Consolas"/>
                <a:sym typeface="Consolas"/>
              </a:rPr>
              <a:t>colorDiv</a:t>
            </a:r>
            <a:r>
              <a:rPr lang="en"/>
              <a:t> to be green:</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sz="1700">
                <a:solidFill>
                  <a:schemeClr val="accent6"/>
                </a:solidFill>
                <a:latin typeface="Consolas"/>
                <a:ea typeface="Consolas"/>
                <a:cs typeface="Consolas"/>
                <a:sym typeface="Consolas"/>
              </a:rPr>
              <a:t>$("colorDiv").css("background-color", "green");</a:t>
            </a:r>
            <a:endParaRPr sz="1700">
              <a:solidFill>
                <a:schemeClr val="accent6"/>
              </a:solidFill>
              <a:latin typeface="Consolas"/>
              <a:ea typeface="Consolas"/>
              <a:cs typeface="Consolas"/>
              <a:sym typeface="Consolas"/>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jQuery to set the background color of the HTML element with ID </a:t>
            </a:r>
            <a:r>
              <a:rPr lang="en">
                <a:latin typeface="Consolas"/>
                <a:ea typeface="Consolas"/>
                <a:cs typeface="Consolas"/>
                <a:sym typeface="Consolas"/>
              </a:rPr>
              <a:t>colorDiv</a:t>
            </a:r>
            <a:r>
              <a:rPr lang="en"/>
              <a:t> to be green:</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sz="1700">
                <a:latin typeface="Consolas"/>
                <a:ea typeface="Consolas"/>
                <a:cs typeface="Consolas"/>
                <a:sym typeface="Consolas"/>
              </a:rPr>
              <a:t>$("colorDiv").css("background-color", "green");</a:t>
            </a:r>
            <a:endParaRPr sz="1700">
              <a:latin typeface="Consolas"/>
              <a:ea typeface="Consolas"/>
              <a:cs typeface="Consolas"/>
              <a:sym typeface="Consolas"/>
            </a:endParaRPr>
          </a:p>
          <a:p>
            <a:pPr indent="0" lvl="0" marL="0" rtl="0" algn="l">
              <a:spcBef>
                <a:spcPts val="1600"/>
              </a:spcBef>
              <a:spcAft>
                <a:spcPts val="0"/>
              </a:spcAft>
              <a:buNone/>
            </a:pPr>
            <a:r>
              <a:t/>
            </a:r>
            <a:endParaRPr sz="1700">
              <a:latin typeface="Consolas"/>
              <a:ea typeface="Consolas"/>
              <a:cs typeface="Consolas"/>
              <a:sym typeface="Consolas"/>
            </a:endParaRPr>
          </a:p>
          <a:p>
            <a:pPr indent="-342900" lvl="0" marL="457200" rtl="0" algn="l">
              <a:spcBef>
                <a:spcPts val="1600"/>
              </a:spcBef>
              <a:spcAft>
                <a:spcPts val="0"/>
              </a:spcAft>
              <a:buSzPts val="1800"/>
              <a:buChar char="●"/>
            </a:pPr>
            <a:r>
              <a:rPr lang="en"/>
              <a:t>More information about the various potential use cases for jQuery at </a:t>
            </a:r>
            <a:endParaRPr/>
          </a:p>
          <a:p>
            <a:pPr indent="0" lvl="0" marL="0" rtl="0" algn="ctr">
              <a:spcBef>
                <a:spcPts val="1600"/>
              </a:spcBef>
              <a:spcAft>
                <a:spcPts val="0"/>
              </a:spcAft>
              <a:buNone/>
            </a:pPr>
            <a:r>
              <a:rPr lang="en" sz="2200">
                <a:latin typeface="Consolas"/>
                <a:ea typeface="Consolas"/>
                <a:cs typeface="Consolas"/>
                <a:sym typeface="Consolas"/>
              </a:rPr>
              <a:t>https://api.jquery.com</a:t>
            </a:r>
            <a:endParaRPr sz="2200">
              <a:latin typeface="Consolas"/>
              <a:ea typeface="Consolas"/>
              <a:cs typeface="Consolas"/>
              <a:sym typeface="Consolas"/>
            </a:endParaRPr>
          </a:p>
          <a:p>
            <a:pPr indent="0" lvl="0" marL="0" rtl="0" algn="ctr">
              <a:spcBef>
                <a:spcPts val="1600"/>
              </a:spcBef>
              <a:spcAft>
                <a:spcPts val="0"/>
              </a:spcAft>
              <a:buNone/>
            </a:pPr>
            <a:r>
              <a:t/>
            </a:r>
            <a:endParaRPr sz="2400">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382" name="Google Shape;382;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the files you uploaded to your IDE!</a:t>
            </a:r>
            <a:endParaRPr/>
          </a:p>
        </p:txBody>
      </p:sp>
      <p:pic>
        <p:nvPicPr>
          <p:cNvPr descr="Mudkip - Album on Imgur" id="383" name="Google Shape;383;p75"/>
          <p:cNvPicPr preferRelativeResize="0"/>
          <p:nvPr/>
        </p:nvPicPr>
        <p:blipFill>
          <a:blip r:embed="rId3">
            <a:alphaModFix/>
          </a:blip>
          <a:stretch>
            <a:fillRect/>
          </a:stretch>
        </p:blipFill>
        <p:spPr>
          <a:xfrm>
            <a:off x="2327063" y="1874950"/>
            <a:ext cx="4489875" cy="26939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Trivia</a:t>
            </a:r>
            <a:endParaRPr/>
          </a:p>
        </p:txBody>
      </p:sp>
      <p:sp>
        <p:nvSpPr>
          <p:cNvPr id="389" name="Google Shape;389;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https://cs50.harvard.edu/college/2020/fall/labs/8/</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Variables in JavaScript do </a:t>
            </a:r>
            <a:r>
              <a:rPr lang="en" u="sng"/>
              <a:t>not</a:t>
            </a:r>
            <a:r>
              <a:rPr lang="en"/>
              <a:t> require a type specifier, and do </a:t>
            </a:r>
            <a:r>
              <a:rPr lang="en" u="sng"/>
              <a:t>not</a:t>
            </a:r>
            <a:r>
              <a:rPr lang="en"/>
              <a:t> need to be declared in advance. But there is a special keyword for introducing them.</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sz="3000">
                <a:solidFill>
                  <a:schemeClr val="accent6"/>
                </a:solidFill>
                <a:latin typeface="Consolas"/>
                <a:ea typeface="Consolas"/>
                <a:cs typeface="Consolas"/>
                <a:sym typeface="Consolas"/>
              </a:rPr>
              <a:t>let</a:t>
            </a:r>
            <a:r>
              <a:rPr lang="en" sz="3000">
                <a:latin typeface="Consolas"/>
                <a:ea typeface="Consolas"/>
                <a:cs typeface="Consolas"/>
                <a:sym typeface="Consolas"/>
              </a:rPr>
              <a:t> x = 44;</a:t>
            </a:r>
            <a:endParaRPr sz="30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Variables in JavaScript do </a:t>
            </a:r>
            <a:r>
              <a:rPr lang="en" u="sng"/>
              <a:t>not</a:t>
            </a:r>
            <a:r>
              <a:rPr lang="en"/>
              <a:t> require a type specifier, and do </a:t>
            </a:r>
            <a:r>
              <a:rPr lang="en" u="sng"/>
              <a:t>not</a:t>
            </a:r>
            <a:r>
              <a:rPr lang="en"/>
              <a:t> need to be declared in advance. But there is a special keyword for introducing them.</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sz="3000">
                <a:latin typeface="Consolas"/>
                <a:ea typeface="Consolas"/>
                <a:cs typeface="Consolas"/>
                <a:sym typeface="Consolas"/>
              </a:rPr>
              <a:t>let</a:t>
            </a:r>
            <a:r>
              <a:rPr lang="en" sz="3000">
                <a:latin typeface="Consolas"/>
                <a:ea typeface="Consolas"/>
                <a:cs typeface="Consolas"/>
                <a:sym typeface="Consolas"/>
              </a:rPr>
              <a:t> x = 44</a:t>
            </a:r>
            <a:r>
              <a:rPr lang="en" sz="3000">
                <a:solidFill>
                  <a:schemeClr val="accent6"/>
                </a:solidFill>
                <a:latin typeface="Consolas"/>
                <a:ea typeface="Consolas"/>
                <a:cs typeface="Consolas"/>
                <a:sym typeface="Consolas"/>
              </a:rPr>
              <a:t>;</a:t>
            </a:r>
            <a:endParaRPr sz="3000">
              <a:solidFill>
                <a:schemeClr val="accent6"/>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Conditionals are the same as C, and curly braces are used to delimit the blocks again.</a:t>
            </a:r>
            <a:endParaRPr/>
          </a:p>
          <a:p>
            <a:pPr indent="0" lvl="0" marL="0" rtl="0" algn="l">
              <a:spcBef>
                <a:spcPts val="1600"/>
              </a:spcBef>
              <a:spcAft>
                <a:spcPts val="1600"/>
              </a:spcAft>
              <a:buNone/>
            </a:pPr>
            <a:r>
              <a:t/>
            </a:r>
            <a:endParaRPr sz="30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