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4"/>
  </p:notesMasterIdLst>
  <p:handoutMasterIdLst>
    <p:handoutMasterId r:id="rId115"/>
  </p:handoutMasterIdLst>
  <p:sldIdLst>
    <p:sldId id="256" r:id="rId2"/>
    <p:sldId id="299" r:id="rId3"/>
    <p:sldId id="328" r:id="rId4"/>
    <p:sldId id="303" r:id="rId5"/>
    <p:sldId id="327" r:id="rId6"/>
    <p:sldId id="265" r:id="rId7"/>
    <p:sldId id="379" r:id="rId8"/>
    <p:sldId id="266" r:id="rId9"/>
    <p:sldId id="269" r:id="rId10"/>
    <p:sldId id="362" r:id="rId11"/>
    <p:sldId id="285" r:id="rId12"/>
    <p:sldId id="298" r:id="rId13"/>
    <p:sldId id="286" r:id="rId14"/>
    <p:sldId id="275" r:id="rId15"/>
    <p:sldId id="272" r:id="rId16"/>
    <p:sldId id="274" r:id="rId17"/>
    <p:sldId id="267" r:id="rId18"/>
    <p:sldId id="270" r:id="rId19"/>
    <p:sldId id="271" r:id="rId20"/>
    <p:sldId id="292" r:id="rId21"/>
    <p:sldId id="377" r:id="rId22"/>
    <p:sldId id="289" r:id="rId23"/>
    <p:sldId id="290" r:id="rId24"/>
    <p:sldId id="301" r:id="rId25"/>
    <p:sldId id="288" r:id="rId26"/>
    <p:sldId id="293" r:id="rId27"/>
    <p:sldId id="317" r:id="rId28"/>
    <p:sldId id="352" r:id="rId29"/>
    <p:sldId id="304" r:id="rId30"/>
    <p:sldId id="372" r:id="rId31"/>
    <p:sldId id="363" r:id="rId32"/>
    <p:sldId id="364" r:id="rId33"/>
    <p:sldId id="376" r:id="rId34"/>
    <p:sldId id="380" r:id="rId35"/>
    <p:sldId id="336" r:id="rId36"/>
    <p:sldId id="306" r:id="rId37"/>
    <p:sldId id="330" r:id="rId38"/>
    <p:sldId id="329" r:id="rId39"/>
    <p:sldId id="346" r:id="rId40"/>
    <p:sldId id="355" r:id="rId41"/>
    <p:sldId id="365" r:id="rId42"/>
    <p:sldId id="343" r:id="rId43"/>
    <p:sldId id="344" r:id="rId44"/>
    <p:sldId id="273" r:id="rId45"/>
    <p:sldId id="316" r:id="rId46"/>
    <p:sldId id="348" r:id="rId47"/>
    <p:sldId id="345" r:id="rId48"/>
    <p:sldId id="370" r:id="rId49"/>
    <p:sldId id="371" r:id="rId50"/>
    <p:sldId id="320" r:id="rId51"/>
    <p:sldId id="366" r:id="rId52"/>
    <p:sldId id="322" r:id="rId53"/>
    <p:sldId id="359" r:id="rId54"/>
    <p:sldId id="360" r:id="rId55"/>
    <p:sldId id="323" r:id="rId56"/>
    <p:sldId id="324" r:id="rId57"/>
    <p:sldId id="321" r:id="rId58"/>
    <p:sldId id="383" r:id="rId59"/>
    <p:sldId id="325" r:id="rId60"/>
    <p:sldId id="361" r:id="rId61"/>
    <p:sldId id="373" r:id="rId62"/>
    <p:sldId id="331" r:id="rId63"/>
    <p:sldId id="381" r:id="rId64"/>
    <p:sldId id="307" r:id="rId65"/>
    <p:sldId id="337" r:id="rId66"/>
    <p:sldId id="332" r:id="rId67"/>
    <p:sldId id="368" r:id="rId68"/>
    <p:sldId id="283" r:id="rId69"/>
    <p:sldId id="341" r:id="rId70"/>
    <p:sldId id="305" r:id="rId71"/>
    <p:sldId id="310" r:id="rId72"/>
    <p:sldId id="311" r:id="rId73"/>
    <p:sldId id="294" r:id="rId74"/>
    <p:sldId id="312" r:id="rId75"/>
    <p:sldId id="295" r:id="rId76"/>
    <p:sldId id="313" r:id="rId77"/>
    <p:sldId id="314" r:id="rId78"/>
    <p:sldId id="369" r:id="rId79"/>
    <p:sldId id="268" r:id="rId80"/>
    <p:sldId id="287" r:id="rId81"/>
    <p:sldId id="374" r:id="rId82"/>
    <p:sldId id="375" r:id="rId83"/>
    <p:sldId id="338" r:id="rId84"/>
    <p:sldId id="308" r:id="rId85"/>
    <p:sldId id="335" r:id="rId86"/>
    <p:sldId id="353" r:id="rId87"/>
    <p:sldId id="347" r:id="rId88"/>
    <p:sldId id="387" r:id="rId89"/>
    <p:sldId id="291" r:id="rId90"/>
    <p:sldId id="297" r:id="rId91"/>
    <p:sldId id="386" r:id="rId92"/>
    <p:sldId id="385" r:id="rId93"/>
    <p:sldId id="356" r:id="rId94"/>
    <p:sldId id="282" r:id="rId95"/>
    <p:sldId id="349" r:id="rId96"/>
    <p:sldId id="350" r:id="rId97"/>
    <p:sldId id="281" r:id="rId98"/>
    <p:sldId id="280" r:id="rId99"/>
    <p:sldId id="284" r:id="rId100"/>
    <p:sldId id="339" r:id="rId101"/>
    <p:sldId id="351" r:id="rId102"/>
    <p:sldId id="382" r:id="rId103"/>
    <p:sldId id="260" r:id="rId104"/>
    <p:sldId id="384" r:id="rId105"/>
    <p:sldId id="318" r:id="rId106"/>
    <p:sldId id="315" r:id="rId107"/>
    <p:sldId id="358" r:id="rId108"/>
    <p:sldId id="367" r:id="rId109"/>
    <p:sldId id="278" r:id="rId110"/>
    <p:sldId id="319" r:id="rId111"/>
    <p:sldId id="354" r:id="rId112"/>
    <p:sldId id="357" r:id="rId1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ssion 1" id="{485E5F89-FC10-4974-B2C4-D37E84A3B335}">
          <p14:sldIdLst>
            <p14:sldId id="256"/>
            <p14:sldId id="299"/>
            <p14:sldId id="328"/>
            <p14:sldId id="303"/>
            <p14:sldId id="327"/>
            <p14:sldId id="265"/>
            <p14:sldId id="379"/>
            <p14:sldId id="266"/>
            <p14:sldId id="269"/>
            <p14:sldId id="362"/>
            <p14:sldId id="285"/>
            <p14:sldId id="298"/>
            <p14:sldId id="286"/>
            <p14:sldId id="275"/>
            <p14:sldId id="272"/>
            <p14:sldId id="274"/>
            <p14:sldId id="267"/>
            <p14:sldId id="270"/>
            <p14:sldId id="271"/>
            <p14:sldId id="292"/>
            <p14:sldId id="377"/>
            <p14:sldId id="289"/>
            <p14:sldId id="290"/>
            <p14:sldId id="301"/>
            <p14:sldId id="288"/>
            <p14:sldId id="293"/>
            <p14:sldId id="317"/>
            <p14:sldId id="352"/>
            <p14:sldId id="304"/>
            <p14:sldId id="372"/>
            <p14:sldId id="363"/>
            <p14:sldId id="364"/>
            <p14:sldId id="376"/>
          </p14:sldIdLst>
        </p14:section>
        <p14:section name="Session 2" id="{AF16CAC1-0976-437E-A3D1-88DE2CE0CA36}">
          <p14:sldIdLst>
            <p14:sldId id="380"/>
            <p14:sldId id="336"/>
            <p14:sldId id="306"/>
            <p14:sldId id="330"/>
            <p14:sldId id="329"/>
            <p14:sldId id="346"/>
            <p14:sldId id="355"/>
            <p14:sldId id="365"/>
            <p14:sldId id="343"/>
            <p14:sldId id="344"/>
            <p14:sldId id="273"/>
            <p14:sldId id="316"/>
            <p14:sldId id="348"/>
            <p14:sldId id="345"/>
            <p14:sldId id="370"/>
            <p14:sldId id="371"/>
            <p14:sldId id="320"/>
            <p14:sldId id="366"/>
            <p14:sldId id="322"/>
            <p14:sldId id="359"/>
            <p14:sldId id="360"/>
            <p14:sldId id="323"/>
            <p14:sldId id="324"/>
            <p14:sldId id="321"/>
            <p14:sldId id="383"/>
            <p14:sldId id="325"/>
            <p14:sldId id="361"/>
            <p14:sldId id="373"/>
            <p14:sldId id="331"/>
            <p14:sldId id="381"/>
          </p14:sldIdLst>
        </p14:section>
        <p14:section name="Session 3" id="{803AD0C3-4AEE-44A8-AADA-1AC1CFAADFEA}">
          <p14:sldIdLst>
            <p14:sldId id="307"/>
            <p14:sldId id="337"/>
            <p14:sldId id="332"/>
            <p14:sldId id="368"/>
            <p14:sldId id="283"/>
            <p14:sldId id="341"/>
            <p14:sldId id="305"/>
            <p14:sldId id="310"/>
            <p14:sldId id="311"/>
            <p14:sldId id="294"/>
            <p14:sldId id="312"/>
            <p14:sldId id="295"/>
            <p14:sldId id="313"/>
            <p14:sldId id="314"/>
            <p14:sldId id="369"/>
            <p14:sldId id="268"/>
            <p14:sldId id="287"/>
            <p14:sldId id="374"/>
            <p14:sldId id="375"/>
          </p14:sldIdLst>
        </p14:section>
        <p14:section name="Session 4" id="{950AE910-5E57-4B12-A903-46917728FDB1}">
          <p14:sldIdLst>
            <p14:sldId id="338"/>
            <p14:sldId id="308"/>
            <p14:sldId id="335"/>
            <p14:sldId id="353"/>
            <p14:sldId id="347"/>
            <p14:sldId id="387"/>
            <p14:sldId id="291"/>
            <p14:sldId id="297"/>
            <p14:sldId id="386"/>
            <p14:sldId id="385"/>
            <p14:sldId id="356"/>
            <p14:sldId id="282"/>
            <p14:sldId id="349"/>
            <p14:sldId id="350"/>
            <p14:sldId id="281"/>
            <p14:sldId id="280"/>
            <p14:sldId id="284"/>
            <p14:sldId id="339"/>
            <p14:sldId id="351"/>
            <p14:sldId id="382"/>
            <p14:sldId id="260"/>
            <p14:sldId id="384"/>
            <p14:sldId id="318"/>
            <p14:sldId id="315"/>
            <p14:sldId id="358"/>
            <p14:sldId id="367"/>
            <p14:sldId id="278"/>
            <p14:sldId id="319"/>
            <p14:sldId id="354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9" orient="horz" pos="3923" userDrawn="1">
          <p15:clr>
            <a:srgbClr val="A4A3A4"/>
          </p15:clr>
        </p15:guide>
        <p15:guide id="11" pos="272" userDrawn="1">
          <p15:clr>
            <a:srgbClr val="A4A3A4"/>
          </p15:clr>
        </p15:guide>
        <p15:guide id="12" pos="7408" userDrawn="1">
          <p15:clr>
            <a:srgbClr val="A4A3A4"/>
          </p15:clr>
        </p15:guide>
        <p15:guide id="14" pos="3961" userDrawn="1">
          <p15:clr>
            <a:srgbClr val="A4A3A4"/>
          </p15:clr>
        </p15:guide>
        <p15:guide id="15" pos="3719" userDrawn="1">
          <p15:clr>
            <a:srgbClr val="A4A3A4"/>
          </p15:clr>
        </p15:guide>
        <p15:guide id="17" orient="horz" pos="2309" userDrawn="1">
          <p15:clr>
            <a:srgbClr val="A4A3A4"/>
          </p15:clr>
        </p15:guide>
        <p15:guide id="18" orient="horz" pos="691" userDrawn="1">
          <p15:clr>
            <a:srgbClr val="A4A3A4"/>
          </p15:clr>
        </p15:guide>
        <p15:guide id="1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zt89U7qHQ@ethz.ch" initials="j" lastIdx="13" clrIdx="0">
    <p:extLst>
      <p:ext uri="{19B8F6BF-5375-455C-9EA6-DF929625EA0E}">
        <p15:presenceInfo xmlns:p15="http://schemas.microsoft.com/office/powerpoint/2012/main" userId="jzt89U7qHQ@ethz.ch" providerId="None"/>
      </p:ext>
    </p:extLst>
  </p:cmAuthor>
  <p:cmAuthor id="2" name="Hannes Vogt" initials="HV" lastIdx="24" clrIdx="1">
    <p:extLst>
      <p:ext uri="{19B8F6BF-5375-455C-9EA6-DF929625EA0E}">
        <p15:presenceInfo xmlns:p15="http://schemas.microsoft.com/office/powerpoint/2012/main" userId="d260f0eb87f5040d" providerId="Windows Live"/>
      </p:ext>
    </p:extLst>
  </p:cmAuthor>
  <p:cmAuthor id="3" name="Lukas Mosimann" initials="LM" lastIdx="22" clrIdx="2">
    <p:extLst>
      <p:ext uri="{19B8F6BF-5375-455C-9EA6-DF929625EA0E}">
        <p15:presenceInfo xmlns:p15="http://schemas.microsoft.com/office/powerpoint/2012/main" userId="f9c0006ecdf04017" providerId="Windows Live"/>
      </p:ext>
    </p:extLst>
  </p:cmAuthor>
  <p:cmAuthor id="4" name="Guest User" initials="GU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CC3399"/>
    <a:srgbClr val="E2001A"/>
    <a:srgbClr val="A60B16"/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9DF630-894A-484C-B11A-BBE6E5867709}" v="2630" dt="2019-05-13T09:19:08.799"/>
    <p1510:client id="{43C69118-C622-4F3F-87D4-508FA81138AE}" v="2572" dt="2019-05-14T09:37:09.315"/>
  </p1510:revLst>
</p1510:revInfo>
</file>

<file path=ppt/tableStyles.xml><?xml version="1.0" encoding="utf-8"?>
<a:tblStyleLst xmlns:a="http://schemas.openxmlformats.org/drawingml/2006/main" def="{93296810-A885-4BE3-A3E7-6D5BEEA58F3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54" y="450"/>
      </p:cViewPr>
      <p:guideLst>
        <p:guide orient="horz" pos="3923"/>
        <p:guide pos="272"/>
        <p:guide pos="7408"/>
        <p:guide pos="3961"/>
        <p:guide pos="3719"/>
        <p:guide orient="horz" pos="2309"/>
        <p:guide orient="horz" pos="6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09T11:51:47.143" idx="23">
    <p:pos x="10" y="10"/>
    <p:text>Another mini-survey:
- What's your favorite language?
- How many of you use Makefiles?
- How many use CMake to install software?
- How many use CMake as ther standard tool for building?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2T22:27:30.372" idx="11">
    <p:pos x="10" y="10"/>
    <p:text>mention thta CUDA has the same options</p:text>
    <p:extLst>
      <p:ext uri="{C676402C-5697-4E1C-873F-D02D1690AC5C}">
        <p15:threadingInfo xmlns:p15="http://schemas.microsoft.com/office/powerpoint/2012/main" timeZoneBias="420"/>
      </p:ext>
    </p:extLst>
  </p:cm>
  <p:cm authorId="1" dt="2019-05-02T22:32:20.188" idx="12">
    <p:pos x="10" y="146"/>
    <p:text>CMAKE_CUDA_STANDARD, ...</p:text>
    <p:extLst>
      <p:ext uri="{C676402C-5697-4E1C-873F-D02D1690AC5C}">
        <p15:threadingInfo xmlns:p15="http://schemas.microsoft.com/office/powerpoint/2012/main" timeZoneBias="420">
          <p15:parentCm authorId="1" idx="11"/>
        </p15:threadingInfo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07T10:17:34.175" idx="13">
    <p:pos x="10" y="10"/>
    <p:text>maybe split in 2 slides</p:text>
    <p:extLst>
      <p:ext uri="{C676402C-5697-4E1C-873F-D02D1690AC5C}">
        <p15:threadingInfo xmlns:p15="http://schemas.microsoft.com/office/powerpoint/2012/main" timeZoneBias="-120"/>
      </p:ext>
    </p:extLst>
  </p:cm>
  <p:cm authorId="3" dt="2019-05-07T02:03:51.683" idx="5">
    <p:pos x="10" y="106"/>
    <p:text>we already present it earlier - but I think it's worthy to show what is the actual difference of functions vs macro</p:text>
    <p:extLst>
      <p:ext uri="{C676402C-5697-4E1C-873F-D02D1690AC5C}">
        <p15:threadingInfo xmlns:p15="http://schemas.microsoft.com/office/powerpoint/2012/main" timeZoneBias="420">
          <p15:parentCm authorId="2" idx="13"/>
        </p15:threadingInfo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5-09T21:38:31.635" idx="18">
    <p:pos x="2950" y="1706"/>
    <p:text>here we could quikly mention that script mode exists and why it exists (one of the reasons is compatibility among different systems)</p:text>
    <p:extLst>
      <p:ext uri="{C676402C-5697-4E1C-873F-D02D1690AC5C}">
        <p15:threadingInfo xmlns:p15="http://schemas.microsoft.com/office/powerpoint/2012/main" timeZoneBias="420"/>
      </p:ext>
    </p:extLst>
  </p:cm>
  <p:cm authorId="3" dt="2019-05-09T21:43:21.579" idx="19">
    <p:pos x="499" y="1686"/>
    <p:text>we could also mention that there exists a special syntax for PREBUILD PRELINK and I don't remember the third rule that have a separate add_custom_command synta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07T13:07:23.040" idx="15">
    <p:pos x="6204" y="3567"/>
    <p:text>Do you mean setup/teardown of the unittest env?</p:text>
    <p:extLst>
      <p:ext uri="{C676402C-5697-4E1C-873F-D02D1690AC5C}">
        <p15:threadingInfo xmlns:p15="http://schemas.microsoft.com/office/powerpoint/2012/main" timeZoneBias="-120"/>
      </p:ext>
    </p:extLst>
  </p:cm>
  <p:cm authorId="3" dt="2019-05-07T05:19:32.464" idx="6">
    <p:pos x="6204" y="3663"/>
    <p:text>yes</p:text>
    <p:extLst>
      <p:ext uri="{C676402C-5697-4E1C-873F-D02D1690AC5C}">
        <p15:threadingInfo xmlns:p15="http://schemas.microsoft.com/office/powerpoint/2012/main" timeZoneBias="420">
          <p15:parentCm authorId="2" idx="15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2T03:28:24.416" idx="10">
    <p:pos x="7408" y="685"/>
    <p:text>probably we should show this (e.g., changing the build type)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06T10:55:36.687" idx="5">
    <p:pos x="10" y="10"/>
    <p:text>I'd move this to session 2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06T10:55:19.347" idx="4">
    <p:pos x="10" y="10"/>
    <p:text>I'd move parts of this to session2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5-08T00:51:25.919" idx="8">
    <p:pos x="10" y="10"/>
    <p:text>no generator expressions mentionned here --&gt; tomorrow!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5-08T04:35:22.064" idx="13">
    <p:pos x="10" y="10"/>
    <p:text>I think this could already be used today, but the bug reports indicates that more is coming and it's also not clearly stated that one should switch to PUBLIC_HEADER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5-06T23:15:54.583" idx="1">
    <p:pos x="10" y="10"/>
    <p:text>deleted MyLib</p:text>
    <p:extLst>
      <p:ext uri="{C676402C-5697-4E1C-873F-D02D1690AC5C}">
        <p15:threadingInfo xmlns:p15="http://schemas.microsoft.com/office/powerpoint/2012/main" timeZoneBias="420"/>
      </p:ext>
    </p:extLst>
  </p:cm>
  <p:cm authorId="3" dt="2019-05-06T23:16:50.211" idx="2">
    <p:pos x="10" y="106"/>
    <p:text>in the end both should be okay (cmake/MyLib or cmake/) because both are among the search locations</p:text>
    <p:extLst>
      <p:ext uri="{C676402C-5697-4E1C-873F-D02D1690AC5C}">
        <p15:threadingInfo xmlns:p15="http://schemas.microsoft.com/office/powerpoint/2012/main" timeZoneBias="420">
          <p15:parentCm authorId="3" idx="1"/>
        </p15:threadingInfo>
      </p:ext>
    </p:extLst>
  </p:cm>
  <p:cm authorId="3" dt="2019-05-06T23:17:06.644" idx="3">
    <p:pos x="10" y="202"/>
    <p:text>https://cmake.org/cmake/help/latest/command/find_package.html#search-procedure</p:text>
    <p:extLst>
      <p:ext uri="{C676402C-5697-4E1C-873F-D02D1690AC5C}">
        <p15:threadingInfo xmlns:p15="http://schemas.microsoft.com/office/powerpoint/2012/main" timeZoneBias="420">
          <p15:parentCm authorId="3" idx="1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07T15:26:44.887" idx="18">
    <p:pos x="4361" y="900"/>
    <p:text>add an alias in my solution</p:text>
    <p:extLst>
      <p:ext uri="{C676402C-5697-4E1C-873F-D02D1690AC5C}">
        <p15:threadingInfo xmlns:p15="http://schemas.microsoft.com/office/powerpoint/2012/main" timeZoneBias="-120"/>
      </p:ext>
    </p:extLst>
  </p:cm>
  <p:cm authorId="2" dt="2019-05-07T15:32:52.668" idx="19">
    <p:pos x="4361" y="1036"/>
    <p:text>check how GNUInstallDirs works in cmake 3.14</p:text>
    <p:extLst>
      <p:ext uri="{C676402C-5697-4E1C-873F-D02D1690AC5C}">
        <p15:threadingInfo xmlns:p15="http://schemas.microsoft.com/office/powerpoint/2012/main" timeZoneBias="-120">
          <p15:parentCm authorId="2" idx="18"/>
        </p15:threadingInfo>
      </p:ext>
    </p:extLst>
  </p:cm>
  <p:cm authorId="2" dt="2019-05-07T15:33:12.192" idx="20">
    <p:pos x="3328" y="1818"/>
    <p:text>check how GNUInstallDirs works in cmake 3.14</p:text>
    <p:extLst>
      <p:ext uri="{C676402C-5697-4E1C-873F-D02D1690AC5C}">
        <p15:threadingInfo xmlns:p15="http://schemas.microsoft.com/office/powerpoint/2012/main" timeZoneBias="-120"/>
      </p:ext>
    </p:extLst>
  </p:cm>
  <p:cm authorId="3" dt="2019-05-07T21:55:11.384" idx="7">
    <p:pos x="3328" y="1914"/>
    <p:text>it is needed when we don't want to have the builtin default</p:text>
    <p:extLst>
      <p:ext uri="{C676402C-5697-4E1C-873F-D02D1690AC5C}">
        <p15:threadingInfo xmlns:p15="http://schemas.microsoft.com/office/powerpoint/2012/main" timeZoneBias="420">
          <p15:parentCm authorId="2" idx="20"/>
        </p15:threadingInfo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5-09T21:44:24.138" idx="20">
    <p:pos x="10" y="10"/>
    <p:text>note that it's not possible to wrap this into multiple lines (at least not with indentation)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A934B-08A6-4EFE-9466-D80220A7F90A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EFA5E8A4-2B7B-47AA-9032-063160160C7F}">
      <dgm:prSet phldrT="[Text]"/>
      <dgm:spPr>
        <a:ln w="57150">
          <a:solidFill>
            <a:srgbClr val="00B050"/>
          </a:solidFill>
        </a:ln>
      </dgm:spPr>
      <dgm:t>
        <a:bodyPr/>
        <a:lstStyle/>
        <a:p>
          <a:r>
            <a:rPr lang="de-CH"/>
            <a:t>Configure</a:t>
          </a:r>
          <a:endParaRPr lang="en-CH"/>
        </a:p>
      </dgm:t>
    </dgm:pt>
    <dgm:pt modelId="{2FCCD6D8-4AAA-47BA-A399-035615DE5955}" type="parTrans" cxnId="{9C6938E1-70FC-4D89-91EE-B95387598132}">
      <dgm:prSet/>
      <dgm:spPr/>
      <dgm:t>
        <a:bodyPr/>
        <a:lstStyle/>
        <a:p>
          <a:endParaRPr lang="en-CH"/>
        </a:p>
      </dgm:t>
    </dgm:pt>
    <dgm:pt modelId="{9C9F98C5-68EC-453F-83A4-D91AB3E2C528}" type="sibTrans" cxnId="{9C6938E1-70FC-4D89-91EE-B95387598132}">
      <dgm:prSet/>
      <dgm:spPr/>
      <dgm:t>
        <a:bodyPr/>
        <a:lstStyle/>
        <a:p>
          <a:endParaRPr lang="en-CH"/>
        </a:p>
      </dgm:t>
    </dgm:pt>
    <dgm:pt modelId="{BBFF49D5-7FFD-4AA3-9F0E-611573E685CB}">
      <dgm:prSet phldrT="[Text]"/>
      <dgm:spPr>
        <a:ln w="57150">
          <a:solidFill>
            <a:srgbClr val="00B0F0"/>
          </a:solidFill>
        </a:ln>
      </dgm:spPr>
      <dgm:t>
        <a:bodyPr/>
        <a:lstStyle/>
        <a:p>
          <a:r>
            <a:rPr lang="de-CH"/>
            <a:t>Generate</a:t>
          </a:r>
          <a:endParaRPr lang="en-CH"/>
        </a:p>
      </dgm:t>
    </dgm:pt>
    <dgm:pt modelId="{C46D55AC-9079-4A66-9A4A-9A5709D8F403}" type="parTrans" cxnId="{1F60B819-ACA5-4B9D-9133-0156E2337D1E}">
      <dgm:prSet/>
      <dgm:spPr/>
      <dgm:t>
        <a:bodyPr/>
        <a:lstStyle/>
        <a:p>
          <a:endParaRPr lang="en-CH"/>
        </a:p>
      </dgm:t>
    </dgm:pt>
    <dgm:pt modelId="{A2B13CA7-C4C0-4EC9-A258-CD256874DD6C}" type="sibTrans" cxnId="{1F60B819-ACA5-4B9D-9133-0156E2337D1E}">
      <dgm:prSet/>
      <dgm:spPr/>
      <dgm:t>
        <a:bodyPr/>
        <a:lstStyle/>
        <a:p>
          <a:endParaRPr lang="en-CH"/>
        </a:p>
      </dgm:t>
    </dgm:pt>
    <dgm:pt modelId="{95EC8F71-2993-41FC-856F-674B9A9018E0}">
      <dgm:prSet phldrT="[Text]"/>
      <dgm:spPr>
        <a:ln w="571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de-CH"/>
            <a:t>Build</a:t>
          </a:r>
          <a:endParaRPr lang="en-CH"/>
        </a:p>
      </dgm:t>
    </dgm:pt>
    <dgm:pt modelId="{FA8A56A6-72C5-4DA4-8513-422E3C20593D}" type="parTrans" cxnId="{F81A042D-B84E-48D9-9511-14EB215428AB}">
      <dgm:prSet/>
      <dgm:spPr/>
      <dgm:t>
        <a:bodyPr/>
        <a:lstStyle/>
        <a:p>
          <a:endParaRPr lang="en-CH"/>
        </a:p>
      </dgm:t>
    </dgm:pt>
    <dgm:pt modelId="{70787068-992E-4ACD-8EB6-3DC33BF85903}" type="sibTrans" cxnId="{F81A042D-B84E-48D9-9511-14EB215428AB}">
      <dgm:prSet/>
      <dgm:spPr/>
      <dgm:t>
        <a:bodyPr/>
        <a:lstStyle/>
        <a:p>
          <a:endParaRPr lang="en-CH"/>
        </a:p>
      </dgm:t>
    </dgm:pt>
    <dgm:pt modelId="{21DD0D16-6897-40B6-B68B-45B7C68F8CE0}" type="pres">
      <dgm:prSet presAssocID="{4F1A934B-08A6-4EFE-9466-D80220A7F90A}" presName="Name0" presStyleCnt="0">
        <dgm:presLayoutVars>
          <dgm:dir/>
          <dgm:animLvl val="lvl"/>
          <dgm:resizeHandles val="exact"/>
        </dgm:presLayoutVars>
      </dgm:prSet>
      <dgm:spPr/>
    </dgm:pt>
    <dgm:pt modelId="{F5A734B0-63BD-4EF5-BCA0-830E6453E8C6}" type="pres">
      <dgm:prSet presAssocID="{EFA5E8A4-2B7B-47AA-9032-063160160C7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FDE6E00-1045-4015-A60D-D14ED0102174}" type="pres">
      <dgm:prSet presAssocID="{9C9F98C5-68EC-453F-83A4-D91AB3E2C528}" presName="parTxOnlySpace" presStyleCnt="0"/>
      <dgm:spPr/>
    </dgm:pt>
    <dgm:pt modelId="{B12B1728-DA85-4ADD-8690-DC7AA041425B}" type="pres">
      <dgm:prSet presAssocID="{BBFF49D5-7FFD-4AA3-9F0E-611573E685C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4CA7464-9E45-48B5-98FA-4A75EF16E2A4}" type="pres">
      <dgm:prSet presAssocID="{A2B13CA7-C4C0-4EC9-A258-CD256874DD6C}" presName="parTxOnlySpace" presStyleCnt="0"/>
      <dgm:spPr/>
    </dgm:pt>
    <dgm:pt modelId="{28975746-145B-4378-9CCE-908987514730}" type="pres">
      <dgm:prSet presAssocID="{95EC8F71-2993-41FC-856F-674B9A9018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F60B819-ACA5-4B9D-9133-0156E2337D1E}" srcId="{4F1A934B-08A6-4EFE-9466-D80220A7F90A}" destId="{BBFF49D5-7FFD-4AA3-9F0E-611573E685CB}" srcOrd="1" destOrd="0" parTransId="{C46D55AC-9079-4A66-9A4A-9A5709D8F403}" sibTransId="{A2B13CA7-C4C0-4EC9-A258-CD256874DD6C}"/>
    <dgm:cxn modelId="{F81A042D-B84E-48D9-9511-14EB215428AB}" srcId="{4F1A934B-08A6-4EFE-9466-D80220A7F90A}" destId="{95EC8F71-2993-41FC-856F-674B9A9018E0}" srcOrd="2" destOrd="0" parTransId="{FA8A56A6-72C5-4DA4-8513-422E3C20593D}" sibTransId="{70787068-992E-4ACD-8EB6-3DC33BF85903}"/>
    <dgm:cxn modelId="{318F4E5D-C518-42D8-8DFF-6B5A44E92667}" type="presOf" srcId="{EFA5E8A4-2B7B-47AA-9032-063160160C7F}" destId="{F5A734B0-63BD-4EF5-BCA0-830E6453E8C6}" srcOrd="0" destOrd="0" presId="urn:microsoft.com/office/officeart/2005/8/layout/chevron1"/>
    <dgm:cxn modelId="{9C6938E1-70FC-4D89-91EE-B95387598132}" srcId="{4F1A934B-08A6-4EFE-9466-D80220A7F90A}" destId="{EFA5E8A4-2B7B-47AA-9032-063160160C7F}" srcOrd="0" destOrd="0" parTransId="{2FCCD6D8-4AAA-47BA-A399-035615DE5955}" sibTransId="{9C9F98C5-68EC-453F-83A4-D91AB3E2C528}"/>
    <dgm:cxn modelId="{3DC13DE4-C1E2-4CBC-88BE-167510517E7A}" type="presOf" srcId="{4F1A934B-08A6-4EFE-9466-D80220A7F90A}" destId="{21DD0D16-6897-40B6-B68B-45B7C68F8CE0}" srcOrd="0" destOrd="0" presId="urn:microsoft.com/office/officeart/2005/8/layout/chevron1"/>
    <dgm:cxn modelId="{448849F6-F6D9-44F2-9336-29857E71B9CF}" type="presOf" srcId="{95EC8F71-2993-41FC-856F-674B9A9018E0}" destId="{28975746-145B-4378-9CCE-908987514730}" srcOrd="0" destOrd="0" presId="urn:microsoft.com/office/officeart/2005/8/layout/chevron1"/>
    <dgm:cxn modelId="{2993FCFF-1961-4D99-95E5-6895F17851CD}" type="presOf" srcId="{BBFF49D5-7FFD-4AA3-9F0E-611573E685CB}" destId="{B12B1728-DA85-4ADD-8690-DC7AA041425B}" srcOrd="0" destOrd="0" presId="urn:microsoft.com/office/officeart/2005/8/layout/chevron1"/>
    <dgm:cxn modelId="{66F021F1-0337-47EA-8CB6-29DFF9A38110}" type="presParOf" srcId="{21DD0D16-6897-40B6-B68B-45B7C68F8CE0}" destId="{F5A734B0-63BD-4EF5-BCA0-830E6453E8C6}" srcOrd="0" destOrd="0" presId="urn:microsoft.com/office/officeart/2005/8/layout/chevron1"/>
    <dgm:cxn modelId="{26BE8E81-3B5D-4859-9727-1EB8B07F1A94}" type="presParOf" srcId="{21DD0D16-6897-40B6-B68B-45B7C68F8CE0}" destId="{0FDE6E00-1045-4015-A60D-D14ED0102174}" srcOrd="1" destOrd="0" presId="urn:microsoft.com/office/officeart/2005/8/layout/chevron1"/>
    <dgm:cxn modelId="{CF78DF5E-D139-437C-A739-24DF2D02C1FC}" type="presParOf" srcId="{21DD0D16-6897-40B6-B68B-45B7C68F8CE0}" destId="{B12B1728-DA85-4ADD-8690-DC7AA041425B}" srcOrd="2" destOrd="0" presId="urn:microsoft.com/office/officeart/2005/8/layout/chevron1"/>
    <dgm:cxn modelId="{ED649182-25D1-4A39-BFFE-CA33DF10658F}" type="presParOf" srcId="{21DD0D16-6897-40B6-B68B-45B7C68F8CE0}" destId="{84CA7464-9E45-48B5-98FA-4A75EF16E2A4}" srcOrd="3" destOrd="0" presId="urn:microsoft.com/office/officeart/2005/8/layout/chevron1"/>
    <dgm:cxn modelId="{F93FE85F-3097-4319-8A90-1327502F8D60}" type="presParOf" srcId="{21DD0D16-6897-40B6-B68B-45B7C68F8CE0}" destId="{28975746-145B-4378-9CCE-90898751473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1A934B-08A6-4EFE-9466-D80220A7F90A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EFA5E8A4-2B7B-47AA-9032-063160160C7F}">
      <dgm:prSet phldrT="[Text]"/>
      <dgm:spPr>
        <a:ln w="57150">
          <a:solidFill>
            <a:srgbClr val="00B050"/>
          </a:solidFill>
        </a:ln>
      </dgm:spPr>
      <dgm:t>
        <a:bodyPr/>
        <a:lstStyle/>
        <a:p>
          <a:r>
            <a:rPr lang="de-CH"/>
            <a:t>Configure</a:t>
          </a:r>
          <a:endParaRPr lang="en-CH"/>
        </a:p>
      </dgm:t>
    </dgm:pt>
    <dgm:pt modelId="{2FCCD6D8-4AAA-47BA-A399-035615DE5955}" type="parTrans" cxnId="{9C6938E1-70FC-4D89-91EE-B95387598132}">
      <dgm:prSet/>
      <dgm:spPr/>
      <dgm:t>
        <a:bodyPr/>
        <a:lstStyle/>
        <a:p>
          <a:endParaRPr lang="en-CH"/>
        </a:p>
      </dgm:t>
    </dgm:pt>
    <dgm:pt modelId="{9C9F98C5-68EC-453F-83A4-D91AB3E2C528}" type="sibTrans" cxnId="{9C6938E1-70FC-4D89-91EE-B95387598132}">
      <dgm:prSet/>
      <dgm:spPr/>
      <dgm:t>
        <a:bodyPr/>
        <a:lstStyle/>
        <a:p>
          <a:endParaRPr lang="en-CH"/>
        </a:p>
      </dgm:t>
    </dgm:pt>
    <dgm:pt modelId="{BBFF49D5-7FFD-4AA3-9F0E-611573E685CB}">
      <dgm:prSet phldrT="[Text]"/>
      <dgm:spPr>
        <a:ln w="57150">
          <a:solidFill>
            <a:srgbClr val="00B0F0"/>
          </a:solidFill>
        </a:ln>
      </dgm:spPr>
      <dgm:t>
        <a:bodyPr/>
        <a:lstStyle/>
        <a:p>
          <a:r>
            <a:rPr lang="de-CH"/>
            <a:t>Generate</a:t>
          </a:r>
          <a:endParaRPr lang="en-CH"/>
        </a:p>
      </dgm:t>
    </dgm:pt>
    <dgm:pt modelId="{C46D55AC-9079-4A66-9A4A-9A5709D8F403}" type="parTrans" cxnId="{1F60B819-ACA5-4B9D-9133-0156E2337D1E}">
      <dgm:prSet/>
      <dgm:spPr/>
      <dgm:t>
        <a:bodyPr/>
        <a:lstStyle/>
        <a:p>
          <a:endParaRPr lang="en-CH"/>
        </a:p>
      </dgm:t>
    </dgm:pt>
    <dgm:pt modelId="{A2B13CA7-C4C0-4EC9-A258-CD256874DD6C}" type="sibTrans" cxnId="{1F60B819-ACA5-4B9D-9133-0156E2337D1E}">
      <dgm:prSet/>
      <dgm:spPr/>
      <dgm:t>
        <a:bodyPr/>
        <a:lstStyle/>
        <a:p>
          <a:endParaRPr lang="en-CH"/>
        </a:p>
      </dgm:t>
    </dgm:pt>
    <dgm:pt modelId="{95EC8F71-2993-41FC-856F-674B9A9018E0}">
      <dgm:prSet phldrT="[Text]"/>
      <dgm:spPr>
        <a:ln w="57150">
          <a:solidFill>
            <a:srgbClr val="E2001A"/>
          </a:solidFill>
        </a:ln>
      </dgm:spPr>
      <dgm:t>
        <a:bodyPr/>
        <a:lstStyle/>
        <a:p>
          <a:r>
            <a:rPr lang="de-CH"/>
            <a:t>Build</a:t>
          </a:r>
          <a:endParaRPr lang="en-CH"/>
        </a:p>
      </dgm:t>
    </dgm:pt>
    <dgm:pt modelId="{FA8A56A6-72C5-4DA4-8513-422E3C20593D}" type="parTrans" cxnId="{F81A042D-B84E-48D9-9511-14EB215428AB}">
      <dgm:prSet/>
      <dgm:spPr/>
      <dgm:t>
        <a:bodyPr/>
        <a:lstStyle/>
        <a:p>
          <a:endParaRPr lang="en-CH"/>
        </a:p>
      </dgm:t>
    </dgm:pt>
    <dgm:pt modelId="{70787068-992E-4ACD-8EB6-3DC33BF85903}" type="sibTrans" cxnId="{F81A042D-B84E-48D9-9511-14EB215428AB}">
      <dgm:prSet/>
      <dgm:spPr/>
      <dgm:t>
        <a:bodyPr/>
        <a:lstStyle/>
        <a:p>
          <a:endParaRPr lang="en-CH"/>
        </a:p>
      </dgm:t>
    </dgm:pt>
    <dgm:pt modelId="{21DD0D16-6897-40B6-B68B-45B7C68F8CE0}" type="pres">
      <dgm:prSet presAssocID="{4F1A934B-08A6-4EFE-9466-D80220A7F90A}" presName="Name0" presStyleCnt="0">
        <dgm:presLayoutVars>
          <dgm:dir/>
          <dgm:animLvl val="lvl"/>
          <dgm:resizeHandles val="exact"/>
        </dgm:presLayoutVars>
      </dgm:prSet>
      <dgm:spPr/>
    </dgm:pt>
    <dgm:pt modelId="{F5A734B0-63BD-4EF5-BCA0-830E6453E8C6}" type="pres">
      <dgm:prSet presAssocID="{EFA5E8A4-2B7B-47AA-9032-063160160C7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FDE6E00-1045-4015-A60D-D14ED0102174}" type="pres">
      <dgm:prSet presAssocID="{9C9F98C5-68EC-453F-83A4-D91AB3E2C528}" presName="parTxOnlySpace" presStyleCnt="0"/>
      <dgm:spPr/>
    </dgm:pt>
    <dgm:pt modelId="{B12B1728-DA85-4ADD-8690-DC7AA041425B}" type="pres">
      <dgm:prSet presAssocID="{BBFF49D5-7FFD-4AA3-9F0E-611573E685C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4CA7464-9E45-48B5-98FA-4A75EF16E2A4}" type="pres">
      <dgm:prSet presAssocID="{A2B13CA7-C4C0-4EC9-A258-CD256874DD6C}" presName="parTxOnlySpace" presStyleCnt="0"/>
      <dgm:spPr/>
    </dgm:pt>
    <dgm:pt modelId="{28975746-145B-4378-9CCE-908987514730}" type="pres">
      <dgm:prSet presAssocID="{95EC8F71-2993-41FC-856F-674B9A9018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F60B819-ACA5-4B9D-9133-0156E2337D1E}" srcId="{4F1A934B-08A6-4EFE-9466-D80220A7F90A}" destId="{BBFF49D5-7FFD-4AA3-9F0E-611573E685CB}" srcOrd="1" destOrd="0" parTransId="{C46D55AC-9079-4A66-9A4A-9A5709D8F403}" sibTransId="{A2B13CA7-C4C0-4EC9-A258-CD256874DD6C}"/>
    <dgm:cxn modelId="{F81A042D-B84E-48D9-9511-14EB215428AB}" srcId="{4F1A934B-08A6-4EFE-9466-D80220A7F90A}" destId="{95EC8F71-2993-41FC-856F-674B9A9018E0}" srcOrd="2" destOrd="0" parTransId="{FA8A56A6-72C5-4DA4-8513-422E3C20593D}" sibTransId="{70787068-992E-4ACD-8EB6-3DC33BF85903}"/>
    <dgm:cxn modelId="{318F4E5D-C518-42D8-8DFF-6B5A44E92667}" type="presOf" srcId="{EFA5E8A4-2B7B-47AA-9032-063160160C7F}" destId="{F5A734B0-63BD-4EF5-BCA0-830E6453E8C6}" srcOrd="0" destOrd="0" presId="urn:microsoft.com/office/officeart/2005/8/layout/chevron1"/>
    <dgm:cxn modelId="{9C6938E1-70FC-4D89-91EE-B95387598132}" srcId="{4F1A934B-08A6-4EFE-9466-D80220A7F90A}" destId="{EFA5E8A4-2B7B-47AA-9032-063160160C7F}" srcOrd="0" destOrd="0" parTransId="{2FCCD6D8-4AAA-47BA-A399-035615DE5955}" sibTransId="{9C9F98C5-68EC-453F-83A4-D91AB3E2C528}"/>
    <dgm:cxn modelId="{3DC13DE4-C1E2-4CBC-88BE-167510517E7A}" type="presOf" srcId="{4F1A934B-08A6-4EFE-9466-D80220A7F90A}" destId="{21DD0D16-6897-40B6-B68B-45B7C68F8CE0}" srcOrd="0" destOrd="0" presId="urn:microsoft.com/office/officeart/2005/8/layout/chevron1"/>
    <dgm:cxn modelId="{448849F6-F6D9-44F2-9336-29857E71B9CF}" type="presOf" srcId="{95EC8F71-2993-41FC-856F-674B9A9018E0}" destId="{28975746-145B-4378-9CCE-908987514730}" srcOrd="0" destOrd="0" presId="urn:microsoft.com/office/officeart/2005/8/layout/chevron1"/>
    <dgm:cxn modelId="{2993FCFF-1961-4D99-95E5-6895F17851CD}" type="presOf" srcId="{BBFF49D5-7FFD-4AA3-9F0E-611573E685CB}" destId="{B12B1728-DA85-4ADD-8690-DC7AA041425B}" srcOrd="0" destOrd="0" presId="urn:microsoft.com/office/officeart/2005/8/layout/chevron1"/>
    <dgm:cxn modelId="{66F021F1-0337-47EA-8CB6-29DFF9A38110}" type="presParOf" srcId="{21DD0D16-6897-40B6-B68B-45B7C68F8CE0}" destId="{F5A734B0-63BD-4EF5-BCA0-830E6453E8C6}" srcOrd="0" destOrd="0" presId="urn:microsoft.com/office/officeart/2005/8/layout/chevron1"/>
    <dgm:cxn modelId="{26BE8E81-3B5D-4859-9727-1EB8B07F1A94}" type="presParOf" srcId="{21DD0D16-6897-40B6-B68B-45B7C68F8CE0}" destId="{0FDE6E00-1045-4015-A60D-D14ED0102174}" srcOrd="1" destOrd="0" presId="urn:microsoft.com/office/officeart/2005/8/layout/chevron1"/>
    <dgm:cxn modelId="{CF78DF5E-D139-437C-A739-24DF2D02C1FC}" type="presParOf" srcId="{21DD0D16-6897-40B6-B68B-45B7C68F8CE0}" destId="{B12B1728-DA85-4ADD-8690-DC7AA041425B}" srcOrd="2" destOrd="0" presId="urn:microsoft.com/office/officeart/2005/8/layout/chevron1"/>
    <dgm:cxn modelId="{ED649182-25D1-4A39-BFFE-CA33DF10658F}" type="presParOf" srcId="{21DD0D16-6897-40B6-B68B-45B7C68F8CE0}" destId="{84CA7464-9E45-48B5-98FA-4A75EF16E2A4}" srcOrd="3" destOrd="0" presId="urn:microsoft.com/office/officeart/2005/8/layout/chevron1"/>
    <dgm:cxn modelId="{F93FE85F-3097-4319-8A90-1327502F8D60}" type="presParOf" srcId="{21DD0D16-6897-40B6-B68B-45B7C68F8CE0}" destId="{28975746-145B-4378-9CCE-90898751473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1A934B-08A6-4EFE-9466-D80220A7F90A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EFA5E8A4-2B7B-47AA-9032-063160160C7F}">
      <dgm:prSet phldrT="[Text]"/>
      <dgm:spPr>
        <a:ln w="57150">
          <a:solidFill>
            <a:srgbClr val="00B050"/>
          </a:solidFill>
        </a:ln>
      </dgm:spPr>
      <dgm:t>
        <a:bodyPr/>
        <a:lstStyle/>
        <a:p>
          <a:r>
            <a:rPr lang="de-CH"/>
            <a:t>Configure</a:t>
          </a:r>
          <a:endParaRPr lang="en-CH"/>
        </a:p>
      </dgm:t>
    </dgm:pt>
    <dgm:pt modelId="{2FCCD6D8-4AAA-47BA-A399-035615DE5955}" type="parTrans" cxnId="{9C6938E1-70FC-4D89-91EE-B95387598132}">
      <dgm:prSet/>
      <dgm:spPr/>
      <dgm:t>
        <a:bodyPr/>
        <a:lstStyle/>
        <a:p>
          <a:endParaRPr lang="en-CH"/>
        </a:p>
      </dgm:t>
    </dgm:pt>
    <dgm:pt modelId="{9C9F98C5-68EC-453F-83A4-D91AB3E2C528}" type="sibTrans" cxnId="{9C6938E1-70FC-4D89-91EE-B95387598132}">
      <dgm:prSet/>
      <dgm:spPr/>
      <dgm:t>
        <a:bodyPr/>
        <a:lstStyle/>
        <a:p>
          <a:endParaRPr lang="en-CH"/>
        </a:p>
      </dgm:t>
    </dgm:pt>
    <dgm:pt modelId="{BBFF49D5-7FFD-4AA3-9F0E-611573E685CB}">
      <dgm:prSet phldrT="[Text]"/>
      <dgm:spPr>
        <a:ln w="57150">
          <a:solidFill>
            <a:srgbClr val="00B0F0"/>
          </a:solidFill>
        </a:ln>
      </dgm:spPr>
      <dgm:t>
        <a:bodyPr/>
        <a:lstStyle/>
        <a:p>
          <a:r>
            <a:rPr lang="de-CH"/>
            <a:t>Generate</a:t>
          </a:r>
          <a:endParaRPr lang="en-CH"/>
        </a:p>
      </dgm:t>
    </dgm:pt>
    <dgm:pt modelId="{C46D55AC-9079-4A66-9A4A-9A5709D8F403}" type="parTrans" cxnId="{1F60B819-ACA5-4B9D-9133-0156E2337D1E}">
      <dgm:prSet/>
      <dgm:spPr/>
      <dgm:t>
        <a:bodyPr/>
        <a:lstStyle/>
        <a:p>
          <a:endParaRPr lang="en-CH"/>
        </a:p>
      </dgm:t>
    </dgm:pt>
    <dgm:pt modelId="{A2B13CA7-C4C0-4EC9-A258-CD256874DD6C}" type="sibTrans" cxnId="{1F60B819-ACA5-4B9D-9133-0156E2337D1E}">
      <dgm:prSet/>
      <dgm:spPr/>
      <dgm:t>
        <a:bodyPr/>
        <a:lstStyle/>
        <a:p>
          <a:endParaRPr lang="en-CH"/>
        </a:p>
      </dgm:t>
    </dgm:pt>
    <dgm:pt modelId="{95EC8F71-2993-41FC-856F-674B9A9018E0}">
      <dgm:prSet phldrT="[Text]"/>
      <dgm:spPr>
        <a:ln w="57150">
          <a:solidFill>
            <a:srgbClr val="E2001A"/>
          </a:solidFill>
        </a:ln>
      </dgm:spPr>
      <dgm:t>
        <a:bodyPr/>
        <a:lstStyle/>
        <a:p>
          <a:r>
            <a:rPr lang="de-CH"/>
            <a:t>Build</a:t>
          </a:r>
          <a:endParaRPr lang="en-CH"/>
        </a:p>
      </dgm:t>
    </dgm:pt>
    <dgm:pt modelId="{FA8A56A6-72C5-4DA4-8513-422E3C20593D}" type="parTrans" cxnId="{F81A042D-B84E-48D9-9511-14EB215428AB}">
      <dgm:prSet/>
      <dgm:spPr/>
      <dgm:t>
        <a:bodyPr/>
        <a:lstStyle/>
        <a:p>
          <a:endParaRPr lang="en-CH"/>
        </a:p>
      </dgm:t>
    </dgm:pt>
    <dgm:pt modelId="{70787068-992E-4ACD-8EB6-3DC33BF85903}" type="sibTrans" cxnId="{F81A042D-B84E-48D9-9511-14EB215428AB}">
      <dgm:prSet/>
      <dgm:spPr/>
      <dgm:t>
        <a:bodyPr/>
        <a:lstStyle/>
        <a:p>
          <a:endParaRPr lang="en-CH"/>
        </a:p>
      </dgm:t>
    </dgm:pt>
    <dgm:pt modelId="{21DD0D16-6897-40B6-B68B-45B7C68F8CE0}" type="pres">
      <dgm:prSet presAssocID="{4F1A934B-08A6-4EFE-9466-D80220A7F90A}" presName="Name0" presStyleCnt="0">
        <dgm:presLayoutVars>
          <dgm:dir/>
          <dgm:animLvl val="lvl"/>
          <dgm:resizeHandles val="exact"/>
        </dgm:presLayoutVars>
      </dgm:prSet>
      <dgm:spPr/>
    </dgm:pt>
    <dgm:pt modelId="{F5A734B0-63BD-4EF5-BCA0-830E6453E8C6}" type="pres">
      <dgm:prSet presAssocID="{EFA5E8A4-2B7B-47AA-9032-063160160C7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FDE6E00-1045-4015-A60D-D14ED0102174}" type="pres">
      <dgm:prSet presAssocID="{9C9F98C5-68EC-453F-83A4-D91AB3E2C528}" presName="parTxOnlySpace" presStyleCnt="0"/>
      <dgm:spPr/>
    </dgm:pt>
    <dgm:pt modelId="{B12B1728-DA85-4ADD-8690-DC7AA041425B}" type="pres">
      <dgm:prSet presAssocID="{BBFF49D5-7FFD-4AA3-9F0E-611573E685C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4CA7464-9E45-48B5-98FA-4A75EF16E2A4}" type="pres">
      <dgm:prSet presAssocID="{A2B13CA7-C4C0-4EC9-A258-CD256874DD6C}" presName="parTxOnlySpace" presStyleCnt="0"/>
      <dgm:spPr/>
    </dgm:pt>
    <dgm:pt modelId="{28975746-145B-4378-9CCE-908987514730}" type="pres">
      <dgm:prSet presAssocID="{95EC8F71-2993-41FC-856F-674B9A9018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F60B819-ACA5-4B9D-9133-0156E2337D1E}" srcId="{4F1A934B-08A6-4EFE-9466-D80220A7F90A}" destId="{BBFF49D5-7FFD-4AA3-9F0E-611573E685CB}" srcOrd="1" destOrd="0" parTransId="{C46D55AC-9079-4A66-9A4A-9A5709D8F403}" sibTransId="{A2B13CA7-C4C0-4EC9-A258-CD256874DD6C}"/>
    <dgm:cxn modelId="{F81A042D-B84E-48D9-9511-14EB215428AB}" srcId="{4F1A934B-08A6-4EFE-9466-D80220A7F90A}" destId="{95EC8F71-2993-41FC-856F-674B9A9018E0}" srcOrd="2" destOrd="0" parTransId="{FA8A56A6-72C5-4DA4-8513-422E3C20593D}" sibTransId="{70787068-992E-4ACD-8EB6-3DC33BF85903}"/>
    <dgm:cxn modelId="{318F4E5D-C518-42D8-8DFF-6B5A44E92667}" type="presOf" srcId="{EFA5E8A4-2B7B-47AA-9032-063160160C7F}" destId="{F5A734B0-63BD-4EF5-BCA0-830E6453E8C6}" srcOrd="0" destOrd="0" presId="urn:microsoft.com/office/officeart/2005/8/layout/chevron1"/>
    <dgm:cxn modelId="{9C6938E1-70FC-4D89-91EE-B95387598132}" srcId="{4F1A934B-08A6-4EFE-9466-D80220A7F90A}" destId="{EFA5E8A4-2B7B-47AA-9032-063160160C7F}" srcOrd="0" destOrd="0" parTransId="{2FCCD6D8-4AAA-47BA-A399-035615DE5955}" sibTransId="{9C9F98C5-68EC-453F-83A4-D91AB3E2C528}"/>
    <dgm:cxn modelId="{3DC13DE4-C1E2-4CBC-88BE-167510517E7A}" type="presOf" srcId="{4F1A934B-08A6-4EFE-9466-D80220A7F90A}" destId="{21DD0D16-6897-40B6-B68B-45B7C68F8CE0}" srcOrd="0" destOrd="0" presId="urn:microsoft.com/office/officeart/2005/8/layout/chevron1"/>
    <dgm:cxn modelId="{448849F6-F6D9-44F2-9336-29857E71B9CF}" type="presOf" srcId="{95EC8F71-2993-41FC-856F-674B9A9018E0}" destId="{28975746-145B-4378-9CCE-908987514730}" srcOrd="0" destOrd="0" presId="urn:microsoft.com/office/officeart/2005/8/layout/chevron1"/>
    <dgm:cxn modelId="{2993FCFF-1961-4D99-95E5-6895F17851CD}" type="presOf" srcId="{BBFF49D5-7FFD-4AA3-9F0E-611573E685CB}" destId="{B12B1728-DA85-4ADD-8690-DC7AA041425B}" srcOrd="0" destOrd="0" presId="urn:microsoft.com/office/officeart/2005/8/layout/chevron1"/>
    <dgm:cxn modelId="{66F021F1-0337-47EA-8CB6-29DFF9A38110}" type="presParOf" srcId="{21DD0D16-6897-40B6-B68B-45B7C68F8CE0}" destId="{F5A734B0-63BD-4EF5-BCA0-830E6453E8C6}" srcOrd="0" destOrd="0" presId="urn:microsoft.com/office/officeart/2005/8/layout/chevron1"/>
    <dgm:cxn modelId="{26BE8E81-3B5D-4859-9727-1EB8B07F1A94}" type="presParOf" srcId="{21DD0D16-6897-40B6-B68B-45B7C68F8CE0}" destId="{0FDE6E00-1045-4015-A60D-D14ED0102174}" srcOrd="1" destOrd="0" presId="urn:microsoft.com/office/officeart/2005/8/layout/chevron1"/>
    <dgm:cxn modelId="{CF78DF5E-D139-437C-A739-24DF2D02C1FC}" type="presParOf" srcId="{21DD0D16-6897-40B6-B68B-45B7C68F8CE0}" destId="{B12B1728-DA85-4ADD-8690-DC7AA041425B}" srcOrd="2" destOrd="0" presId="urn:microsoft.com/office/officeart/2005/8/layout/chevron1"/>
    <dgm:cxn modelId="{ED649182-25D1-4A39-BFFE-CA33DF10658F}" type="presParOf" srcId="{21DD0D16-6897-40B6-B68B-45B7C68F8CE0}" destId="{84CA7464-9E45-48B5-98FA-4A75EF16E2A4}" srcOrd="3" destOrd="0" presId="urn:microsoft.com/office/officeart/2005/8/layout/chevron1"/>
    <dgm:cxn modelId="{F93FE85F-3097-4319-8A90-1327502F8D60}" type="presParOf" srcId="{21DD0D16-6897-40B6-B68B-45B7C68F8CE0}" destId="{28975746-145B-4378-9CCE-90898751473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734B0-63BD-4EF5-BCA0-830E6453E8C6}">
      <dsp:nvSpPr>
        <dsp:cNvPr id="0" name=""/>
        <dsp:cNvSpPr/>
      </dsp:nvSpPr>
      <dsp:spPr>
        <a:xfrm>
          <a:off x="2531" y="0"/>
          <a:ext cx="3084248" cy="10340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Configure</a:t>
          </a:r>
          <a:endParaRPr lang="en-CH" sz="3300" kern="1200"/>
        </a:p>
      </dsp:txBody>
      <dsp:txXfrm>
        <a:off x="519575" y="0"/>
        <a:ext cx="2050161" cy="1034087"/>
      </dsp:txXfrm>
    </dsp:sp>
    <dsp:sp modelId="{B12B1728-DA85-4ADD-8690-DC7AA041425B}">
      <dsp:nvSpPr>
        <dsp:cNvPr id="0" name=""/>
        <dsp:cNvSpPr/>
      </dsp:nvSpPr>
      <dsp:spPr>
        <a:xfrm>
          <a:off x="2778355" y="0"/>
          <a:ext cx="3084248" cy="10340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Generate</a:t>
          </a:r>
          <a:endParaRPr lang="en-CH" sz="3300" kern="1200"/>
        </a:p>
      </dsp:txBody>
      <dsp:txXfrm>
        <a:off x="3295399" y="0"/>
        <a:ext cx="2050161" cy="1034087"/>
      </dsp:txXfrm>
    </dsp:sp>
    <dsp:sp modelId="{28975746-145B-4378-9CCE-908987514730}">
      <dsp:nvSpPr>
        <dsp:cNvPr id="0" name=""/>
        <dsp:cNvSpPr/>
      </dsp:nvSpPr>
      <dsp:spPr>
        <a:xfrm>
          <a:off x="5554179" y="0"/>
          <a:ext cx="3084248" cy="10340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Build</a:t>
          </a:r>
          <a:endParaRPr lang="en-CH" sz="3300" kern="1200"/>
        </a:p>
      </dsp:txBody>
      <dsp:txXfrm>
        <a:off x="6071223" y="0"/>
        <a:ext cx="2050161" cy="1034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734B0-63BD-4EF5-BCA0-830E6453E8C6}">
      <dsp:nvSpPr>
        <dsp:cNvPr id="0" name=""/>
        <dsp:cNvSpPr/>
      </dsp:nvSpPr>
      <dsp:spPr>
        <a:xfrm>
          <a:off x="1518" y="38922"/>
          <a:ext cx="1850549" cy="74021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/>
            <a:t>Configure</a:t>
          </a:r>
          <a:endParaRPr lang="en-CH" sz="1800" kern="1200"/>
        </a:p>
      </dsp:txBody>
      <dsp:txXfrm>
        <a:off x="371628" y="38922"/>
        <a:ext cx="1110330" cy="740219"/>
      </dsp:txXfrm>
    </dsp:sp>
    <dsp:sp modelId="{B12B1728-DA85-4ADD-8690-DC7AA041425B}">
      <dsp:nvSpPr>
        <dsp:cNvPr id="0" name=""/>
        <dsp:cNvSpPr/>
      </dsp:nvSpPr>
      <dsp:spPr>
        <a:xfrm>
          <a:off x="1667013" y="38922"/>
          <a:ext cx="1850549" cy="74021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/>
            <a:t>Generate</a:t>
          </a:r>
          <a:endParaRPr lang="en-CH" sz="1800" kern="1200"/>
        </a:p>
      </dsp:txBody>
      <dsp:txXfrm>
        <a:off x="2037123" y="38922"/>
        <a:ext cx="1110330" cy="740219"/>
      </dsp:txXfrm>
    </dsp:sp>
    <dsp:sp modelId="{28975746-145B-4378-9CCE-908987514730}">
      <dsp:nvSpPr>
        <dsp:cNvPr id="0" name=""/>
        <dsp:cNvSpPr/>
      </dsp:nvSpPr>
      <dsp:spPr>
        <a:xfrm>
          <a:off x="3332507" y="38922"/>
          <a:ext cx="1850549" cy="74021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E2001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/>
            <a:t>Build</a:t>
          </a:r>
          <a:endParaRPr lang="en-CH" sz="1800" kern="1200"/>
        </a:p>
      </dsp:txBody>
      <dsp:txXfrm>
        <a:off x="3702617" y="38922"/>
        <a:ext cx="1110330" cy="7402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734B0-63BD-4EF5-BCA0-830E6453E8C6}">
      <dsp:nvSpPr>
        <dsp:cNvPr id="0" name=""/>
        <dsp:cNvSpPr/>
      </dsp:nvSpPr>
      <dsp:spPr>
        <a:xfrm>
          <a:off x="1518" y="38922"/>
          <a:ext cx="1850549" cy="74021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/>
            <a:t>Configure</a:t>
          </a:r>
          <a:endParaRPr lang="en-CH" sz="1800" kern="1200"/>
        </a:p>
      </dsp:txBody>
      <dsp:txXfrm>
        <a:off x="371628" y="38922"/>
        <a:ext cx="1110330" cy="740219"/>
      </dsp:txXfrm>
    </dsp:sp>
    <dsp:sp modelId="{B12B1728-DA85-4ADD-8690-DC7AA041425B}">
      <dsp:nvSpPr>
        <dsp:cNvPr id="0" name=""/>
        <dsp:cNvSpPr/>
      </dsp:nvSpPr>
      <dsp:spPr>
        <a:xfrm>
          <a:off x="1667013" y="38922"/>
          <a:ext cx="1850549" cy="74021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/>
            <a:t>Generate</a:t>
          </a:r>
          <a:endParaRPr lang="en-CH" sz="1800" kern="1200"/>
        </a:p>
      </dsp:txBody>
      <dsp:txXfrm>
        <a:off x="2037123" y="38922"/>
        <a:ext cx="1110330" cy="740219"/>
      </dsp:txXfrm>
    </dsp:sp>
    <dsp:sp modelId="{28975746-145B-4378-9CCE-908987514730}">
      <dsp:nvSpPr>
        <dsp:cNvPr id="0" name=""/>
        <dsp:cNvSpPr/>
      </dsp:nvSpPr>
      <dsp:spPr>
        <a:xfrm>
          <a:off x="3332507" y="38922"/>
          <a:ext cx="1850549" cy="74021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E2001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/>
            <a:t>Build</a:t>
          </a:r>
          <a:endParaRPr lang="en-CH" sz="1800" kern="1200"/>
        </a:p>
      </dsp:txBody>
      <dsp:txXfrm>
        <a:off x="3702617" y="38922"/>
        <a:ext cx="1110330" cy="740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38C09-52C8-E244-A6D3-4B20B6F647F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10208-73B9-084D-BAEA-2C1EDCC0FE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36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0BB2D-473E-4001-AEF2-40B6F6C8E08C}" type="datetimeFigureOut">
              <a:rPr lang="de-CH" smtClean="0"/>
              <a:t>14.05.2019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5CF0-5FCF-41C9-B381-1D3C8AC05A9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2204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Who is using CMake to develop projects?</a:t>
            </a:r>
          </a:p>
          <a:p>
            <a:pPr marL="171450" indent="-171450">
              <a:buFontTx/>
              <a:buChar char="-"/>
            </a:pPr>
            <a:r>
              <a:rPr lang="en-US"/>
              <a:t>Who is using </a:t>
            </a:r>
            <a:r>
              <a:rPr lang="en-US" err="1"/>
              <a:t>Makefiles</a:t>
            </a:r>
            <a:r>
              <a:rPr lang="en-US"/>
              <a:t>?</a:t>
            </a:r>
          </a:p>
          <a:p>
            <a:pPr marL="171450" indent="-171450">
              <a:buFontTx/>
              <a:buChar char="-"/>
            </a:pPr>
            <a:r>
              <a:rPr lang="en-US"/>
              <a:t>For those who didn’t answer with yes: what do you use?</a:t>
            </a:r>
          </a:p>
          <a:p>
            <a:pPr marL="171450" indent="-171450">
              <a:buFontTx/>
              <a:buChar char="-"/>
            </a:pPr>
            <a:r>
              <a:rPr lang="en-US"/>
              <a:t>What’s the programming language you are using regularly?</a:t>
            </a:r>
          </a:p>
          <a:p>
            <a:pPr marL="628650" lvl="1" indent="-171450">
              <a:buFontTx/>
              <a:buChar char="-"/>
            </a:pPr>
            <a:r>
              <a:rPr lang="en-US"/>
              <a:t>C++</a:t>
            </a:r>
          </a:p>
          <a:p>
            <a:pPr marL="628650" lvl="1" indent="-171450">
              <a:buFontTx/>
              <a:buChar char="-"/>
            </a:pPr>
            <a:r>
              <a:rPr lang="en-US"/>
              <a:t>Fortran</a:t>
            </a:r>
          </a:p>
          <a:p>
            <a:pPr marL="628650" lvl="1" indent="-171450">
              <a:buFontTx/>
              <a:buChar char="-"/>
            </a:pPr>
            <a:r>
              <a:rPr lang="en-US"/>
              <a:t>Python</a:t>
            </a:r>
          </a:p>
          <a:p>
            <a:pPr marL="628650" lvl="1" indent="-171450">
              <a:buFontTx/>
              <a:buChar char="-"/>
            </a:pPr>
            <a:r>
              <a:rPr lang="en-US"/>
              <a:t>What else?</a:t>
            </a:r>
          </a:p>
          <a:p>
            <a:pPr marL="171450" lvl="0" indent="-171450">
              <a:buFontTx/>
              <a:buChar char="-"/>
            </a:pPr>
            <a:r>
              <a:rPr lang="en-US"/>
              <a:t>Who is using modern CMake?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6284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target_link_options: only in new cmake versions. Example: </a:t>
            </a:r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45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7449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Use Interface libraries for header only libraries or to collect compile options in general (e.g. Create a LibTest macro which sets up compile options used for tests only</a:t>
            </a:r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8219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  <a:p>
            <a:r>
              <a:rPr lang="de-CH"/>
              <a:t>Congi mode enforced: HINT, PATH, NAMES, CONIG, etc.</a:t>
            </a:r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49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5096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Look for FindBoost.cmake</a:t>
            </a:r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50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3056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2.: Provide some variables the user can set himself (and maybe take some environment variables into account)</a:t>
            </a:r>
          </a:p>
          <a:p>
            <a:r>
              <a:rPr lang="de-CH"/>
              <a:t>4.: = Additional common lcoations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51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76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68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9203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93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8456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94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3879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95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2961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96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861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Build: CMake</a:t>
            </a:r>
          </a:p>
          <a:p>
            <a:r>
              <a:rPr lang="de-CH"/>
              <a:t>Test: CTest</a:t>
            </a:r>
          </a:p>
          <a:p>
            <a:r>
              <a:rPr lang="de-CH"/>
              <a:t>Package: </a:t>
            </a:r>
            <a:r>
              <a:rPr lang="de-CH" err="1"/>
              <a:t>CPack</a:t>
            </a:r>
            <a:r>
              <a:rPr lang="de-CH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174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2083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Everything is explicit:</a:t>
            </a:r>
          </a:p>
          <a:p>
            <a:pPr marL="171450" indent="-171450">
              <a:buFontTx/>
              <a:buChar char="-"/>
            </a:pPr>
            <a:r>
              <a:rPr lang="en-US"/>
              <a:t>Compiler is hardcoded (or if you want flexibility you need to provide it yourself)</a:t>
            </a:r>
          </a:p>
          <a:p>
            <a:pPr marL="171450" indent="-171450">
              <a:buFontTx/>
              <a:buChar char="-"/>
            </a:pPr>
            <a:r>
              <a:rPr lang="en-US"/>
              <a:t>Flags are hard-coded</a:t>
            </a:r>
          </a:p>
          <a:p>
            <a:pPr marL="171450" indent="-171450">
              <a:buFontTx/>
              <a:buChar char="-"/>
            </a:pPr>
            <a:r>
              <a:rPr lang="en-US"/>
              <a:t>No out of source builds possible</a:t>
            </a:r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420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Getting started is trivial, doing it right on large projects is not!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3046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38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0310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Left: </a:t>
            </a:r>
          </a:p>
          <a:p>
            <a:pPr marL="171450" indent="-171450">
              <a:buFontTx/>
              <a:buChar char="-"/>
            </a:pPr>
            <a:r>
              <a:rPr lang="de-CH"/>
              <a:t>directory scope instead of taraget based</a:t>
            </a:r>
          </a:p>
          <a:p>
            <a:pPr marL="171450" indent="-171450">
              <a:buFontTx/>
              <a:buChar char="-"/>
            </a:pPr>
            <a:r>
              <a:rPr lang="de-CH"/>
              <a:t>Uses variables isntead of Boost::program_options </a:t>
            </a:r>
            <a:r>
              <a:rPr lang="de-CH">
                <a:sym typeface="Wingdings" panose="05000000000000000000" pitchFamily="2" charset="2"/>
              </a:rPr>
              <a:t> requires two lines </a:t>
            </a:r>
            <a:endParaRPr lang="de-CH"/>
          </a:p>
          <a:p>
            <a:r>
              <a:rPr lang="de-CH"/>
              <a:t> </a:t>
            </a:r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39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459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Good file structure to allow modern CMake</a:t>
            </a:r>
          </a:p>
          <a:p>
            <a:pPr marL="171450" indent="-171450">
              <a:buFontTx/>
              <a:buChar char="-"/>
            </a:pPr>
            <a:r>
              <a:rPr lang="de-CH"/>
              <a:t>include: contains project folder again (can be copied to /usr/include or similar)</a:t>
            </a:r>
          </a:p>
          <a:p>
            <a:pPr marL="171450" indent="-171450">
              <a:buFontTx/>
              <a:buChar char="-"/>
            </a:pPr>
            <a:r>
              <a:rPr lang="de-CH"/>
              <a:t>Cmake: Contains helpers and package for find_package(AnotherLib)</a:t>
            </a:r>
          </a:p>
          <a:p>
            <a:pPr marL="171450" indent="-171450">
              <a:buFontTx/>
              <a:buChar char="-"/>
            </a:pPr>
            <a:r>
              <a:rPr lang="de-CH"/>
              <a:t>Sepearate CMakeLists.txt in each folder except inlcude</a:t>
            </a:r>
          </a:p>
          <a:p>
            <a:pPr marL="171450" indent="-171450">
              <a:buFontTx/>
              <a:buChar char="-"/>
            </a:pPr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40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8188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Targets: Executables or libraries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41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034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CopertinaAR20113stesa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018" b="4165"/>
          <a:stretch/>
        </p:blipFill>
        <p:spPr>
          <a:xfrm>
            <a:off x="0" y="1236663"/>
            <a:ext cx="12192000" cy="219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7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156" b="7446"/>
          <a:stretch/>
        </p:blipFill>
        <p:spPr>
          <a:xfrm>
            <a:off x="0" y="1231900"/>
            <a:ext cx="12192000" cy="2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Thank you for your attention.</a:t>
            </a:r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59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3" b="20363"/>
          <a:stretch/>
        </p:blipFill>
        <p:spPr bwMode="auto">
          <a:xfrm>
            <a:off x="0" y="1236663"/>
            <a:ext cx="1219200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2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11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4" b="17065"/>
          <a:stretch/>
        </p:blipFill>
        <p:spPr>
          <a:xfrm>
            <a:off x="0" y="1236663"/>
            <a:ext cx="12192000" cy="219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2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087439"/>
            <a:ext cx="11328400" cy="5140325"/>
          </a:xfrm>
          <a:solidFill>
            <a:schemeClr val="bg1">
              <a:lumMod val="95000"/>
            </a:schemeClr>
          </a:solidFill>
        </p:spPr>
        <p:txBody>
          <a:bodyPr tIns="57600"/>
          <a:lstStyle>
            <a:lvl1pPr marL="627063" indent="-541338">
              <a:buFont typeface="+mj-lt"/>
              <a:buAutoNum type="arabicPeriod"/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6212542-F605-4210-BEA0-389B5CA67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12618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2349500"/>
            <a:ext cx="11328400" cy="1079500"/>
          </a:xfrm>
        </p:spPr>
        <p:txBody>
          <a:bodyPr lIns="0" tIns="0" rIns="0" bIns="7200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CSCS_RGB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9" descr="eth_logo_kurz_pos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09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140325"/>
          </a:xfrm>
        </p:spPr>
        <p:txBody>
          <a:bodyPr tIns="57600"/>
          <a:lstStyle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7A0871F-807F-4C22-A160-5351A7C13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346679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087438"/>
            <a:ext cx="5471584" cy="5140325"/>
          </a:xfrm>
        </p:spPr>
        <p:txBody>
          <a:bodyPr tIns="72000">
            <a:normAutofit/>
          </a:bodyPr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8617" y="1087438"/>
            <a:ext cx="5471583" cy="5140325"/>
          </a:xfrm>
        </p:spPr>
        <p:txBody>
          <a:bodyPr tIns="72000">
            <a:normAutofit/>
          </a:bodyPr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252058D-B947-4A9B-A2D4-506DD480E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11574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C8C21EE-97E3-414F-A79A-36FE17D90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36743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79B8AA-3AD7-445B-A892-FF6ACF9D3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3111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  <a:prstGeom prst="rect">
            <a:avLst/>
          </a:prstGeom>
        </p:spPr>
        <p:txBody>
          <a:bodyPr vert="horz" lIns="0" tIns="45720" rIns="0" bIns="72000" rtlCol="0" anchor="b" anchorCtr="0">
            <a:normAutofit/>
          </a:bodyPr>
          <a:lstStyle/>
          <a:p>
            <a:r>
              <a:rPr lang="en-US" noProof="0" err="1"/>
              <a:t>Titelmasterformat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087439"/>
            <a:ext cx="11328400" cy="50058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  <a:p>
            <a:pPr lvl="1"/>
            <a:r>
              <a:rPr lang="en-US" noProof="0" err="1"/>
              <a:t>Zweite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2"/>
            <a:r>
              <a:rPr lang="en-US" noProof="0" err="1"/>
              <a:t>Dritte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3"/>
            <a:r>
              <a:rPr lang="en-US" noProof="0" err="1"/>
              <a:t>Vierte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4"/>
            <a:r>
              <a:rPr lang="en-US" noProof="0" err="1"/>
              <a:t>Fünfte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Software Management Course, 13.-14.05.2019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‹Nr.›</a:t>
            </a:fld>
            <a:endParaRPr lang="de-CH"/>
          </a:p>
        </p:txBody>
      </p:sp>
      <p:cxnSp>
        <p:nvCxnSpPr>
          <p:cNvPr id="8" name="Gerade Verbindung 7"/>
          <p:cNvCxnSpPr/>
          <p:nvPr/>
        </p:nvCxnSpPr>
        <p:spPr>
          <a:xfrm>
            <a:off x="6096000" y="6456392"/>
            <a:ext cx="0" cy="1440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4" descr="eth_logo_kurz_pos.eps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8213" y="6458507"/>
            <a:ext cx="815851" cy="1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6" descr="CSCS_2_RGB.eps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483" y="6302962"/>
            <a:ext cx="1081257" cy="43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2" r:id="rId3"/>
    <p:sldLayoutId id="2147483673" r:id="rId4"/>
    <p:sldLayoutId id="2147483662" r:id="rId5"/>
    <p:sldLayoutId id="2147483670" r:id="rId6"/>
    <p:sldLayoutId id="2147483652" r:id="rId7"/>
    <p:sldLayoutId id="2147483654" r:id="rId8"/>
    <p:sldLayoutId id="2147483655" r:id="rId9"/>
    <p:sldLayoutId id="2147483664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Clr>
          <a:srgbClr val="A60B16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buClr>
          <a:srgbClr val="A60B1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C:\Windows\System32\cmd.exe%20\K%20openSUSE-42" TargetMode="Externa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samthursfield.wordpress.com/2015/11/21/cmake-dependencies-between-targets-and-files-and-custom-commands/" TargetMode="Externa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hyperlink" Target="https://cmake.org/cmake/help/latest/manual/cmake-properties.7.html#properties-on-tests" TargetMode="Externa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command/foreach.html" TargetMode="External"/><Relationship Id="rId2" Type="http://schemas.openxmlformats.org/officeDocument/2006/relationships/hyperlink" Target="https://cmake.org/cmake/help/latest/command/if.html#command:if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make.org/cmake/help/latest/manual/cmake-properties.7.html#properties-on-target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oogle/googletes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latest/manual/cmake-commands.7.html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hyperlink" Target="file:///C:\Windows\System32\cmd.exe%20\K%20openSUSE-42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comments" Target="../comments/commen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" TargetMode="External"/><Relationship Id="rId2" Type="http://schemas.openxmlformats.org/officeDocument/2006/relationships/hyperlink" Target="https://www.slideshare.net/DanielPfeifer1/cmake-48475415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sBP17HQAQjk" TargetMode="External"/><Relationship Id="rId5" Type="http://schemas.openxmlformats.org/officeDocument/2006/relationships/hyperlink" Target="https://www.youtube.com/watch?v=y7ndUhdQuU8" TargetMode="External"/><Relationship Id="rId4" Type="http://schemas.openxmlformats.org/officeDocument/2006/relationships/hyperlink" Target="https://mropert.github.io/2017/10/14/modern_cmake_video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make.org/cmake/help/latest/variable/CMAKE_CURRENT_BINARY_DIR.html" TargetMode="External"/><Relationship Id="rId3" Type="http://schemas.openxmlformats.org/officeDocument/2006/relationships/hyperlink" Target="https://cmake.org/cmake/help/latest/variable/CMAKE_LANG_FLAGS.html" TargetMode="External"/><Relationship Id="rId7" Type="http://schemas.openxmlformats.org/officeDocument/2006/relationships/hyperlink" Target="https://cmake.org/cmake/help/latest/variable/CMAKE_CURRENT_LIST_DIR.html" TargetMode="External"/><Relationship Id="rId2" Type="http://schemas.openxmlformats.org/officeDocument/2006/relationships/hyperlink" Target="https://cmake.org/cmake/help/latest/variable/CMAKE_LANG_COMPILER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make.org/cmake/help/latest/variable/CMAKE_MODULE_PATH.html" TargetMode="External"/><Relationship Id="rId5" Type="http://schemas.openxmlformats.org/officeDocument/2006/relationships/hyperlink" Target="https://cmake.org/cmake/help/latest/variable/CMAKE_INSTALL_PREFIX.html" TargetMode="External"/><Relationship Id="rId4" Type="http://schemas.openxmlformats.org/officeDocument/2006/relationships/hyperlink" Target="https://cmake.org/cmake/help/latest/variable/CMAKE_BUILD_TYPE.html" TargetMode="External"/><Relationship Id="rId9" Type="http://schemas.openxmlformats.org/officeDocument/2006/relationships/hyperlink" Target="https://cmake.org/cmake/help/latest/manual/cmake-variables.7.html#id1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latest/command/cmake_parse_arguments.html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eth-cscs/SoftwareManagementCourse2019/tree/master/cmake/handson/1_basics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eth-cscs/SoftwareManagementCourse2019/tree/master/cmake/handson/1_basics/solution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teveire.wordpress.com/2017/11/05/embracing-modern-cmak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latest/manual/cmake-properties.7.html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hyperlink" Target="https://cmake.org/cmake/help/latest/manual/cmake-properties.7.html#properties-on-targets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manual/cmake-commands.7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command/find_packag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command/find_path.html" TargetMode="External"/><Relationship Id="rId2" Type="http://schemas.openxmlformats.org/officeDocument/2006/relationships/hyperlink" Target="https://cmake.org/cmake/help/latest/command/find_library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make.org/cmake/help/latest/command/find_program.html" TargetMode="External"/><Relationship Id="rId4" Type="http://schemas.openxmlformats.org/officeDocument/2006/relationships/hyperlink" Target="https://cmake.org/cmake/help/latest/command/find_file.html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latest/module/FindPkgConfig.html" TargetMode="Externa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latest/module/FindPackageHandleStandardArgs.html" TargetMode="Externa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latest/manual/cmake-developer.7.html#standard-variable-names" TargetMode="Externa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tware/CMake/blob/v3.14.3/Modules/FindLibinput.cmake" TargetMode="Externa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eth-cscs/SoftwareManagementCourse2019/tree/master/cmake/handson/2_modern_cmake" TargetMode="Externa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hyperlink" Target="https://gitlab.kitware.com/cmake/cmake/issues/19145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latest/command/find_package.html#search-procedure" TargetMode="Externa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latest/module/CMakePackageConfigHelpers.html" TargetMode="Externa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latest/module/CMakePackageConfigHelpers.html" TargetMode="Externa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v3.2/manual/cmake-packages.7.html" TargetMode="Externa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Utils/modern_cmake/blob/master/cuda_support/CUDAUtilities.cmake" TargetMode="External"/><Relationship Id="rId2" Type="http://schemas.openxmlformats.org/officeDocument/2006/relationships/hyperlink" Target="https://gitlab.kitware.com/cmake/cmake/issues/17816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lab.kitware.com/cmake/cmake/issues/17408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module/FindMPI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manual/cmake-generator-expressions.7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command/target_compile_features.html" TargetMode="External"/><Relationship Id="rId2" Type="http://schemas.openxmlformats.org/officeDocument/2006/relationships/hyperlink" Target="https://cmake.org/cmake/help/latest/prop_gbl/CMAKE_CXX_KNOWN_FEATURES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>
                <a:latin typeface="Arial"/>
                <a:ea typeface="Tahoma"/>
                <a:cs typeface="Arial"/>
              </a:rPr>
              <a:t>Introduction to Modern CMake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/>
              <a:t>Software Management Course</a:t>
            </a:r>
          </a:p>
          <a:p>
            <a:r>
              <a:rPr lang="en-US" noProof="0"/>
              <a:t>Hannes Vogt, CSCS</a:t>
            </a:r>
          </a:p>
          <a:p>
            <a:r>
              <a:rPr lang="en-US" noProof="0"/>
              <a:t>Lukas </a:t>
            </a:r>
            <a:r>
              <a:rPr lang="en-US" noProof="0" err="1"/>
              <a:t>Mosimann</a:t>
            </a:r>
            <a:r>
              <a:rPr lang="en-US" noProof="0"/>
              <a:t>, CSCS</a:t>
            </a:r>
          </a:p>
          <a:p>
            <a:r>
              <a:rPr lang="en-US" noProof="0"/>
              <a:t>May 13/14, 2019</a:t>
            </a:r>
          </a:p>
        </p:txBody>
      </p:sp>
    </p:spTree>
    <p:extLst>
      <p:ext uri="{BB962C8B-B14F-4D97-AF65-F5344CB8AC3E}">
        <p14:creationId xmlns:p14="http://schemas.microsoft.com/office/powerpoint/2010/main" val="86529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6A4F9-F97A-4376-AF02-F3C83095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Never used CMake?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332066-3546-47E4-AC36-6F91ED04D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E30784-8E16-4C71-962D-9B8A7C02D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0FFED90-77F1-44EB-A9DA-965EBDC2AE72}"/>
              </a:ext>
            </a:extLst>
          </p:cNvPr>
          <p:cNvGrpSpPr/>
          <p:nvPr/>
        </p:nvGrpSpPr>
        <p:grpSpPr>
          <a:xfrm>
            <a:off x="3283892" y="1375794"/>
            <a:ext cx="5600456" cy="3670184"/>
            <a:chOff x="3295772" y="1417739"/>
            <a:chExt cx="5600456" cy="3670184"/>
          </a:xfrm>
        </p:grpSpPr>
        <p:pic>
          <p:nvPicPr>
            <p:cNvPr id="10" name="Grafik 9">
              <a:hlinkClick r:id="rId2" action="ppaction://program"/>
              <a:extLst>
                <a:ext uri="{FF2B5EF4-FFF2-40B4-BE49-F238E27FC236}">
                  <a16:creationId xmlns:a16="http://schemas.microsoft.com/office/drawing/2014/main" id="{F2F0BFE2-046E-45F8-8133-44A085F87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5772" y="1770077"/>
              <a:ext cx="5600456" cy="3317846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F4CDD7E-734F-4DF1-BF68-5A75F5AC2C2D}"/>
                </a:ext>
              </a:extLst>
            </p:cNvPr>
            <p:cNvSpPr txBox="1"/>
            <p:nvPr/>
          </p:nvSpPr>
          <p:spPr>
            <a:xfrm>
              <a:off x="5066950" y="1417739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Live example</a:t>
              </a:r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7420209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154A-CE7C-4222-BC42-51B3ECF8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Discussion hands-on session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67342-83C9-4E87-BD8F-BDC96FA9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TODO Discuss the solution, maybe with results from participants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73DD1A-0533-4894-8A46-3B12E2E5B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100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E6D57-4C1C-4504-BF19-239F8795B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4355270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F1FA-75AA-4AC0-8174-9A122438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What’s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1753-6A88-43FB-82AD-C63758E8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Advanced custom commands and custom targets</a:t>
            </a:r>
          </a:p>
          <a:p>
            <a:r>
              <a:rPr lang="en-US" noProof="0"/>
              <a:t>CMake script mode</a:t>
            </a:r>
          </a:p>
          <a:p>
            <a:r>
              <a:rPr lang="en-US" noProof="0" err="1"/>
              <a:t>CPack</a:t>
            </a:r>
            <a:r>
              <a:rPr lang="en-US" noProof="0"/>
              <a:t> / </a:t>
            </a:r>
            <a:r>
              <a:rPr lang="en-US" noProof="0" err="1"/>
              <a:t>CDash</a:t>
            </a:r>
            <a:endParaRPr lang="en-US" noProof="0"/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0098A-216F-4F8A-AEA1-6B2D21F00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101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7CF22-4666-4056-90E4-9073F6D55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9122547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2422-5968-499D-A5B1-7477BF337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682332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316477799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3E98-A815-462F-9CD3-861A2379F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Backup Slides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165165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3CB1-9A2B-4677-87E9-4C9F706D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Prefer functions if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79D3-6E77-4B1E-BA98-C1A4E634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/>
              <a:t>Functions have an own scope. Still, they can write into the </a:t>
            </a:r>
            <a:r>
              <a:rPr lang="en-US" noProof="0">
                <a:solidFill>
                  <a:schemeClr val="accent6">
                    <a:lumMod val="60000"/>
                    <a:lumOff val="40000"/>
                  </a:schemeClr>
                </a:solidFill>
              </a:rPr>
              <a:t>parent scope</a:t>
            </a:r>
            <a:r>
              <a:rPr lang="en-US" noProof="0"/>
              <a:t>:</a:t>
            </a:r>
            <a:br>
              <a:rPr lang="en-US" noProof="0"/>
            </a:br>
            <a:r>
              <a:rPr lang="en-US" sz="1600" noProof="0">
                <a:solidFill>
                  <a:srgbClr val="007020"/>
                </a:solidFill>
                <a:latin typeface="Consolas" panose="020B0609020204030204" pitchFamily="49" charset="0"/>
              </a:rPr>
              <a:t>function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err="1">
                <a:solidFill>
                  <a:srgbClr val="4070A0"/>
                </a:solidFill>
                <a:latin typeface="Consolas" panose="020B0609020204030204" pitchFamily="49" charset="0"/>
              </a:rPr>
              <a:t>own_scope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noProof="0">
                <a:solidFill>
                  <a:srgbClr val="007020"/>
                </a:solidFill>
                <a:latin typeface="Consolas" panose="020B0609020204030204" pitchFamily="49" charset="0"/>
              </a:rPr>
              <a:t>   set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myvar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0">
                <a:solidFill>
                  <a:srgbClr val="4070A0"/>
                </a:solidFill>
                <a:latin typeface="Consolas" panose="020B0609020204030204" pitchFamily="49" charset="0"/>
              </a:rPr>
              <a:t>3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PARENT_SCOPE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noProof="0" err="1">
                <a:solidFill>
                  <a:srgbClr val="007020"/>
                </a:solidFill>
                <a:latin typeface="Consolas" panose="020B0609020204030204" pitchFamily="49" charset="0"/>
              </a:rPr>
              <a:t>endfunction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noProof="0" err="1">
                <a:solidFill>
                  <a:srgbClr val="007020"/>
                </a:solidFill>
                <a:latin typeface="Consolas" panose="020B0609020204030204" pitchFamily="49" charset="0"/>
              </a:rPr>
              <a:t>own_scope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noProof="0">
                <a:solidFill>
                  <a:srgbClr val="007020"/>
                </a:solidFill>
                <a:latin typeface="Consolas" panose="020B0609020204030204" pitchFamily="49" charset="0"/>
              </a:rPr>
              <a:t>message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en-US" sz="1600" noProof="0" err="1">
                <a:solidFill>
                  <a:srgbClr val="BB60D5"/>
                </a:solidFill>
                <a:latin typeface="Consolas" panose="020B0609020204030204" pitchFamily="49" charset="0"/>
              </a:rPr>
              <a:t>myvar</a:t>
            </a:r>
            <a:r>
              <a:rPr lang="en-US" sz="1600" noProof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i="1" noProof="0">
                <a:solidFill>
                  <a:srgbClr val="60A0B0"/>
                </a:solidFill>
                <a:latin typeface="Consolas" panose="020B0609020204030204" pitchFamily="49" charset="0"/>
              </a:rPr>
              <a:t># prints "3"</a:t>
            </a:r>
            <a:endParaRPr lang="en-US" sz="1600" noProof="0">
              <a:latin typeface="Consolas" panose="020B0609020204030204" pitchFamily="49" charset="0"/>
            </a:endParaRPr>
          </a:p>
          <a:p>
            <a:r>
              <a:rPr lang="en-US" noProof="0"/>
              <a:t>Macros have no own scope:</a:t>
            </a:r>
            <a:br>
              <a:rPr lang="en-US" noProof="0"/>
            </a:br>
            <a:r>
              <a:rPr lang="en-US" sz="1600" noProof="0">
                <a:solidFill>
                  <a:srgbClr val="007020"/>
                </a:solidFill>
                <a:latin typeface="Consolas" panose="020B0609020204030204" pitchFamily="49" charset="0"/>
              </a:rPr>
              <a:t>macro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err="1">
                <a:solidFill>
                  <a:srgbClr val="4070A0"/>
                </a:solidFill>
                <a:latin typeface="Consolas" panose="020B0609020204030204" pitchFamily="49" charset="0"/>
              </a:rPr>
              <a:t>no_own_scope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noProof="0">
                <a:solidFill>
                  <a:srgbClr val="007020"/>
                </a:solidFill>
                <a:latin typeface="Consolas" panose="020B0609020204030204" pitchFamily="49" charset="0"/>
              </a:rPr>
              <a:t>   set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myvar</a:t>
            </a:r>
            <a:r>
              <a:rPr lang="en-US" sz="1600" noProof="0">
                <a:solidFill>
                  <a:srgbClr val="4070A0"/>
                </a:solidFill>
                <a:latin typeface="Consolas" panose="020B0609020204030204" pitchFamily="49" charset="0"/>
              </a:rPr>
              <a:t> 3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noProof="0" err="1">
                <a:solidFill>
                  <a:srgbClr val="007020"/>
                </a:solidFill>
                <a:latin typeface="Consolas" panose="020B0609020204030204" pitchFamily="49" charset="0"/>
              </a:rPr>
              <a:t>endmacro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noProof="0" err="1">
                <a:solidFill>
                  <a:srgbClr val="007020"/>
                </a:solidFill>
                <a:latin typeface="Consolas" panose="020B0609020204030204" pitchFamily="49" charset="0"/>
              </a:rPr>
              <a:t>no_own_scope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noProof="0">
                <a:solidFill>
                  <a:srgbClr val="007020"/>
                </a:solidFill>
                <a:latin typeface="Consolas" panose="020B0609020204030204" pitchFamily="49" charset="0"/>
              </a:rPr>
              <a:t>message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en-US" sz="1600" noProof="0" err="1">
                <a:solidFill>
                  <a:srgbClr val="BB60D5"/>
                </a:solidFill>
                <a:latin typeface="Consolas" panose="020B0609020204030204" pitchFamily="49" charset="0"/>
              </a:rPr>
              <a:t>myvar</a:t>
            </a:r>
            <a:r>
              <a:rPr lang="en-US" sz="1600" noProof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i="1" noProof="0">
                <a:solidFill>
                  <a:srgbClr val="60A0B0"/>
                </a:solidFill>
                <a:latin typeface="Consolas" panose="020B0609020204030204" pitchFamily="49" charset="0"/>
              </a:rPr>
              <a:t># prints "3"</a:t>
            </a:r>
            <a:endParaRPr lang="en-US" sz="1600" noProof="0">
              <a:latin typeface="Consolas" panose="020B0609020204030204" pitchFamily="49" charset="0"/>
            </a:endParaRPr>
          </a:p>
          <a:p>
            <a:r>
              <a:rPr lang="en-US" noProof="0"/>
              <a:t>Usually functions should be preferred because they are much easier to understand. </a:t>
            </a:r>
          </a:p>
          <a:p>
            <a:r>
              <a:rPr lang="en-US" noProof="0"/>
              <a:t>Try avoiding creating wrapper functions around single functions (</a:t>
            </a:r>
            <a:r>
              <a:rPr lang="en-US" noProof="0" err="1">
                <a:latin typeface="Consolas" panose="020B0609020204030204" pitchFamily="49" charset="0"/>
              </a:rPr>
              <a:t>my_custom_add_executable</a:t>
            </a:r>
            <a:r>
              <a:rPr lang="en-US" noProof="0"/>
              <a:t>) </a:t>
            </a:r>
            <a:r>
              <a:rPr lang="en-US" noProof="0">
                <a:sym typeface="Wingdings" panose="05000000000000000000" pitchFamily="2" charset="2"/>
              </a:rPr>
              <a:t> not </a:t>
            </a:r>
            <a:r>
              <a:rPr lang="en-US" noProof="0" err="1">
                <a:sym typeface="Wingdings" panose="05000000000000000000" pitchFamily="2" charset="2"/>
              </a:rPr>
              <a:t>composeable</a:t>
            </a:r>
            <a:r>
              <a:rPr lang="en-US" noProof="0">
                <a:sym typeface="Wingdings" panose="05000000000000000000" pitchFamily="2" charset="2"/>
              </a:rPr>
              <a:t>, more complexity</a:t>
            </a: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CDC41-88B0-4B93-95EE-F496CC161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105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9B822-1DA2-4061-B33D-250437678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27104239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E5A4-549A-472B-A45C-9ED14AEB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Backward Compatibility – Policies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F3C0-F3DB-4592-BD21-8C217BD3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noProof="0"/>
              <a:t>Policies are used to preserve backward compatibility </a:t>
            </a:r>
            <a:r>
              <a:rPr lang="en-US" sz="2200" noProof="0">
                <a:sym typeface="Wingdings" panose="05000000000000000000" pitchFamily="2" charset="2"/>
              </a:rPr>
              <a:t> CMake will warn about features whose </a:t>
            </a:r>
            <a:r>
              <a:rPr lang="en-US" sz="2200" b="1" noProof="0">
                <a:sym typeface="Wingdings" panose="05000000000000000000" pitchFamily="2" charset="2"/>
              </a:rPr>
              <a:t>semantics changed </a:t>
            </a:r>
            <a:r>
              <a:rPr lang="en-US" sz="2200" noProof="0">
                <a:sym typeface="Wingdings" panose="05000000000000000000" pitchFamily="2" charset="2"/>
              </a:rPr>
              <a:t>between </a:t>
            </a:r>
            <a:r>
              <a:rPr lang="en-US" sz="2200" noProof="0" err="1">
                <a:latin typeface="Consolas" panose="020B0609020204030204" pitchFamily="49" charset="0"/>
                <a:sym typeface="Wingdings" panose="05000000000000000000" pitchFamily="2" charset="2"/>
              </a:rPr>
              <a:t>cmake_minimum_required</a:t>
            </a:r>
            <a:r>
              <a:rPr lang="en-US" sz="2200" noProof="0">
                <a:sym typeface="Wingdings" panose="05000000000000000000" pitchFamily="2" charset="2"/>
              </a:rPr>
              <a:t> and current CMake</a:t>
            </a:r>
            <a:endParaRPr lang="en-US" sz="2200" noProof="0"/>
          </a:p>
          <a:p>
            <a:r>
              <a:rPr lang="en-US" sz="2200" noProof="0"/>
              <a:t>New policy is added </a:t>
            </a:r>
            <a:r>
              <a:rPr lang="en-US" sz="2200" noProof="0">
                <a:sym typeface="Wingdings" panose="05000000000000000000" pitchFamily="2" charset="2"/>
              </a:rPr>
              <a:t> CMake starts warning about backward compatible </a:t>
            </a:r>
            <a:r>
              <a:rPr lang="en-US" sz="2200" noProof="0" err="1">
                <a:sym typeface="Wingdings" panose="05000000000000000000" pitchFamily="2" charset="2"/>
              </a:rPr>
              <a:t>behaviour</a:t>
            </a:r>
            <a:endParaRPr lang="en-US" sz="2200" noProof="0">
              <a:sym typeface="Wingdings" panose="05000000000000000000" pitchFamily="2" charset="2"/>
            </a:endParaRPr>
          </a:p>
          <a:p>
            <a:r>
              <a:rPr lang="en-US" sz="2200" noProof="0">
                <a:sym typeface="Wingdings" panose="05000000000000000000" pitchFamily="2" charset="2"/>
              </a:rPr>
              <a:t>You can set </a:t>
            </a:r>
            <a:r>
              <a:rPr lang="en-US" sz="2200" noProof="0" err="1">
                <a:sym typeface="Wingdings" panose="05000000000000000000" pitchFamily="2" charset="2"/>
              </a:rPr>
              <a:t>behaviour</a:t>
            </a:r>
            <a:r>
              <a:rPr lang="en-US" sz="2200" noProof="0">
                <a:sym typeface="Wingdings" panose="05000000000000000000" pitchFamily="2" charset="2"/>
              </a:rPr>
              <a:t> to OLD or NEW</a:t>
            </a:r>
            <a:br>
              <a:rPr lang="en-US" noProof="0">
                <a:sym typeface="Wingdings" panose="05000000000000000000" pitchFamily="2" charset="2"/>
              </a:rPr>
            </a:br>
            <a:r>
              <a:rPr lang="en-US" sz="2000" noProof="0">
                <a:solidFill>
                  <a:srgbClr val="007020"/>
                </a:solidFill>
                <a:latin typeface="Consolas" panose="020B0609020204030204" pitchFamily="49" charset="0"/>
              </a:rPr>
              <a:t>if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POLICY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CMP&lt;NNNN&gt;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noProof="0" err="1">
                <a:solidFill>
                  <a:srgbClr val="007020"/>
                </a:solidFill>
                <a:latin typeface="Consolas" panose="020B0609020204030204" pitchFamily="49" charset="0"/>
              </a:rPr>
              <a:t>cmake_policy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SET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CMP&lt;NNNN&gt;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NEW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i="1" noProof="0">
                <a:solidFill>
                  <a:srgbClr val="60A0B0"/>
                </a:solidFill>
                <a:latin typeface="Consolas" panose="020B0609020204030204" pitchFamily="49" charset="0"/>
              </a:rPr>
              <a:t># recommended</a:t>
            </a:r>
            <a:b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noProof="0">
                <a:solidFill>
                  <a:srgbClr val="007020"/>
                </a:solidFill>
                <a:latin typeface="Consolas" panose="020B0609020204030204" pitchFamily="49" charset="0"/>
              </a:rPr>
              <a:t>endif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noProof="0" err="1">
                <a:solidFill>
                  <a:srgbClr val="007020"/>
                </a:solidFill>
                <a:latin typeface="Consolas" panose="020B0609020204030204" pitchFamily="49" charset="0"/>
              </a:rPr>
              <a:t>cmake_policy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SET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CMP&lt;NNNN&gt;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OLD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i="1" noProof="0">
                <a:solidFill>
                  <a:srgbClr val="60A0B0"/>
                </a:solidFill>
                <a:latin typeface="Consolas" panose="020B0609020204030204" pitchFamily="49" charset="0"/>
              </a:rPr>
              <a:t># old </a:t>
            </a:r>
            <a:r>
              <a:rPr lang="en-US" sz="2000" i="1" noProof="0" err="1">
                <a:solidFill>
                  <a:srgbClr val="60A0B0"/>
                </a:solidFill>
                <a:latin typeface="Consolas" panose="020B0609020204030204" pitchFamily="49" charset="0"/>
              </a:rPr>
              <a:t>behaviour</a:t>
            </a:r>
            <a:r>
              <a:rPr lang="en-US" sz="2000" i="1" noProof="0">
                <a:solidFill>
                  <a:srgbClr val="60A0B0"/>
                </a:solidFill>
                <a:latin typeface="Consolas" panose="020B0609020204030204" pitchFamily="49" charset="0"/>
              </a:rPr>
              <a:t> is deprecated by definition</a:t>
            </a:r>
            <a:endParaRPr lang="en-US" sz="2000" noProof="0">
              <a:latin typeface="Consolas" panose="020B0609020204030204" pitchFamily="49" charset="0"/>
            </a:endParaRPr>
          </a:p>
          <a:p>
            <a:endParaRPr lang="en-US" noProof="0">
              <a:sym typeface="Wingdings" panose="05000000000000000000" pitchFamily="2" charset="2"/>
            </a:endParaRPr>
          </a:p>
          <a:p>
            <a:endParaRPr lang="en-US" noProof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84E50-C325-460A-9380-CFFE556D8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106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24ECB-8E95-4E91-92AD-F1A88A497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085537-51C9-484F-9367-F990CD100846}"/>
              </a:ext>
            </a:extLst>
          </p:cNvPr>
          <p:cNvSpPr/>
          <p:nvPr/>
        </p:nvSpPr>
        <p:spPr>
          <a:xfrm>
            <a:off x="2731346" y="4473438"/>
            <a:ext cx="67293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1200">
                <a:latin typeface="Consolas" panose="020B0609020204030204" pitchFamily="49" charset="0"/>
              </a:rPr>
              <a:t> &gt; make</a:t>
            </a:r>
          </a:p>
          <a:p>
            <a:r>
              <a:rPr lang="en-CH" sz="1200" err="1">
                <a:latin typeface="Consolas" panose="020B0609020204030204" pitchFamily="49" charset="0"/>
              </a:rPr>
              <a:t>CMake</a:t>
            </a:r>
            <a:r>
              <a:rPr lang="en-CH" sz="1200">
                <a:latin typeface="Consolas" panose="020B0609020204030204" pitchFamily="49" charset="0"/>
              </a:rPr>
              <a:t> Warning (dev) at CMakeLists.txt:9 (</a:t>
            </a:r>
            <a:r>
              <a:rPr lang="en-CH" sz="1200" err="1">
                <a:latin typeface="Consolas" panose="020B0609020204030204" pitchFamily="49" charset="0"/>
              </a:rPr>
              <a:t>target_sources</a:t>
            </a:r>
            <a:r>
              <a:rPr lang="en-CH" sz="1200">
                <a:latin typeface="Consolas" panose="020B0609020204030204" pitchFamily="49" charset="0"/>
              </a:rPr>
              <a:t>):</a:t>
            </a:r>
          </a:p>
          <a:p>
            <a:r>
              <a:rPr lang="en-CH" sz="1200">
                <a:latin typeface="Consolas" panose="020B0609020204030204" pitchFamily="49" charset="0"/>
              </a:rPr>
              <a:t>  Policy CMP0076 is not set: </a:t>
            </a:r>
            <a:r>
              <a:rPr lang="en-CH" sz="1200" err="1">
                <a:latin typeface="Consolas" panose="020B0609020204030204" pitchFamily="49" charset="0"/>
              </a:rPr>
              <a:t>target_sources</a:t>
            </a:r>
            <a:r>
              <a:rPr lang="en-CH" sz="1200">
                <a:latin typeface="Consolas" panose="020B0609020204030204" pitchFamily="49" charset="0"/>
              </a:rPr>
              <a:t>() command converts relative paths</a:t>
            </a:r>
          </a:p>
          <a:p>
            <a:r>
              <a:rPr lang="en-CH" sz="1200">
                <a:latin typeface="Consolas" panose="020B0609020204030204" pitchFamily="49" charset="0"/>
              </a:rPr>
              <a:t>  to absolute.  Run "</a:t>
            </a:r>
            <a:r>
              <a:rPr lang="en-CH" sz="1200" err="1">
                <a:latin typeface="Consolas" panose="020B0609020204030204" pitchFamily="49" charset="0"/>
              </a:rPr>
              <a:t>cmake</a:t>
            </a:r>
            <a:r>
              <a:rPr lang="en-CH" sz="1200">
                <a:latin typeface="Consolas" panose="020B0609020204030204" pitchFamily="49" charset="0"/>
              </a:rPr>
              <a:t> --help-policy CMP0076" for policy details.  Use</a:t>
            </a:r>
          </a:p>
          <a:p>
            <a:r>
              <a:rPr lang="en-CH" sz="1200">
                <a:latin typeface="Consolas" panose="020B0609020204030204" pitchFamily="49" charset="0"/>
              </a:rPr>
              <a:t>  the </a:t>
            </a:r>
            <a:r>
              <a:rPr lang="en-CH" sz="1200" err="1">
                <a:latin typeface="Consolas" panose="020B0609020204030204" pitchFamily="49" charset="0"/>
              </a:rPr>
              <a:t>cmake_policy</a:t>
            </a:r>
            <a:r>
              <a:rPr lang="en-CH" sz="1200">
                <a:latin typeface="Consolas" panose="020B0609020204030204" pitchFamily="49" charset="0"/>
              </a:rPr>
              <a:t> command to set the policy and suppress this warning.</a:t>
            </a:r>
          </a:p>
          <a:p>
            <a:endParaRPr lang="en-CH" sz="1200">
              <a:latin typeface="Consolas" panose="020B0609020204030204" pitchFamily="49" charset="0"/>
            </a:endParaRPr>
          </a:p>
          <a:p>
            <a:r>
              <a:rPr lang="en-CH" sz="1200">
                <a:latin typeface="Consolas" panose="020B0609020204030204" pitchFamily="49" charset="0"/>
              </a:rPr>
              <a:t>  An interface source of target "a" has a relative path.</a:t>
            </a:r>
          </a:p>
          <a:p>
            <a:r>
              <a:rPr lang="en-CH" sz="1200">
                <a:latin typeface="Consolas" panose="020B0609020204030204" pitchFamily="49" charset="0"/>
              </a:rPr>
              <a:t>This warning is for project developers.  Use -</a:t>
            </a:r>
            <a:r>
              <a:rPr lang="en-CH" sz="1200" err="1">
                <a:latin typeface="Consolas" panose="020B0609020204030204" pitchFamily="49" charset="0"/>
              </a:rPr>
              <a:t>Wno</a:t>
            </a:r>
            <a:r>
              <a:rPr lang="en-CH" sz="1200">
                <a:latin typeface="Consolas" panose="020B0609020204030204" pitchFamily="49" charset="0"/>
              </a:rPr>
              <a:t>-dev to suppress it.</a:t>
            </a:r>
            <a:endParaRPr lang="de-CH" sz="1200">
              <a:latin typeface="Consolas" panose="020B0609020204030204" pitchFamily="49" charset="0"/>
            </a:endParaRPr>
          </a:p>
          <a:p>
            <a:r>
              <a:rPr lang="de-CH" sz="1200">
                <a:latin typeface="Consolas" panose="020B0609020204030204" pitchFamily="49" charset="0"/>
              </a:rPr>
              <a:t>...</a:t>
            </a:r>
            <a:endParaRPr lang="en-CH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12250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0104-6B6A-46DB-84B0-6162DCE2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Custom Commands – Generating files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5580-6735-4846-BDA9-8DF2ADE61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/>
              <a:t>Produce outputs by running custom commands</a:t>
            </a:r>
          </a:p>
          <a:p>
            <a:r>
              <a:rPr lang="en-US" noProof="0"/>
              <a:t>In general simple:</a:t>
            </a:r>
            <a:br>
              <a:rPr lang="en-US" noProof="0"/>
            </a:br>
            <a:r>
              <a:rPr lang="en-US" sz="2000" noProof="0" err="1">
                <a:solidFill>
                  <a:srgbClr val="007020"/>
                </a:solidFill>
                <a:latin typeface="Consolas" panose="020B0609020204030204" pitchFamily="49" charset="0"/>
              </a:rPr>
              <a:t>add_custom_command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OUTPUT ${CMAKE_CURRENT_BINARY_DIR}/src.cpp</a:t>
            </a:r>
            <a:b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    DEPENDS input.cpp</a:t>
            </a:r>
            <a:b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    COMMAND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noProof="0" err="1">
                <a:solidFill>
                  <a:srgbClr val="4070A0"/>
                </a:solidFill>
                <a:latin typeface="Consolas" panose="020B0609020204030204" pitchFamily="49" charset="0"/>
              </a:rPr>
              <a:t>cmake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 –E copy input.cpp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output.cpp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noProof="0" err="1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my_lib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src.cpp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noProof="0"/>
              <a:t>Be aware that those need to be in the same CMakeLists.txt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D24B5-3180-46A3-A105-2CBF0000D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107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0C443-3810-4E7E-929C-80F27A747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04A7D-0773-408A-B540-4A048B79F2B1}"/>
              </a:ext>
            </a:extLst>
          </p:cNvPr>
          <p:cNvSpPr/>
          <p:nvPr/>
        </p:nvSpPr>
        <p:spPr>
          <a:xfrm>
            <a:off x="3408217" y="1995055"/>
            <a:ext cx="5957455" cy="38792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C0ECA-CAB6-4DC5-A0FD-3F090D3F86E3}"/>
              </a:ext>
            </a:extLst>
          </p:cNvPr>
          <p:cNvSpPr txBox="1"/>
          <p:nvPr/>
        </p:nvSpPr>
        <p:spPr>
          <a:xfrm>
            <a:off x="9518075" y="1153595"/>
            <a:ext cx="2292926" cy="132343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/>
              <a:t>Sets source file property GENERATED</a:t>
            </a:r>
          </a:p>
          <a:p>
            <a:r>
              <a:rPr lang="de-CH" sz="1600">
                <a:sym typeface="Wingdings" panose="05000000000000000000" pitchFamily="2" charset="2"/>
              </a:rPr>
              <a:t> src.cpp does not need to exist at generation time</a:t>
            </a:r>
            <a:endParaRPr lang="en-CH" sz="1600"/>
          </a:p>
        </p:txBody>
      </p:sp>
    </p:spTree>
    <p:extLst>
      <p:ext uri="{BB962C8B-B14F-4D97-AF65-F5344CB8AC3E}">
        <p14:creationId xmlns:p14="http://schemas.microsoft.com/office/powerpoint/2010/main" val="312915110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7012-4C67-4BCA-A29E-DC99F01E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Custom Commands – Generating files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9A2A9-F88F-4545-8955-FE3834FF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If you have problems with dependencies, you may want to wrap into a target</a:t>
            </a:r>
            <a:br>
              <a:rPr lang="en-US" noProof="0"/>
            </a:br>
            <a:r>
              <a:rPr lang="en-US" sz="2000" noProof="0" err="1">
                <a:solidFill>
                  <a:srgbClr val="007020"/>
                </a:solidFill>
                <a:latin typeface="Consolas" panose="020B0609020204030204" pitchFamily="49" charset="0"/>
              </a:rPr>
              <a:t>add_custom_target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noProof="0" err="1">
                <a:solidFill>
                  <a:srgbClr val="4070A0"/>
                </a:solidFill>
                <a:latin typeface="Consolas" panose="020B0609020204030204" pitchFamily="49" charset="0"/>
              </a:rPr>
              <a:t>src_gen</a:t>
            </a:r>
            <a:b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DEPENDS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noProof="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en-US" sz="2000" noProof="0">
                <a:solidFill>
                  <a:srgbClr val="BB60D5"/>
                </a:solidFill>
                <a:latin typeface="Consolas" panose="020B0609020204030204" pitchFamily="49" charset="0"/>
              </a:rPr>
              <a:t>CMAKE_CURRENT_BINARY_DIR</a:t>
            </a:r>
            <a:r>
              <a:rPr lang="en-US" sz="2000" noProof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en-US" sz="2000" noProof="0">
                <a:solidFill>
                  <a:srgbClr val="4070A0"/>
                </a:solidFill>
                <a:latin typeface="Consolas" panose="020B0609020204030204" pitchFamily="49" charset="0"/>
              </a:rPr>
              <a:t>/src.cpp</a:t>
            </a:r>
            <a:r>
              <a:rPr lang="en-US" sz="20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noProof="0">
              <a:latin typeface="Consolas" panose="020B0609020204030204" pitchFamily="49" charset="0"/>
            </a:endParaRPr>
          </a:p>
          <a:p>
            <a:r>
              <a:rPr lang="en-US" noProof="0"/>
              <a:t>Depending on a custom command in a different CMakeLists.txt: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/>
              <a:t>Wrap custom command into a target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/>
              <a:t>Add dependency manually using </a:t>
            </a:r>
            <a:r>
              <a:rPr lang="en-US" sz="1800" noProof="0" err="1">
                <a:latin typeface="Consolas" panose="020B0609020204030204" pitchFamily="49" charset="0"/>
              </a:rPr>
              <a:t>add_dependency</a:t>
            </a:r>
            <a:endParaRPr lang="en-US" sz="1800" noProof="0">
              <a:latin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noProof="0"/>
              <a:t>Set </a:t>
            </a:r>
            <a:r>
              <a:rPr lang="en-US" sz="1800" noProof="0">
                <a:latin typeface="Consolas" panose="020B0609020204030204" pitchFamily="49" charset="0"/>
              </a:rPr>
              <a:t>GENERATED</a:t>
            </a:r>
            <a:r>
              <a:rPr lang="en-US" noProof="0"/>
              <a:t> properties of source file to </a:t>
            </a:r>
            <a:r>
              <a:rPr lang="en-US" sz="1800" noProof="0">
                <a:latin typeface="Consolas" panose="020B0609020204030204" pitchFamily="49" charset="0"/>
              </a:rPr>
              <a:t>TRUE</a:t>
            </a:r>
          </a:p>
          <a:p>
            <a:r>
              <a:rPr lang="en-US" noProof="0"/>
              <a:t>Several targets depend on the same command</a:t>
            </a:r>
          </a:p>
          <a:p>
            <a:pPr lvl="1"/>
            <a:r>
              <a:rPr lang="en-US" noProof="0"/>
              <a:t>Problem: Commands are replicated for each target that depend on its output:</a:t>
            </a:r>
          </a:p>
          <a:p>
            <a:pPr lvl="1"/>
            <a:r>
              <a:rPr lang="en-US" noProof="0"/>
              <a:t>Solution: Wrap custom command into a target</a:t>
            </a:r>
          </a:p>
          <a:p>
            <a:r>
              <a:rPr lang="en-US" noProof="0"/>
              <a:t>Useful blog post: </a:t>
            </a:r>
            <a:r>
              <a:rPr lang="en-US" noProof="0">
                <a:hlinkClick r:id="rId2"/>
              </a:rPr>
              <a:t>Sam </a:t>
            </a:r>
            <a:r>
              <a:rPr lang="en-US" noProof="0" err="1">
                <a:hlinkClick r:id="rId2"/>
              </a:rPr>
              <a:t>Thursfield</a:t>
            </a:r>
            <a:endParaRPr lang="en-US" noProof="0"/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B48A6-73DB-4FE4-8850-40F00D62C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108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50DE1-96BD-4425-9080-896A634C2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369845479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AAB1-3C53-4F55-AD7D-B713898F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Adding test infrastructure in CMakeLists.txt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B107-0851-42E1-8232-80B3F71B6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noProof="0"/>
              <a:t>Enable the testing infrastructure by calling </a:t>
            </a:r>
            <a:r>
              <a:rPr lang="en-US" sz="2200" noProof="0" err="1">
                <a:latin typeface="Consolas" panose="020B0609020204030204" pitchFamily="49" charset="0"/>
              </a:rPr>
              <a:t>enable_testing</a:t>
            </a:r>
            <a:r>
              <a:rPr lang="en-US" sz="2200" noProof="0">
                <a:latin typeface="Consolas" panose="020B0609020204030204" pitchFamily="49" charset="0"/>
              </a:rPr>
              <a:t>() </a:t>
            </a:r>
            <a:r>
              <a:rPr lang="en-US" sz="2200" noProof="0"/>
              <a:t>in the top level directory of your project</a:t>
            </a:r>
          </a:p>
          <a:p>
            <a:pPr lvl="1"/>
            <a:r>
              <a:rPr lang="en-US" sz="1800" noProof="0"/>
              <a:t>This will create a file </a:t>
            </a:r>
            <a:r>
              <a:rPr lang="en-US" sz="1800" noProof="0" err="1">
                <a:latin typeface="Consolas" panose="020B0609020204030204" pitchFamily="49" charset="0"/>
              </a:rPr>
              <a:t>CTestTestFile.cmake</a:t>
            </a:r>
            <a:r>
              <a:rPr lang="en-US" sz="1800" noProof="0"/>
              <a:t> in the root build directory with all test commands in it</a:t>
            </a:r>
          </a:p>
          <a:p>
            <a:pPr lvl="1"/>
            <a:r>
              <a:rPr lang="en-US" sz="1800" noProof="0"/>
              <a:t>It will add a target named "test" to the CMake project </a:t>
            </a:r>
          </a:p>
          <a:p>
            <a:r>
              <a:rPr lang="en-US" sz="2200" noProof="0"/>
              <a:t>Add all tests using</a:t>
            </a:r>
            <a:br>
              <a:rPr lang="en-US" sz="2200" noProof="0"/>
            </a:br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add_test</a:t>
            </a:r>
            <a:r>
              <a:rPr lang="en-US" sz="1800" noProof="0">
                <a:latin typeface="Consolas" panose="020B0609020204030204" pitchFamily="49" charset="0"/>
              </a:rPr>
              <a:t>(NAME &lt;name&gt; COMMAND &lt;command&gt; [&lt;</a:t>
            </a:r>
            <a:r>
              <a:rPr lang="en-US" sz="1800" noProof="0" err="1">
                <a:latin typeface="Consolas" panose="020B0609020204030204" pitchFamily="49" charset="0"/>
              </a:rPr>
              <a:t>arg</a:t>
            </a:r>
            <a:r>
              <a:rPr lang="en-US" sz="1800" noProof="0">
                <a:latin typeface="Consolas" panose="020B0609020204030204" pitchFamily="49" charset="0"/>
              </a:rPr>
              <a:t>&gt;...])</a:t>
            </a:r>
          </a:p>
          <a:p>
            <a:r>
              <a:rPr lang="en-US" sz="2200" noProof="0"/>
              <a:t>Tests can be executed using </a:t>
            </a:r>
            <a:r>
              <a:rPr lang="en-US" sz="2200" noProof="0" err="1">
                <a:latin typeface="Consolas" panose="020B0609020204030204" pitchFamily="49" charset="0"/>
              </a:rPr>
              <a:t>ctest</a:t>
            </a:r>
            <a:r>
              <a:rPr lang="en-US" sz="2200" noProof="0">
                <a:latin typeface="Consolas" panose="020B0609020204030204" pitchFamily="49" charset="0"/>
              </a:rPr>
              <a:t> .</a:t>
            </a:r>
            <a:r>
              <a:rPr lang="en-US" sz="2200" noProof="0"/>
              <a:t> or </a:t>
            </a:r>
            <a:r>
              <a:rPr lang="en-US" sz="2200" noProof="0">
                <a:latin typeface="Consolas" panose="020B0609020204030204" pitchFamily="49" charset="0"/>
              </a:rPr>
              <a:t>make test</a:t>
            </a:r>
            <a:endParaRPr lang="en-US" sz="1800" noProof="0">
              <a:latin typeface="Consolas" panose="020B0609020204030204" pitchFamily="49" charset="0"/>
            </a:endParaRPr>
          </a:p>
          <a:p>
            <a:r>
              <a:rPr lang="en-US" sz="2200" noProof="0"/>
              <a:t>Filter with </a:t>
            </a:r>
            <a:r>
              <a:rPr lang="en-US" sz="2200" noProof="0" err="1"/>
              <a:t>ctest</a:t>
            </a:r>
            <a:r>
              <a:rPr lang="en-US" sz="2200" noProof="0"/>
              <a:t> . -R "&lt;Regex&gt;"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120D4-FE90-41BD-B2F0-CDF54334D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109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528FE-1874-49DD-84D3-59071FD16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4B59DA-DD9E-41BB-9B8E-B4B65B0B4AA8}"/>
              </a:ext>
            </a:extLst>
          </p:cNvPr>
          <p:cNvSpPr/>
          <p:nvPr/>
        </p:nvSpPr>
        <p:spPr>
          <a:xfrm>
            <a:off x="7586133" y="2703479"/>
            <a:ext cx="44636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1200">
                <a:latin typeface="Consolas" panose="020B0609020204030204" pitchFamily="49" charset="0"/>
              </a:rPr>
              <a:t> &gt; </a:t>
            </a:r>
            <a:r>
              <a:rPr lang="en-CH" sz="1200" err="1">
                <a:latin typeface="Consolas" panose="020B0609020204030204" pitchFamily="49" charset="0"/>
              </a:rPr>
              <a:t>ctest</a:t>
            </a:r>
            <a:r>
              <a:rPr lang="en-CH" sz="1200">
                <a:latin typeface="Consolas" panose="020B0609020204030204" pitchFamily="49" charset="0"/>
              </a:rPr>
              <a:t> . -R </a:t>
            </a:r>
            <a:r>
              <a:rPr lang="de-CH" sz="1200">
                <a:latin typeface="Consolas" panose="020B0609020204030204" pitchFamily="49" charset="0"/>
              </a:rPr>
              <a:t>ex\.</a:t>
            </a:r>
            <a:r>
              <a:rPr lang="en-CH" sz="1200">
                <a:latin typeface="Consolas" panose="020B0609020204030204" pitchFamily="49" charset="0"/>
              </a:rPr>
              <a:t>.*"</a:t>
            </a:r>
          </a:p>
          <a:p>
            <a:r>
              <a:rPr lang="en-CH" sz="1200">
                <a:latin typeface="Consolas" panose="020B0609020204030204" pitchFamily="49" charset="0"/>
              </a:rPr>
              <a:t>Test project /</a:t>
            </a:r>
            <a:r>
              <a:rPr lang="de-CH" sz="1200">
                <a:latin typeface="Consolas" panose="020B0609020204030204" pitchFamily="49" charset="0"/>
              </a:rPr>
              <a:t>tmp/test/build/</a:t>
            </a:r>
            <a:endParaRPr lang="en-CH" sz="1200">
              <a:latin typeface="Consolas" panose="020B0609020204030204" pitchFamily="49" charset="0"/>
            </a:endParaRPr>
          </a:p>
          <a:p>
            <a:r>
              <a:rPr lang="en-CH" sz="1200">
                <a:latin typeface="Consolas" panose="020B0609020204030204" pitchFamily="49" charset="0"/>
              </a:rPr>
              <a:t>    Start 37: </a:t>
            </a:r>
            <a:r>
              <a:rPr lang="de-CH" sz="1200">
                <a:latin typeface="Consolas" panose="020B0609020204030204" pitchFamily="49" charset="0"/>
              </a:rPr>
              <a:t>ex</a:t>
            </a:r>
            <a:r>
              <a:rPr lang="en-CH" sz="1200">
                <a:latin typeface="Consolas" panose="020B0609020204030204" pitchFamily="49" charset="0"/>
              </a:rPr>
              <a:t>.</a:t>
            </a:r>
            <a:r>
              <a:rPr lang="de-CH" sz="1200">
                <a:latin typeface="Consolas" panose="020B0609020204030204" pitchFamily="49" charset="0"/>
              </a:rPr>
              <a:t>test1</a:t>
            </a:r>
            <a:endParaRPr lang="en-CH" sz="1200">
              <a:latin typeface="Consolas" panose="020B0609020204030204" pitchFamily="49" charset="0"/>
            </a:endParaRPr>
          </a:p>
          <a:p>
            <a:r>
              <a:rPr lang="en-CH" sz="1200">
                <a:latin typeface="Consolas" panose="020B0609020204030204" pitchFamily="49" charset="0"/>
              </a:rPr>
              <a:t>1/4 Test #37: </a:t>
            </a:r>
            <a:r>
              <a:rPr lang="de-CH" sz="1200">
                <a:latin typeface="Consolas" panose="020B0609020204030204" pitchFamily="49" charset="0"/>
              </a:rPr>
              <a:t>ex</a:t>
            </a:r>
            <a:r>
              <a:rPr lang="en-CH" sz="1200">
                <a:latin typeface="Consolas" panose="020B0609020204030204" pitchFamily="49" charset="0"/>
              </a:rPr>
              <a:t>.</a:t>
            </a:r>
            <a:r>
              <a:rPr lang="de-CH" sz="1200">
                <a:latin typeface="Consolas" panose="020B0609020204030204" pitchFamily="49" charset="0"/>
              </a:rPr>
              <a:t>test1</a:t>
            </a:r>
            <a:r>
              <a:rPr lang="en-CH" sz="1200">
                <a:latin typeface="Consolas" panose="020B0609020204030204" pitchFamily="49" charset="0"/>
              </a:rPr>
              <a:t> ...   Passed    0.02 sec</a:t>
            </a:r>
          </a:p>
          <a:p>
            <a:r>
              <a:rPr lang="en-CH" sz="1200">
                <a:latin typeface="Consolas" panose="020B0609020204030204" pitchFamily="49" charset="0"/>
              </a:rPr>
              <a:t>    Start 38: </a:t>
            </a:r>
            <a:r>
              <a:rPr lang="de-CH" sz="1200">
                <a:latin typeface="Consolas" panose="020B0609020204030204" pitchFamily="49" charset="0"/>
              </a:rPr>
              <a:t>ex</a:t>
            </a:r>
            <a:r>
              <a:rPr lang="en-CH" sz="1200">
                <a:latin typeface="Consolas" panose="020B0609020204030204" pitchFamily="49" charset="0"/>
              </a:rPr>
              <a:t>.</a:t>
            </a:r>
            <a:r>
              <a:rPr lang="de-CH" sz="1200">
                <a:latin typeface="Consolas" panose="020B0609020204030204" pitchFamily="49" charset="0"/>
              </a:rPr>
              <a:t>test2</a:t>
            </a:r>
            <a:endParaRPr lang="en-CH" sz="1200">
              <a:latin typeface="Consolas" panose="020B0609020204030204" pitchFamily="49" charset="0"/>
            </a:endParaRPr>
          </a:p>
          <a:p>
            <a:r>
              <a:rPr lang="en-CH" sz="1200">
                <a:latin typeface="Consolas" panose="020B0609020204030204" pitchFamily="49" charset="0"/>
              </a:rPr>
              <a:t>2/4 Test #38: </a:t>
            </a:r>
            <a:r>
              <a:rPr lang="de-CH" sz="1200">
                <a:latin typeface="Consolas" panose="020B0609020204030204" pitchFamily="49" charset="0"/>
              </a:rPr>
              <a:t>ex</a:t>
            </a:r>
            <a:r>
              <a:rPr lang="en-CH" sz="1200">
                <a:latin typeface="Consolas" panose="020B0609020204030204" pitchFamily="49" charset="0"/>
              </a:rPr>
              <a:t>.</a:t>
            </a:r>
            <a:r>
              <a:rPr lang="de-CH" sz="1200">
                <a:latin typeface="Consolas" panose="020B0609020204030204" pitchFamily="49" charset="0"/>
              </a:rPr>
              <a:t>test2</a:t>
            </a:r>
            <a:r>
              <a:rPr lang="en-CH" sz="1200">
                <a:latin typeface="Consolas" panose="020B0609020204030204" pitchFamily="49" charset="0"/>
              </a:rPr>
              <a:t> ...   Passed    0.00 sec</a:t>
            </a:r>
          </a:p>
          <a:p>
            <a:r>
              <a:rPr lang="en-CH" sz="1200">
                <a:latin typeface="Consolas" panose="020B0609020204030204" pitchFamily="49" charset="0"/>
              </a:rPr>
              <a:t>    Start 39: </a:t>
            </a:r>
            <a:r>
              <a:rPr lang="de-CH" sz="1200">
                <a:latin typeface="Consolas" panose="020B0609020204030204" pitchFamily="49" charset="0"/>
              </a:rPr>
              <a:t>ex</a:t>
            </a:r>
            <a:r>
              <a:rPr lang="en-CH" sz="1200">
                <a:latin typeface="Consolas" panose="020B0609020204030204" pitchFamily="49" charset="0"/>
              </a:rPr>
              <a:t>.</a:t>
            </a:r>
            <a:r>
              <a:rPr lang="de-CH" sz="1200">
                <a:latin typeface="Consolas" panose="020B0609020204030204" pitchFamily="49" charset="0"/>
              </a:rPr>
              <a:t>test3</a:t>
            </a:r>
            <a:endParaRPr lang="en-CH" sz="1200">
              <a:latin typeface="Consolas" panose="020B0609020204030204" pitchFamily="49" charset="0"/>
            </a:endParaRPr>
          </a:p>
          <a:p>
            <a:r>
              <a:rPr lang="en-CH" sz="1200">
                <a:latin typeface="Consolas" panose="020B0609020204030204" pitchFamily="49" charset="0"/>
              </a:rPr>
              <a:t>3/4 Test #39: </a:t>
            </a:r>
            <a:r>
              <a:rPr lang="de-CH" sz="1200">
                <a:latin typeface="Consolas" panose="020B0609020204030204" pitchFamily="49" charset="0"/>
              </a:rPr>
              <a:t>ex</a:t>
            </a:r>
            <a:r>
              <a:rPr lang="en-CH" sz="1200">
                <a:latin typeface="Consolas" panose="020B0609020204030204" pitchFamily="49" charset="0"/>
              </a:rPr>
              <a:t>.</a:t>
            </a:r>
            <a:r>
              <a:rPr lang="de-CH" sz="1200">
                <a:latin typeface="Consolas" panose="020B0609020204030204" pitchFamily="49" charset="0"/>
              </a:rPr>
              <a:t>test3 </a:t>
            </a:r>
            <a:r>
              <a:rPr lang="en-CH" sz="1200">
                <a:latin typeface="Consolas" panose="020B0609020204030204" pitchFamily="49" charset="0"/>
              </a:rPr>
              <a:t>...   Passed    0.00 sec</a:t>
            </a:r>
          </a:p>
          <a:p>
            <a:r>
              <a:rPr lang="en-CH" sz="1200">
                <a:latin typeface="Consolas" panose="020B0609020204030204" pitchFamily="49" charset="0"/>
              </a:rPr>
              <a:t>    Start 40: </a:t>
            </a:r>
            <a:r>
              <a:rPr lang="de-CH" sz="1200">
                <a:latin typeface="Consolas" panose="020B0609020204030204" pitchFamily="49" charset="0"/>
              </a:rPr>
              <a:t>ex</a:t>
            </a:r>
            <a:r>
              <a:rPr lang="en-CH" sz="1200">
                <a:latin typeface="Consolas" panose="020B0609020204030204" pitchFamily="49" charset="0"/>
              </a:rPr>
              <a:t>.</a:t>
            </a:r>
            <a:r>
              <a:rPr lang="de-CH" sz="1200">
                <a:latin typeface="Consolas" panose="020B0609020204030204" pitchFamily="49" charset="0"/>
              </a:rPr>
              <a:t>test4</a:t>
            </a:r>
            <a:endParaRPr lang="en-CH" sz="1200">
              <a:latin typeface="Consolas" panose="020B0609020204030204" pitchFamily="49" charset="0"/>
            </a:endParaRPr>
          </a:p>
          <a:p>
            <a:r>
              <a:rPr lang="en-CH" sz="1200">
                <a:latin typeface="Consolas" panose="020B0609020204030204" pitchFamily="49" charset="0"/>
              </a:rPr>
              <a:t>4/4 Test #40: </a:t>
            </a:r>
            <a:r>
              <a:rPr lang="de-CH" sz="1200">
                <a:latin typeface="Consolas" panose="020B0609020204030204" pitchFamily="49" charset="0"/>
              </a:rPr>
              <a:t>ex</a:t>
            </a:r>
            <a:r>
              <a:rPr lang="en-CH" sz="1200">
                <a:latin typeface="Consolas" panose="020B0609020204030204" pitchFamily="49" charset="0"/>
              </a:rPr>
              <a:t>.</a:t>
            </a:r>
            <a:r>
              <a:rPr lang="de-CH" sz="1200">
                <a:latin typeface="Consolas" panose="020B0609020204030204" pitchFamily="49" charset="0"/>
              </a:rPr>
              <a:t>test4 </a:t>
            </a:r>
            <a:r>
              <a:rPr lang="en-CH" sz="1200">
                <a:latin typeface="Consolas" panose="020B0609020204030204" pitchFamily="49" charset="0"/>
              </a:rPr>
              <a:t>...   Passed    0.00 sec</a:t>
            </a:r>
          </a:p>
          <a:p>
            <a:endParaRPr lang="en-CH" sz="1200">
              <a:latin typeface="Consolas" panose="020B0609020204030204" pitchFamily="49" charset="0"/>
            </a:endParaRPr>
          </a:p>
          <a:p>
            <a:r>
              <a:rPr lang="en-CH" sz="1200">
                <a:latin typeface="Consolas" panose="020B0609020204030204" pitchFamily="49" charset="0"/>
              </a:rPr>
              <a:t>100% tests passed, 0 tests failed out of 4</a:t>
            </a:r>
          </a:p>
          <a:p>
            <a:endParaRPr lang="en-CH" sz="1200">
              <a:latin typeface="Consolas" panose="020B0609020204030204" pitchFamily="49" charset="0"/>
            </a:endParaRPr>
          </a:p>
          <a:p>
            <a:r>
              <a:rPr lang="en-CH" sz="1200">
                <a:latin typeface="Consolas" panose="020B0609020204030204" pitchFamily="49" charset="0"/>
              </a:rPr>
              <a:t>Label Time Summary:</a:t>
            </a:r>
          </a:p>
          <a:p>
            <a:r>
              <a:rPr lang="de-CH" sz="1200">
                <a:latin typeface="Consolas" panose="020B0609020204030204" pitchFamily="49" charset="0"/>
              </a:rPr>
              <a:t>label</a:t>
            </a:r>
            <a:r>
              <a:rPr lang="en-CH" sz="1200">
                <a:latin typeface="Consolas" panose="020B0609020204030204" pitchFamily="49" charset="0"/>
              </a:rPr>
              <a:t>_</a:t>
            </a:r>
            <a:r>
              <a:rPr lang="de-CH" sz="1200">
                <a:latin typeface="Consolas" panose="020B0609020204030204" pitchFamily="49" charset="0"/>
              </a:rPr>
              <a:t>1       </a:t>
            </a:r>
            <a:r>
              <a:rPr lang="en-CH" sz="1200">
                <a:latin typeface="Consolas" panose="020B0609020204030204" pitchFamily="49" charset="0"/>
              </a:rPr>
              <a:t>    =   0.03 sec*proc (4 tests)</a:t>
            </a:r>
          </a:p>
          <a:p>
            <a:r>
              <a:rPr lang="de-CH" sz="1200">
                <a:latin typeface="Consolas" panose="020B0609020204030204" pitchFamily="49" charset="0"/>
              </a:rPr>
              <a:t>label</a:t>
            </a:r>
            <a:r>
              <a:rPr lang="en-CH" sz="1200">
                <a:latin typeface="Consolas" panose="020B0609020204030204" pitchFamily="49" charset="0"/>
              </a:rPr>
              <a:t>_</a:t>
            </a:r>
            <a:r>
              <a:rPr lang="de-CH" sz="1200">
                <a:latin typeface="Consolas" panose="020B0609020204030204" pitchFamily="49" charset="0"/>
              </a:rPr>
              <a:t>2   </a:t>
            </a:r>
            <a:r>
              <a:rPr lang="en-CH" sz="1200">
                <a:latin typeface="Consolas" panose="020B0609020204030204" pitchFamily="49" charset="0"/>
              </a:rPr>
              <a:t>        =   0.03 sec*proc (</a:t>
            </a:r>
            <a:r>
              <a:rPr lang="de-CH" sz="1200">
                <a:latin typeface="Consolas" panose="020B0609020204030204" pitchFamily="49" charset="0"/>
              </a:rPr>
              <a:t>2</a:t>
            </a:r>
            <a:r>
              <a:rPr lang="en-CH" sz="1200">
                <a:latin typeface="Consolas" panose="020B0609020204030204" pitchFamily="49" charset="0"/>
              </a:rPr>
              <a:t> tests)</a:t>
            </a:r>
          </a:p>
          <a:p>
            <a:endParaRPr lang="en-CH" sz="1200">
              <a:latin typeface="Consolas" panose="020B0609020204030204" pitchFamily="49" charset="0"/>
            </a:endParaRPr>
          </a:p>
          <a:p>
            <a:r>
              <a:rPr lang="en-CH" sz="1200">
                <a:latin typeface="Consolas" panose="020B0609020204030204" pitchFamily="49" charset="0"/>
              </a:rPr>
              <a:t>Total Test time (real) =   0.03 sec</a:t>
            </a:r>
          </a:p>
        </p:txBody>
      </p:sp>
    </p:spTree>
    <p:extLst>
      <p:ext uri="{BB962C8B-B14F-4D97-AF65-F5344CB8AC3E}">
        <p14:creationId xmlns:p14="http://schemas.microsoft.com/office/powerpoint/2010/main" val="429430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4D9E-3D15-4924-AABC-8A599175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7656-A4D7-4124-AC14-CB613CFF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97589-907A-4F24-B567-6C679CA5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A59A-339B-42B1-A052-3EF8262BD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B754F2-3404-47B4-BE6E-748C34177E65}"/>
              </a:ext>
            </a:extLst>
          </p:cNvPr>
          <p:cNvSpPr/>
          <p:nvPr/>
        </p:nvSpPr>
        <p:spPr>
          <a:xfrm>
            <a:off x="1704109" y="1914574"/>
            <a:ext cx="80356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err="1">
                <a:solidFill>
                  <a:srgbClr val="007020"/>
                </a:solidFill>
                <a:latin typeface="Consolas" panose="020B0609020204030204" pitchFamily="49" charset="0"/>
              </a:rPr>
              <a:t>cmake_minimum_required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VERSION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3.12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err="1">
                <a:solidFill>
                  <a:srgbClr val="007020"/>
                </a:solidFill>
                <a:latin typeface="Consolas" panose="020B0609020204030204" pitchFamily="49" charset="0"/>
              </a:rPr>
              <a:t>project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first_example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LANGUAGES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CXX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endParaRPr lang="de-CH">
              <a:solidFill>
                <a:srgbClr val="007020"/>
              </a:solidFill>
              <a:latin typeface="Consolas" panose="020B0609020204030204" pitchFamily="49" charset="0"/>
            </a:endParaRPr>
          </a:p>
          <a:p>
            <a:r>
              <a:rPr lang="de-CH" err="1">
                <a:solidFill>
                  <a:srgbClr val="007020"/>
                </a:solidFill>
                <a:latin typeface="Consolas" panose="020B0609020204030204" pitchFamily="49" charset="0"/>
              </a:rPr>
              <a:t>find_package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OpenMP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REQUIRED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endParaRPr lang="de-CH">
              <a:solidFill>
                <a:srgbClr val="007020"/>
              </a:solidFill>
              <a:latin typeface="Consolas" panose="020B0609020204030204" pitchFamily="49" charset="0"/>
            </a:endParaRPr>
          </a:p>
          <a:p>
            <a:r>
              <a:rPr lang="de-CH" err="1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my_library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lib.cpp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 err="1">
                <a:solidFill>
                  <a:srgbClr val="007020"/>
                </a:solidFill>
                <a:latin typeface="Consolas" panose="020B0609020204030204" pitchFamily="49" charset="0"/>
              </a:rPr>
              <a:t>target_link_libraries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my_library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OpenMP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::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OpenMP_CXX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endParaRPr lang="de-CH">
              <a:solidFill>
                <a:srgbClr val="007020"/>
              </a:solidFill>
              <a:latin typeface="Consolas" panose="020B0609020204030204" pitchFamily="49" charset="0"/>
            </a:endParaRPr>
          </a:p>
          <a:p>
            <a:r>
              <a:rPr lang="de-CH" err="1">
                <a:solidFill>
                  <a:srgbClr val="007020"/>
                </a:solidFill>
                <a:latin typeface="Consolas" panose="020B0609020204030204" pitchFamily="49" charset="0"/>
              </a:rPr>
              <a:t>add_executable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example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test.cpp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 err="1">
                <a:solidFill>
                  <a:srgbClr val="007020"/>
                </a:solidFill>
                <a:latin typeface="Consolas" panose="020B0609020204030204" pitchFamily="49" charset="0"/>
              </a:rPr>
              <a:t>target_link_libraries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example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my_library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36621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3B0B-2FD6-4B43-A6B3-9CDBAE53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Adding test infrastructure in CMakeLists.txt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6724-5D57-4F32-9066-F632FA99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An option that conditionally enables tests is usually called </a:t>
            </a:r>
            <a:r>
              <a:rPr lang="en-US" sz="2200" noProof="0">
                <a:latin typeface="Consolas" panose="020B0609020204030204" pitchFamily="49" charset="0"/>
              </a:rPr>
              <a:t>BUILD_TESTING</a:t>
            </a:r>
            <a:r>
              <a:rPr lang="en-US" noProof="0"/>
              <a:t>.</a:t>
            </a:r>
          </a:p>
          <a:p>
            <a:r>
              <a:rPr lang="en-US" noProof="0"/>
              <a:t>Tests can be tagged with labels:</a:t>
            </a:r>
            <a:br>
              <a:rPr lang="en-US" noProof="0"/>
            </a:br>
            <a:r>
              <a:rPr lang="en-US" sz="2200" noProof="0" err="1">
                <a:latin typeface="Consolas" panose="020B0609020204030204" pitchFamily="49" charset="0"/>
              </a:rPr>
              <a:t>set_property</a:t>
            </a:r>
            <a:r>
              <a:rPr lang="en-US" sz="2200" noProof="0">
                <a:latin typeface="Consolas" panose="020B0609020204030204" pitchFamily="49" charset="0"/>
              </a:rPr>
              <a:t>(TEST &lt;name&gt; PROPERTY LABELS &lt;label&gt;)</a:t>
            </a:r>
            <a:br>
              <a:rPr lang="en-US" sz="2200" noProof="0">
                <a:latin typeface="Consolas" panose="020B0609020204030204" pitchFamily="49" charset="0"/>
              </a:rPr>
            </a:br>
            <a:br>
              <a:rPr lang="en-US" sz="600" noProof="0"/>
            </a:br>
            <a:r>
              <a:rPr lang="en-US" noProof="0"/>
              <a:t>You can call select labeled tests using </a:t>
            </a:r>
            <a:r>
              <a:rPr lang="en-US" sz="2200" noProof="0" err="1">
                <a:latin typeface="Consolas" panose="020B0609020204030204" pitchFamily="49" charset="0"/>
              </a:rPr>
              <a:t>ctest</a:t>
            </a:r>
            <a:r>
              <a:rPr lang="en-US" sz="2200" noProof="0">
                <a:latin typeface="Consolas" panose="020B0609020204030204" pitchFamily="49" charset="0"/>
              </a:rPr>
              <a:t> . –L &lt;regex&gt;</a:t>
            </a:r>
          </a:p>
          <a:p>
            <a:r>
              <a:rPr lang="en-US" noProof="0"/>
              <a:t>Further interesting properties: </a:t>
            </a:r>
            <a:r>
              <a:rPr lang="en-US" sz="2200" noProof="0">
                <a:latin typeface="Consolas" panose="020B0609020204030204" pitchFamily="49" charset="0"/>
              </a:rPr>
              <a:t>WILL_FAIL</a:t>
            </a:r>
            <a:r>
              <a:rPr lang="en-US" noProof="0"/>
              <a:t>, </a:t>
            </a:r>
            <a:r>
              <a:rPr lang="en-US" sz="2200" noProof="0">
                <a:latin typeface="Consolas" panose="020B0609020204030204" pitchFamily="49" charset="0"/>
              </a:rPr>
              <a:t>FAIL_REGULAR_EXPRESSION</a:t>
            </a:r>
            <a:r>
              <a:rPr lang="en-US" noProof="0"/>
              <a:t>, </a:t>
            </a:r>
            <a:r>
              <a:rPr lang="en-US" sz="2200" noProof="0">
                <a:latin typeface="Consolas" panose="020B0609020204030204" pitchFamily="49" charset="0"/>
              </a:rPr>
              <a:t>PASS_REGULAR_EXPRESSION</a:t>
            </a:r>
            <a:r>
              <a:rPr lang="en-US" noProof="0"/>
              <a:t>, </a:t>
            </a:r>
            <a:r>
              <a:rPr lang="en-US" sz="2200" noProof="0">
                <a:latin typeface="Consolas" panose="020B0609020204030204" pitchFamily="49" charset="0"/>
              </a:rPr>
              <a:t>ENVIRONMENT, PROCESSORS</a:t>
            </a:r>
            <a:r>
              <a:rPr lang="en-US" noProof="0"/>
              <a:t> (see </a:t>
            </a:r>
            <a:r>
              <a:rPr lang="en-US" noProof="0">
                <a:hlinkClick r:id="rId2"/>
              </a:rPr>
              <a:t>cmake-properties.7</a:t>
            </a:r>
            <a:r>
              <a:rPr lang="en-US" noProof="0"/>
              <a:t>)</a:t>
            </a:r>
          </a:p>
          <a:p>
            <a:r>
              <a:rPr lang="en-US" noProof="0"/>
              <a:t>CMake provides a module </a:t>
            </a:r>
            <a:r>
              <a:rPr lang="en-US" noProof="0" err="1"/>
              <a:t>GoogleTest</a:t>
            </a:r>
            <a:r>
              <a:rPr lang="en-US" noProof="0"/>
              <a:t> with </a:t>
            </a:r>
            <a:r>
              <a:rPr lang="en-US" sz="2200" noProof="0" err="1">
                <a:latin typeface="Consolas" panose="020B0609020204030204" pitchFamily="49" charset="0"/>
              </a:rPr>
              <a:t>gtest_discover_tests</a:t>
            </a:r>
            <a:r>
              <a:rPr lang="en-US" sz="2200" noProof="0">
                <a:latin typeface="Consolas" panose="020B0609020204030204" pitchFamily="49" charset="0"/>
              </a:rPr>
              <a:t>()</a:t>
            </a:r>
            <a:r>
              <a:rPr lang="en-US" noProof="0"/>
              <a:t> </a:t>
            </a:r>
            <a:r>
              <a:rPr lang="en-US" noProof="0">
                <a:sym typeface="Wingdings" panose="05000000000000000000" pitchFamily="2" charset="2"/>
              </a:rPr>
              <a:t> This will create a </a:t>
            </a:r>
            <a:r>
              <a:rPr lang="en-US" noProof="0" err="1">
                <a:sym typeface="Wingdings" panose="05000000000000000000" pitchFamily="2" charset="2"/>
              </a:rPr>
              <a:t>ctest</a:t>
            </a:r>
            <a:r>
              <a:rPr lang="en-US" noProof="0">
                <a:sym typeface="Wingdings" panose="05000000000000000000" pitchFamily="2" charset="2"/>
              </a:rPr>
              <a:t> target for each test in a target</a:t>
            </a:r>
          </a:p>
          <a:p>
            <a:pPr lvl="1"/>
            <a:r>
              <a:rPr lang="en-US" noProof="0">
                <a:sym typeface="Wingdings" panose="05000000000000000000" pitchFamily="2" charset="2"/>
              </a:rPr>
              <a:t>(+) More fine-grained results from </a:t>
            </a:r>
            <a:r>
              <a:rPr lang="en-US" noProof="0" err="1">
                <a:sym typeface="Wingdings" panose="05000000000000000000" pitchFamily="2" charset="2"/>
              </a:rPr>
              <a:t>ctest</a:t>
            </a:r>
            <a:endParaRPr lang="en-US" noProof="0">
              <a:sym typeface="Wingdings" panose="05000000000000000000" pitchFamily="2" charset="2"/>
            </a:endParaRPr>
          </a:p>
          <a:p>
            <a:pPr lvl="1"/>
            <a:r>
              <a:rPr lang="en-US" noProof="0">
                <a:sym typeface="Wingdings" panose="05000000000000000000" pitchFamily="2" charset="2"/>
              </a:rPr>
              <a:t>(-) Does not work easily in cross-compiling environment</a:t>
            </a:r>
          </a:p>
          <a:p>
            <a:pPr lvl="1"/>
            <a:r>
              <a:rPr lang="en-US" noProof="0"/>
              <a:t>(-) Takes more time (because </a:t>
            </a:r>
            <a:r>
              <a:rPr lang="en-US" noProof="0" err="1"/>
              <a:t>GoogleTest</a:t>
            </a:r>
            <a:r>
              <a:rPr lang="en-US" noProof="0"/>
              <a:t> set-up/tear-down logic executed several times)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A94D1-5220-4590-91CD-B58E00520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110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F9CAF-0DA0-4508-918D-AA2716C8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36765446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4B3E-1938-4975-BEA7-239B136A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Generating files – </a:t>
            </a:r>
            <a:r>
              <a:rPr lang="en-US" noProof="0" err="1">
                <a:latin typeface="Consolas" panose="020B0609020204030204" pitchFamily="49" charset="0"/>
              </a:rPr>
              <a:t>configure_file</a:t>
            </a:r>
            <a:endParaRPr lang="en-US" noProof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8CBF-428A-42BC-B061-52DC8211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noProof="0"/>
              <a:t>Copies and modifies a file</a:t>
            </a:r>
            <a:br>
              <a:rPr lang="en-US" sz="2200" noProof="0"/>
            </a:br>
            <a:r>
              <a:rPr lang="en-US" sz="2000" noProof="0" err="1">
                <a:solidFill>
                  <a:srgbClr val="06287E"/>
                </a:solidFill>
                <a:latin typeface="Consolas" panose="020B0609020204030204" pitchFamily="49" charset="0"/>
              </a:rPr>
              <a:t>configure_file</a:t>
            </a:r>
            <a:r>
              <a:rPr lang="en-US" sz="2000" noProof="0">
                <a:latin typeface="Consolas" panose="020B0609020204030204" pitchFamily="49" charset="0"/>
              </a:rPr>
              <a:t>(&lt;input&gt; &lt;output&gt; [@ONLY]</a:t>
            </a:r>
          </a:p>
          <a:p>
            <a:r>
              <a:rPr lang="en-US" sz="2200" noProof="0"/>
              <a:t>Replaces all </a:t>
            </a:r>
            <a:r>
              <a:rPr lang="en-US" sz="2200" noProof="0" err="1"/>
              <a:t>occurencies</a:t>
            </a:r>
            <a:r>
              <a:rPr lang="en-US" sz="2200" noProof="0"/>
              <a:t> of </a:t>
            </a:r>
            <a:r>
              <a:rPr lang="en-US" sz="2000" noProof="0">
                <a:latin typeface="Consolas" panose="020B0609020204030204" pitchFamily="49" charset="0"/>
              </a:rPr>
              <a:t>${var}</a:t>
            </a:r>
            <a:r>
              <a:rPr lang="en-US" sz="2200" noProof="0"/>
              <a:t> (if </a:t>
            </a:r>
            <a:r>
              <a:rPr lang="en-US" sz="2000" noProof="0">
                <a:latin typeface="Consolas" panose="020B0609020204030204" pitchFamily="49" charset="0"/>
              </a:rPr>
              <a:t>@ONLY</a:t>
            </a:r>
            <a:r>
              <a:rPr lang="en-US" sz="2200" noProof="0"/>
              <a:t> is not set) and </a:t>
            </a:r>
            <a:r>
              <a:rPr lang="en-US" sz="2000" noProof="0">
                <a:latin typeface="Consolas" panose="020B0609020204030204" pitchFamily="49" charset="0"/>
              </a:rPr>
              <a:t>@var@</a:t>
            </a:r>
            <a:r>
              <a:rPr lang="en-US" sz="2200" noProof="0"/>
              <a:t> with var</a:t>
            </a:r>
          </a:p>
          <a:p>
            <a:r>
              <a:rPr lang="en-US" sz="2200" noProof="0"/>
              <a:t>Replaces </a:t>
            </a:r>
            <a:r>
              <a:rPr lang="en-US" sz="2000" noProof="0">
                <a:latin typeface="Consolas" panose="020B0609020204030204" pitchFamily="49" charset="0"/>
              </a:rPr>
              <a:t>#</a:t>
            </a:r>
            <a:r>
              <a:rPr lang="en-US" sz="2000" noProof="0" err="1">
                <a:latin typeface="Consolas" panose="020B0609020204030204" pitchFamily="49" charset="0"/>
              </a:rPr>
              <a:t>cmakedefine</a:t>
            </a:r>
            <a:r>
              <a:rPr lang="en-US" sz="2000" noProof="0">
                <a:latin typeface="Consolas" panose="020B0609020204030204" pitchFamily="49" charset="0"/>
              </a:rPr>
              <a:t> var </a:t>
            </a:r>
            <a:r>
              <a:rPr lang="en-US" sz="2000" noProof="0" err="1">
                <a:latin typeface="Consolas" panose="020B0609020204030204" pitchFamily="49" charset="0"/>
              </a:rPr>
              <a:t>xyz</a:t>
            </a:r>
            <a:r>
              <a:rPr lang="en-US" sz="2200" noProof="0"/>
              <a:t> with a </a:t>
            </a:r>
            <a:r>
              <a:rPr lang="en-US" sz="2000" noProof="0">
                <a:latin typeface="Consolas" panose="020B0609020204030204" pitchFamily="49" charset="0"/>
              </a:rPr>
              <a:t>#define var </a:t>
            </a:r>
            <a:r>
              <a:rPr lang="en-US" sz="2000" noProof="0" err="1">
                <a:latin typeface="Consolas" panose="020B0609020204030204" pitchFamily="49" charset="0"/>
              </a:rPr>
              <a:t>xyz</a:t>
            </a:r>
            <a:r>
              <a:rPr lang="en-US" sz="2200" noProof="0"/>
              <a:t> if </a:t>
            </a:r>
            <a:r>
              <a:rPr lang="en-US" sz="2000" noProof="0">
                <a:latin typeface="Consolas" panose="020B0609020204030204" pitchFamily="49" charset="0"/>
              </a:rPr>
              <a:t>var</a:t>
            </a:r>
            <a:r>
              <a:rPr lang="en-US" sz="2200" noProof="0"/>
              <a:t> evaluates to true, else it becomes </a:t>
            </a:r>
            <a:r>
              <a:rPr lang="en-US" sz="2000" noProof="0">
                <a:latin typeface="Consolas" panose="020B0609020204030204" pitchFamily="49" charset="0"/>
              </a:rPr>
              <a:t>/* #</a:t>
            </a:r>
            <a:r>
              <a:rPr lang="en-US" sz="2000" noProof="0" err="1">
                <a:latin typeface="Consolas" panose="020B0609020204030204" pitchFamily="49" charset="0"/>
              </a:rPr>
              <a:t>undef</a:t>
            </a:r>
            <a:r>
              <a:rPr lang="en-US" sz="2000" noProof="0">
                <a:latin typeface="Consolas" panose="020B0609020204030204" pitchFamily="49" charset="0"/>
              </a:rPr>
              <a:t> var */</a:t>
            </a:r>
          </a:p>
          <a:p>
            <a:r>
              <a:rPr lang="en-US" sz="2200" noProof="0"/>
              <a:t>Replaces </a:t>
            </a:r>
            <a:r>
              <a:rPr lang="en-US" sz="2000" noProof="0">
                <a:latin typeface="Consolas" panose="020B0609020204030204" pitchFamily="49" charset="0"/>
              </a:rPr>
              <a:t>#cmakedefine01 var</a:t>
            </a:r>
            <a:r>
              <a:rPr lang="en-US" sz="2200" noProof="0"/>
              <a:t> with </a:t>
            </a:r>
            <a:r>
              <a:rPr lang="en-US" sz="2000" noProof="0">
                <a:latin typeface="Consolas" panose="020B0609020204030204" pitchFamily="49" charset="0"/>
              </a:rPr>
              <a:t>#define var &lt;0|1&gt;</a:t>
            </a:r>
            <a:r>
              <a:rPr lang="en-US" sz="2200" noProof="0"/>
              <a:t> depending on </a:t>
            </a:r>
            <a:r>
              <a:rPr lang="en-US" sz="2000" noProof="0">
                <a:latin typeface="Consolas" panose="020B0609020204030204" pitchFamily="49" charset="0"/>
              </a:rPr>
              <a:t>var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30DBB-F039-4A50-AE90-3524AED86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111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6886-0861-4886-B276-8BDAB688D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EAF5A-517C-407E-B6A3-FE224C89B218}"/>
              </a:ext>
            </a:extLst>
          </p:cNvPr>
          <p:cNvSpPr/>
          <p:nvPr/>
        </p:nvSpPr>
        <p:spPr>
          <a:xfrm>
            <a:off x="300389" y="404245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>
                <a:solidFill>
                  <a:srgbClr val="007020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>
                <a:solidFill>
                  <a:srgbClr val="60A0B0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1600" i="1">
                <a:solidFill>
                  <a:srgbClr val="60A0B0"/>
                </a:solidFill>
                <a:latin typeface="Consolas" panose="020B0609020204030204" pitchFamily="49" charset="0"/>
              </a:rPr>
              <a:t>#</a:t>
            </a:r>
            <a:r>
              <a:rPr lang="en-US" sz="1600" i="1" err="1">
                <a:solidFill>
                  <a:srgbClr val="60A0B0"/>
                </a:solidFill>
                <a:latin typeface="Consolas" panose="020B0609020204030204" pitchFamily="49" charset="0"/>
              </a:rPr>
              <a:t>cmakedefine</a:t>
            </a:r>
            <a:r>
              <a:rPr lang="en-US" sz="1600" i="1">
                <a:solidFill>
                  <a:srgbClr val="60A0B0"/>
                </a:solidFill>
                <a:latin typeface="Consolas" panose="020B0609020204030204" pitchFamily="49" charset="0"/>
              </a:rPr>
              <a:t> DEFINED_VAR @DEFINED_VAR@</a:t>
            </a:r>
          </a:p>
          <a:p>
            <a:r>
              <a:rPr lang="en-US" sz="1600">
                <a:solidFill>
                  <a:srgbClr val="902000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6287E"/>
                </a:solidFill>
                <a:latin typeface="Consolas" panose="020B0609020204030204" pitchFamily="49" charset="0"/>
              </a:rPr>
              <a:t>main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std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::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"@CMAKE_BUILD_TYPE@"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"@CMAKE_CURRENT_BINARY_DIR@"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"${CMAKE_CXX_COMPILER}</a:t>
            </a:r>
            <a:r>
              <a:rPr lang="en-US" sz="1600" b="1">
                <a:solidFill>
                  <a:srgbClr val="4070A0"/>
                </a:solidFill>
                <a:latin typeface="Consolas" panose="020B0609020204030204" pitchFamily="49" charset="0"/>
              </a:rPr>
              <a:t>\n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H" sz="1600">
              <a:latin typeface="Consolas" panose="020B06090202040302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2DEC2DA-ACB8-4761-97BE-26CD8D73BA8C}"/>
              </a:ext>
            </a:extLst>
          </p:cNvPr>
          <p:cNvSpPr/>
          <p:nvPr/>
        </p:nvSpPr>
        <p:spPr>
          <a:xfrm>
            <a:off x="5181600" y="4532642"/>
            <a:ext cx="914400" cy="58928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60EDD6-E7E3-425A-894B-4187C388982F}"/>
              </a:ext>
            </a:extLst>
          </p:cNvPr>
          <p:cNvSpPr/>
          <p:nvPr/>
        </p:nvSpPr>
        <p:spPr>
          <a:xfrm>
            <a:off x="6651251" y="4042452"/>
            <a:ext cx="34320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7020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>
                <a:solidFill>
                  <a:srgbClr val="60A0B0"/>
                </a:solidFill>
                <a:latin typeface="Consolas" panose="020B0609020204030204" pitchFamily="49" charset="0"/>
              </a:rPr>
              <a:t>&lt;iostream&gt;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solidFill>
                  <a:srgbClr val="007020"/>
                </a:solidFill>
                <a:latin typeface="Consolas" panose="020B0609020204030204" pitchFamily="49" charset="0"/>
              </a:rPr>
              <a:t>#define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>
                <a:solidFill>
                  <a:srgbClr val="60A0B0"/>
                </a:solidFill>
                <a:latin typeface="Consolas" panose="020B0609020204030204" pitchFamily="49" charset="0"/>
              </a:rPr>
              <a:t>DEFINED_VAR 123</a:t>
            </a:r>
          </a:p>
          <a:p>
            <a:r>
              <a:rPr lang="en-US" sz="1600">
                <a:solidFill>
                  <a:srgbClr val="902000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6287E"/>
                </a:solidFill>
                <a:latin typeface="Consolas" panose="020B0609020204030204" pitchFamily="49" charset="0"/>
              </a:rPr>
              <a:t>main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std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::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"Release"</a:t>
            </a:r>
          </a:p>
          <a:p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"/</a:t>
            </a:r>
            <a:r>
              <a:rPr lang="en-US" sz="1600" err="1">
                <a:solidFill>
                  <a:srgbClr val="4070A0"/>
                </a:solidFill>
                <a:latin typeface="Consolas" panose="020B0609020204030204" pitchFamily="49" charset="0"/>
              </a:rPr>
              <a:t>tmp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/a/build"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"/</a:t>
            </a:r>
            <a:r>
              <a:rPr lang="en-US" sz="1600" err="1">
                <a:solidFill>
                  <a:srgbClr val="4070A0"/>
                </a:solidFill>
                <a:latin typeface="Consolas" panose="020B0609020204030204" pitchFamily="49" charset="0"/>
              </a:rPr>
              <a:t>usr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/bin/g++</a:t>
            </a:r>
            <a:r>
              <a:rPr lang="en-US" sz="1600" b="1">
                <a:solidFill>
                  <a:srgbClr val="4070A0"/>
                </a:solidFill>
                <a:latin typeface="Consolas" panose="020B0609020204030204" pitchFamily="49" charset="0"/>
              </a:rPr>
              <a:t>\n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H" sz="16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47840-4F4D-44B6-994F-C0F09F1BACBD}"/>
              </a:ext>
            </a:extLst>
          </p:cNvPr>
          <p:cNvSpPr txBox="1"/>
          <p:nvPr/>
        </p:nvSpPr>
        <p:spPr>
          <a:xfrm>
            <a:off x="192021" y="37194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/>
              <a:t>test.cpp.in</a:t>
            </a:r>
            <a:endParaRPr lang="en-CH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52AD2-3B8A-4886-AC8E-F31DBE5BD05C}"/>
              </a:ext>
            </a:extLst>
          </p:cNvPr>
          <p:cNvSpPr txBox="1"/>
          <p:nvPr/>
        </p:nvSpPr>
        <p:spPr>
          <a:xfrm>
            <a:off x="6565428" y="37194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/>
              <a:t>test.cpp</a:t>
            </a:r>
            <a:endParaRPr lang="en-CH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F4B11D-39D3-4C17-A599-B2D8512E6CA2}"/>
              </a:ext>
            </a:extLst>
          </p:cNvPr>
          <p:cNvSpPr/>
          <p:nvPr/>
        </p:nvSpPr>
        <p:spPr>
          <a:xfrm>
            <a:off x="3266997" y="5702837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configure_file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test.cpp.in test.cpp)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054279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4B3E-1938-4975-BEA7-239B136A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Generating files – </a:t>
            </a:r>
            <a:r>
              <a:rPr lang="en-US" noProof="0" err="1">
                <a:latin typeface="Consolas" panose="020B0609020204030204" pitchFamily="49" charset="0"/>
              </a:rPr>
              <a:t>configure_file</a:t>
            </a:r>
            <a:endParaRPr lang="en-US" noProof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8CBF-428A-42BC-B061-52DC8211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noProof="0"/>
              <a:t>Copies and modifies a file</a:t>
            </a:r>
            <a:br>
              <a:rPr lang="en-US" sz="2200" noProof="0"/>
            </a:br>
            <a:r>
              <a:rPr lang="en-US" sz="2000" noProof="0" err="1">
                <a:solidFill>
                  <a:srgbClr val="06287E"/>
                </a:solidFill>
                <a:latin typeface="Consolas" panose="020B0609020204030204" pitchFamily="49" charset="0"/>
              </a:rPr>
              <a:t>configure_file</a:t>
            </a:r>
            <a:r>
              <a:rPr lang="en-US" sz="2000" noProof="0">
                <a:latin typeface="Consolas" panose="020B0609020204030204" pitchFamily="49" charset="0"/>
              </a:rPr>
              <a:t>(&lt;input&gt; &lt;output&gt; [@ONLY]</a:t>
            </a:r>
          </a:p>
          <a:p>
            <a:r>
              <a:rPr lang="en-US" sz="2200" noProof="0"/>
              <a:t>Replaces all </a:t>
            </a:r>
            <a:r>
              <a:rPr lang="en-US" sz="2200" noProof="0" err="1"/>
              <a:t>occurencies</a:t>
            </a:r>
            <a:r>
              <a:rPr lang="en-US" sz="2200" noProof="0"/>
              <a:t> of </a:t>
            </a:r>
            <a:r>
              <a:rPr lang="en-US" sz="2000" noProof="0">
                <a:latin typeface="Consolas" panose="020B0609020204030204" pitchFamily="49" charset="0"/>
              </a:rPr>
              <a:t>${var}</a:t>
            </a:r>
            <a:r>
              <a:rPr lang="en-US" sz="2200" noProof="0"/>
              <a:t> (if </a:t>
            </a:r>
            <a:r>
              <a:rPr lang="en-US" sz="2000" noProof="0">
                <a:latin typeface="Consolas" panose="020B0609020204030204" pitchFamily="49" charset="0"/>
              </a:rPr>
              <a:t>@ONLY</a:t>
            </a:r>
            <a:r>
              <a:rPr lang="en-US" sz="2200" noProof="0"/>
              <a:t> is not set) and </a:t>
            </a:r>
            <a:r>
              <a:rPr lang="en-US" sz="2000" noProof="0">
                <a:latin typeface="Consolas" panose="020B0609020204030204" pitchFamily="49" charset="0"/>
              </a:rPr>
              <a:t>@var@</a:t>
            </a:r>
            <a:r>
              <a:rPr lang="en-US" sz="2200" noProof="0"/>
              <a:t> with var</a:t>
            </a:r>
          </a:p>
          <a:p>
            <a:r>
              <a:rPr lang="en-US" sz="2200" noProof="0"/>
              <a:t>Replaces </a:t>
            </a:r>
            <a:r>
              <a:rPr lang="en-US" sz="2000" noProof="0">
                <a:latin typeface="Consolas" panose="020B0609020204030204" pitchFamily="49" charset="0"/>
              </a:rPr>
              <a:t>#</a:t>
            </a:r>
            <a:r>
              <a:rPr lang="en-US" sz="2000" noProof="0" err="1">
                <a:latin typeface="Consolas" panose="020B0609020204030204" pitchFamily="49" charset="0"/>
              </a:rPr>
              <a:t>cmakedefine</a:t>
            </a:r>
            <a:r>
              <a:rPr lang="en-US" sz="2000" noProof="0">
                <a:latin typeface="Consolas" panose="020B0609020204030204" pitchFamily="49" charset="0"/>
              </a:rPr>
              <a:t> var </a:t>
            </a:r>
            <a:r>
              <a:rPr lang="en-US" sz="2000" noProof="0" err="1">
                <a:latin typeface="Consolas" panose="020B0609020204030204" pitchFamily="49" charset="0"/>
              </a:rPr>
              <a:t>xyz</a:t>
            </a:r>
            <a:r>
              <a:rPr lang="en-US" sz="2200" noProof="0"/>
              <a:t> with a </a:t>
            </a:r>
            <a:r>
              <a:rPr lang="en-US" sz="2000" noProof="0">
                <a:latin typeface="Consolas" panose="020B0609020204030204" pitchFamily="49" charset="0"/>
              </a:rPr>
              <a:t>#define var </a:t>
            </a:r>
            <a:r>
              <a:rPr lang="en-US" sz="2000" noProof="0" err="1">
                <a:latin typeface="Consolas" panose="020B0609020204030204" pitchFamily="49" charset="0"/>
              </a:rPr>
              <a:t>xyz</a:t>
            </a:r>
            <a:r>
              <a:rPr lang="en-US" sz="2200" noProof="0"/>
              <a:t> if </a:t>
            </a:r>
            <a:r>
              <a:rPr lang="en-US" sz="2000" noProof="0">
                <a:latin typeface="Consolas" panose="020B0609020204030204" pitchFamily="49" charset="0"/>
              </a:rPr>
              <a:t>var</a:t>
            </a:r>
            <a:r>
              <a:rPr lang="en-US" sz="2200" noProof="0"/>
              <a:t> evaluates to true, else it becomes </a:t>
            </a:r>
            <a:r>
              <a:rPr lang="en-US" sz="2000" noProof="0">
                <a:latin typeface="Consolas" panose="020B0609020204030204" pitchFamily="49" charset="0"/>
              </a:rPr>
              <a:t>/* #</a:t>
            </a:r>
            <a:r>
              <a:rPr lang="en-US" sz="2000" noProof="0" err="1">
                <a:latin typeface="Consolas" panose="020B0609020204030204" pitchFamily="49" charset="0"/>
              </a:rPr>
              <a:t>undef</a:t>
            </a:r>
            <a:r>
              <a:rPr lang="en-US" sz="2000" noProof="0">
                <a:latin typeface="Consolas" panose="020B0609020204030204" pitchFamily="49" charset="0"/>
              </a:rPr>
              <a:t> var */</a:t>
            </a:r>
          </a:p>
          <a:p>
            <a:r>
              <a:rPr lang="en-US" sz="2200" noProof="0"/>
              <a:t>Replaces </a:t>
            </a:r>
            <a:r>
              <a:rPr lang="en-US" sz="2000" noProof="0">
                <a:latin typeface="Consolas" panose="020B0609020204030204" pitchFamily="49" charset="0"/>
              </a:rPr>
              <a:t>#cmakedefine01 var</a:t>
            </a:r>
            <a:r>
              <a:rPr lang="en-US" sz="2200" noProof="0"/>
              <a:t> with </a:t>
            </a:r>
            <a:r>
              <a:rPr lang="en-US" sz="2000" noProof="0">
                <a:latin typeface="Consolas" panose="020B0609020204030204" pitchFamily="49" charset="0"/>
              </a:rPr>
              <a:t>#define var &lt;0|1&gt;</a:t>
            </a:r>
            <a:r>
              <a:rPr lang="en-US" sz="2200" noProof="0"/>
              <a:t> depending on </a:t>
            </a:r>
            <a:r>
              <a:rPr lang="en-US" sz="2000" noProof="0">
                <a:latin typeface="Consolas" panose="020B0609020204030204" pitchFamily="49" charset="0"/>
              </a:rPr>
              <a:t>var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30DBB-F039-4A50-AE90-3524AED86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112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6886-0861-4886-B276-8BDAB688D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EAF5A-517C-407E-B6A3-FE224C89B218}"/>
              </a:ext>
            </a:extLst>
          </p:cNvPr>
          <p:cNvSpPr/>
          <p:nvPr/>
        </p:nvSpPr>
        <p:spPr>
          <a:xfrm>
            <a:off x="300389" y="404245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>
                <a:solidFill>
                  <a:srgbClr val="007020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>
                <a:solidFill>
                  <a:srgbClr val="60A0B0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1600" i="1">
                <a:solidFill>
                  <a:srgbClr val="60A0B0"/>
                </a:solidFill>
                <a:latin typeface="Consolas" panose="020B0609020204030204" pitchFamily="49" charset="0"/>
              </a:rPr>
              <a:t>#</a:t>
            </a:r>
            <a:r>
              <a:rPr lang="en-US" sz="1600" i="1" err="1">
                <a:solidFill>
                  <a:srgbClr val="60A0B0"/>
                </a:solidFill>
                <a:latin typeface="Consolas" panose="020B0609020204030204" pitchFamily="49" charset="0"/>
              </a:rPr>
              <a:t>cmakedefine</a:t>
            </a:r>
            <a:r>
              <a:rPr lang="en-US" sz="1600" i="1">
                <a:solidFill>
                  <a:srgbClr val="60A0B0"/>
                </a:solidFill>
                <a:latin typeface="Consolas" panose="020B0609020204030204" pitchFamily="49" charset="0"/>
              </a:rPr>
              <a:t> DEFINED_VAR @DEFINED_VAR@</a:t>
            </a:r>
          </a:p>
          <a:p>
            <a:r>
              <a:rPr lang="en-US" sz="1600">
                <a:solidFill>
                  <a:srgbClr val="902000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6287E"/>
                </a:solidFill>
                <a:latin typeface="Consolas" panose="020B0609020204030204" pitchFamily="49" charset="0"/>
              </a:rPr>
              <a:t>main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std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::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"@CMAKE_BUILD_TYPE@"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"@CMAKE_CURRENT_BINARY_DIR@"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"${CMAKE_CXX_COMPILER}</a:t>
            </a:r>
            <a:r>
              <a:rPr lang="en-US" sz="1600" b="1">
                <a:solidFill>
                  <a:srgbClr val="4070A0"/>
                </a:solidFill>
                <a:latin typeface="Consolas" panose="020B0609020204030204" pitchFamily="49" charset="0"/>
              </a:rPr>
              <a:t>\n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H" sz="1600">
              <a:latin typeface="Consolas" panose="020B06090202040302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2DEC2DA-ACB8-4761-97BE-26CD8D73BA8C}"/>
              </a:ext>
            </a:extLst>
          </p:cNvPr>
          <p:cNvSpPr/>
          <p:nvPr/>
        </p:nvSpPr>
        <p:spPr>
          <a:xfrm>
            <a:off x="5181600" y="4532642"/>
            <a:ext cx="914400" cy="58928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60EDD6-E7E3-425A-894B-4187C388982F}"/>
              </a:ext>
            </a:extLst>
          </p:cNvPr>
          <p:cNvSpPr/>
          <p:nvPr/>
        </p:nvSpPr>
        <p:spPr>
          <a:xfrm>
            <a:off x="6651251" y="4042452"/>
            <a:ext cx="477971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7020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>
                <a:solidFill>
                  <a:srgbClr val="60A0B0"/>
                </a:solidFill>
                <a:latin typeface="Consolas" panose="020B0609020204030204" pitchFamily="49" charset="0"/>
              </a:rPr>
              <a:t>&lt;iostream&gt;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solidFill>
                  <a:srgbClr val="007020"/>
                </a:solidFill>
                <a:latin typeface="Consolas" panose="020B0609020204030204" pitchFamily="49" charset="0"/>
              </a:rPr>
              <a:t>#define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>
                <a:solidFill>
                  <a:srgbClr val="60A0B0"/>
                </a:solidFill>
                <a:latin typeface="Consolas" panose="020B0609020204030204" pitchFamily="49" charset="0"/>
              </a:rPr>
              <a:t>DEFINED_VAR 123</a:t>
            </a:r>
          </a:p>
          <a:p>
            <a:r>
              <a:rPr lang="en-US" sz="1600">
                <a:solidFill>
                  <a:srgbClr val="902000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6287E"/>
                </a:solidFill>
                <a:latin typeface="Consolas" panose="020B0609020204030204" pitchFamily="49" charset="0"/>
              </a:rPr>
              <a:t>main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std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::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"Release"</a:t>
            </a:r>
          </a:p>
          <a:p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"/</a:t>
            </a:r>
            <a:r>
              <a:rPr lang="en-US" sz="1600" err="1">
                <a:solidFill>
                  <a:srgbClr val="4070A0"/>
                </a:solidFill>
                <a:latin typeface="Consolas" panose="020B0609020204030204" pitchFamily="49" charset="0"/>
              </a:rPr>
              <a:t>tmp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/a/build"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"${CMAKE_CXX_COMPILER}</a:t>
            </a:r>
            <a:r>
              <a:rPr lang="en-US" sz="1600" b="1">
                <a:solidFill>
                  <a:srgbClr val="4070A0"/>
                </a:solidFill>
                <a:latin typeface="Consolas" panose="020B0609020204030204" pitchFamily="49" charset="0"/>
              </a:rPr>
              <a:t>\n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H" sz="16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47840-4F4D-44B6-994F-C0F09F1BACBD}"/>
              </a:ext>
            </a:extLst>
          </p:cNvPr>
          <p:cNvSpPr txBox="1"/>
          <p:nvPr/>
        </p:nvSpPr>
        <p:spPr>
          <a:xfrm>
            <a:off x="192021" y="37194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/>
              <a:t>test.cpp.in</a:t>
            </a:r>
            <a:endParaRPr lang="en-CH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52AD2-3B8A-4886-AC8E-F31DBE5BD05C}"/>
              </a:ext>
            </a:extLst>
          </p:cNvPr>
          <p:cNvSpPr txBox="1"/>
          <p:nvPr/>
        </p:nvSpPr>
        <p:spPr>
          <a:xfrm>
            <a:off x="6565428" y="37194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/>
              <a:t>test.cpp</a:t>
            </a:r>
            <a:endParaRPr lang="en-CH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F4B11D-39D3-4C17-A599-B2D8512E6CA2}"/>
              </a:ext>
            </a:extLst>
          </p:cNvPr>
          <p:cNvSpPr/>
          <p:nvPr/>
        </p:nvSpPr>
        <p:spPr>
          <a:xfrm>
            <a:off x="2887085" y="5702837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configure_file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test.cpp.in test.cpp @ONLY)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312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4D9E-3D15-4924-AABC-8A599175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Basics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7656-A4D7-4124-AC14-CB613CFF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/>
              <a:t>CMake files are</a:t>
            </a:r>
          </a:p>
          <a:p>
            <a:pPr lvl="1"/>
            <a:r>
              <a:rPr lang="en-US" noProof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</a:p>
          <a:p>
            <a:pPr lvl="1"/>
            <a:r>
              <a:rPr lang="en-US" noProof="0">
                <a:latin typeface="Courier New" panose="02070309020205020404" pitchFamily="49" charset="0"/>
                <a:cs typeface="Courier New" panose="02070309020205020404" pitchFamily="49" charset="0"/>
              </a:rPr>
              <a:t>&lt;scripts&gt;.</a:t>
            </a:r>
            <a:r>
              <a:rPr lang="en-US" noProof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noProof="0"/>
              <a:t> (not covered in this course)</a:t>
            </a:r>
          </a:p>
          <a:p>
            <a:pPr lvl="1"/>
            <a:r>
              <a:rPr lang="en-US" noProof="0">
                <a:latin typeface="Courier New" panose="02070309020205020404" pitchFamily="49" charset="0"/>
                <a:cs typeface="Courier New" panose="02070309020205020404" pitchFamily="49" charset="0"/>
              </a:rPr>
              <a:t>&lt;module&gt;.</a:t>
            </a:r>
            <a:r>
              <a:rPr lang="en-US" noProof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noProof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noProof="0"/>
              <a:t>(similar to include files in C++)</a:t>
            </a:r>
          </a:p>
          <a:p>
            <a:r>
              <a:rPr lang="en-US" noProof="0"/>
              <a:t>Everything is a command invocation or a comment:</a:t>
            </a:r>
          </a:p>
          <a:p>
            <a:pPr lvl="1"/>
            <a:r>
              <a:rPr lang="en-US" sz="1800" noProof="0">
                <a:solidFill>
                  <a:srgbClr val="007020"/>
                </a:solidFill>
                <a:latin typeface="Consolas" panose="020B0609020204030204" pitchFamily="49" charset="0"/>
              </a:rPr>
              <a:t>command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list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of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strings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sz="1800" i="1" noProof="0">
                <a:solidFill>
                  <a:srgbClr val="60A0B0"/>
                </a:solidFill>
                <a:latin typeface="Consolas" panose="020B0609020204030204" pitchFamily="49" charset="0"/>
              </a:rPr>
              <a:t># single line comment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800" i="1" noProof="0">
              <a:solidFill>
                <a:srgbClr val="60A0B0"/>
              </a:solidFill>
              <a:latin typeface="&amp;quot"/>
            </a:endParaRPr>
          </a:p>
          <a:p>
            <a:r>
              <a:rPr lang="en-US" noProof="0"/>
              <a:t>Usually, </a:t>
            </a:r>
            <a:r>
              <a:rPr lang="en-US" noProof="0">
                <a:solidFill>
                  <a:schemeClr val="bg2">
                    <a:lumMod val="60000"/>
                    <a:lumOff val="40000"/>
                  </a:schemeClr>
                </a:solidFill>
              </a:rPr>
              <a:t>KEYWORDS</a:t>
            </a:r>
            <a:r>
              <a:rPr lang="en-US" noProof="0"/>
              <a:t> are in capital case</a:t>
            </a:r>
          </a:p>
          <a:p>
            <a:r>
              <a:rPr lang="en-US" noProof="0"/>
              <a:t>Variables (CMake has no types – everything is a string)</a:t>
            </a:r>
            <a:br>
              <a:rPr lang="en-US" noProof="0"/>
            </a:br>
            <a:r>
              <a:rPr lang="en-US" sz="2200" noProof="0">
                <a:solidFill>
                  <a:srgbClr val="007020"/>
                </a:solidFill>
                <a:latin typeface="Consolas" panose="020B0609020204030204" pitchFamily="49" charset="0"/>
              </a:rPr>
              <a:t>set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myvar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"$ENV{</a:t>
            </a:r>
            <a:r>
              <a:rPr lang="en-US" sz="2200" noProof="0" err="1">
                <a:solidFill>
                  <a:srgbClr val="4070A0"/>
                </a:solidFill>
                <a:latin typeface="Consolas" panose="020B0609020204030204" pitchFamily="49" charset="0"/>
              </a:rPr>
              <a:t>envvar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}"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200" i="1" noProof="0">
                <a:solidFill>
                  <a:srgbClr val="60A0B0"/>
                </a:solidFill>
                <a:latin typeface="Consolas" panose="020B0609020204030204" pitchFamily="49" charset="0"/>
              </a:rPr>
              <a:t> # set to environment variable</a:t>
            </a:r>
            <a:b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noProof="0">
                <a:solidFill>
                  <a:srgbClr val="007020"/>
                </a:solidFill>
                <a:latin typeface="Consolas" panose="020B0609020204030204" pitchFamily="49" charset="0"/>
              </a:rPr>
              <a:t>set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noProof="0" err="1">
                <a:solidFill>
                  <a:srgbClr val="4070A0"/>
                </a:solidFill>
                <a:latin typeface="Consolas" panose="020B0609020204030204" pitchFamily="49" charset="0"/>
              </a:rPr>
              <a:t>othervar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"${</a:t>
            </a:r>
            <a:r>
              <a:rPr lang="en-US" sz="22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myvar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}"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200" i="1" noProof="0">
                <a:solidFill>
                  <a:srgbClr val="60A0B0"/>
                </a:solidFill>
                <a:latin typeface="Consolas" panose="020B0609020204030204" pitchFamily="49" charset="0"/>
              </a:rPr>
              <a:t> # set to normal variable </a:t>
            </a:r>
            <a:b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noProof="0">
                <a:solidFill>
                  <a:srgbClr val="007020"/>
                </a:solidFill>
                <a:latin typeface="Consolas" panose="020B0609020204030204" pitchFamily="49" charset="0"/>
              </a:rPr>
              <a:t>set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noProof="0" err="1">
                <a:solidFill>
                  <a:srgbClr val="4070A0"/>
                </a:solidFill>
                <a:latin typeface="Consolas" panose="020B0609020204030204" pitchFamily="49" charset="0"/>
              </a:rPr>
              <a:t>fromcache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"$CACHE{CMAKE_CXX_COMPILER}"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200" i="1" noProof="0">
                <a:solidFill>
                  <a:srgbClr val="60A0B0"/>
                </a:solidFill>
                <a:latin typeface="Consolas" panose="020B0609020204030204" pitchFamily="49" charset="0"/>
              </a:rPr>
              <a:t> # direct cache lookup</a:t>
            </a:r>
            <a:br>
              <a:rPr lang="en-US" sz="2200" i="1" noProof="0">
                <a:solidFill>
                  <a:srgbClr val="60A0B0"/>
                </a:solidFill>
                <a:latin typeface="Consolas" panose="020B0609020204030204" pitchFamily="49" charset="0"/>
              </a:rPr>
            </a:br>
            <a:b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noProof="0">
                <a:solidFill>
                  <a:srgbClr val="007020"/>
                </a:solidFill>
                <a:latin typeface="Consolas" panose="020B0609020204030204" pitchFamily="49" charset="0"/>
              </a:rPr>
              <a:t>set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noProof="0" dirty="0" err="1">
                <a:solidFill>
                  <a:srgbClr val="4070A0"/>
                </a:solidFill>
                <a:latin typeface="Consolas" panose="020B0609020204030204" pitchFamily="49" charset="0"/>
              </a:rPr>
              <a:t>from_var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"from"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noProof="0">
                <a:solidFill>
                  <a:srgbClr val="007020"/>
                </a:solidFill>
                <a:latin typeface="Consolas" panose="020B0609020204030204" pitchFamily="49" charset="0"/>
              </a:rPr>
              <a:t>message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noProof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STATUS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 "${${</a:t>
            </a:r>
            <a:r>
              <a:rPr lang="en-US" sz="2200" noProof="0" dirty="0" err="1">
                <a:solidFill>
                  <a:srgbClr val="4070A0"/>
                </a:solidFill>
                <a:latin typeface="Consolas" panose="020B0609020204030204" pitchFamily="49" charset="0"/>
              </a:rPr>
              <a:t>from_var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}cache}"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200" i="1" noProof="0">
                <a:solidFill>
                  <a:srgbClr val="60A0B0"/>
                </a:solidFill>
                <a:latin typeface="Consolas" panose="020B0609020204030204" pitchFamily="49" charset="0"/>
              </a:rPr>
              <a:t> # variables can be nested! </a:t>
            </a:r>
            <a:endParaRPr lang="en-US" sz="2200" noProof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97589-907A-4F24-B567-6C679CA5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A59A-339B-42B1-A052-3EF8262BD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242229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F495-80F8-4360-A966-D316F465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Basics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5478C-7339-4961-A31E-2CB190485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57600" rIns="0" bIns="45720" rtlCol="0" anchor="t">
            <a:normAutofit/>
          </a:bodyPr>
          <a:lstStyle/>
          <a:p>
            <a:r>
              <a:rPr lang="en-US" noProof="0"/>
              <a:t>Strings interpreted as lists in some contexts, they are </a:t>
            </a:r>
            <a:r>
              <a:rPr lang="en-US" noProof="0">
                <a:latin typeface="Consolas" panose="020B0609020204030204" pitchFamily="49" charset="0"/>
              </a:rPr>
              <a:t>;</a:t>
            </a:r>
            <a:r>
              <a:rPr lang="en-US" noProof="0"/>
              <a:t>-separated strings</a:t>
            </a:r>
            <a:br>
              <a:rPr lang="en-US" noProof="0"/>
            </a:br>
            <a:r>
              <a:rPr lang="en-US" sz="1800" noProof="0">
                <a:solidFill>
                  <a:srgbClr val="007020"/>
                </a:solidFill>
                <a:latin typeface="Consolas" panose="020B0609020204030204" pitchFamily="49" charset="0"/>
              </a:rPr>
              <a:t>set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mylist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first;second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7020"/>
                </a:solidFill>
                <a:latin typeface="Consolas" panose="020B0609020204030204" pitchFamily="49" charset="0"/>
              </a:rPr>
              <a:t>list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APPEND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mylist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third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fourth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7020"/>
                </a:solidFill>
                <a:latin typeface="Consolas" panose="020B0609020204030204" pitchFamily="49" charset="0"/>
              </a:rPr>
              <a:t>list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JOIN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mylist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":"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joinedlist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7020"/>
                </a:solidFill>
                <a:latin typeface="Consolas" panose="020B0609020204030204" pitchFamily="49" charset="0"/>
              </a:rPr>
              <a:t>message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STATUS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"${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joinedlist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}"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i="1" noProof="0">
                <a:solidFill>
                  <a:srgbClr val="60A0B0"/>
                </a:solidFill>
                <a:latin typeface="Consolas" panose="020B0609020204030204" pitchFamily="49" charset="0"/>
              </a:rPr>
              <a:t># outputs </a:t>
            </a:r>
            <a:r>
              <a:rPr lang="en-US" sz="1800" i="1" noProof="0" err="1">
                <a:solidFill>
                  <a:srgbClr val="60A0B0"/>
                </a:solidFill>
                <a:latin typeface="Consolas" panose="020B0609020204030204" pitchFamily="49" charset="0"/>
              </a:rPr>
              <a:t>first:second:third:fourth</a:t>
            </a:r>
            <a:endParaRPr lang="en-US" sz="1800" noProof="0">
              <a:latin typeface="Consolas" panose="020B0609020204030204" pitchFamily="49" charset="0"/>
            </a:endParaRPr>
          </a:p>
          <a:p>
            <a:r>
              <a:rPr lang="en-US" noProof="0"/>
              <a:t>Control flow operations are done using commands as well</a:t>
            </a:r>
            <a:br>
              <a:rPr lang="en-US" noProof="0"/>
            </a:br>
            <a:r>
              <a:rPr lang="en-US" sz="1800" noProof="0">
                <a:solidFill>
                  <a:srgbClr val="007020"/>
                </a:solidFill>
                <a:latin typeface="Consolas"/>
              </a:rPr>
              <a:t>set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noProof="0" err="1">
                <a:solidFill>
                  <a:srgbClr val="4070A0"/>
                </a:solidFill>
                <a:latin typeface="Consolas"/>
              </a:rPr>
              <a:t>mylist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"</a:t>
            </a:r>
            <a:r>
              <a:rPr lang="en-US" sz="1800" noProof="0" err="1">
                <a:solidFill>
                  <a:srgbClr val="4070A0"/>
                </a:solidFill>
                <a:latin typeface="Consolas"/>
              </a:rPr>
              <a:t>q;w;b;p;l;r;w;e;k;a;v;b;n;l;o;p;q;x;m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"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7020"/>
                </a:solidFill>
                <a:latin typeface="Consolas"/>
              </a:rPr>
              <a:t>set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mylist2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noProof="0" err="1">
                <a:solidFill>
                  <a:srgbClr val="4070A0"/>
                </a:solidFill>
                <a:latin typeface="Consolas"/>
              </a:rPr>
              <a:t>i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 w o </a:t>
            </a:r>
            <a:r>
              <a:rPr lang="en-US" sz="1800" noProof="0" err="1">
                <a:solidFill>
                  <a:srgbClr val="4070A0"/>
                </a:solidFill>
                <a:latin typeface="Consolas"/>
              </a:rPr>
              <a:t>i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 u z t g b k l p q v b q l c o e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7020"/>
                </a:solidFill>
                <a:latin typeface="Consolas"/>
              </a:rPr>
              <a:t>foreach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letter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IN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LISTS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noProof="0" err="1">
                <a:solidFill>
                  <a:srgbClr val="4070A0"/>
                </a:solidFill>
                <a:latin typeface="Consolas"/>
              </a:rPr>
              <a:t>mylist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800" noProof="0">
                <a:solidFill>
                  <a:srgbClr val="007020"/>
                </a:solidFill>
                <a:latin typeface="Consolas"/>
              </a:rPr>
              <a:t>if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NOT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letter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IN_LIST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mylist2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800" noProof="0">
                <a:solidFill>
                  <a:srgbClr val="007020"/>
                </a:solidFill>
                <a:latin typeface="Consolas"/>
              </a:rPr>
              <a:t>message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STATUS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"Letter ${letter} is in </a:t>
            </a:r>
            <a:r>
              <a:rPr lang="en-US" sz="1800" noProof="0" err="1">
                <a:solidFill>
                  <a:srgbClr val="4070A0"/>
                </a:solidFill>
                <a:latin typeface="Consolas"/>
              </a:rPr>
              <a:t>mylist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, but not in mylist2"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800" noProof="0">
                <a:solidFill>
                  <a:srgbClr val="007020"/>
                </a:solidFill>
                <a:latin typeface="Consolas"/>
              </a:rPr>
              <a:t>endif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1800" i="1" noProof="0">
                <a:solidFill>
                  <a:srgbClr val="60A0B0"/>
                </a:solidFill>
                <a:latin typeface="Consolas"/>
              </a:rPr>
              <a:t> # also else(), endif(), </a:t>
            </a:r>
            <a:r>
              <a:rPr lang="en-US" sz="1800" i="1" noProof="0" err="1">
                <a:solidFill>
                  <a:srgbClr val="60A0B0"/>
                </a:solidFill>
                <a:latin typeface="Consolas"/>
              </a:rPr>
              <a:t>endforeach</a:t>
            </a:r>
            <a:r>
              <a:rPr lang="en-US" sz="1800" i="1" noProof="0">
                <a:solidFill>
                  <a:srgbClr val="60A0B0"/>
                </a:solidFill>
                <a:latin typeface="Consolas"/>
              </a:rPr>
              <a:t>(), </a:t>
            </a:r>
            <a:r>
              <a:rPr lang="en-US" sz="1800" i="1" noProof="0" err="1">
                <a:solidFill>
                  <a:srgbClr val="60A0B0"/>
                </a:solidFill>
                <a:latin typeface="Consolas"/>
              </a:rPr>
              <a:t>endfunction</a:t>
            </a:r>
            <a:r>
              <a:rPr lang="en-US" sz="1800" i="1" noProof="0">
                <a:solidFill>
                  <a:srgbClr val="60A0B0"/>
                </a:solidFill>
                <a:latin typeface="Consolas"/>
              </a:rPr>
              <a:t>(), </a:t>
            </a:r>
            <a:r>
              <a:rPr lang="en-US" sz="1800" i="1" noProof="0" dirty="0">
                <a:solidFill>
                  <a:srgbClr val="60A0B0"/>
                </a:solidFill>
                <a:latin typeface="Consolas"/>
              </a:rPr>
              <a:t>...</a:t>
            </a:r>
            <a:r>
              <a:rPr lang="en-US" sz="1800" i="1" noProof="0">
                <a:solidFill>
                  <a:srgbClr val="60A0B0"/>
                </a:solidFill>
                <a:latin typeface="Consolas"/>
              </a:rPr>
              <a:t> are commands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sz="1800" noProof="0" err="1">
                <a:solidFill>
                  <a:srgbClr val="007020"/>
                </a:solidFill>
                <a:latin typeface="Consolas"/>
              </a:rPr>
              <a:t>endforeach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()</a:t>
            </a:r>
            <a:endParaRPr lang="en-US" sz="1800" noProof="0">
              <a:latin typeface="Consolas"/>
            </a:endParaRPr>
          </a:p>
          <a:p>
            <a:r>
              <a:rPr lang="en-US" noProof="0"/>
              <a:t>See also documentation for </a:t>
            </a:r>
            <a:r>
              <a:rPr lang="en-US" noProof="0">
                <a:hlinkClick r:id="rId2"/>
              </a:rPr>
              <a:t>if</a:t>
            </a:r>
            <a:r>
              <a:rPr lang="en-US" noProof="0"/>
              <a:t> and </a:t>
            </a:r>
            <a:r>
              <a:rPr lang="en-US" noProof="0">
                <a:hlinkClick r:id="rId3"/>
              </a:rPr>
              <a:t>foreach</a:t>
            </a:r>
            <a:r>
              <a:rPr lang="en-US" noProof="0"/>
              <a:t> for various versions of the commands and comparisons</a:t>
            </a:r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AA45A-8D3C-45CD-A3EB-2F15B8C0B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2E396-0F2F-424E-827A-12AC33B6A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236480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B23A-729F-4C33-9D7C-7AA92D03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The top level CMakeLists.txt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B25E9-458B-465E-907C-7FFBA3CE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100" noProof="0" err="1">
                <a:solidFill>
                  <a:srgbClr val="06287E"/>
                </a:solidFill>
                <a:latin typeface="Consolas" panose="020B0609020204030204" pitchFamily="49" charset="0"/>
              </a:rPr>
              <a:t>cmake_minimum_required</a:t>
            </a:r>
            <a:r>
              <a:rPr lang="en-US" sz="2100" noProof="0">
                <a:latin typeface="Consolas" panose="020B0609020204030204" pitchFamily="49" charset="0"/>
              </a:rPr>
              <a:t>(VERSION &lt;min&gt;)</a:t>
            </a:r>
            <a:br>
              <a:rPr lang="en-US" sz="2100" noProof="0">
                <a:latin typeface="Consolas" panose="020B0609020204030204" pitchFamily="49" charset="0"/>
              </a:rPr>
            </a:br>
            <a:r>
              <a:rPr lang="en-US" noProof="0"/>
              <a:t>Each top level CMakeLists.txt should start requiring a minimum CMake version</a:t>
            </a:r>
            <a:br>
              <a:rPr lang="en-US" noProof="0"/>
            </a:br>
            <a:endParaRPr lang="en-US" sz="1400" noProof="0"/>
          </a:p>
          <a:p>
            <a:r>
              <a:rPr lang="en-US" sz="2100" noProof="0">
                <a:solidFill>
                  <a:srgbClr val="06287E"/>
                </a:solidFill>
                <a:latin typeface="Consolas" panose="020B0609020204030204" pitchFamily="49" charset="0"/>
              </a:rPr>
              <a:t>project</a:t>
            </a:r>
            <a:r>
              <a:rPr lang="en-US" sz="2100" noProof="0">
                <a:latin typeface="Consolas" panose="020B0609020204030204" pitchFamily="49" charset="0"/>
              </a:rPr>
              <a:t>(&lt;name&gt; [VERSION &lt;version&gt;] [LANGUAGES &lt;languages&gt;...])</a:t>
            </a:r>
            <a:br>
              <a:rPr lang="en-US" sz="2100" noProof="0">
                <a:latin typeface="Consolas" panose="020B0609020204030204" pitchFamily="49" charset="0"/>
              </a:rPr>
            </a:br>
            <a:r>
              <a:rPr lang="en-US" noProof="0"/>
              <a:t>It should always contain a call to project with the name of your CMake project. You can list your required languages here (default: </a:t>
            </a:r>
            <a:r>
              <a:rPr lang="en-US" noProof="0">
                <a:latin typeface="Consolas" panose="020B0609020204030204" pitchFamily="49" charset="0"/>
              </a:rPr>
              <a:t>"CXX C"</a:t>
            </a:r>
            <a:r>
              <a:rPr lang="en-US" noProof="0"/>
              <a:t>). This </a:t>
            </a:r>
            <a:r>
              <a:rPr lang="en-US" noProof="0" dirty="0"/>
              <a:t>command </a:t>
            </a:r>
            <a:r>
              <a:rPr lang="en-US" noProof="0"/>
              <a:t>will search for the compilers and do some set up.</a:t>
            </a:r>
            <a:br>
              <a:rPr lang="en-US" noProof="0"/>
            </a:br>
            <a:endParaRPr lang="en-US" sz="1400" noProof="0"/>
          </a:p>
          <a:p>
            <a:r>
              <a:rPr lang="en-US" sz="2100" noProof="0" err="1">
                <a:solidFill>
                  <a:srgbClr val="06287E"/>
                </a:solidFill>
                <a:latin typeface="Consolas" panose="020B0609020204030204" pitchFamily="49" charset="0"/>
              </a:rPr>
              <a:t>enable_language</a:t>
            </a:r>
            <a:r>
              <a:rPr lang="en-US" sz="2100" noProof="0">
                <a:latin typeface="Consolas" panose="020B0609020204030204" pitchFamily="49" charset="0"/>
              </a:rPr>
              <a:t>(&lt;language&gt;)</a:t>
            </a:r>
            <a:br>
              <a:rPr lang="en-US" sz="2100" noProof="0"/>
            </a:br>
            <a:r>
              <a:rPr lang="en-US" noProof="0"/>
              <a:t>Enables another language (recommended to be used in top level CMakeLists.txt only)</a:t>
            </a:r>
            <a:br>
              <a:rPr lang="en-US" noProof="0"/>
            </a:br>
            <a:endParaRPr lang="en-US" sz="1400" noProof="0"/>
          </a:p>
          <a:p>
            <a:r>
              <a:rPr lang="en-US" sz="2000" noProof="0" err="1">
                <a:solidFill>
                  <a:srgbClr val="06287E"/>
                </a:solidFill>
                <a:latin typeface="Consolas" panose="020B0609020204030204" pitchFamily="49" charset="0"/>
              </a:rPr>
              <a:t>add_subdire</a:t>
            </a:r>
            <a:r>
              <a:rPr lang="en-US" sz="2100" noProof="0" err="1">
                <a:solidFill>
                  <a:srgbClr val="06287E"/>
                </a:solidFill>
                <a:latin typeface="Consolas" panose="020B0609020204030204" pitchFamily="49" charset="0"/>
              </a:rPr>
              <a:t>ctory</a:t>
            </a:r>
            <a:r>
              <a:rPr lang="en-US" sz="2100" noProof="0">
                <a:latin typeface="Consolas" panose="020B0609020204030204" pitchFamily="49" charset="0"/>
              </a:rPr>
              <a:t>(</a:t>
            </a:r>
            <a:r>
              <a:rPr lang="en-US" sz="2100" noProof="0" err="1">
                <a:latin typeface="Consolas" panose="020B0609020204030204" pitchFamily="49" charset="0"/>
              </a:rPr>
              <a:t>source_dir</a:t>
            </a:r>
            <a:r>
              <a:rPr lang="en-US" sz="2100" noProof="0">
                <a:latin typeface="Consolas" panose="020B0609020204030204" pitchFamily="49" charset="0"/>
              </a:rPr>
              <a:t>)</a:t>
            </a:r>
            <a:br>
              <a:rPr lang="en-US" sz="2100" noProof="0">
                <a:latin typeface="Consolas" panose="020B0609020204030204" pitchFamily="49" charset="0"/>
              </a:rPr>
            </a:br>
            <a:r>
              <a:rPr lang="en-US" noProof="0"/>
              <a:t>This allows to create a recursive project structure or to add subprojects</a:t>
            </a:r>
            <a:br>
              <a:rPr lang="en-US" noProof="0"/>
            </a:br>
            <a:r>
              <a:rPr lang="en-US" noProof="0">
                <a:sym typeface="Wingdings" panose="05000000000000000000" pitchFamily="2" charset="2"/>
              </a:rPr>
              <a:t> Never assume that your project is the root project</a:t>
            </a:r>
            <a:br>
              <a:rPr lang="en-US" noProof="0">
                <a:sym typeface="Wingdings" panose="05000000000000000000" pitchFamily="2" charset="2"/>
              </a:rPr>
            </a:br>
            <a:endParaRPr lang="en-US" sz="1400" noProof="0">
              <a:sym typeface="Wingdings" panose="05000000000000000000" pitchFamily="2" charset="2"/>
            </a:endParaRPr>
          </a:p>
          <a:p>
            <a:r>
              <a:rPr lang="en-US" sz="2000" noProof="0">
                <a:solidFill>
                  <a:srgbClr val="06287E"/>
                </a:solidFill>
                <a:latin typeface="Consolas" panose="020B0609020204030204" pitchFamily="49" charset="0"/>
              </a:rPr>
              <a:t>include</a:t>
            </a:r>
            <a:r>
              <a:rPr lang="en-US" sz="2000" noProof="0">
                <a:latin typeface="Consolas" panose="020B0609020204030204" pitchFamily="49" charset="0"/>
              </a:rPr>
              <a:t>(</a:t>
            </a:r>
            <a:r>
              <a:rPr lang="en-US" sz="2000" noProof="0" err="1">
                <a:latin typeface="Consolas" panose="020B0609020204030204" pitchFamily="49" charset="0"/>
              </a:rPr>
              <a:t>file.cmake</a:t>
            </a:r>
            <a:r>
              <a:rPr lang="en-US" sz="2000" noProof="0">
                <a:latin typeface="Consolas" panose="020B0609020204030204" pitchFamily="49" charset="0"/>
              </a:rPr>
              <a:t>)</a:t>
            </a:r>
            <a:br>
              <a:rPr lang="en-US" noProof="0"/>
            </a:br>
            <a:r>
              <a:rPr lang="en-US" noProof="0"/>
              <a:t>Loads a module from a file in</a:t>
            </a:r>
            <a:r>
              <a:rPr lang="en-US" noProof="0" dirty="0"/>
              <a:t> the cached variable</a:t>
            </a:r>
            <a:r>
              <a:rPr lang="en-US" noProof="0"/>
              <a:t> </a:t>
            </a:r>
            <a:r>
              <a:rPr lang="en-US" noProof="0">
                <a:latin typeface="Consolas" panose="020B0609020204030204" pitchFamily="49" charset="0"/>
              </a:rPr>
              <a:t>CMAKE_MODULE_PATH</a:t>
            </a:r>
            <a:br>
              <a:rPr lang="en-US" noProof="0"/>
            </a:br>
            <a:endParaRPr lang="en-US" sz="1400" noProof="0"/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0B55E-E0A5-4623-904D-CD2183EE5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78F46-F0A9-4D19-8864-22A9F0D9A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3388992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8C99-BB71-4283-B7DA-5D9B7588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DF9D-550F-4E14-A66B-2CA889E3F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Three main kinds of targets (nodes in dependency graph):</a:t>
            </a:r>
          </a:p>
          <a:p>
            <a:pPr lvl="1"/>
            <a:r>
              <a:rPr lang="en-US" noProof="0"/>
              <a:t>Executables</a:t>
            </a:r>
          </a:p>
          <a:p>
            <a:pPr lvl="1"/>
            <a:r>
              <a:rPr lang="en-US" noProof="0"/>
              <a:t>Libraries</a:t>
            </a:r>
          </a:p>
          <a:p>
            <a:pPr lvl="1"/>
            <a:r>
              <a:rPr lang="en-US" noProof="0"/>
              <a:t>(Custom Targets)</a:t>
            </a:r>
          </a:p>
          <a:p>
            <a:r>
              <a:rPr lang="en-US"/>
              <a:t>CMake builds a dependency graph</a:t>
            </a:r>
            <a:endParaRPr lang="en-US" noProof="0"/>
          </a:p>
          <a:p>
            <a:r>
              <a:rPr lang="en-US" noProof="0"/>
              <a:t>Each target has certain properties (</a:t>
            </a:r>
            <a:r>
              <a:rPr lang="en-US" noProof="0">
                <a:hlinkClick r:id="rId2"/>
              </a:rPr>
              <a:t>cmake-properties.7</a:t>
            </a:r>
            <a:r>
              <a:rPr lang="en-US" noProof="0"/>
              <a:t>) defining the edges and detailed build information</a:t>
            </a:r>
          </a:p>
          <a:p>
            <a:pPr marL="0" indent="0">
              <a:buNone/>
            </a:pP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CA7AB-9F3C-46F0-91A1-D8E718636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A294B-B21F-4FBD-B015-81DC2BBD4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7A4386-EE02-4B26-8FFB-7BEC5E1CEE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64"/>
          <a:stretch/>
        </p:blipFill>
        <p:spPr>
          <a:xfrm>
            <a:off x="1559495" y="3991142"/>
            <a:ext cx="9841899" cy="1886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B78967-E568-4855-94E6-39A8FE79AAA2}"/>
              </a:ext>
            </a:extLst>
          </p:cNvPr>
          <p:cNvSpPr txBox="1"/>
          <p:nvPr/>
        </p:nvSpPr>
        <p:spPr>
          <a:xfrm>
            <a:off x="8976320" y="5487615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/>
              <a:t>Dependency graph of GoogleTest</a:t>
            </a:r>
          </a:p>
          <a:p>
            <a:r>
              <a:rPr lang="de-CH" sz="1200">
                <a:hlinkClick r:id="rId4"/>
              </a:rPr>
              <a:t>https://github.com/google/googletest</a:t>
            </a:r>
            <a:endParaRPr lang="en-CH" sz="1200"/>
          </a:p>
        </p:txBody>
      </p:sp>
    </p:spTree>
    <p:extLst>
      <p:ext uri="{BB962C8B-B14F-4D97-AF65-F5344CB8AC3E}">
        <p14:creationId xmlns:p14="http://schemas.microsoft.com/office/powerpoint/2010/main" val="231034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F231-48E8-4AB9-AD93-5BDEFE0E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CMake Commands for dependencies (</a:t>
            </a:r>
            <a:r>
              <a:rPr lang="en-US" noProof="0">
                <a:latin typeface="Consolas" panose="020B0609020204030204" pitchFamily="49" charset="0"/>
              </a:rPr>
              <a:t>target_*</a:t>
            </a:r>
            <a:r>
              <a:rPr lang="en-US" noProof="0"/>
              <a:t> commands)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36A6A-62C3-49FA-B0C1-862111370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16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E756-3FBC-4B16-8743-E0F3728B4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9CF61C-4ABC-41EB-8B42-261D7C85FB80}"/>
              </a:ext>
            </a:extLst>
          </p:cNvPr>
          <p:cNvSpPr/>
          <p:nvPr/>
        </p:nvSpPr>
        <p:spPr>
          <a:xfrm>
            <a:off x="8976320" y="5848682"/>
            <a:ext cx="2783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/>
              <a:t>See </a:t>
            </a:r>
            <a:r>
              <a:rPr lang="de-CH">
                <a:hlinkClick r:id="rId2"/>
              </a:rPr>
              <a:t>cmake-commands.7</a:t>
            </a:r>
            <a:endParaRPr lang="en-CH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A0B522-0BDC-41EA-BD42-4F142A0A1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140325"/>
          </a:xfrm>
        </p:spPr>
        <p:txBody>
          <a:bodyPr>
            <a:normAutofit fontScale="85000" lnSpcReduction="20000"/>
          </a:bodyPr>
          <a:lstStyle/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add_library</a:t>
            </a:r>
            <a:r>
              <a:rPr lang="en-US" sz="1900" noProof="0">
                <a:latin typeface="Consolas" panose="020B0609020204030204" pitchFamily="49" charset="0"/>
              </a:rPr>
              <a:t>(&lt;name&gt; [STATIC | SHARED | INTERFACE] sources...)</a:t>
            </a:r>
            <a:br>
              <a:rPr lang="en-US" sz="1900" noProof="0">
                <a:latin typeface="Consolas" panose="020B0609020204030204" pitchFamily="49" charset="0"/>
              </a:rPr>
            </a:br>
            <a:r>
              <a:rPr lang="en-US" noProof="0"/>
              <a:t>Adds a new library node in the dependency graph (default: </a:t>
            </a:r>
            <a:r>
              <a:rPr lang="en-US" noProof="0">
                <a:latin typeface="Consolas" panose="020B0609020204030204" pitchFamily="49" charset="0"/>
              </a:rPr>
              <a:t>BUILD_SHARED_LIBS</a:t>
            </a:r>
            <a:r>
              <a:rPr lang="en-US" noProof="0"/>
              <a:t>)</a:t>
            </a:r>
            <a:endParaRPr lang="en-US" sz="1200" noProof="0"/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add_executable</a:t>
            </a:r>
            <a:r>
              <a:rPr lang="en-US" sz="1800" noProof="0">
                <a:latin typeface="Consolas" panose="020B0609020204030204" pitchFamily="49" charset="0"/>
              </a:rPr>
              <a:t>(&lt;name&gt; sources...)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noProof="0"/>
              <a:t>Adds a new executable node in the dependency graph</a:t>
            </a:r>
            <a:endParaRPr lang="en-US" sz="1200" noProof="0"/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target_link_libraries</a:t>
            </a:r>
            <a:r>
              <a:rPr lang="en-US" sz="1800" noProof="0">
                <a:latin typeface="Consolas" panose="020B0609020204030204" pitchFamily="49" charset="0"/>
              </a:rPr>
              <a:t>(&lt;target&gt; [PUBLIC | PRIVATE| INTERFACE] &lt;item&gt;...)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noProof="0" dirty="0"/>
              <a:t>Links target against each item and adds dependencies among them (public,</a:t>
            </a:r>
            <a:br>
              <a:rPr lang="en-US" noProof="0" dirty="0"/>
            </a:br>
            <a:r>
              <a:rPr lang="en-US" noProof="0" dirty="0"/>
              <a:t>private, interface optional, but strongly recommended)</a:t>
            </a:r>
            <a:endParaRPr lang="en-US" sz="1100" noProof="0"/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target_link_options</a:t>
            </a:r>
            <a:r>
              <a:rPr lang="en-US" sz="1800" noProof="0">
                <a:latin typeface="Consolas" panose="020B0609020204030204" pitchFamily="49" charset="0"/>
              </a:rPr>
              <a:t>(&lt;target&gt; [PUBLIC | PRIVATE| INTERFACE] &lt;item&gt;...)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noProof="0" dirty="0"/>
              <a:t>Adds custom compile options to the target in the linking step</a:t>
            </a:r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target_include_directories</a:t>
            </a:r>
            <a:r>
              <a:rPr lang="en-US" sz="1800" noProof="0">
                <a:latin typeface="Consolas" panose="020B0609020204030204" pitchFamily="49" charset="0"/>
              </a:rPr>
              <a:t>(&lt;target&gt; &lt;INTERFACE|PUBLIC|PRIVATE&gt; &lt;item&gt;...)</a:t>
            </a:r>
            <a:br>
              <a:rPr lang="en-US" noProof="0">
                <a:latin typeface="Consolas" panose="020B0609020204030204" pitchFamily="49" charset="0"/>
              </a:rPr>
            </a:br>
            <a:r>
              <a:rPr lang="en-US" noProof="0"/>
              <a:t>Adds all items to the include directories of target</a:t>
            </a:r>
            <a:endParaRPr lang="en-US" sz="1200" noProof="0"/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en-US" sz="1800" noProof="0">
                <a:latin typeface="Consolas" panose="020B0609020204030204" pitchFamily="49" charset="0"/>
              </a:rPr>
              <a:t>(&lt;target&gt; &lt;INTERFACE|PUBLIC|PRIVATE&gt; &lt;item&gt;...)</a:t>
            </a:r>
            <a:br>
              <a:rPr lang="en-US" noProof="0">
                <a:latin typeface="Consolas" panose="020B0609020204030204" pitchFamily="49" charset="0"/>
              </a:rPr>
            </a:br>
            <a:r>
              <a:rPr lang="en-US" noProof="0"/>
              <a:t>Adds preprocessor definitions to the target</a:t>
            </a:r>
            <a:endParaRPr lang="en-US" sz="1200" noProof="0"/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target_compile_options</a:t>
            </a:r>
            <a:r>
              <a:rPr lang="en-US" sz="1800" noProof="0">
                <a:latin typeface="Consolas" panose="020B0609020204030204" pitchFamily="49" charset="0"/>
              </a:rPr>
              <a:t>(&lt;target&gt; &lt;INTERFACE|PUBLIC|PRIVATE&gt; &lt;item&gt;...)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noProof="0"/>
              <a:t>Adds custom compile options to the target (e.g., </a:t>
            </a:r>
            <a:r>
              <a:rPr lang="en-US" sz="2100" noProof="0">
                <a:latin typeface="Consolas" panose="020B0609020204030204" pitchFamily="49" charset="0"/>
              </a:rPr>
              <a:t>-Wall</a:t>
            </a:r>
            <a:r>
              <a:rPr lang="en-US" noProof="0"/>
              <a:t>)</a:t>
            </a:r>
            <a:endParaRPr lang="en-US" sz="1200" noProof="0"/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target_compile_features</a:t>
            </a:r>
            <a:r>
              <a:rPr lang="en-US" sz="1800" noProof="0">
                <a:latin typeface="Consolas" panose="020B0609020204030204" pitchFamily="49" charset="0"/>
              </a:rPr>
              <a:t>(&lt;target&gt; &lt;INTERFACE|PUBLIC|PRIVATE&gt; &lt;item&gt;...)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noProof="0"/>
              <a:t>Requires necessary compile features (e.g., </a:t>
            </a:r>
            <a:r>
              <a:rPr lang="en-US" sz="2100" noProof="0">
                <a:latin typeface="Consolas" panose="020B0609020204030204" pitchFamily="49" charset="0"/>
              </a:rPr>
              <a:t>cxx_std_14</a:t>
            </a:r>
            <a:r>
              <a:rPr lang="en-US" noProof="0"/>
              <a:t>, </a:t>
            </a:r>
            <a:r>
              <a:rPr lang="en-US" sz="2100" noProof="0" err="1">
                <a:latin typeface="Consolas" panose="020B0609020204030204" pitchFamily="49" charset="0"/>
              </a:rPr>
              <a:t>cxx_decltype</a:t>
            </a:r>
            <a:r>
              <a:rPr lang="en-US" noProof="0"/>
              <a:t>)</a:t>
            </a:r>
            <a:br>
              <a:rPr lang="en-US" noProof="0">
                <a:latin typeface="Consolas" panose="020B0609020204030204" pitchFamily="49" charset="0"/>
              </a:rPr>
            </a:br>
            <a:endParaRPr lang="en-US" noProof="0"/>
          </a:p>
          <a:p>
            <a:pPr marL="0" indent="0">
              <a:buNone/>
            </a:pPr>
            <a:endParaRPr lang="en-US" noProof="0"/>
          </a:p>
          <a:p>
            <a:pPr marL="0" indent="0">
              <a:buNone/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2873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5E3F-BC33-438F-995B-9876FE77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Basics about CMake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695CC49-4B0D-432D-B0DF-DF9D11BDA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561639"/>
              </p:ext>
            </p:extLst>
          </p:nvPr>
        </p:nvGraphicFramePr>
        <p:xfrm>
          <a:off x="1559496" y="4627160"/>
          <a:ext cx="8640960" cy="1034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1213-5EBF-4BF9-91FC-3DCF0296C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A98BE-1FDC-465C-A4E5-D29C796BC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52CBA-D5AF-4B08-84E5-BE83C6CF27BC}"/>
              </a:ext>
            </a:extLst>
          </p:cNvPr>
          <p:cNvSpPr txBox="1"/>
          <p:nvPr/>
        </p:nvSpPr>
        <p:spPr>
          <a:xfrm>
            <a:off x="3452088" y="572396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/>
              <a:t>CMakeCache.txt</a:t>
            </a:r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3A180-50F1-435B-BF65-686B19253C47}"/>
              </a:ext>
            </a:extLst>
          </p:cNvPr>
          <p:cNvSpPr txBox="1"/>
          <p:nvPr/>
        </p:nvSpPr>
        <p:spPr>
          <a:xfrm>
            <a:off x="6456040" y="5708982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/>
              <a:t>Makefile / Ninja / ...</a:t>
            </a:r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4D2944-661B-4230-ACF6-05D06D5E5060}"/>
              </a:ext>
            </a:extLst>
          </p:cNvPr>
          <p:cNvSpPr txBox="1"/>
          <p:nvPr/>
        </p:nvSpPr>
        <p:spPr>
          <a:xfrm>
            <a:off x="710545" y="572396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/>
              <a:t>CMakeLists.txt</a:t>
            </a:r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3D4B5-A495-4D5D-BE66-47AC7549AC26}"/>
              </a:ext>
            </a:extLst>
          </p:cNvPr>
          <p:cNvSpPr txBox="1"/>
          <p:nvPr/>
        </p:nvSpPr>
        <p:spPr>
          <a:xfrm>
            <a:off x="9248576" y="572396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/>
              <a:t>Binaries</a:t>
            </a:r>
            <a:endParaRPr lang="en-CH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A160EB-5616-46F0-8915-716C1E92BEC5}"/>
              </a:ext>
            </a:extLst>
          </p:cNvPr>
          <p:cNvGrpSpPr/>
          <p:nvPr/>
        </p:nvGrpSpPr>
        <p:grpSpPr>
          <a:xfrm>
            <a:off x="5159896" y="1389911"/>
            <a:ext cx="6468437" cy="2800767"/>
            <a:chOff x="431800" y="1124744"/>
            <a:chExt cx="6468437" cy="280076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3FD660-C172-4EB6-86BA-2EC57F8917EF}"/>
                </a:ext>
              </a:extLst>
            </p:cNvPr>
            <p:cNvSpPr/>
            <p:nvPr/>
          </p:nvSpPr>
          <p:spPr>
            <a:xfrm>
              <a:off x="431800" y="1124744"/>
              <a:ext cx="6468437" cy="28007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sz="1600" err="1">
                  <a:solidFill>
                    <a:srgbClr val="000000"/>
                  </a:solidFill>
                  <a:latin typeface="Consolas" panose="020B0609020204030204" pitchFamily="49" charset="0"/>
                </a:rPr>
                <a:t>cmake</a:t>
              </a:r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 ..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-- The CXX compiler identification is GNU 8.3.0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-- Check for working CXX compiler: /</a:t>
              </a:r>
              <a:r>
                <a:rPr lang="en-US" sz="1600" err="1">
                  <a:solidFill>
                    <a:srgbClr val="000000"/>
                  </a:solidFill>
                  <a:latin typeface="Consolas" panose="020B0609020204030204" pitchFamily="49" charset="0"/>
                </a:rPr>
                <a:t>usr</a:t>
              </a:r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/bin/</a:t>
              </a:r>
              <a:r>
                <a:rPr lang="en-US" sz="1600" err="1">
                  <a:solidFill>
                    <a:srgbClr val="000000"/>
                  </a:solidFill>
                  <a:latin typeface="Consolas" panose="020B0609020204030204" pitchFamily="49" charset="0"/>
                </a:rPr>
                <a:t>c++</a:t>
              </a:r>
              <a:endParaRPr lang="en-US" sz="16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-- Check for working CXX compiler: /</a:t>
              </a:r>
              <a:r>
                <a:rPr lang="en-US" sz="1600" err="1">
                  <a:solidFill>
                    <a:srgbClr val="000000"/>
                  </a:solidFill>
                  <a:latin typeface="Consolas" panose="020B0609020204030204" pitchFamily="49" charset="0"/>
                </a:rPr>
                <a:t>usr</a:t>
              </a:r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/bin/</a:t>
              </a:r>
              <a:r>
                <a:rPr lang="en-US" sz="1600" err="1">
                  <a:solidFill>
                    <a:srgbClr val="000000"/>
                  </a:solidFill>
                  <a:latin typeface="Consolas" panose="020B0609020204030204" pitchFamily="49" charset="0"/>
                </a:rPr>
                <a:t>c++</a:t>
              </a:r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 -- works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-- Detecting CXX compiler ABI info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-- Detecting CXX compiler ABI info - done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-- Detecting CXX compile features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-- Detecting CXX compile features - done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-- Configuring done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-- Generating done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-- Build files have been written to: /home/.../build</a:t>
              </a:r>
              <a:endParaRPr lang="en-CH" sz="160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238E54-68EE-4F47-B788-95497CC4FDAF}"/>
                </a:ext>
              </a:extLst>
            </p:cNvPr>
            <p:cNvCxnSpPr>
              <a:cxnSpLocks/>
            </p:cNvCxnSpPr>
            <p:nvPr/>
          </p:nvCxnSpPr>
          <p:spPr>
            <a:xfrm>
              <a:off x="431800" y="1422400"/>
              <a:ext cx="0" cy="1934592"/>
            </a:xfrm>
            <a:prstGeom prst="line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13EBB7-EC81-4DA6-8ABD-267A77854111}"/>
                </a:ext>
              </a:extLst>
            </p:cNvPr>
            <p:cNvCxnSpPr>
              <a:cxnSpLocks/>
            </p:cNvCxnSpPr>
            <p:nvPr/>
          </p:nvCxnSpPr>
          <p:spPr>
            <a:xfrm>
              <a:off x="431800" y="3356992"/>
              <a:ext cx="0" cy="478408"/>
            </a:xfrm>
            <a:prstGeom prst="line">
              <a:avLst/>
            </a:prstGeom>
            <a:ln w="571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92BEC7B-B84E-46B8-A9FF-CB9288858EB0}"/>
              </a:ext>
            </a:extLst>
          </p:cNvPr>
          <p:cNvSpPr/>
          <p:nvPr/>
        </p:nvSpPr>
        <p:spPr>
          <a:xfrm>
            <a:off x="335360" y="1097091"/>
            <a:ext cx="460917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err="1">
                <a:solidFill>
                  <a:srgbClr val="007020"/>
                </a:solidFill>
                <a:latin typeface="Consolas" panose="020B0609020204030204" pitchFamily="49" charset="0"/>
              </a:rPr>
              <a:t>cmake_minimum_required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>
                <a:solidFill>
                  <a:srgbClr val="4070A0"/>
                </a:solidFill>
                <a:latin typeface="Consolas" panose="020B0609020204030204" pitchFamily="49" charset="0"/>
              </a:rPr>
              <a:t>VERSION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4070A0"/>
                </a:solidFill>
                <a:latin typeface="Consolas" panose="020B0609020204030204" pitchFamily="49" charset="0"/>
              </a:rPr>
              <a:t>3.14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>
                <a:solidFill>
                  <a:srgbClr val="007020"/>
                </a:solidFill>
                <a:latin typeface="Consolas" panose="020B0609020204030204" pitchFamily="49" charset="0"/>
              </a:rPr>
              <a:t>project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err="1">
                <a:solidFill>
                  <a:srgbClr val="4070A0"/>
                </a:solidFill>
                <a:latin typeface="Consolas" panose="020B0609020204030204" pitchFamily="49" charset="0"/>
              </a:rPr>
              <a:t>myproject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4070A0"/>
                </a:solidFill>
                <a:latin typeface="Consolas" panose="020B0609020204030204" pitchFamily="49" charset="0"/>
              </a:rPr>
              <a:t>LANGUAGES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4070A0"/>
                </a:solidFill>
                <a:latin typeface="Consolas" panose="020B0609020204030204" pitchFamily="49" charset="0"/>
              </a:rPr>
              <a:t>CXX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 sz="1700">
              <a:latin typeface="Consolas" panose="020B0609020204030204" pitchFamily="49" charset="0"/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EF7DBB28-0427-4492-BDD3-06631EE9728A}"/>
              </a:ext>
            </a:extLst>
          </p:cNvPr>
          <p:cNvSpPr/>
          <p:nvPr/>
        </p:nvSpPr>
        <p:spPr>
          <a:xfrm rot="10800000" flipH="1">
            <a:off x="3089726" y="2230840"/>
            <a:ext cx="936104" cy="1224136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8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1D3C-7D88-4405-85F4-C6FE1EBC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Configure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FF323-79A9-4F9E-A092-BCC318888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Creates / updates CMakeCache.txt</a:t>
            </a:r>
          </a:p>
          <a:p>
            <a:r>
              <a:rPr lang="en-US" noProof="0"/>
              <a:t>Can be configured manually using </a:t>
            </a:r>
            <a:r>
              <a:rPr lang="en-US" sz="2200" noProof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ccmake</a:t>
            </a:r>
            <a:r>
              <a:rPr lang="en-US" noProof="0"/>
              <a:t> (to be called from the build folder)</a:t>
            </a:r>
          </a:p>
          <a:p>
            <a:r>
              <a:rPr lang="en-US" noProof="0"/>
              <a:t>Changing entries with enter</a:t>
            </a:r>
          </a:p>
          <a:p>
            <a:r>
              <a:rPr lang="en-US" noProof="0"/>
              <a:t>To confirm, press </a:t>
            </a:r>
            <a:r>
              <a:rPr lang="en-US" noProof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noProof="0"/>
              <a:t> for configure, and</a:t>
            </a:r>
            <a:br>
              <a:rPr lang="en-US" noProof="0"/>
            </a:br>
            <a:r>
              <a:rPr lang="en-US" noProof="0"/>
              <a:t>afterwards </a:t>
            </a:r>
            <a:r>
              <a:rPr lang="en-US" noProof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noProof="0"/>
              <a:t> for generate</a:t>
            </a:r>
          </a:p>
          <a:p>
            <a:endParaRPr lang="en-US" noProof="0"/>
          </a:p>
          <a:p>
            <a:r>
              <a:rPr lang="en-US" noProof="0"/>
              <a:t>Or via command line:</a:t>
            </a:r>
            <a:br>
              <a:rPr lang="en-US" noProof="0"/>
            </a:br>
            <a:r>
              <a:rPr lang="en-US" sz="2000" noProof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2000" noProof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 –DCMAKE_BUILD_TYPE=Release</a:t>
            </a:r>
            <a:br>
              <a:rPr lang="en-US" sz="2000" noProof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noProof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-DCMAKE_INSTALL_PREFIX=../install</a:t>
            </a:r>
            <a:endParaRPr lang="en-US" sz="2000" noProof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4F7B5-8770-4C12-8FBD-3DE5136C5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71B23-3FCD-4613-9972-D676B3BE7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8F750ECC-5923-44D3-BFD4-3275BA7E41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83899"/>
              </p:ext>
            </p:extLst>
          </p:nvPr>
        </p:nvGraphicFramePr>
        <p:xfrm>
          <a:off x="6816080" y="127966"/>
          <a:ext cx="5184576" cy="81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90EF739-D8EA-41D0-B618-EE94CFABC4D5}"/>
              </a:ext>
            </a:extLst>
          </p:cNvPr>
          <p:cNvGrpSpPr/>
          <p:nvPr/>
        </p:nvGrpSpPr>
        <p:grpSpPr>
          <a:xfrm>
            <a:off x="6582445" y="2676087"/>
            <a:ext cx="5306032" cy="3477237"/>
            <a:chOff x="3295772" y="1417739"/>
            <a:chExt cx="5600456" cy="3670184"/>
          </a:xfrm>
        </p:grpSpPr>
        <p:pic>
          <p:nvPicPr>
            <p:cNvPr id="13" name="Grafik 12">
              <a:hlinkClick r:id="rId7" action="ppaction://program"/>
              <a:extLst>
                <a:ext uri="{FF2B5EF4-FFF2-40B4-BE49-F238E27FC236}">
                  <a16:creationId xmlns:a16="http://schemas.microsoft.com/office/drawing/2014/main" id="{5E8C13D5-06AE-4A9E-A523-95A9E4F7C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95772" y="1770077"/>
              <a:ext cx="5600456" cy="3317846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32BD6D05-B08E-465B-9B70-94C2277239CF}"/>
                </a:ext>
              </a:extLst>
            </p:cNvPr>
            <p:cNvSpPr txBox="1"/>
            <p:nvPr/>
          </p:nvSpPr>
          <p:spPr>
            <a:xfrm>
              <a:off x="5066950" y="1417739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Live example</a:t>
              </a:r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27573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4122-12D6-431C-A805-AD386376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Generate /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E342-70E4-4C37-93C8-62CFB853B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Writes actual </a:t>
            </a:r>
            <a:r>
              <a:rPr lang="en-US" noProof="0" err="1"/>
              <a:t>Makefiles</a:t>
            </a:r>
            <a:r>
              <a:rPr lang="en-US" noProof="0"/>
              <a:t> in the build folder</a:t>
            </a:r>
          </a:p>
          <a:p>
            <a:r>
              <a:rPr lang="en-US" noProof="0"/>
              <a:t>Important main generators: Unix </a:t>
            </a:r>
            <a:r>
              <a:rPr lang="en-US" noProof="0" err="1"/>
              <a:t>Makefiles</a:t>
            </a:r>
            <a:r>
              <a:rPr lang="en-US" noProof="0"/>
              <a:t>, Ninja</a:t>
            </a:r>
          </a:p>
          <a:p>
            <a:r>
              <a:rPr lang="en-US"/>
              <a:t>(</a:t>
            </a:r>
            <a:r>
              <a:rPr lang="en-US" noProof="0"/>
              <a:t>Several extra generators available that create project files for your IDE)</a:t>
            </a:r>
          </a:p>
          <a:p>
            <a:r>
              <a:rPr lang="en-US" noProof="0"/>
              <a:t>Find your generator using </a:t>
            </a:r>
            <a:r>
              <a:rPr lang="en-US" sz="2200" noProof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2200" noProof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  <a:r>
              <a:rPr lang="en-US" noProof="0"/>
              <a:t> and configure CMake using </a:t>
            </a:r>
            <a:br>
              <a:rPr lang="en-US" noProof="0"/>
            </a:br>
            <a:r>
              <a:rPr lang="en-US" sz="2200" noProof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2200" noProof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 –</a:t>
            </a:r>
            <a:r>
              <a:rPr lang="en-US" sz="2200" noProof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G"Unix</a:t>
            </a:r>
            <a:r>
              <a:rPr lang="en-US" sz="2200" noProof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noProof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Makefiles</a:t>
            </a:r>
            <a:r>
              <a:rPr lang="en-US" sz="2200" noProof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noProof="0"/>
              <a:t>The </a:t>
            </a:r>
            <a:r>
              <a:rPr lang="en-US" noProof="0" err="1"/>
              <a:t>Makefile</a:t>
            </a:r>
            <a:r>
              <a:rPr lang="en-US" noProof="0"/>
              <a:t> generator will generate a </a:t>
            </a:r>
            <a:r>
              <a:rPr lang="en-US" sz="2200" noProof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n-US" sz="220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noProof="0"/>
              <a:t>and a </a:t>
            </a:r>
            <a:r>
              <a:rPr lang="en-US" sz="2200" noProof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en-US" noProof="0"/>
              <a:t> target automatically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B2B17-A829-44F4-A670-4D960DEBF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08864-D8BF-45BE-9E6B-C3CBB6D27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0765E08-8634-473B-B7AF-A6C04EE094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20446"/>
              </p:ext>
            </p:extLst>
          </p:nvPr>
        </p:nvGraphicFramePr>
        <p:xfrm>
          <a:off x="6816080" y="127966"/>
          <a:ext cx="5184576" cy="81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03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ACC183-ACB4-42E9-BB42-E6146EAA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734776-6149-45B9-A7F1-36465744D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87440"/>
            <a:ext cx="11328400" cy="1781596"/>
          </a:xfrm>
        </p:spPr>
        <p:txBody>
          <a:bodyPr/>
          <a:lstStyle/>
          <a:p>
            <a:r>
              <a:rPr lang="en-US" noProof="0"/>
              <a:t>4 sessions: each with presentation and hands-on part</a:t>
            </a:r>
          </a:p>
          <a:p>
            <a:r>
              <a:rPr lang="en-US" noProof="0"/>
              <a:t>Interrupt us any time, if you have a question</a:t>
            </a:r>
          </a:p>
          <a:p>
            <a:r>
              <a:rPr lang="en-US" noProof="0"/>
              <a:t>Correct us, if you have a different opinion on best practices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C2F840-B2C4-4E9F-A185-1E5C941D9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B1F24A-1F08-4047-ADE3-B4B8E658B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4667B8EC-1080-4C6D-B964-0455BB392B8B}"/>
              </a:ext>
            </a:extLst>
          </p:cNvPr>
          <p:cNvSpPr txBox="1">
            <a:spLocks/>
          </p:cNvSpPr>
          <p:nvPr/>
        </p:nvSpPr>
        <p:spPr>
          <a:xfrm>
            <a:off x="433198" y="2547359"/>
            <a:ext cx="11328400" cy="862012"/>
          </a:xfrm>
          <a:prstGeom prst="rect">
            <a:avLst/>
          </a:prstGeom>
        </p:spPr>
        <p:txBody>
          <a:bodyPr vert="horz" wrap="none" lIns="0" tIns="0" rIns="0" bIns="7200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References / Supplementary material</a:t>
            </a:r>
            <a:endParaRPr lang="de-CH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4D1E8FD-8C7E-42D7-A50F-652E39B119A8}"/>
              </a:ext>
            </a:extLst>
          </p:cNvPr>
          <p:cNvSpPr txBox="1">
            <a:spLocks/>
          </p:cNvSpPr>
          <p:nvPr/>
        </p:nvSpPr>
        <p:spPr>
          <a:xfrm>
            <a:off x="433198" y="3471314"/>
            <a:ext cx="11328400" cy="2299246"/>
          </a:xfrm>
          <a:prstGeom prst="rect">
            <a:avLst/>
          </a:prstGeom>
        </p:spPr>
        <p:txBody>
          <a:bodyPr vert="horz" lIns="0" tIns="5760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A60B1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hlinkClick r:id="rId2"/>
              </a:rPr>
              <a:t>c</a:t>
            </a:r>
            <a:r>
              <a:rPr lang="en-US" sz="1800">
                <a:hlinkClick r:id="rId3"/>
              </a:rPr>
              <a:t>make.org</a:t>
            </a:r>
          </a:p>
          <a:p>
            <a:r>
              <a:rPr lang="en-US" sz="1800">
                <a:hlinkClick r:id="rId3"/>
              </a:rPr>
              <a:t>Daniel Pfeifer: "CMake - Introduction and best practices" (</a:t>
            </a:r>
            <a:r>
              <a:rPr lang="en-US" sz="1800" err="1">
                <a:hlinkClick r:id="rId3"/>
              </a:rPr>
              <a:t>MUCplusplus</a:t>
            </a:r>
            <a:r>
              <a:rPr lang="en-US" sz="1800">
                <a:hlinkClick r:id="rId3"/>
              </a:rPr>
              <a:t>, 21 May 2015)</a:t>
            </a:r>
            <a:endParaRPr lang="en-US" sz="1800"/>
          </a:p>
          <a:p>
            <a:r>
              <a:rPr lang="en-US" sz="1800">
                <a:hlinkClick r:id="rId4"/>
              </a:rPr>
              <a:t>Mathieu </a:t>
            </a:r>
            <a:r>
              <a:rPr lang="en-US" sz="1800" err="1">
                <a:hlinkClick r:id="rId4"/>
              </a:rPr>
              <a:t>Ropert</a:t>
            </a:r>
            <a:r>
              <a:rPr lang="en-US" sz="1800">
                <a:hlinkClick r:id="rId4"/>
              </a:rPr>
              <a:t>: “Using Modern </a:t>
            </a:r>
            <a:r>
              <a:rPr lang="en-US" sz="1800" err="1">
                <a:hlinkClick r:id="rId4"/>
              </a:rPr>
              <a:t>Cmake</a:t>
            </a:r>
            <a:r>
              <a:rPr lang="en-US" sz="1800">
                <a:hlinkClick r:id="rId4"/>
              </a:rPr>
              <a:t> Patterns to Enforce Good Modular Design” (</a:t>
            </a:r>
            <a:r>
              <a:rPr lang="en-US" sz="1800" err="1">
                <a:hlinkClick r:id="rId4"/>
              </a:rPr>
              <a:t>CppCon</a:t>
            </a:r>
            <a:r>
              <a:rPr lang="en-US" sz="1800">
                <a:hlinkClick r:id="rId4"/>
              </a:rPr>
              <a:t> 2017)</a:t>
            </a:r>
            <a:endParaRPr lang="en-US" sz="1800"/>
          </a:p>
          <a:p>
            <a:r>
              <a:rPr lang="en-US" sz="1800">
                <a:hlinkClick r:id="rId5"/>
              </a:rPr>
              <a:t>Deniz </a:t>
            </a:r>
            <a:r>
              <a:rPr lang="en-US" sz="1800" err="1">
                <a:hlinkClick r:id="rId5"/>
              </a:rPr>
              <a:t>Bahadir</a:t>
            </a:r>
            <a:r>
              <a:rPr lang="en-US" sz="1800">
                <a:hlinkClick r:id="rId5"/>
              </a:rPr>
              <a:t>: “More Modern CMake” (</a:t>
            </a:r>
            <a:r>
              <a:rPr lang="en-US" sz="1800" err="1">
                <a:hlinkClick r:id="rId5"/>
              </a:rPr>
              <a:t>Metting</a:t>
            </a:r>
            <a:r>
              <a:rPr lang="en-US" sz="1800">
                <a:hlinkClick r:id="rId5"/>
              </a:rPr>
              <a:t> C++ 2018)</a:t>
            </a:r>
            <a:endParaRPr lang="en-US" sz="1800"/>
          </a:p>
          <a:p>
            <a:r>
              <a:rPr lang="en-US" sz="1800">
                <a:hlinkClick r:id="rId6"/>
              </a:rPr>
              <a:t>Robert Schumacher: “Don’t package your libraries, write </a:t>
            </a:r>
            <a:r>
              <a:rPr lang="en-US" sz="1800" err="1">
                <a:hlinkClick r:id="rId6"/>
              </a:rPr>
              <a:t>packagable</a:t>
            </a:r>
            <a:r>
              <a:rPr lang="en-US" sz="1800">
                <a:hlinkClick r:id="rId6"/>
              </a:rPr>
              <a:t> libraries!” (</a:t>
            </a:r>
            <a:r>
              <a:rPr lang="en-US" sz="1800" err="1">
                <a:hlinkClick r:id="rId6"/>
              </a:rPr>
              <a:t>CppCon</a:t>
            </a:r>
            <a:r>
              <a:rPr lang="en-US" sz="1800">
                <a:hlinkClick r:id="rId6"/>
              </a:rPr>
              <a:t> 2018)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49127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4392-DD63-4DD6-9C48-59503E54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Cached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4D4A-101D-48FD-9F57-81EE28C4C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/>
              <a:t>Cached variables are stored in CMakeCache.txt</a:t>
            </a:r>
          </a:p>
          <a:p>
            <a:r>
              <a:rPr lang="en-US" sz="1900" noProof="0">
                <a:solidFill>
                  <a:srgbClr val="06287E"/>
                </a:solidFill>
                <a:latin typeface="Consolas" panose="020B0609020204030204" pitchFamily="49" charset="0"/>
              </a:rPr>
              <a:t>set</a:t>
            </a:r>
            <a:r>
              <a:rPr lang="en-US" sz="1900" noProof="0">
                <a:latin typeface="Consolas" panose="020B0609020204030204" pitchFamily="49" charset="0"/>
              </a:rPr>
              <a:t>(&lt;variable&gt; &lt;value&gt;... CACHE &lt;type&gt; &lt;docstring&gt; [FORCE])</a:t>
            </a:r>
          </a:p>
          <a:p>
            <a:pPr lvl="1"/>
            <a:r>
              <a:rPr lang="en-US" noProof="0"/>
              <a:t>5 types of cached variables: </a:t>
            </a:r>
            <a:r>
              <a:rPr lang="en-US" sz="1800" noProof="0">
                <a:latin typeface="Consolas" panose="020B0609020204030204" pitchFamily="49" charset="0"/>
              </a:rPr>
              <a:t>BOOL (ON/OFF)</a:t>
            </a:r>
            <a:r>
              <a:rPr lang="en-US" noProof="0"/>
              <a:t>, </a:t>
            </a:r>
            <a:r>
              <a:rPr lang="en-US" sz="1800" noProof="0">
                <a:latin typeface="Consolas" panose="020B0609020204030204" pitchFamily="49" charset="0"/>
              </a:rPr>
              <a:t>STRING</a:t>
            </a:r>
            <a:r>
              <a:rPr lang="en-US" noProof="0"/>
              <a:t>, </a:t>
            </a:r>
            <a:r>
              <a:rPr lang="en-US" sz="1800" noProof="0">
                <a:latin typeface="Consolas" panose="020B0609020204030204" pitchFamily="49" charset="0"/>
              </a:rPr>
              <a:t>PATH</a:t>
            </a:r>
            <a:r>
              <a:rPr lang="en-US" noProof="0"/>
              <a:t>, </a:t>
            </a:r>
            <a:r>
              <a:rPr lang="en-US" sz="1800" noProof="0">
                <a:latin typeface="Consolas" panose="020B0609020204030204" pitchFamily="49" charset="0"/>
              </a:rPr>
              <a:t>FILE_PATH</a:t>
            </a:r>
            <a:r>
              <a:rPr lang="en-US" noProof="0"/>
              <a:t> and </a:t>
            </a:r>
            <a:r>
              <a:rPr lang="en-US" sz="1800" noProof="0">
                <a:latin typeface="Consolas" panose="020B0609020204030204" pitchFamily="49" charset="0"/>
              </a:rPr>
              <a:t>INTERNAL</a:t>
            </a:r>
          </a:p>
          <a:p>
            <a:pPr lvl="1"/>
            <a:r>
              <a:rPr lang="en-US" noProof="0"/>
              <a:t>String variables can provide a list of possible values</a:t>
            </a:r>
            <a:br>
              <a:rPr lang="en-US" noProof="0"/>
            </a:br>
            <a:r>
              <a:rPr lang="en-US" sz="1800" noProof="0" err="1">
                <a:solidFill>
                  <a:srgbClr val="007020"/>
                </a:solidFill>
                <a:latin typeface="Consolas" panose="020B0609020204030204" pitchFamily="49" charset="0"/>
              </a:rPr>
              <a:t>set_property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CACHE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myvar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PROPERTY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STRINGS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a;b;c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800" noProof="0"/>
          </a:p>
          <a:p>
            <a:r>
              <a:rPr lang="en-US" sz="1900" noProof="0">
                <a:solidFill>
                  <a:srgbClr val="06287E"/>
                </a:solidFill>
                <a:latin typeface="Consolas" panose="020B0609020204030204" pitchFamily="49" charset="0"/>
              </a:rPr>
              <a:t>option</a:t>
            </a:r>
            <a:r>
              <a:rPr lang="en-US" sz="1900" noProof="0">
                <a:latin typeface="Consolas" panose="020B0609020204030204" pitchFamily="49" charset="0"/>
              </a:rPr>
              <a:t>(&lt;variable&gt; "&lt;docstring&gt;" [value])</a:t>
            </a:r>
            <a:br>
              <a:rPr lang="en-US" sz="1900" noProof="0">
                <a:latin typeface="Consolas" panose="020B0609020204030204" pitchFamily="49" charset="0"/>
              </a:rPr>
            </a:br>
            <a:r>
              <a:rPr lang="en-US" noProof="0"/>
              <a:t>Options are an abbreviation for </a:t>
            </a:r>
            <a:r>
              <a:rPr lang="en-US" noProof="0" err="1"/>
              <a:t>boolean</a:t>
            </a:r>
            <a:r>
              <a:rPr lang="en-US" noProof="0"/>
              <a:t> variables</a:t>
            </a:r>
          </a:p>
          <a:p>
            <a:r>
              <a:rPr lang="en-US" sz="1800" err="1">
                <a:solidFill>
                  <a:srgbClr val="06287E"/>
                </a:solidFill>
                <a:latin typeface="Consolas" panose="020B0609020204030204" pitchFamily="49" charset="0"/>
              </a:rPr>
              <a:t>mark_as_advanced</a:t>
            </a:r>
            <a:r>
              <a:rPr lang="en-US" sz="1800">
                <a:latin typeface="Consolas" panose="020B0609020204030204" pitchFamily="49" charset="0"/>
              </a:rPr>
              <a:t>([CLEAR|FORCE] &lt;var1&gt; ...)</a:t>
            </a:r>
            <a:br>
              <a:rPr lang="en-US" sz="2000"/>
            </a:br>
            <a:r>
              <a:rPr lang="en-US" dirty="0"/>
              <a:t>Advanced options are not display in </a:t>
            </a:r>
            <a:r>
              <a:rPr lang="en-US" dirty="0" err="1">
                <a:latin typeface="Consolas" panose="020B0609020204030204" pitchFamily="49" charset="0"/>
              </a:rPr>
              <a:t>ccmake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/>
              <a:t>(only in advanced mode after pressing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US" dirty="0"/>
              <a:t>)</a:t>
            </a:r>
            <a:endParaRPr lang="en-US" noProof="0" dirty="0">
              <a:latin typeface="Consolas" panose="020B0609020204030204" pitchFamily="49" charset="0"/>
            </a:endParaRPr>
          </a:p>
          <a:p>
            <a:r>
              <a:rPr lang="en-US" noProof="0"/>
              <a:t>Dependent options can be implemented using the macro </a:t>
            </a:r>
            <a:r>
              <a:rPr lang="en-US" sz="2200" noProof="0">
                <a:latin typeface="Consolas" panose="020B0609020204030204" pitchFamily="49" charset="0"/>
              </a:rPr>
              <a:t>CMAKE_DEPENDENT_OPTION</a:t>
            </a:r>
            <a:r>
              <a:rPr lang="en-US" noProof="0">
                <a:latin typeface="Consolas" panose="020B0609020204030204" pitchFamily="49" charset="0"/>
              </a:rPr>
              <a:t> </a:t>
            </a:r>
            <a:r>
              <a:rPr lang="en-US" noProof="0"/>
              <a:t>after including </a:t>
            </a:r>
            <a:r>
              <a:rPr lang="en-US" noProof="0" err="1"/>
              <a:t>CMakeDependentOption</a:t>
            </a: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D39A2-D0BC-409D-85EE-C0229F1D6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C38F-37C6-414C-90FC-09547B8A3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1309340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4392-DD63-4DD6-9C48-59503E54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Built-in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4D4A-101D-48FD-9F57-81EE28C4C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/>
              <a:t>CMake provides some variables with special meaning</a:t>
            </a:r>
          </a:p>
          <a:p>
            <a:r>
              <a:rPr lang="en-US"/>
              <a:t>Variables that change behavior</a:t>
            </a:r>
            <a:endParaRPr lang="en-US" noProof="0"/>
          </a:p>
          <a:p>
            <a:pPr lvl="1"/>
            <a:r>
              <a:rPr lang="de-CH" dirty="0">
                <a:latin typeface="Consolas" panose="020B0609020204030204" pitchFamily="49" charset="0"/>
                <a:cs typeface="Courier New" panose="02070309020205020404" pitchFamily="49" charset="0"/>
                <a:hlinkClick r:id="rId2"/>
              </a:rPr>
              <a:t>CMAKE_&lt;LANG&gt;_COMPILER</a:t>
            </a:r>
            <a:endParaRPr lang="de-CH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de-CH" dirty="0">
                <a:latin typeface="Consolas" panose="020B0609020204030204" pitchFamily="49" charset="0"/>
                <a:cs typeface="Courier New" panose="02070309020205020404" pitchFamily="49" charset="0"/>
                <a:hlinkClick r:id="rId3"/>
              </a:rPr>
              <a:t>CMAKE_&lt;LANG&gt;_FLAGS</a:t>
            </a:r>
            <a:endParaRPr lang="de-CH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de-CH" dirty="0">
                <a:latin typeface="Consolas" panose="020B0609020204030204" pitchFamily="49" charset="0"/>
                <a:cs typeface="Courier New" panose="02070309020205020404" pitchFamily="49" charset="0"/>
                <a:hlinkClick r:id="rId4"/>
              </a:rPr>
              <a:t>CMAKE_BUILD_TYPE</a:t>
            </a:r>
            <a:r>
              <a:rPr lang="de-CH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CH" dirty="0">
                <a:cs typeface="Courier New" panose="02070309020205020404" pitchFamily="49" charset="0"/>
              </a:rPr>
              <a:t>(Release, Debug, RelWithDebInfo, MinSizeRel)</a:t>
            </a:r>
          </a:p>
          <a:p>
            <a:pPr lvl="1"/>
            <a:r>
              <a:rPr lang="de-CH" dirty="0">
                <a:latin typeface="Consolas" panose="020B0609020204030204" pitchFamily="49" charset="0"/>
                <a:cs typeface="Courier New" panose="02070309020205020404" pitchFamily="49" charset="0"/>
                <a:hlinkClick r:id="rId5"/>
              </a:rPr>
              <a:t>CMAKE_INSTALL_PREFIX</a:t>
            </a:r>
            <a:endParaRPr lang="de-CH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de-CH" dirty="0">
                <a:latin typeface="Consolas" panose="020B0609020204030204" pitchFamily="49" charset="0"/>
                <a:cs typeface="Courier New" panose="02070309020205020404" pitchFamily="49" charset="0"/>
                <a:hlinkClick r:id="rId6"/>
              </a:rPr>
              <a:t>CMAKE_MODULE_PATH</a:t>
            </a:r>
            <a:endParaRPr lang="de-CH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de-CH"/>
              <a:t>Variables </a:t>
            </a:r>
            <a:r>
              <a:rPr lang="de-CH" err="1"/>
              <a:t>that</a:t>
            </a:r>
            <a:r>
              <a:rPr lang="de-CH"/>
              <a:t> </a:t>
            </a:r>
            <a:r>
              <a:rPr lang="de-CH" err="1"/>
              <a:t>provide</a:t>
            </a:r>
            <a:r>
              <a:rPr lang="de-CH"/>
              <a:t> </a:t>
            </a:r>
            <a:r>
              <a:rPr lang="de-CH" err="1"/>
              <a:t>information</a:t>
            </a:r>
            <a:endParaRPr lang="de-CH"/>
          </a:p>
          <a:p>
            <a:pPr lvl="1"/>
            <a:r>
              <a:rPr lang="de-CH" dirty="0">
                <a:latin typeface="Consolas" panose="020B0609020204030204" pitchFamily="49" charset="0"/>
                <a:cs typeface="Courier New" panose="02070309020205020404" pitchFamily="49" charset="0"/>
                <a:hlinkClick r:id="rId7"/>
              </a:rPr>
              <a:t>CMAKE_CURRENT_LIST_DIR</a:t>
            </a:r>
            <a:endParaRPr lang="de-CH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de-CH" dirty="0">
                <a:latin typeface="Consolas" panose="020B0609020204030204" pitchFamily="49" charset="0"/>
                <a:cs typeface="Courier New" panose="02070309020205020404" pitchFamily="49" charset="0"/>
                <a:hlinkClick r:id="rId8"/>
              </a:rPr>
              <a:t>CMAKE_CURRENT_BINARY_DIR</a:t>
            </a:r>
            <a:endParaRPr lang="de-CH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/>
              <a:t>CMake </a:t>
            </a:r>
            <a:r>
              <a:rPr lang="de-CH" err="1"/>
              <a:t>reads</a:t>
            </a:r>
            <a:r>
              <a:rPr lang="de-CH"/>
              <a:t> </a:t>
            </a:r>
            <a:r>
              <a:rPr lang="de-CH" err="1"/>
              <a:t>environment</a:t>
            </a:r>
            <a:r>
              <a:rPr lang="de-CH"/>
              <a:t> variables </a:t>
            </a:r>
            <a:r>
              <a:rPr lang="de-CH" err="1"/>
              <a:t>to</a:t>
            </a:r>
            <a:r>
              <a:rPr lang="de-CH"/>
              <a:t> </a:t>
            </a:r>
            <a:r>
              <a:rPr lang="de-CH" err="1"/>
              <a:t>set</a:t>
            </a:r>
            <a:r>
              <a:rPr lang="de-CH"/>
              <a:t> </a:t>
            </a:r>
            <a:r>
              <a:rPr lang="de-CH" err="1"/>
              <a:t>defaults</a:t>
            </a:r>
            <a:r>
              <a:rPr lang="de-CH"/>
              <a:t>, e.g.</a:t>
            </a:r>
          </a:p>
          <a:p>
            <a:pPr lvl="1"/>
            <a:r>
              <a:rPr lang="de-CH" dirty="0">
                <a:latin typeface="Consolas" panose="020B0609020204030204" pitchFamily="49" charset="0"/>
                <a:cs typeface="Courier New" panose="02070309020205020404" pitchFamily="49" charset="0"/>
              </a:rPr>
              <a:t>CXX=/</a:t>
            </a:r>
            <a:r>
              <a:rPr lang="de-CH" dirty="0" err="1">
                <a:latin typeface="Consolas" panose="020B0609020204030204" pitchFamily="49" charset="0"/>
                <a:cs typeface="Courier New" panose="02070309020205020404" pitchFamily="49" charset="0"/>
              </a:rPr>
              <a:t>usr</a:t>
            </a:r>
            <a:r>
              <a:rPr lang="de-CH" dirty="0">
                <a:latin typeface="Consolas" panose="020B0609020204030204" pitchFamily="49" charset="0"/>
                <a:cs typeface="Courier New" panose="02070309020205020404" pitchFamily="49" charset="0"/>
              </a:rPr>
              <a:t>/bin/</a:t>
            </a:r>
            <a:r>
              <a:rPr lang="de-CH" dirty="0" err="1">
                <a:latin typeface="Consolas" panose="020B0609020204030204" pitchFamily="49" charset="0"/>
                <a:cs typeface="Courier New" panose="02070309020205020404" pitchFamily="49" charset="0"/>
              </a:rPr>
              <a:t>clang</a:t>
            </a:r>
            <a:r>
              <a:rPr lang="de-CH" dirty="0">
                <a:latin typeface="Consolas" panose="020B0609020204030204" pitchFamily="49" charset="0"/>
                <a:cs typeface="Courier New" panose="02070309020205020404" pitchFamily="49" charset="0"/>
              </a:rPr>
              <a:t>++</a:t>
            </a:r>
          </a:p>
          <a:p>
            <a:pPr lvl="1"/>
            <a:r>
              <a:rPr lang="de-CH" dirty="0">
                <a:latin typeface="Consolas" panose="020B0609020204030204" pitchFamily="49" charset="0"/>
                <a:cs typeface="Courier New" panose="02070309020205020404" pitchFamily="49" charset="0"/>
              </a:rPr>
              <a:t>CUDACXX=/</a:t>
            </a:r>
            <a:r>
              <a:rPr lang="de-CH" dirty="0" err="1">
                <a:latin typeface="Consolas" panose="020B0609020204030204" pitchFamily="49" charset="0"/>
                <a:cs typeface="Courier New" panose="02070309020205020404" pitchFamily="49" charset="0"/>
              </a:rPr>
              <a:t>usr</a:t>
            </a:r>
            <a:r>
              <a:rPr lang="de-CH" dirty="0"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de-CH" dirty="0" err="1">
                <a:latin typeface="Consolas" panose="020B0609020204030204" pitchFamily="49" charset="0"/>
                <a:cs typeface="Courier New" panose="02070309020205020404" pitchFamily="49" charset="0"/>
              </a:rPr>
              <a:t>local</a:t>
            </a:r>
            <a:r>
              <a:rPr lang="de-CH" dirty="0">
                <a:latin typeface="Consolas" panose="020B0609020204030204" pitchFamily="49" charset="0"/>
                <a:cs typeface="Courier New" panose="02070309020205020404" pitchFamily="49" charset="0"/>
              </a:rPr>
              <a:t>/cuda-8.0/bin/</a:t>
            </a:r>
            <a:r>
              <a:rPr lang="de-CH" dirty="0" err="1">
                <a:latin typeface="Consolas" panose="020B0609020204030204" pitchFamily="49" charset="0"/>
                <a:cs typeface="Courier New" panose="02070309020205020404" pitchFamily="49" charset="0"/>
              </a:rPr>
              <a:t>nvcc</a:t>
            </a:r>
            <a:endParaRPr lang="de-CH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de-CH" dirty="0">
                <a:latin typeface="Consolas" panose="020B0609020204030204" pitchFamily="49" charset="0"/>
                <a:cs typeface="Courier New" panose="02070309020205020404" pitchFamily="49" charset="0"/>
              </a:rPr>
              <a:t>CUDAHOSTCXX=/</a:t>
            </a:r>
            <a:r>
              <a:rPr lang="de-CH" dirty="0" err="1">
                <a:latin typeface="Consolas" panose="020B0609020204030204" pitchFamily="49" charset="0"/>
                <a:cs typeface="Courier New" panose="02070309020205020404" pitchFamily="49" charset="0"/>
              </a:rPr>
              <a:t>usr</a:t>
            </a:r>
            <a:r>
              <a:rPr lang="de-CH" dirty="0">
                <a:latin typeface="Consolas" panose="020B0609020204030204" pitchFamily="49" charset="0"/>
                <a:cs typeface="Courier New" panose="02070309020205020404" pitchFamily="49" charset="0"/>
              </a:rPr>
              <a:t>/bin/g++-5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D39A2-D0BC-409D-85EE-C0229F1D6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C38F-37C6-414C-90FC-09547B8A3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6D9DB7-9658-4737-B718-E6B826F3CA0F}"/>
              </a:ext>
            </a:extLst>
          </p:cNvPr>
          <p:cNvSpPr/>
          <p:nvPr/>
        </p:nvSpPr>
        <p:spPr>
          <a:xfrm>
            <a:off x="9206911" y="116802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err="1">
                <a:hlinkClick r:id="rId9"/>
              </a:rPr>
              <a:t>cmake</a:t>
            </a:r>
            <a:r>
              <a:rPr lang="de-CH" b="1">
                <a:hlinkClick r:id="rId9"/>
              </a:rPr>
              <a:t>-variables(7)</a:t>
            </a:r>
            <a:endParaRPr lang="de-CH" b="1"/>
          </a:p>
        </p:txBody>
      </p:sp>
    </p:spTree>
    <p:extLst>
      <p:ext uri="{BB962C8B-B14F-4D97-AF65-F5344CB8AC3E}">
        <p14:creationId xmlns:p14="http://schemas.microsoft.com/office/powerpoint/2010/main" val="3438575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3CB1-9A2B-4677-87E9-4C9F706D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Functions and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79D3-6E77-4B1E-BA98-C1A4E634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/>
              <a:t>Functions have a number of named arguments. Further arguments can be accessed using </a:t>
            </a:r>
            <a:r>
              <a:rPr lang="en-US" sz="2200" noProof="0">
                <a:latin typeface="Consolas" panose="020B0609020204030204" pitchFamily="49" charset="0"/>
              </a:rPr>
              <a:t>ARGN</a:t>
            </a:r>
            <a:r>
              <a:rPr lang="en-US" noProof="0"/>
              <a:t> or </a:t>
            </a:r>
            <a:r>
              <a:rPr lang="en-US" sz="2200" noProof="0">
                <a:latin typeface="Consolas" panose="020B0609020204030204" pitchFamily="49" charset="0"/>
              </a:rPr>
              <a:t>ARGV#</a:t>
            </a:r>
            <a:r>
              <a:rPr lang="en-US" noProof="0"/>
              <a:t>.</a:t>
            </a:r>
            <a:br>
              <a:rPr lang="en-US" noProof="0"/>
            </a:br>
            <a:r>
              <a:rPr lang="en-US" sz="1600" noProof="0">
                <a:solidFill>
                  <a:srgbClr val="007020"/>
                </a:solidFill>
                <a:latin typeface="Consolas" panose="020B0609020204030204" pitchFamily="49" charset="0"/>
              </a:rPr>
              <a:t>function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my_f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0" dirty="0">
                <a:solidFill>
                  <a:srgbClr val="4070A0"/>
                </a:solidFill>
                <a:latin typeface="Consolas" panose="020B0609020204030204" pitchFamily="49" charset="0"/>
              </a:rPr>
              <a:t>explicit_</a:t>
            </a:r>
            <a:r>
              <a:rPr lang="en-US" sz="1600" noProof="0">
                <a:solidFill>
                  <a:srgbClr val="4070A0"/>
                </a:solidFill>
                <a:latin typeface="Consolas" panose="020B0609020204030204" pitchFamily="49" charset="0"/>
              </a:rPr>
              <a:t>arg0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0" dirty="0">
                <a:solidFill>
                  <a:srgbClr val="4070A0"/>
                </a:solidFill>
                <a:latin typeface="Consolas" panose="020B0609020204030204" pitchFamily="49" charset="0"/>
              </a:rPr>
              <a:t>explicit_</a:t>
            </a:r>
            <a:r>
              <a:rPr lang="en-US" sz="1600" noProof="0">
                <a:solidFill>
                  <a:srgbClr val="4070A0"/>
                </a:solidFill>
                <a:latin typeface="Consolas" panose="020B0609020204030204" pitchFamily="49" charset="0"/>
              </a:rPr>
              <a:t>arg1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noProof="0">
                <a:solidFill>
                  <a:srgbClr val="007020"/>
                </a:solidFill>
                <a:latin typeface="Consolas" panose="020B0609020204030204" pitchFamily="49" charset="0"/>
              </a:rPr>
              <a:t>message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>
                <a:solidFill>
                  <a:srgbClr val="4070A0"/>
                </a:solidFill>
                <a:latin typeface="Consolas" panose="020B0609020204030204" pitchFamily="49" charset="0"/>
              </a:rPr>
              <a:t>"arg0 = ${</a:t>
            </a:r>
            <a:r>
              <a:rPr lang="en-US" sz="1600" noProof="0" dirty="0">
                <a:solidFill>
                  <a:srgbClr val="4070A0"/>
                </a:solidFill>
                <a:latin typeface="Consolas" panose="020B0609020204030204" pitchFamily="49" charset="0"/>
              </a:rPr>
              <a:t>explicit_</a:t>
            </a:r>
            <a:r>
              <a:rPr lang="en-US" sz="1600" noProof="0">
                <a:solidFill>
                  <a:srgbClr val="4070A0"/>
                </a:solidFill>
                <a:latin typeface="Consolas" panose="020B0609020204030204" pitchFamily="49" charset="0"/>
              </a:rPr>
              <a:t>arg0}, arg1 = ${</a:t>
            </a:r>
            <a:r>
              <a:rPr lang="en-US" sz="1600" noProof="0" dirty="0">
                <a:solidFill>
                  <a:srgbClr val="4070A0"/>
                </a:solidFill>
                <a:latin typeface="Consolas" panose="020B0609020204030204" pitchFamily="49" charset="0"/>
              </a:rPr>
              <a:t>explicit_</a:t>
            </a:r>
            <a:r>
              <a:rPr lang="en-US" sz="1600" noProof="0">
                <a:solidFill>
                  <a:srgbClr val="4070A0"/>
                </a:solidFill>
                <a:latin typeface="Consolas" panose="020B0609020204030204" pitchFamily="49" charset="0"/>
              </a:rPr>
              <a:t>arg1}, </a:t>
            </a:r>
            <a:r>
              <a:rPr lang="en-US" sz="1600" noProof="0" err="1">
                <a:solidFill>
                  <a:srgbClr val="4070A0"/>
                </a:solidFill>
                <a:latin typeface="Consolas" panose="020B0609020204030204" pitchFamily="49" charset="0"/>
              </a:rPr>
              <a:t>argn</a:t>
            </a:r>
            <a:r>
              <a:rPr lang="en-US" sz="1600" noProof="0">
                <a:solidFill>
                  <a:srgbClr val="4070A0"/>
                </a:solidFill>
                <a:latin typeface="Consolas" panose="020B0609020204030204" pitchFamily="49" charset="0"/>
              </a:rPr>
              <a:t> = ${ARGN}, arg2 = ${ARGV2}"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noProof="0" err="1">
                <a:solidFill>
                  <a:srgbClr val="007020"/>
                </a:solidFill>
                <a:latin typeface="Consolas" panose="020B0609020204030204" pitchFamily="49" charset="0"/>
              </a:rPr>
              <a:t>endfunction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b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noProof="0" err="1">
                <a:solidFill>
                  <a:srgbClr val="007020"/>
                </a:solidFill>
                <a:latin typeface="Consolas" panose="020B0609020204030204" pitchFamily="49" charset="0"/>
              </a:rPr>
              <a:t>my_f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>
                <a:solidFill>
                  <a:srgbClr val="4070A0"/>
                </a:solidFill>
                <a:latin typeface="Consolas" panose="020B0609020204030204" pitchFamily="49" charset="0"/>
              </a:rPr>
              <a:t>a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0">
                <a:solidFill>
                  <a:srgbClr val="4070A0"/>
                </a:solidFill>
                <a:latin typeface="Consolas" panose="020B0609020204030204" pitchFamily="49" charset="0"/>
              </a:rPr>
              <a:t>b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0">
                <a:solidFill>
                  <a:srgbClr val="4070A0"/>
                </a:solidFill>
                <a:latin typeface="Consolas" panose="020B0609020204030204" pitchFamily="49" charset="0"/>
              </a:rPr>
              <a:t>c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0">
                <a:solidFill>
                  <a:srgbClr val="4070A0"/>
                </a:solidFill>
                <a:latin typeface="Consolas" panose="020B0609020204030204" pitchFamily="49" charset="0"/>
              </a:rPr>
              <a:t>d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0">
                <a:solidFill>
                  <a:srgbClr val="4070A0"/>
                </a:solidFill>
                <a:latin typeface="Consolas" panose="020B0609020204030204" pitchFamily="49" charset="0"/>
              </a:rPr>
              <a:t>e</a:t>
            </a:r>
            <a:r>
              <a:rPr lang="en-US" sz="16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i="1" noProof="0">
                <a:solidFill>
                  <a:srgbClr val="60A0B0"/>
                </a:solidFill>
                <a:latin typeface="Consolas" panose="020B0609020204030204" pitchFamily="49" charset="0"/>
              </a:rPr>
              <a:t># "arg0 = a, arg1 = b, </a:t>
            </a:r>
            <a:r>
              <a:rPr lang="en-US" sz="1600" i="1" noProof="0" err="1">
                <a:solidFill>
                  <a:srgbClr val="60A0B0"/>
                </a:solidFill>
                <a:latin typeface="Consolas" panose="020B0609020204030204" pitchFamily="49" charset="0"/>
              </a:rPr>
              <a:t>argn</a:t>
            </a:r>
            <a:r>
              <a:rPr lang="en-US" sz="1600" i="1" noProof="0">
                <a:solidFill>
                  <a:srgbClr val="60A0B0"/>
                </a:solidFill>
                <a:latin typeface="Consolas" panose="020B0609020204030204" pitchFamily="49" charset="0"/>
              </a:rPr>
              <a:t> = </a:t>
            </a:r>
            <a:r>
              <a:rPr lang="en-US" sz="1600" i="1" noProof="0" err="1">
                <a:solidFill>
                  <a:srgbClr val="60A0B0"/>
                </a:solidFill>
                <a:latin typeface="Consolas" panose="020B0609020204030204" pitchFamily="49" charset="0"/>
              </a:rPr>
              <a:t>c;d;e</a:t>
            </a:r>
            <a:r>
              <a:rPr lang="en-US" sz="1600" i="1" noProof="0">
                <a:solidFill>
                  <a:srgbClr val="60A0B0"/>
                </a:solidFill>
                <a:latin typeface="Consolas" panose="020B0609020204030204" pitchFamily="49" charset="0"/>
              </a:rPr>
              <a:t>, arg2 = c"</a:t>
            </a:r>
            <a:endParaRPr lang="en-US" sz="1600" noProof="0">
              <a:latin typeface="Consolas" panose="020B0609020204030204" pitchFamily="49" charset="0"/>
            </a:endParaRPr>
          </a:p>
          <a:p>
            <a:r>
              <a:rPr lang="en-US" noProof="0"/>
              <a:t>Functions have an own scope. Functions can write into the caller scope by passing </a:t>
            </a:r>
            <a:r>
              <a:rPr lang="en-US" sz="2200" noProof="0">
                <a:latin typeface="Consolas" panose="020B0609020204030204" pitchFamily="49" charset="0"/>
              </a:rPr>
              <a:t>PARENT_SCOPE</a:t>
            </a:r>
            <a:r>
              <a:rPr lang="en-US" noProof="0"/>
              <a:t> to </a:t>
            </a:r>
            <a:r>
              <a:rPr lang="en-US" sz="2200" noProof="0">
                <a:latin typeface="Consolas" panose="020B0609020204030204" pitchFamily="49" charset="0"/>
              </a:rPr>
              <a:t>set</a:t>
            </a:r>
            <a:r>
              <a:rPr lang="en-US" noProof="0"/>
              <a:t>. </a:t>
            </a:r>
            <a:endParaRPr lang="en-US" sz="1600" noProof="0">
              <a:latin typeface="Consolas" panose="020B0609020204030204" pitchFamily="49" charset="0"/>
            </a:endParaRPr>
          </a:p>
          <a:p>
            <a:r>
              <a:rPr lang="en-US" noProof="0"/>
              <a:t>Macros have no own scope. Code is simply </a:t>
            </a:r>
            <a:r>
              <a:rPr lang="en-US" noProof="0" dirty="0"/>
              <a:t>“</a:t>
            </a:r>
            <a:r>
              <a:rPr lang="en-US" noProof="0" err="1"/>
              <a:t>inlined</a:t>
            </a:r>
            <a:r>
              <a:rPr lang="en-US" dirty="0"/>
              <a:t>”</a:t>
            </a:r>
            <a:r>
              <a:rPr lang="en-US" noProof="0"/>
              <a:t> into the caller (nasty things can happen when doing non-trivial stuff with arguments)</a:t>
            </a:r>
          </a:p>
          <a:p>
            <a:r>
              <a:rPr lang="en-US" noProof="0"/>
              <a:t>Usually functions should be preferred because they are much easier to understand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CDC41-88B0-4B93-95EE-F496CC161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9B822-1DA2-4061-B33D-250437678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2743801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F72F-7C79-4565-A345-70322EB1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Functions and Macros –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80018-926D-4F18-9B84-D3E2D3115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noProof="0" err="1">
                <a:latin typeface="Consolas" panose="020B0609020204030204" pitchFamily="49" charset="0"/>
              </a:rPr>
              <a:t>cmake_parse_arguments</a:t>
            </a:r>
            <a:r>
              <a:rPr lang="en-US" sz="2200" noProof="0"/>
              <a:t> allows to interpret arguments passed to a function or macro</a:t>
            </a:r>
          </a:p>
          <a:p>
            <a:r>
              <a:rPr lang="en-US" sz="2200" noProof="0"/>
              <a:t>Three kinds of arguments: </a:t>
            </a:r>
            <a:r>
              <a:rPr lang="en-US" sz="2200" noProof="0">
                <a:solidFill>
                  <a:schemeClr val="bg2">
                    <a:lumMod val="60000"/>
                    <a:lumOff val="40000"/>
                  </a:schemeClr>
                </a:solidFill>
              </a:rPr>
              <a:t>Options</a:t>
            </a:r>
            <a:r>
              <a:rPr lang="en-US" sz="2200" noProof="0"/>
              <a:t>, </a:t>
            </a:r>
            <a:r>
              <a:rPr lang="en-US" sz="2200" noProof="0">
                <a:solidFill>
                  <a:schemeClr val="accent3">
                    <a:lumMod val="60000"/>
                    <a:lumOff val="40000"/>
                  </a:schemeClr>
                </a:solidFill>
              </a:rPr>
              <a:t>one-value</a:t>
            </a:r>
            <a:r>
              <a:rPr lang="en-US" sz="2200" noProof="0"/>
              <a:t> and </a:t>
            </a:r>
            <a:r>
              <a:rPr lang="en-US" sz="2200" noProof="0">
                <a:solidFill>
                  <a:srgbClr val="92D050"/>
                </a:solidFill>
              </a:rPr>
              <a:t>multi-value</a:t>
            </a:r>
            <a:r>
              <a:rPr lang="en-US" sz="2200" noProof="0"/>
              <a:t> arguments</a:t>
            </a:r>
          </a:p>
          <a:p>
            <a:r>
              <a:rPr lang="en-US" sz="2200" noProof="0"/>
              <a:t>Pass </a:t>
            </a:r>
            <a:r>
              <a:rPr lang="en-US" sz="2000" noProof="0">
                <a:latin typeface="Consolas" panose="020B0609020204030204" pitchFamily="49" charset="0"/>
              </a:rPr>
              <a:t>PARSE_ARGV &lt;N&gt;</a:t>
            </a:r>
            <a:r>
              <a:rPr lang="en-US" sz="2200" noProof="0">
                <a:latin typeface="Consolas" panose="020B0609020204030204" pitchFamily="49" charset="0"/>
              </a:rPr>
              <a:t> </a:t>
            </a:r>
            <a:r>
              <a:rPr lang="en-US" sz="2200" noProof="0"/>
              <a:t>to </a:t>
            </a:r>
            <a:r>
              <a:rPr lang="en-US" sz="2000" noProof="0" err="1">
                <a:latin typeface="Consolas" panose="020B0609020204030204" pitchFamily="49" charset="0"/>
              </a:rPr>
              <a:t>cmake_parse_argument</a:t>
            </a:r>
            <a:r>
              <a:rPr lang="en-US" sz="2200" noProof="0">
                <a:latin typeface="Consolas" panose="020B0609020204030204" pitchFamily="49" charset="0"/>
              </a:rPr>
              <a:t> </a:t>
            </a:r>
            <a:r>
              <a:rPr lang="en-US" sz="2200" noProof="0"/>
              <a:t>to skip the first N arguments (function only)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53239-6FF9-4FFF-9C6B-E4F35DA3C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8754D-9C7E-4C93-A436-AFCA7F737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87F2A0-2A61-4DB2-A3D0-79A57B3D6D89}"/>
              </a:ext>
            </a:extLst>
          </p:cNvPr>
          <p:cNvSpPr/>
          <p:nvPr/>
        </p:nvSpPr>
        <p:spPr>
          <a:xfrm>
            <a:off x="1547616" y="2638016"/>
            <a:ext cx="90730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function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special_install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set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options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OPTIONAL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VERBOSE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set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oneValueArgs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DESTINATION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set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multiValueArgs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92D050"/>
                </a:solidFill>
                <a:latin typeface="Consolas" panose="020B0609020204030204" pitchFamily="49" charset="0"/>
              </a:rPr>
              <a:t>FILES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cmake_parse_arguments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SPECIAL_INSTALL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"${options}"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"${oneValueArgs}"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"${multiValueArgs}"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ARGN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message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"${SPECIAL_INSTALL_OPTIONAL}"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   </a:t>
            </a:r>
            <a:r>
              <a:rPr lang="de-CH" sz="1600" i="1">
                <a:solidFill>
                  <a:srgbClr val="60A0B0"/>
                </a:solidFill>
                <a:latin typeface="Consolas" panose="020B0609020204030204" pitchFamily="49" charset="0"/>
              </a:rPr>
              <a:t># FALSE</a:t>
            </a:r>
            <a:br>
              <a:rPr lang="de-CH" sz="1600" i="1">
                <a:solidFill>
                  <a:srgbClr val="60A0B0"/>
                </a:solidFill>
                <a:latin typeface="Consolas" panose="020B0609020204030204" pitchFamily="49" charset="0"/>
              </a:rPr>
            </a:br>
            <a:r>
              <a:rPr lang="de-CH" sz="1600" i="1">
                <a:solidFill>
                  <a:srgbClr val="60A0B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message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"${SPECIAL_INSTALL_VERBOSE}"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    </a:t>
            </a:r>
            <a:r>
              <a:rPr lang="de-CH" sz="1600" i="1">
                <a:solidFill>
                  <a:srgbClr val="60A0B0"/>
                </a:solidFill>
                <a:latin typeface="Consolas" panose="020B0609020204030204" pitchFamily="49" charset="0"/>
              </a:rPr>
              <a:t># TRUE</a:t>
            </a:r>
            <a:br>
              <a:rPr lang="de-CH" sz="1600" i="1">
                <a:solidFill>
                  <a:srgbClr val="60A0B0"/>
                </a:solidFill>
                <a:latin typeface="Consolas" panose="020B0609020204030204" pitchFamily="49" charset="0"/>
              </a:rPr>
            </a:br>
            <a:r>
              <a:rPr lang="de-CH" sz="1600" i="1">
                <a:solidFill>
                  <a:srgbClr val="60A0B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message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"${SPECIAL_INSTALL_DESTINATION}"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CH" sz="1600" i="1">
                <a:solidFill>
                  <a:srgbClr val="60A0B0"/>
                </a:solidFill>
                <a:latin typeface="Consolas" panose="020B0609020204030204" pitchFamily="49" charset="0"/>
              </a:rPr>
              <a:t># /dir/to/destination</a:t>
            </a:r>
            <a:br>
              <a:rPr lang="de-CH" sz="1600" i="1">
                <a:solidFill>
                  <a:srgbClr val="60A0B0"/>
                </a:solidFill>
                <a:latin typeface="Consolas" panose="020B0609020204030204" pitchFamily="49" charset="0"/>
              </a:rPr>
            </a:br>
            <a:r>
              <a:rPr lang="de-CH" sz="1600" i="1">
                <a:solidFill>
                  <a:srgbClr val="60A0B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message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"${SPECIAL_INSTALL_FILES}"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      </a:t>
            </a:r>
            <a:r>
              <a:rPr lang="de-CH" sz="1600" i="1">
                <a:solidFill>
                  <a:srgbClr val="60A0B0"/>
                </a:solidFill>
                <a:latin typeface="Consolas" panose="020B0609020204030204" pitchFamily="49" charset="0"/>
              </a:rPr>
              <a:t># file1;file2;file3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endfunction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special_install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DESTINATION /dir/to/destination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92D050"/>
                </a:solidFill>
                <a:latin typeface="Consolas" panose="020B0609020204030204" pitchFamily="49" charset="0"/>
              </a:rPr>
              <a:t>FILES file1 file2 file3 </a:t>
            </a:r>
            <a:r>
              <a:rPr lang="de-CH" sz="16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VERBOSE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 sz="16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666E-B8ED-4E7F-93B7-7BF18D285656}"/>
              </a:ext>
            </a:extLst>
          </p:cNvPr>
          <p:cNvSpPr txBox="1"/>
          <p:nvPr/>
        </p:nvSpPr>
        <p:spPr>
          <a:xfrm>
            <a:off x="9048328" y="5936088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>
                <a:hlinkClick r:id="rId2"/>
              </a:rPr>
              <a:t>cmake_parse_arguments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36229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F72F-7C79-4565-A345-70322EB1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Functions and Macros –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80018-926D-4F18-9B84-D3E2D3115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noProof="0" err="1">
                <a:latin typeface="Consolas" panose="020B0609020204030204" pitchFamily="49" charset="0"/>
              </a:rPr>
              <a:t>cmake_parse_arguments</a:t>
            </a:r>
            <a:r>
              <a:rPr lang="en-US" sz="2200"/>
              <a:t> </a:t>
            </a:r>
            <a:r>
              <a:rPr lang="en-US" sz="2200" noProof="0"/>
              <a:t>allows to interpret arguments passed to a function or macro</a:t>
            </a:r>
          </a:p>
          <a:p>
            <a:r>
              <a:rPr lang="en-US" sz="2200" noProof="0"/>
              <a:t>Three kinds of arguments: </a:t>
            </a:r>
            <a:r>
              <a:rPr lang="en-US" sz="2200" noProof="0">
                <a:solidFill>
                  <a:schemeClr val="bg2">
                    <a:lumMod val="60000"/>
                    <a:lumOff val="40000"/>
                  </a:schemeClr>
                </a:solidFill>
              </a:rPr>
              <a:t>Options</a:t>
            </a:r>
            <a:r>
              <a:rPr lang="en-US" sz="2200" noProof="0"/>
              <a:t>, </a:t>
            </a:r>
            <a:r>
              <a:rPr lang="en-US" sz="2200" noProof="0">
                <a:solidFill>
                  <a:schemeClr val="accent3">
                    <a:lumMod val="60000"/>
                    <a:lumOff val="40000"/>
                  </a:schemeClr>
                </a:solidFill>
              </a:rPr>
              <a:t>one-value</a:t>
            </a:r>
            <a:r>
              <a:rPr lang="en-US" sz="2200" noProof="0"/>
              <a:t> and </a:t>
            </a:r>
            <a:r>
              <a:rPr lang="en-US" sz="2200" noProof="0">
                <a:solidFill>
                  <a:srgbClr val="92D050"/>
                </a:solidFill>
              </a:rPr>
              <a:t>multi-value</a:t>
            </a:r>
            <a:r>
              <a:rPr lang="en-US" sz="2200" noProof="0"/>
              <a:t> arguments</a:t>
            </a:r>
          </a:p>
          <a:p>
            <a:r>
              <a:rPr lang="en-US" sz="2200" noProof="0"/>
              <a:t>Pass </a:t>
            </a:r>
            <a:r>
              <a:rPr lang="en-US" sz="2000" noProof="0">
                <a:latin typeface="Consolas" panose="020B0609020204030204" pitchFamily="49" charset="0"/>
              </a:rPr>
              <a:t>PARSE_ARGV &lt;N&gt;</a:t>
            </a:r>
            <a:r>
              <a:rPr lang="en-US" sz="2200" noProof="0">
                <a:latin typeface="Consolas" panose="020B0609020204030204" pitchFamily="49" charset="0"/>
              </a:rPr>
              <a:t> </a:t>
            </a:r>
            <a:r>
              <a:rPr lang="en-US" sz="2200" noProof="0"/>
              <a:t>to </a:t>
            </a:r>
            <a:r>
              <a:rPr lang="en-US" sz="2000" noProof="0" err="1">
                <a:latin typeface="Consolas" panose="020B0609020204030204" pitchFamily="49" charset="0"/>
              </a:rPr>
              <a:t>cmake_parse_argument</a:t>
            </a:r>
            <a:r>
              <a:rPr lang="en-US" sz="2200" noProof="0">
                <a:latin typeface="Consolas" panose="020B0609020204030204" pitchFamily="49" charset="0"/>
              </a:rPr>
              <a:t> </a:t>
            </a:r>
            <a:r>
              <a:rPr lang="en-US" sz="2200" noProof="0"/>
              <a:t>to skip the first N arguments (function only)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53239-6FF9-4FFF-9C6B-E4F35DA3C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8754D-9C7E-4C93-A436-AFCA7F737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87F2A0-2A61-4DB2-A3D0-79A57B3D6D89}"/>
              </a:ext>
            </a:extLst>
          </p:cNvPr>
          <p:cNvSpPr/>
          <p:nvPr/>
        </p:nvSpPr>
        <p:spPr>
          <a:xfrm>
            <a:off x="1547616" y="2638016"/>
            <a:ext cx="90730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function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special_install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set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options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OPTIONAL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VERBOSE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set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oneValueArgs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DESTINATION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set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multiValueArgs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92D050"/>
                </a:solidFill>
                <a:latin typeface="Consolas" panose="020B0609020204030204" pitchFamily="49" charset="0"/>
              </a:rPr>
              <a:t>FILES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CH" sz="1600">
              <a:solidFill>
                <a:srgbClr val="4070A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cmake_parse_arguments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SPECIAL_INSTALL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"${options}"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"${oneValueArgs}"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"${multiValueArgs}"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ARGN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CH" sz="1600">
              <a:solidFill>
                <a:srgbClr val="4070A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CMakePrintHelpers)</a:t>
            </a:r>
          </a:p>
          <a:p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cmake_print_variables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        SPECIAL_INSTALL_OPTIONAL</a:t>
            </a:r>
          </a:p>
          <a:p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        SPECIAL_INSTALL_VERBOSE</a:t>
            </a:r>
          </a:p>
          <a:p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        SPECIAL_INSTALL_DESTINATION</a:t>
            </a:r>
          </a:p>
          <a:p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        SPECIAL_INSTALL_FILES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endfunction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special_install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DESTINATION /dir/to/destination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92D050"/>
                </a:solidFill>
                <a:latin typeface="Consolas" panose="020B0609020204030204" pitchFamily="49" charset="0"/>
              </a:rPr>
              <a:t>FILES file1 file2 file3 </a:t>
            </a:r>
            <a:r>
              <a:rPr lang="de-CH" sz="16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VERBOSE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 sz="16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26C14-441A-4E7E-A048-121CF8DAEAF0}"/>
              </a:ext>
            </a:extLst>
          </p:cNvPr>
          <p:cNvSpPr txBox="1"/>
          <p:nvPr/>
        </p:nvSpPr>
        <p:spPr>
          <a:xfrm>
            <a:off x="6820652" y="3138055"/>
            <a:ext cx="477560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CMakePrintHelpers provides several macros to print variables, properties, ...</a:t>
            </a:r>
          </a:p>
          <a:p>
            <a:endParaRPr lang="de-CH"/>
          </a:p>
          <a:p>
            <a:r>
              <a:rPr lang="de-CH" sz="1200">
                <a:latin typeface="Consolas" panose="020B0609020204030204" pitchFamily="49" charset="0"/>
              </a:rPr>
              <a:t>-- SPECIAL_INSTALL_OPTIONAL="FALSE" ; SPECIAL_INSTALL_VERBOSE="TRUE" ; SPECIAL_INSTALL_DESTINATION="/dir/to/destination" ; SPECIAL_INSTALL_FILES="file1;file2;file3"</a:t>
            </a:r>
          </a:p>
        </p:txBody>
      </p:sp>
    </p:spTree>
    <p:extLst>
      <p:ext uri="{BB962C8B-B14F-4D97-AF65-F5344CB8AC3E}">
        <p14:creationId xmlns:p14="http://schemas.microsoft.com/office/powerpoint/2010/main" val="2846050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A019-593E-4A58-BD04-9DE6E88F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Using packages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D1C60-521B-406F-B233-61BB2D2F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/>
              <a:t>Packages can be found with </a:t>
            </a:r>
            <a:r>
              <a:rPr lang="en-US" noProof="0" err="1">
                <a:latin typeface="Consolas" panose="020B0609020204030204" pitchFamily="49" charset="0"/>
              </a:rPr>
              <a:t>find_package</a:t>
            </a:r>
            <a:r>
              <a:rPr lang="en-US" noProof="0">
                <a:latin typeface="Consolas" panose="020B0609020204030204" pitchFamily="49" charset="0"/>
              </a:rPr>
              <a:t> </a:t>
            </a:r>
            <a:r>
              <a:rPr lang="en-US" noProof="0"/>
              <a:t>(basic version):</a:t>
            </a:r>
            <a:br>
              <a:rPr lang="en-US" noProof="0"/>
            </a:br>
            <a:r>
              <a:rPr lang="en-US" sz="1900" noProof="0" err="1">
                <a:solidFill>
                  <a:srgbClr val="06287E"/>
                </a:solidFill>
                <a:latin typeface="Consolas" panose="020B0609020204030204" pitchFamily="49" charset="0"/>
              </a:rPr>
              <a:t>find_package</a:t>
            </a:r>
            <a:r>
              <a:rPr lang="en-US" sz="1900" noProof="0">
                <a:latin typeface="Consolas" panose="020B0609020204030204" pitchFamily="49" charset="0"/>
              </a:rPr>
              <a:t>(&lt;</a:t>
            </a:r>
            <a:r>
              <a:rPr lang="en-US" sz="1900" noProof="0" err="1">
                <a:latin typeface="Consolas" panose="020B0609020204030204" pitchFamily="49" charset="0"/>
              </a:rPr>
              <a:t>PackageName</a:t>
            </a:r>
            <a:r>
              <a:rPr lang="en-US" sz="1900" noProof="0">
                <a:latin typeface="Consolas" panose="020B0609020204030204" pitchFamily="49" charset="0"/>
              </a:rPr>
              <a:t>&gt; [version] [EXACT] [REQUIRED] </a:t>
            </a:r>
            <a:br>
              <a:rPr lang="en-US" sz="1900" noProof="0">
                <a:latin typeface="Consolas" panose="020B0609020204030204" pitchFamily="49" charset="0"/>
              </a:rPr>
            </a:br>
            <a:r>
              <a:rPr lang="en-US" sz="1900" noProof="0">
                <a:latin typeface="Consolas" panose="020B0609020204030204" pitchFamily="49" charset="0"/>
              </a:rPr>
              <a:t>             [COMPONENTS components...] </a:t>
            </a:r>
            <a:br>
              <a:rPr lang="en-US" sz="1900" noProof="0">
                <a:latin typeface="Consolas" panose="020B0609020204030204" pitchFamily="49" charset="0"/>
              </a:rPr>
            </a:br>
            <a:r>
              <a:rPr lang="en-US" sz="1900" noProof="0">
                <a:latin typeface="Consolas" panose="020B0609020204030204" pitchFamily="49" charset="0"/>
              </a:rPr>
              <a:t>             [OPTIONAL_COMPONENTS components...])</a:t>
            </a:r>
          </a:p>
          <a:p>
            <a:r>
              <a:rPr lang="en-US" noProof="0"/>
              <a:t>Example:</a:t>
            </a:r>
            <a:br>
              <a:rPr lang="en-US" noProof="0"/>
            </a:br>
            <a:r>
              <a:rPr lang="en-US" sz="1900" noProof="0" err="1">
                <a:solidFill>
                  <a:srgbClr val="007020"/>
                </a:solidFill>
                <a:latin typeface="Consolas" panose="020B0609020204030204" pitchFamily="49" charset="0"/>
              </a:rPr>
              <a:t>find_package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noProof="0">
                <a:solidFill>
                  <a:srgbClr val="4070A0"/>
                </a:solidFill>
                <a:latin typeface="Consolas" panose="020B0609020204030204" pitchFamily="49" charset="0"/>
              </a:rPr>
              <a:t>Boost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noProof="0">
                <a:solidFill>
                  <a:srgbClr val="4070A0"/>
                </a:solidFill>
                <a:latin typeface="Consolas" panose="020B0609020204030204" pitchFamily="49" charset="0"/>
              </a:rPr>
              <a:t>1.57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noProof="0">
                <a:solidFill>
                  <a:srgbClr val="4070A0"/>
                </a:solidFill>
                <a:latin typeface="Consolas" panose="020B0609020204030204" pitchFamily="49" charset="0"/>
              </a:rPr>
              <a:t>REQUIRED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noProof="0">
                <a:solidFill>
                  <a:srgbClr val="4070A0"/>
                </a:solidFill>
                <a:latin typeface="Consolas" panose="020B0609020204030204" pitchFamily="49" charset="0"/>
              </a:rPr>
              <a:t>COMPONENTS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noProof="0" err="1">
                <a:solidFill>
                  <a:srgbClr val="4070A0"/>
                </a:solidFill>
                <a:latin typeface="Consolas" panose="020B0609020204030204" pitchFamily="49" charset="0"/>
              </a:rPr>
              <a:t>program_options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noProof="0" err="1">
                <a:solidFill>
                  <a:srgbClr val="007020"/>
                </a:solidFill>
                <a:latin typeface="Consolas" panose="020B0609020204030204" pitchFamily="49" charset="0"/>
              </a:rPr>
              <a:t>add_executable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myexe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noProof="0">
                <a:solidFill>
                  <a:srgbClr val="4070A0"/>
                </a:solidFill>
                <a:latin typeface="Consolas" panose="020B0609020204030204" pitchFamily="49" charset="0"/>
              </a:rPr>
              <a:t>test.cpp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noProof="0" err="1">
                <a:solidFill>
                  <a:srgbClr val="007020"/>
                </a:solidFill>
                <a:latin typeface="Consolas" panose="020B0609020204030204" pitchFamily="49" charset="0"/>
              </a:rPr>
              <a:t>target_link_libraries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myexe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noProof="0">
                <a:solidFill>
                  <a:srgbClr val="4070A0"/>
                </a:solidFill>
                <a:latin typeface="Consolas" panose="020B0609020204030204" pitchFamily="49" charset="0"/>
              </a:rPr>
              <a:t>Boost::</a:t>
            </a:r>
            <a:r>
              <a:rPr lang="en-US" sz="1900" noProof="0" err="1">
                <a:solidFill>
                  <a:srgbClr val="4070A0"/>
                </a:solidFill>
                <a:latin typeface="Consolas" panose="020B0609020204030204" pitchFamily="49" charset="0"/>
              </a:rPr>
              <a:t>program_options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900" noProof="0">
              <a:latin typeface="Consolas" panose="020B0609020204030204" pitchFamily="49" charset="0"/>
            </a:endParaRPr>
          </a:p>
          <a:p>
            <a:r>
              <a:rPr lang="en-US" noProof="0"/>
              <a:t>Two modes of operation</a:t>
            </a:r>
          </a:p>
          <a:p>
            <a:pPr lvl="1"/>
            <a:r>
              <a:rPr lang="en-US" noProof="0"/>
              <a:t>Module Mode: CMake searches (and loads) a file </a:t>
            </a:r>
            <a:r>
              <a:rPr lang="en-US" noProof="0">
                <a:latin typeface="Consolas" panose="020B0609020204030204" pitchFamily="49" charset="0"/>
              </a:rPr>
              <a:t>Find&lt;</a:t>
            </a:r>
            <a:r>
              <a:rPr lang="en-US" noProof="0" err="1">
                <a:latin typeface="Consolas" panose="020B0609020204030204" pitchFamily="49" charset="0"/>
              </a:rPr>
              <a:t>PackageName</a:t>
            </a:r>
            <a:r>
              <a:rPr lang="en-US" noProof="0">
                <a:latin typeface="Consolas" panose="020B0609020204030204" pitchFamily="49" charset="0"/>
              </a:rPr>
              <a:t>&gt;.</a:t>
            </a:r>
            <a:r>
              <a:rPr lang="en-US" noProof="0" err="1">
                <a:latin typeface="Consolas" panose="020B0609020204030204" pitchFamily="49" charset="0"/>
              </a:rPr>
              <a:t>cmake</a:t>
            </a:r>
            <a:r>
              <a:rPr lang="en-US" noProof="0"/>
              <a:t>, first in the paths in </a:t>
            </a:r>
            <a:r>
              <a:rPr lang="en-US" noProof="0">
                <a:latin typeface="Courier New" panose="02070309020205020404" pitchFamily="49" charset="0"/>
                <a:cs typeface="Courier New" panose="02070309020205020404" pitchFamily="49" charset="0"/>
              </a:rPr>
              <a:t>CMAKE_MODULE_PATH</a:t>
            </a:r>
            <a:r>
              <a:rPr lang="en-US" noProof="0"/>
              <a:t>, then in the CMake installation</a:t>
            </a:r>
          </a:p>
          <a:p>
            <a:pPr lvl="1"/>
            <a:r>
              <a:rPr lang="en-US" noProof="0"/>
              <a:t>Config Mode (recommended): CMake searches (and loads) a file </a:t>
            </a:r>
            <a:r>
              <a:rPr lang="en-US" noProof="0">
                <a:latin typeface="Consolas" panose="020B0609020204030204" pitchFamily="49" charset="0"/>
              </a:rPr>
              <a:t>&lt;</a:t>
            </a:r>
            <a:r>
              <a:rPr lang="en-US" noProof="0" err="1">
                <a:latin typeface="Consolas" panose="020B0609020204030204" pitchFamily="49" charset="0"/>
              </a:rPr>
              <a:t>PackageName</a:t>
            </a:r>
            <a:r>
              <a:rPr lang="en-US" noProof="0">
                <a:latin typeface="Consolas" panose="020B0609020204030204" pitchFamily="49" charset="0"/>
              </a:rPr>
              <a:t>&gt;</a:t>
            </a:r>
            <a:r>
              <a:rPr lang="en-US" noProof="0" err="1">
                <a:latin typeface="Consolas" panose="020B0609020204030204" pitchFamily="49" charset="0"/>
              </a:rPr>
              <a:t>Config.cmake</a:t>
            </a:r>
            <a:r>
              <a:rPr lang="en-US" noProof="0">
                <a:latin typeface="Consolas" panose="020B0609020204030204" pitchFamily="49" charset="0"/>
              </a:rPr>
              <a:t> </a:t>
            </a:r>
            <a:r>
              <a:rPr lang="en-US" noProof="0"/>
              <a:t>or</a:t>
            </a:r>
            <a:r>
              <a:rPr lang="en-US" noProof="0">
                <a:latin typeface="Consolas" panose="020B0609020204030204" pitchFamily="49" charset="0"/>
              </a:rPr>
              <a:t> &lt;lower-case-package-name&gt;-</a:t>
            </a:r>
            <a:r>
              <a:rPr lang="en-US" noProof="0" err="1">
                <a:latin typeface="Consolas" panose="020B0609020204030204" pitchFamily="49" charset="0"/>
              </a:rPr>
              <a:t>config.cmake</a:t>
            </a:r>
            <a:r>
              <a:rPr lang="en-US" noProof="0"/>
              <a:t> in various paths until </a:t>
            </a:r>
            <a:r>
              <a:rPr lang="en-US" noProof="0">
                <a:latin typeface="Consolas" panose="020B0609020204030204" pitchFamily="49" charset="0"/>
              </a:rPr>
              <a:t>&lt;</a:t>
            </a:r>
            <a:r>
              <a:rPr lang="en-US" noProof="0" err="1">
                <a:latin typeface="Consolas" panose="020B0609020204030204" pitchFamily="49" charset="0"/>
              </a:rPr>
              <a:t>PackageName</a:t>
            </a:r>
            <a:r>
              <a:rPr lang="en-US" noProof="0">
                <a:latin typeface="Consolas" panose="020B0609020204030204" pitchFamily="49" charset="0"/>
              </a:rPr>
              <a:t>&gt;_FOUND </a:t>
            </a:r>
            <a:r>
              <a:rPr lang="en-US" noProof="0"/>
              <a:t>is set</a:t>
            </a:r>
          </a:p>
          <a:p>
            <a:r>
              <a:rPr lang="en-US" noProof="0"/>
              <a:t>By default, module mode is tried before config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5D8E2-693C-4056-A5C0-65658A377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6519-B5AF-4C98-AD04-261557086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510998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5FA3-FEC0-49DF-ABE8-CBD3B0EE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Using packages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039E4-4B08-4A1A-A517-C20C1BF0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Found packages set  </a:t>
            </a:r>
            <a:r>
              <a:rPr lang="en-US" noProof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noProof="0" err="1"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noProof="0">
                <a:latin typeface="Courier New" panose="02070309020205020404" pitchFamily="49" charset="0"/>
                <a:cs typeface="Courier New" panose="02070309020205020404" pitchFamily="49" charset="0"/>
              </a:rPr>
              <a:t>&gt;_FOUND</a:t>
            </a:r>
          </a:p>
          <a:p>
            <a:r>
              <a:rPr lang="en-US" noProof="0"/>
              <a:t>You should only require components that are actually needed (e.g., MPI has components </a:t>
            </a:r>
            <a:r>
              <a:rPr lang="en-US" noProof="0">
                <a:latin typeface="Consolas" panose="020B0609020204030204" pitchFamily="49" charset="0"/>
              </a:rPr>
              <a:t>C</a:t>
            </a:r>
            <a:r>
              <a:rPr lang="en-US" noProof="0"/>
              <a:t>, </a:t>
            </a:r>
            <a:r>
              <a:rPr lang="en-US" noProof="0">
                <a:latin typeface="Consolas" panose="020B0609020204030204" pitchFamily="49" charset="0"/>
              </a:rPr>
              <a:t>CXX</a:t>
            </a:r>
            <a:r>
              <a:rPr lang="en-US" noProof="0"/>
              <a:t>, </a:t>
            </a:r>
            <a:r>
              <a:rPr lang="en-US" noProof="0">
                <a:latin typeface="Consolas" panose="020B0609020204030204" pitchFamily="49" charset="0"/>
              </a:rPr>
              <a:t>MPICXX</a:t>
            </a:r>
            <a:r>
              <a:rPr lang="en-US" noProof="0"/>
              <a:t>, </a:t>
            </a:r>
            <a:r>
              <a:rPr lang="en-US" noProof="0">
                <a:latin typeface="Consolas" panose="020B0609020204030204" pitchFamily="49" charset="0"/>
              </a:rPr>
              <a:t>Fortran</a:t>
            </a:r>
            <a:r>
              <a:rPr lang="en-US" noProof="0"/>
              <a:t>)</a:t>
            </a:r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D2EEA-ED58-484F-80F2-E90DD97C6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26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CE605-873D-4823-B723-C365D032B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0B5F95-B647-41B1-BCDE-B5E4830D53D4}"/>
              </a:ext>
            </a:extLst>
          </p:cNvPr>
          <p:cNvSpPr/>
          <p:nvPr/>
        </p:nvSpPr>
        <p:spPr>
          <a:xfrm>
            <a:off x="2423592" y="3024817"/>
            <a:ext cx="6192688" cy="244827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trike="sngStrike" err="1">
                <a:solidFill>
                  <a:srgbClr val="06287E"/>
                </a:solidFill>
                <a:latin typeface="Consolas" panose="020B0609020204030204" pitchFamily="49" charset="0"/>
              </a:rPr>
              <a:t>target_compile_options</a:t>
            </a:r>
            <a:r>
              <a:rPr lang="de-CH" strike="sngStrike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trike="sngStrike" err="1">
                <a:solidFill>
                  <a:srgbClr val="000000"/>
                </a:solidFill>
                <a:latin typeface="Consolas" panose="020B0609020204030204" pitchFamily="49" charset="0"/>
              </a:rPr>
              <a:t>lib</a:t>
            </a:r>
            <a:r>
              <a:rPr lang="de-CH" strike="sngStrike">
                <a:solidFill>
                  <a:srgbClr val="000000"/>
                </a:solidFill>
                <a:latin typeface="Consolas" panose="020B0609020204030204" pitchFamily="49" charset="0"/>
              </a:rPr>
              <a:t> –</a:t>
            </a:r>
            <a:r>
              <a:rPr lang="de-CH" strike="sngStrike" err="1">
                <a:solidFill>
                  <a:srgbClr val="000000"/>
                </a:solidFill>
                <a:latin typeface="Consolas" panose="020B0609020204030204" pitchFamily="49" charset="0"/>
              </a:rPr>
              <a:t>pthreads</a:t>
            </a:r>
            <a:r>
              <a:rPr lang="de-CH" strike="sngStrike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ctr"/>
            <a:br>
              <a:rPr lang="de-CH" sz="1400">
                <a:solidFill>
                  <a:schemeClr val="tx1"/>
                </a:solidFill>
              </a:rPr>
            </a:br>
            <a:r>
              <a:rPr lang="de-CH" sz="2400">
                <a:solidFill>
                  <a:schemeClr val="tx1"/>
                </a:solidFill>
              </a:rPr>
              <a:t>Linking </a:t>
            </a:r>
            <a:r>
              <a:rPr lang="de-CH" sz="2400" err="1">
                <a:solidFill>
                  <a:schemeClr val="tx1"/>
                </a:solidFill>
              </a:rPr>
              <a:t>against</a:t>
            </a:r>
            <a:r>
              <a:rPr lang="de-CH" sz="2400">
                <a:solidFill>
                  <a:schemeClr val="tx1"/>
                </a:solidFill>
              </a:rPr>
              <a:t> </a:t>
            </a:r>
            <a:r>
              <a:rPr lang="de-CH" sz="2400" err="1">
                <a:solidFill>
                  <a:schemeClr val="tx1"/>
                </a:solidFill>
              </a:rPr>
              <a:t>the</a:t>
            </a:r>
            <a:r>
              <a:rPr lang="de-CH" sz="2400">
                <a:solidFill>
                  <a:schemeClr val="tx1"/>
                </a:solidFill>
              </a:rPr>
              <a:t> </a:t>
            </a:r>
            <a:r>
              <a:rPr lang="de-CH" sz="2400" err="1">
                <a:solidFill>
                  <a:schemeClr val="tx1"/>
                </a:solidFill>
              </a:rPr>
              <a:t>threading</a:t>
            </a:r>
            <a:r>
              <a:rPr lang="de-CH" sz="2400">
                <a:solidFill>
                  <a:schemeClr val="tx1"/>
                </a:solidFill>
              </a:rPr>
              <a:t> </a:t>
            </a:r>
            <a:r>
              <a:rPr lang="de-CH" sz="2400" err="1">
                <a:solidFill>
                  <a:schemeClr val="tx1"/>
                </a:solidFill>
              </a:rPr>
              <a:t>library</a:t>
            </a:r>
            <a:r>
              <a:rPr lang="de-CH" sz="2400">
                <a:solidFill>
                  <a:schemeClr val="tx1"/>
                </a:solidFill>
              </a:rPr>
              <a:t> </a:t>
            </a:r>
            <a:r>
              <a:rPr lang="de-CH" sz="2400" err="1">
                <a:solidFill>
                  <a:schemeClr val="tx1"/>
                </a:solidFill>
              </a:rPr>
              <a:t>is</a:t>
            </a:r>
            <a:r>
              <a:rPr lang="de-CH" sz="2400">
                <a:solidFill>
                  <a:schemeClr val="tx1"/>
                </a:solidFill>
              </a:rPr>
              <a:t> non-trivial! Thus, </a:t>
            </a:r>
            <a:r>
              <a:rPr lang="de-CH" sz="2400" err="1">
                <a:solidFill>
                  <a:schemeClr val="tx1"/>
                </a:solidFill>
              </a:rPr>
              <a:t>it</a:t>
            </a:r>
            <a:r>
              <a:rPr lang="de-CH" sz="2400">
                <a:solidFill>
                  <a:schemeClr val="tx1"/>
                </a:solidFill>
              </a:rPr>
              <a:t> </a:t>
            </a:r>
            <a:r>
              <a:rPr lang="de-CH" sz="2400" err="1">
                <a:solidFill>
                  <a:schemeClr val="tx1"/>
                </a:solidFill>
              </a:rPr>
              <a:t>is</a:t>
            </a:r>
            <a:r>
              <a:rPr lang="de-CH" sz="2400">
                <a:solidFill>
                  <a:schemeClr val="tx1"/>
                </a:solidFill>
              </a:rPr>
              <a:t> a </a:t>
            </a:r>
            <a:r>
              <a:rPr lang="de-CH" sz="2400" err="1">
                <a:solidFill>
                  <a:schemeClr val="tx1"/>
                </a:solidFill>
              </a:rPr>
              <a:t>package</a:t>
            </a:r>
            <a:r>
              <a:rPr lang="de-CH" sz="2400">
                <a:solidFill>
                  <a:schemeClr val="tx1"/>
                </a:solidFill>
              </a:rPr>
              <a:t>:</a:t>
            </a:r>
          </a:p>
          <a:p>
            <a:pPr algn="ctr"/>
            <a:br>
              <a:rPr lang="de-CH" sz="1400">
                <a:solidFill>
                  <a:schemeClr val="tx1"/>
                </a:solidFill>
              </a:rPr>
            </a:br>
            <a:r>
              <a:rPr lang="de-CH" err="1">
                <a:solidFill>
                  <a:srgbClr val="06287E"/>
                </a:solidFill>
                <a:latin typeface="Consolas" panose="020B0609020204030204" pitchFamily="49" charset="0"/>
              </a:rPr>
              <a:t>find_package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(Threads)</a:t>
            </a:r>
          </a:p>
          <a:p>
            <a:pPr algn="ctr"/>
            <a:r>
              <a:rPr lang="de-CH" err="1">
                <a:solidFill>
                  <a:srgbClr val="06287E"/>
                </a:solidFill>
                <a:latin typeface="Consolas" panose="020B0609020204030204" pitchFamily="49" charset="0"/>
              </a:rPr>
              <a:t>target_link_libraries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err="1">
                <a:solidFill>
                  <a:srgbClr val="000000"/>
                </a:solidFill>
                <a:latin typeface="Consolas" panose="020B0609020204030204" pitchFamily="49" charset="0"/>
              </a:rPr>
              <a:t>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Threads::Threads)</a:t>
            </a:r>
            <a:endParaRPr lang="en-CH">
              <a:solidFill>
                <a:schemeClr val="tx1"/>
              </a:solidFill>
            </a:endParaRPr>
          </a:p>
          <a:p>
            <a:pPr algn="ctr"/>
            <a:endParaRPr lang="en-CH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35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5FA3-FEC0-49DF-ABE8-CBD3B0EE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Many module files already exist!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039E4-4B08-4A1A-A517-C20C1BF0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err="1"/>
              <a:t>FindBLAS</a:t>
            </a:r>
            <a:endParaRPr lang="en-US" noProof="0"/>
          </a:p>
          <a:p>
            <a:r>
              <a:rPr lang="en-US" noProof="0" err="1"/>
              <a:t>FindBoost</a:t>
            </a:r>
            <a:endParaRPr lang="en-US" noProof="0"/>
          </a:p>
          <a:p>
            <a:r>
              <a:rPr lang="en-US" noProof="0" err="1"/>
              <a:t>FindDoxygen</a:t>
            </a:r>
            <a:endParaRPr lang="en-US" noProof="0"/>
          </a:p>
          <a:p>
            <a:r>
              <a:rPr lang="en-US" noProof="0" err="1"/>
              <a:t>FindMPI</a:t>
            </a:r>
            <a:endParaRPr lang="en-US" noProof="0"/>
          </a:p>
          <a:p>
            <a:r>
              <a:rPr lang="en-US" noProof="0" dirty="0" err="1">
                <a:solidFill>
                  <a:srgbClr val="00B0F0"/>
                </a:solidFill>
              </a:rPr>
              <a:t>FindOpenACC</a:t>
            </a:r>
            <a:endParaRPr lang="en-US" noProof="0" dirty="0">
              <a:solidFill>
                <a:srgbClr val="00B0F0"/>
              </a:solidFill>
            </a:endParaRPr>
          </a:p>
          <a:p>
            <a:r>
              <a:rPr lang="en-US" noProof="0" err="1"/>
              <a:t>FindOpenCL</a:t>
            </a:r>
            <a:endParaRPr lang="en-US" noProof="0"/>
          </a:p>
          <a:p>
            <a:r>
              <a:rPr lang="en-US" noProof="0" dirty="0" err="1">
                <a:solidFill>
                  <a:srgbClr val="00B0F0"/>
                </a:solidFill>
              </a:rPr>
              <a:t>FindOpenMP</a:t>
            </a:r>
            <a:endParaRPr lang="en-US" noProof="0" dirty="0">
              <a:solidFill>
                <a:srgbClr val="00B0F0"/>
              </a:solidFill>
            </a:endParaRPr>
          </a:p>
          <a:p>
            <a:r>
              <a:rPr lang="en-US" noProof="0" err="1"/>
              <a:t>FindPython</a:t>
            </a:r>
            <a:endParaRPr lang="en-US" noProof="0"/>
          </a:p>
          <a:p>
            <a:r>
              <a:rPr lang="en-US" noProof="0" dirty="0" err="1">
                <a:solidFill>
                  <a:srgbClr val="00B0F0"/>
                </a:solidFill>
              </a:rPr>
              <a:t>FindThreads</a:t>
            </a:r>
            <a:endParaRPr lang="en-US" noProof="0" dirty="0">
              <a:solidFill>
                <a:srgbClr val="00B0F0"/>
              </a:solidFill>
            </a:endParaRPr>
          </a:p>
          <a:p>
            <a:r>
              <a:rPr lang="en-US" noProof="0"/>
              <a:t>and many more</a:t>
            </a:r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D2EEA-ED58-484F-80F2-E90DD97C6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CE605-873D-4823-B723-C365D032B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9E488-3C18-4C7B-97D3-813D2EC7B9B4}"/>
              </a:ext>
            </a:extLst>
          </p:cNvPr>
          <p:cNvSpPr txBox="1"/>
          <p:nvPr/>
        </p:nvSpPr>
        <p:spPr>
          <a:xfrm>
            <a:off x="4754881" y="3535680"/>
            <a:ext cx="4878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Some modules result in targets that only </a:t>
            </a:r>
          </a:p>
          <a:p>
            <a:r>
              <a:rPr lang="de-CH" dirty="0">
                <a:solidFill>
                  <a:srgbClr val="00B0F0"/>
                </a:solidFill>
              </a:rPr>
              <a:t>provide compile options (no include / libraries)</a:t>
            </a:r>
            <a:endParaRPr lang="en-CH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447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BC25-F89D-46B8-A2CB-1D49F9B1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 a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7B52-4FED-418E-863D-2D9B0A415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/>
              <a:t>Copy artifacts and headers to the install directory</a:t>
            </a:r>
            <a:endParaRPr lang="en-US" noProof="0">
              <a:latin typeface="Consolas" panose="020B0609020204030204" pitchFamily="49" charset="0"/>
            </a:endParaRPr>
          </a:p>
          <a:p>
            <a:r>
              <a:rPr lang="en-US" noProof="0"/>
              <a:t>Several variants of </a:t>
            </a:r>
            <a:r>
              <a:rPr lang="en-US" sz="2200" noProof="0" dirty="0">
                <a:latin typeface="Consolas" panose="020B0609020204030204" pitchFamily="49" charset="0"/>
                <a:cs typeface="Courier New" panose="02070309020205020404" pitchFamily="49" charset="0"/>
              </a:rPr>
              <a:t>install()</a:t>
            </a:r>
            <a:r>
              <a:rPr lang="en-US" noProof="0"/>
              <a:t> for installing files, directories, targets (artifacts)</a:t>
            </a:r>
          </a:p>
          <a:p>
            <a:r>
              <a:rPr lang="en-US" noProof="0"/>
              <a:t>Include directories must be</a:t>
            </a:r>
            <a:br>
              <a:rPr lang="en-US" noProof="0"/>
            </a:br>
            <a:r>
              <a:rPr lang="en-US" noProof="0"/>
              <a:t>installed in a separate command</a:t>
            </a:r>
          </a:p>
          <a:p>
            <a:r>
              <a:rPr lang="en-US" noProof="0"/>
              <a:t>Only copies the files, but</a:t>
            </a:r>
            <a:br>
              <a:rPr lang="en-US" noProof="0"/>
            </a:br>
            <a:r>
              <a:rPr lang="en-US" noProof="0"/>
              <a:t>doesn’t provide</a:t>
            </a:r>
            <a:br>
              <a:rPr lang="en-US" noProof="0"/>
            </a:br>
            <a:r>
              <a:rPr lang="en-US" sz="2200" noProof="0" dirty="0" err="1">
                <a:latin typeface="Consolas" panose="020B0609020204030204" pitchFamily="49" charset="0"/>
                <a:cs typeface="Courier New" panose="02070309020205020404" pitchFamily="49" charset="0"/>
              </a:rPr>
              <a:t>find_package</a:t>
            </a:r>
            <a:r>
              <a:rPr lang="en-US" sz="2000"/>
              <a:t> mechanism</a:t>
            </a:r>
            <a:endParaRPr lang="en-US" sz="2200" noProof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GNUInstallDirs</a:t>
            </a:r>
            <a:r>
              <a:rPr lang="en-US"/>
              <a:t> provides</a:t>
            </a:r>
            <a:br>
              <a:rPr lang="en-US"/>
            </a:br>
            <a:r>
              <a:rPr lang="en-US"/>
              <a:t>standard locations derived</a:t>
            </a:r>
            <a:br>
              <a:rPr lang="en-US"/>
            </a:br>
            <a:r>
              <a:rPr lang="en-US"/>
              <a:t>from 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CMAKE_INSTALL_PREFIX</a:t>
            </a:r>
            <a:r>
              <a:rPr lang="en-US">
                <a:cs typeface="Courier New" panose="02070309020205020404" pitchFamily="49" charset="0"/>
              </a:rPr>
              <a:t>,</a:t>
            </a:r>
            <a:br>
              <a:rPr lang="en-US">
                <a:cs typeface="Courier New" panose="02070309020205020404" pitchFamily="49" charset="0"/>
              </a:rPr>
            </a:br>
            <a:r>
              <a:rPr lang="en-US">
                <a:cs typeface="Courier New" panose="02070309020205020404" pitchFamily="49" charset="0"/>
              </a:rPr>
              <a:t>e.g. 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&lt;CMAKE_INSTALL_PREFIX&gt;/lib64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3443-0B67-44FA-B6E7-97235E720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EE66C-9EBD-4627-A327-20BDED92B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85EAE3-4EE4-4B4A-8107-54FFD867D3B4}"/>
              </a:ext>
            </a:extLst>
          </p:cNvPr>
          <p:cNvSpPr/>
          <p:nvPr/>
        </p:nvSpPr>
        <p:spPr>
          <a:xfrm>
            <a:off x="5527231" y="2298104"/>
            <a:ext cx="64770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err="1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test.cpp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err="1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GNUInstallDirs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err="1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TARGETS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CMAKE_INSTALL_LIBDIR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ARCHIVE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CMAKE_INSTALL_LIBDIR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RUNTIME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CMAKE_INSTALL_BINDIR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err="1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DIRECTORY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include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CMAKE_INSTALL_INCLUDEDIR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/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endParaRPr lang="de-CH">
              <a:solidFill>
                <a:srgbClr val="4070A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FILES_MATCHING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PATTERN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"*.h*"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6856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2422-5968-499D-A5B1-7477BF337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3278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154A-CE7C-4222-BC42-51B3ECF8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Overview of the sessions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67342-83C9-4E87-BD8F-BDC96FA9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/>
              <a:t>CMake Basics: Write a first CMakeLists.txt and use it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/>
              <a:t>Modern CMake: Get used to target-oriented CMake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/>
              <a:t>Exporting packages: Learn how to use your library within other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/>
              <a:t>Best Practices &amp; advanced topics</a:t>
            </a:r>
          </a:p>
          <a:p>
            <a:pPr marL="457200" indent="-457200">
              <a:buFont typeface="+mj-lt"/>
              <a:buAutoNum type="arabicPeriod"/>
            </a:pP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73DD1A-0533-4894-8A46-3B12E2E5B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E6D57-4C1C-4504-BF19-239F8795B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728121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2422-5968-499D-A5B1-7477BF337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Hands-on Session 1</a:t>
            </a:r>
          </a:p>
        </p:txBody>
      </p:sp>
    </p:spTree>
    <p:extLst>
      <p:ext uri="{BB962C8B-B14F-4D97-AF65-F5344CB8AC3E}">
        <p14:creationId xmlns:p14="http://schemas.microsoft.com/office/powerpoint/2010/main" val="1565762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E8563-72C7-4F8F-8FB3-A4F79DFC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C7FA7B-3C43-40F5-B858-623D048D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Login to </a:t>
            </a:r>
            <a:r>
              <a:rPr lang="en-US" noProof="0" err="1"/>
              <a:t>daint</a:t>
            </a:r>
            <a:endParaRPr lang="en-US" noProof="0"/>
          </a:p>
          <a:p>
            <a:pPr lvl="1"/>
            <a:r>
              <a:rPr lang="en-US" noProof="0" dirty="0" err="1">
                <a:latin typeface="Consolas" panose="020B0609020204030204" pitchFamily="49" charset="0"/>
                <a:cs typeface="Courier New" panose="02070309020205020404" pitchFamily="49" charset="0"/>
              </a:rPr>
              <a:t>ssh</a:t>
            </a:r>
            <a:r>
              <a:rPr lang="en-US" noProof="0" dirty="0">
                <a:latin typeface="Consolas" panose="020B0609020204030204" pitchFamily="49" charset="0"/>
                <a:cs typeface="Courier New" panose="02070309020205020404" pitchFamily="49" charset="0"/>
              </a:rPr>
              <a:t> –X accountname@ela.cscs.ch</a:t>
            </a:r>
          </a:p>
          <a:p>
            <a:pPr lvl="1"/>
            <a:r>
              <a:rPr lang="en-US" noProof="0" dirty="0" err="1">
                <a:latin typeface="Consolas" panose="020B0609020204030204" pitchFamily="49" charset="0"/>
                <a:cs typeface="Courier New" panose="02070309020205020404" pitchFamily="49" charset="0"/>
              </a:rPr>
              <a:t>ssh</a:t>
            </a:r>
            <a:r>
              <a:rPr lang="en-US" noProof="0" dirty="0">
                <a:latin typeface="Consolas" panose="020B0609020204030204" pitchFamily="49" charset="0"/>
                <a:cs typeface="Courier New" panose="02070309020205020404" pitchFamily="49" charset="0"/>
              </a:rPr>
              <a:t> –X </a:t>
            </a:r>
            <a:r>
              <a:rPr lang="en-US" noProof="0" dirty="0" err="1">
                <a:latin typeface="Consolas" panose="020B0609020204030204" pitchFamily="49" charset="0"/>
                <a:cs typeface="Courier New" panose="02070309020205020404" pitchFamily="49" charset="0"/>
              </a:rPr>
              <a:t>daint</a:t>
            </a:r>
            <a:endParaRPr lang="en-US" noProof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noProof="0"/>
              <a:t>Work on the scratch filesystem</a:t>
            </a:r>
          </a:p>
          <a:p>
            <a:pPr lvl="1"/>
            <a:r>
              <a:rPr lang="en-US" noProof="0" dirty="0">
                <a:latin typeface="Consolas" panose="020B0609020204030204" pitchFamily="49" charset="0"/>
                <a:cs typeface="Courier New" panose="02070309020205020404" pitchFamily="49" charset="0"/>
              </a:rPr>
              <a:t>cd $SCRATCH</a:t>
            </a:r>
          </a:p>
          <a:p>
            <a:r>
              <a:rPr lang="en-US" noProof="0"/>
              <a:t>Get the hands-on exercises</a:t>
            </a:r>
          </a:p>
          <a:p>
            <a:pPr lvl="1"/>
            <a:r>
              <a:rPr lang="en-US" sz="1800" noProof="0" dirty="0">
                <a:latin typeface="Consolas" panose="020B0609020204030204" pitchFamily="49" charset="0"/>
                <a:cs typeface="Courier New" panose="02070309020205020404" pitchFamily="49" charset="0"/>
              </a:rPr>
              <a:t>git clone https://github.com/&lt;your-fork&gt;/SoftwareManagementCourse2019.git</a:t>
            </a:r>
          </a:p>
          <a:p>
            <a:r>
              <a:rPr lang="en-US" noProof="0"/>
              <a:t>Load the environment (part of the repository)</a:t>
            </a:r>
          </a:p>
          <a:p>
            <a:pPr lvl="1"/>
            <a:r>
              <a:rPr lang="en-US" noProof="0" dirty="0">
                <a:latin typeface="Consolas" panose="020B0609020204030204" pitchFamily="49" charset="0"/>
                <a:cs typeface="Courier New" panose="02070309020205020404" pitchFamily="49" charset="0"/>
              </a:rPr>
              <a:t>source environment.sh</a:t>
            </a:r>
          </a:p>
          <a:p>
            <a:pPr marL="0" indent="0">
              <a:buNone/>
            </a:pP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C2606C-5424-4FBD-BEB3-FDC6B544B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31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704F0-8523-4566-8707-BFD4BAE99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67152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E8563-72C7-4F8F-8FB3-A4F79DFC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Structure of the repository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C7FA7B-3C43-40F5-B858-623D048D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>
                <a:cs typeface="Arial"/>
              </a:rPr>
              <a:t>Exercises in </a:t>
            </a:r>
            <a:r>
              <a:rPr lang="en-US" sz="2200" noProof="0" dirty="0" err="1">
                <a:latin typeface="Consolas" panose="020B0609020204030204" pitchFamily="49" charset="0"/>
                <a:cs typeface="Courier New" panose="02070309020205020404" pitchFamily="49" charset="0"/>
              </a:rPr>
              <a:t>cmake</a:t>
            </a:r>
            <a:r>
              <a:rPr lang="en-US" sz="2200" noProof="0" dirty="0"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US" sz="2200" noProof="0" dirty="0" err="1">
                <a:latin typeface="Consolas" panose="020B0609020204030204" pitchFamily="49" charset="0"/>
                <a:cs typeface="Courier New" panose="02070309020205020404" pitchFamily="49" charset="0"/>
              </a:rPr>
              <a:t>handson</a:t>
            </a:r>
            <a:endParaRPr lang="en-US" sz="2200" noProof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noProof="0">
                <a:cs typeface="Arial"/>
              </a:rPr>
              <a:t>All examples are tested using CMake 3.14 (latest version).</a:t>
            </a:r>
          </a:p>
          <a:p>
            <a:r>
              <a:rPr lang="en-US" noProof="0"/>
              <a:t>Each session has a README.md with instructions.</a:t>
            </a:r>
          </a:p>
          <a:p>
            <a:r>
              <a:rPr lang="en-US" sz="2200" noProof="0" dirty="0">
                <a:latin typeface="Consolas" panose="020B0609020204030204" pitchFamily="49" charset="0"/>
                <a:cs typeface="Courier New" panose="02070309020205020404" pitchFamily="49" charset="0"/>
              </a:rPr>
              <a:t>exercise</a:t>
            </a:r>
            <a:r>
              <a:rPr lang="en-US" noProof="0"/>
              <a:t> contains the starting point for the session.</a:t>
            </a:r>
          </a:p>
          <a:p>
            <a:r>
              <a:rPr lang="en-US" noProof="0"/>
              <a:t>Obviously, don’t look at the </a:t>
            </a:r>
            <a:r>
              <a:rPr lang="en-US" sz="2200" noProof="0" dirty="0">
                <a:latin typeface="Consolas" panose="020B0609020204030204" pitchFamily="49" charset="0"/>
                <a:cs typeface="Courier New" panose="02070309020205020404" pitchFamily="49" charset="0"/>
              </a:rPr>
              <a:t>solution</a:t>
            </a:r>
            <a:r>
              <a:rPr lang="en-US" noProof="0"/>
              <a:t>.</a:t>
            </a:r>
          </a:p>
          <a:p>
            <a:r>
              <a:rPr lang="en-US" noProof="0"/>
              <a:t>Don’t edit the C++ files, all required changes are in CMake files.</a:t>
            </a:r>
          </a:p>
          <a:p>
            <a:endParaRPr lang="en-US" noProof="0"/>
          </a:p>
          <a:p>
            <a:r>
              <a:rPr lang="en-US" noProof="0"/>
              <a:t>Provide your solution on </a:t>
            </a:r>
            <a:r>
              <a:rPr lang="en-US" noProof="0" err="1"/>
              <a:t>github</a:t>
            </a:r>
            <a:r>
              <a:rPr lang="en-US" noProof="0"/>
              <a:t> in your fork, e.g. in branches.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C2606C-5424-4FBD-BEB3-FDC6B544B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32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704F0-8523-4566-8707-BFD4BAE99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677531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E8563-72C7-4F8F-8FB3-A4F79DFC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Storyline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C7FA7B-3C43-40F5-B858-623D048D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A library, called “</a:t>
            </a:r>
            <a:r>
              <a:rPr lang="en-US" noProof="0" err="1"/>
              <a:t>dotprod</a:t>
            </a:r>
            <a:r>
              <a:rPr lang="en-US" noProof="0"/>
              <a:t>”, to calculate the dot product of 2 vectors</a:t>
            </a:r>
          </a:p>
          <a:p>
            <a:r>
              <a:rPr lang="en-US" noProof="0"/>
              <a:t>A command-line tool, called “</a:t>
            </a:r>
            <a:r>
              <a:rPr lang="en-US" noProof="0" err="1"/>
              <a:t>dotprodcl</a:t>
            </a:r>
            <a:r>
              <a:rPr lang="en-US" noProof="0"/>
              <a:t>”, using the library to compute dot products of random input vectors.</a:t>
            </a:r>
          </a:p>
          <a:p>
            <a:endParaRPr lang="en-US" noProof="0"/>
          </a:p>
          <a:p>
            <a:r>
              <a:rPr lang="en-US" noProof="0"/>
              <a:t>In this hands-on session we will learn to</a:t>
            </a:r>
          </a:p>
          <a:p>
            <a:pPr lvl="1"/>
            <a:r>
              <a:rPr lang="en-US" noProof="0"/>
              <a:t>compile libraries and executables</a:t>
            </a:r>
          </a:p>
          <a:p>
            <a:pPr lvl="1"/>
            <a:r>
              <a:rPr lang="en-US" noProof="0"/>
              <a:t>iterate over lists</a:t>
            </a:r>
          </a:p>
          <a:p>
            <a:pPr lvl="1"/>
            <a:r>
              <a:rPr lang="en-US" noProof="0"/>
              <a:t>write CMake functions</a:t>
            </a:r>
          </a:p>
          <a:p>
            <a:pPr lvl="1"/>
            <a:r>
              <a:rPr lang="en-US" noProof="0"/>
              <a:t>link the library to the application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C2606C-5424-4FBD-BEB3-FDC6B544B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33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704F0-8523-4566-8707-BFD4BAE99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pic>
        <p:nvPicPr>
          <p:cNvPr id="6" name="Grafik 5">
            <a:hlinkClick r:id="rId2"/>
            <a:extLst>
              <a:ext uri="{FF2B5EF4-FFF2-40B4-BE49-F238E27FC236}">
                <a16:creationId xmlns:a16="http://schemas.microsoft.com/office/drawing/2014/main" id="{6374148B-8577-4450-AA35-937640088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495" y="3573710"/>
            <a:ext cx="4780705" cy="250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52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2422-5968-499D-A5B1-7477BF337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Discussion hands-on session 1</a:t>
            </a:r>
          </a:p>
        </p:txBody>
      </p:sp>
    </p:spTree>
    <p:extLst>
      <p:ext uri="{BB962C8B-B14F-4D97-AF65-F5344CB8AC3E}">
        <p14:creationId xmlns:p14="http://schemas.microsoft.com/office/powerpoint/2010/main" val="864699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154A-CE7C-4222-BC42-51B3ECF8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Discussion hands-on session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67342-83C9-4E87-BD8F-BDC96FA9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 noProof="0">
              <a:sym typeface="Wingdings" panose="05000000000000000000" pitchFamily="2" charset="2"/>
            </a:endParaRPr>
          </a:p>
          <a:p>
            <a:endParaRPr lang="en-US" noProof="0">
              <a:sym typeface="Wingdings" panose="05000000000000000000" pitchFamily="2" charset="2"/>
            </a:endParaRPr>
          </a:p>
          <a:p>
            <a:endParaRPr lang="en-US" noProof="0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 noProof="0" err="1">
                <a:sym typeface="Wingdings" panose="05000000000000000000" pitchFamily="2" charset="2"/>
              </a:rPr>
              <a:t>Globbing</a:t>
            </a:r>
            <a:r>
              <a:rPr lang="en-US" noProof="0">
                <a:sym typeface="Wingdings" panose="05000000000000000000" pitchFamily="2" charset="2"/>
              </a:rPr>
              <a:t> (search files in current folder)</a:t>
            </a:r>
            <a:br>
              <a:rPr lang="en-US" noProof="0">
                <a:sym typeface="Wingdings" panose="05000000000000000000" pitchFamily="2" charset="2"/>
              </a:rPr>
            </a:br>
            <a:r>
              <a:rPr lang="en-US" sz="2200" noProof="0">
                <a:solidFill>
                  <a:srgbClr val="007020"/>
                </a:solidFill>
                <a:latin typeface="Consolas" panose="020B0609020204030204" pitchFamily="49" charset="0"/>
              </a:rPr>
              <a:t>file</a:t>
            </a:r>
            <a:r>
              <a:rPr lang="en-US" sz="2200" noProof="0"/>
              <a:t>(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GLOB var </a:t>
            </a:r>
            <a:r>
              <a:rPr lang="en-US" sz="2200" noProof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CONFIGURE_DEPENDS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 *.</a:t>
            </a:r>
            <a:r>
              <a:rPr lang="en-US" sz="2200" noProof="0" err="1">
                <a:solidFill>
                  <a:srgbClr val="4070A0"/>
                </a:solidFill>
                <a:latin typeface="Consolas" panose="020B0609020204030204" pitchFamily="49" charset="0"/>
              </a:rPr>
              <a:t>cpp</a:t>
            </a:r>
            <a:r>
              <a:rPr lang="en-US" sz="2200" noProof="0"/>
              <a:t>)</a:t>
            </a:r>
          </a:p>
          <a:p>
            <a:pPr lvl="1"/>
            <a:r>
              <a:rPr lang="en-US" sz="1800" noProof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CONFIGURE_DEPENDS</a:t>
            </a:r>
            <a:r>
              <a:rPr lang="en-US" noProof="0">
                <a:sym typeface="Wingdings" panose="05000000000000000000" pitchFamily="2" charset="2"/>
              </a:rPr>
              <a:t>: build system is regenerated when output of command changes</a:t>
            </a:r>
          </a:p>
          <a:p>
            <a:pPr lvl="1"/>
            <a:r>
              <a:rPr lang="en-US" sz="1800" noProof="0">
                <a:latin typeface="Consolas" panose="020B0609020204030204" pitchFamily="49" charset="0"/>
                <a:sym typeface="Wingdings" panose="05000000000000000000" pitchFamily="2" charset="2"/>
              </a:rPr>
              <a:t>CONFIGURE_DEPENDS</a:t>
            </a:r>
            <a:r>
              <a:rPr lang="en-US" noProof="0">
                <a:sym typeface="Wingdings" panose="05000000000000000000" pitchFamily="2" charset="2"/>
              </a:rPr>
              <a:t> is not supported reliably by all generators</a:t>
            </a:r>
          </a:p>
          <a:p>
            <a:pPr lvl="1"/>
            <a:r>
              <a:rPr lang="en-US" noProof="0">
                <a:sym typeface="Wingdings" panose="05000000000000000000" pitchFamily="2" charset="2"/>
              </a:rPr>
              <a:t>Performance impact </a:t>
            </a:r>
          </a:p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73DD1A-0533-4894-8A46-3B12E2E5B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35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E6D57-4C1C-4504-BF19-239F8795B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pic>
        <p:nvPicPr>
          <p:cNvPr id="6" name="Grafik 5">
            <a:hlinkClick r:id="rId2"/>
            <a:extLst>
              <a:ext uri="{FF2B5EF4-FFF2-40B4-BE49-F238E27FC236}">
                <a16:creationId xmlns:a16="http://schemas.microsoft.com/office/drawing/2014/main" id="{D4F00C40-6FFE-41D5-B68F-1957D2F81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273" y="1229267"/>
            <a:ext cx="4780705" cy="250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04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20C00-001B-4C3F-A301-D6F3D7EF3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Session 2: Modern CMake</a:t>
            </a:r>
          </a:p>
        </p:txBody>
      </p:sp>
    </p:spTree>
    <p:extLst>
      <p:ext uri="{BB962C8B-B14F-4D97-AF65-F5344CB8AC3E}">
        <p14:creationId xmlns:p14="http://schemas.microsoft.com/office/powerpoint/2010/main" val="4105107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154A-CE7C-4222-BC42-51B3ECF8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67342-83C9-4E87-BD8F-BDC96FA9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Modern CMake</a:t>
            </a:r>
          </a:p>
          <a:p>
            <a:pPr lvl="1"/>
            <a:r>
              <a:rPr lang="en-US" noProof="0"/>
              <a:t>File structure</a:t>
            </a:r>
          </a:p>
          <a:p>
            <a:pPr lvl="1"/>
            <a:r>
              <a:rPr lang="en-US" noProof="0"/>
              <a:t>Properties and scopes</a:t>
            </a:r>
          </a:p>
          <a:p>
            <a:pPr lvl="1"/>
            <a:r>
              <a:rPr lang="en-US" noProof="0"/>
              <a:t>Build vs. usage requirements</a:t>
            </a:r>
          </a:p>
          <a:p>
            <a:r>
              <a:rPr lang="en-US" noProof="0"/>
              <a:t>Module mode of </a:t>
            </a:r>
            <a:r>
              <a:rPr lang="en-US" sz="2200" noProof="0" err="1">
                <a:latin typeface="Consolas" panose="020B0609020204030204" pitchFamily="49" charset="0"/>
              </a:rPr>
              <a:t>find_package</a:t>
            </a:r>
            <a:r>
              <a:rPr lang="en-US" noProof="0"/>
              <a:t> </a:t>
            </a:r>
            <a:r>
              <a:rPr lang="en-US" noProof="0">
                <a:sym typeface="Wingdings" panose="05000000000000000000" pitchFamily="2" charset="2"/>
              </a:rPr>
              <a:t> Write </a:t>
            </a:r>
            <a:r>
              <a:rPr lang="en-US" noProof="0" err="1">
                <a:sym typeface="Wingdings" panose="05000000000000000000" pitchFamily="2" charset="2"/>
              </a:rPr>
              <a:t>FindMyLib.cmake</a:t>
            </a: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73DD1A-0533-4894-8A46-3B12E2E5B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37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E6D57-4C1C-4504-BF19-239F8795B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2499171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B0961-A985-4EAA-8B72-5E592F12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What is Modern CMake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0B2A8-2D85-4FE1-BC8F-4CEE5C130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/>
              <a:t>Started around CMake 2.8 / 3.0</a:t>
            </a:r>
          </a:p>
          <a:p>
            <a:r>
              <a:rPr lang="en-US" noProof="0"/>
              <a:t>Term introduced in 2013 by Stephen Kelly</a:t>
            </a:r>
            <a:br>
              <a:rPr lang="en-US" noProof="0"/>
            </a:br>
            <a:br>
              <a:rPr lang="en-US" noProof="0"/>
            </a:br>
            <a:r>
              <a:rPr lang="en-US" i="1" noProof="0"/>
              <a:t>Last week I gave a talk at a C++ conference in Germany about «modern CMake», which is approximately </a:t>
            </a:r>
            <a:r>
              <a:rPr lang="en-US" b="1" i="1" noProof="0"/>
              <a:t>‘CMake with usage requirements’</a:t>
            </a:r>
          </a:p>
          <a:p>
            <a:endParaRPr lang="en-US" noProof="0"/>
          </a:p>
          <a:p>
            <a:r>
              <a:rPr lang="en-US" noProof="0"/>
              <a:t>Main points of «Modern CMake»:</a:t>
            </a:r>
          </a:p>
          <a:p>
            <a:pPr lvl="1"/>
            <a:r>
              <a:rPr lang="en-US" noProof="0"/>
              <a:t>Targets (libraries and executable) are the main building unit</a:t>
            </a:r>
          </a:p>
          <a:p>
            <a:pPr lvl="1"/>
            <a:r>
              <a:rPr lang="en-US" noProof="0"/>
              <a:t>Usage and build requirements</a:t>
            </a:r>
          </a:p>
          <a:p>
            <a:pPr lvl="1"/>
            <a:r>
              <a:rPr lang="en-US" noProof="0"/>
              <a:t>Find*-files provide targets instead of variables (</a:t>
            </a:r>
            <a:r>
              <a:rPr lang="en-US" sz="1800" noProof="0">
                <a:latin typeface="Consolas" panose="020B0609020204030204" pitchFamily="49" charset="0"/>
              </a:rPr>
              <a:t>Boost::boost</a:t>
            </a:r>
            <a:r>
              <a:rPr lang="en-US" noProof="0"/>
              <a:t> instead of </a:t>
            </a:r>
            <a:r>
              <a:rPr lang="en-US" sz="1800" noProof="0" err="1">
                <a:latin typeface="Consolas" panose="020B0609020204030204" pitchFamily="49" charset="0"/>
              </a:rPr>
              <a:t>Boost_INCLUDE_DIRS</a:t>
            </a:r>
            <a:r>
              <a:rPr lang="en-US" noProof="0"/>
              <a:t>)</a:t>
            </a:r>
          </a:p>
          <a:p>
            <a:pPr lvl="1"/>
            <a:r>
              <a:rPr lang="en-US" noProof="0"/>
              <a:t>Avoid </a:t>
            </a:r>
            <a:r>
              <a:rPr lang="en-US" sz="1800" noProof="0" err="1">
                <a:latin typeface="Consolas" panose="020B0609020204030204" pitchFamily="49" charset="0"/>
              </a:rPr>
              <a:t>include_directories</a:t>
            </a:r>
            <a:r>
              <a:rPr lang="en-US" noProof="0"/>
              <a:t> and friends</a:t>
            </a:r>
            <a:endParaRPr lang="en-US" noProof="0">
              <a:hlinkClick r:id="rId3"/>
            </a:endParaRPr>
          </a:p>
          <a:p>
            <a:pPr marL="0" indent="0" algn="r">
              <a:buNone/>
            </a:pPr>
            <a:endParaRPr lang="en-US" sz="1200" noProof="0">
              <a:hlinkClick r:id="rId3"/>
            </a:endParaRPr>
          </a:p>
          <a:p>
            <a:pPr marL="0" indent="0" algn="r">
              <a:buNone/>
            </a:pPr>
            <a:endParaRPr lang="en-US" sz="1200" noProof="0">
              <a:hlinkClick r:id="rId3"/>
            </a:endParaRPr>
          </a:p>
          <a:p>
            <a:pPr marL="0" indent="0" algn="r">
              <a:buNone/>
            </a:pPr>
            <a:br>
              <a:rPr lang="en-US" sz="1200" noProof="0">
                <a:hlinkClick r:id="rId3"/>
              </a:rPr>
            </a:br>
            <a:r>
              <a:rPr lang="en-US" sz="1200" noProof="0">
                <a:hlinkClick r:id="rId3"/>
              </a:rPr>
              <a:t>Stephen Kelly, Embracing Modern CMake</a:t>
            </a:r>
            <a:endParaRPr lang="en-US" sz="1200" noProof="0"/>
          </a:p>
          <a:p>
            <a:pPr marL="457200" lvl="1" indent="0">
              <a:buNone/>
            </a:pPr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2AFEEA-8F91-41CB-877A-D59618883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38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8EB86-12CB-4C88-91DA-E7E9FCE15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337783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1B9EC1-E8C7-460C-8D78-28504A11D2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/>
              <a:t>Old-style CMake is based on variables and directory-scope properties</a:t>
            </a:r>
            <a:br>
              <a:rPr lang="en-US" noProof="0"/>
            </a:br>
            <a:endParaRPr lang="en-US" noProof="0"/>
          </a:p>
          <a:p>
            <a:pPr marL="0" indent="0">
              <a:buNone/>
            </a:pPr>
            <a:r>
              <a:rPr lang="en-US" sz="1800" noProof="0" err="1">
                <a:solidFill>
                  <a:srgbClr val="007020"/>
                </a:solidFill>
                <a:latin typeface="Consolas" panose="020B0609020204030204" pitchFamily="49" charset="0"/>
              </a:rPr>
              <a:t>find_package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Boost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1.57</a:t>
            </a:r>
            <a:b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COMPONENTS</a:t>
            </a:r>
            <a:b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program_options</a:t>
            </a:r>
            <a:b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  REQUIRED</a:t>
            </a:r>
            <a:b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  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noProof="0" err="1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STATIC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src.cpp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noProof="0" err="1">
                <a:solidFill>
                  <a:srgbClr val="007020"/>
                </a:solidFill>
                <a:latin typeface="Consolas" panose="020B0609020204030204" pitchFamily="49" charset="0"/>
              </a:rPr>
              <a:t>include_directories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en-US" sz="1800" noProof="0">
                <a:solidFill>
                  <a:srgbClr val="BB60D5"/>
                </a:solidFill>
                <a:latin typeface="Consolas" panose="020B0609020204030204" pitchFamily="49" charset="0"/>
              </a:rPr>
              <a:t>BOOST_INCLUDE_DIRS</a:t>
            </a:r>
            <a:r>
              <a:rPr lang="en-US" sz="1800" noProof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noProof="0" err="1">
                <a:solidFill>
                  <a:srgbClr val="007020"/>
                </a:solidFill>
                <a:latin typeface="Consolas" panose="020B0609020204030204" pitchFamily="49" charset="0"/>
              </a:rPr>
              <a:t>link_libraries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en-US" sz="1800" noProof="0" err="1">
                <a:solidFill>
                  <a:srgbClr val="BB60D5"/>
                </a:solidFill>
                <a:latin typeface="Consolas" panose="020B0609020204030204" pitchFamily="49" charset="0"/>
              </a:rPr>
              <a:t>Boost_LIBRARIES</a:t>
            </a:r>
            <a:r>
              <a:rPr lang="en-US" sz="1800" noProof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noProof="0" err="1">
                <a:solidFill>
                  <a:srgbClr val="007020"/>
                </a:solidFill>
                <a:latin typeface="Consolas" panose="020B0609020204030204" pitchFamily="49" charset="0"/>
              </a:rPr>
              <a:t>add_compile_definitions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USE_CUDA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641547-5F34-4141-87E7-E0E0A1F5D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/>
              <a:t>Modern CMake is based on target-scope properties</a:t>
            </a:r>
            <a:br>
              <a:rPr lang="en-US" noProof="0"/>
            </a:br>
            <a:endParaRPr lang="en-US" noProof="0"/>
          </a:p>
          <a:p>
            <a:pPr marL="0" indent="0">
              <a:buNone/>
            </a:pPr>
            <a:r>
              <a:rPr lang="en-US" sz="1800" noProof="0" err="1">
                <a:solidFill>
                  <a:srgbClr val="007020"/>
                </a:solidFill>
                <a:latin typeface="Consolas" panose="020B0609020204030204" pitchFamily="49" charset="0"/>
              </a:rPr>
              <a:t>find_package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Boost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1.57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COMPONENTS</a:t>
            </a:r>
            <a:b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program_options</a:t>
            </a:r>
            <a:b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  REQUIRED</a:t>
            </a:r>
            <a:b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  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noProof="0" err="1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STATIC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src.cpp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noProof="0" err="1">
                <a:solidFill>
                  <a:srgbClr val="007020"/>
                </a:solidFill>
                <a:latin typeface="Consolas" panose="020B0609020204030204" pitchFamily="49" charset="0"/>
              </a:rPr>
              <a:t>target_link_libraries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b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    Boost::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program_options</a:t>
            </a:r>
            <a:b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    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noProof="0" err="1">
                <a:solidFill>
                  <a:srgbClr val="007020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 USE_CUDA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F2ACA-BFEB-4E8F-9494-3A0E9BA7C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39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22C4A-B264-4615-8694-CFCD48FD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What is Modern CMake (2)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1DC4E-EA0C-4A0A-B4A5-164188DC2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213649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20C00-001B-4C3F-A301-D6F3D7EF3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Session 1: CMake Basics</a:t>
            </a:r>
          </a:p>
        </p:txBody>
      </p:sp>
    </p:spTree>
    <p:extLst>
      <p:ext uri="{BB962C8B-B14F-4D97-AF65-F5344CB8AC3E}">
        <p14:creationId xmlns:p14="http://schemas.microsoft.com/office/powerpoint/2010/main" val="1464959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E21776-6AB3-4293-A95F-DA32723B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File structure – A proposal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4A6375-6E3D-455E-9879-6DCAE68D7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Don’t mix include and </a:t>
            </a:r>
            <a:r>
              <a:rPr lang="en-US" noProof="0" err="1"/>
              <a:t>src</a:t>
            </a:r>
            <a:endParaRPr lang="en-US" noProof="0"/>
          </a:p>
          <a:p>
            <a:pPr lvl="1"/>
            <a:r>
              <a:rPr lang="en-US" noProof="0"/>
              <a:t>include contains public headers</a:t>
            </a:r>
          </a:p>
          <a:p>
            <a:pPr lvl="1"/>
            <a:r>
              <a:rPr lang="en-US" noProof="0" err="1"/>
              <a:t>src</a:t>
            </a:r>
            <a:r>
              <a:rPr lang="en-US" noProof="0"/>
              <a:t> contains private headers and actual source files</a:t>
            </a:r>
          </a:p>
          <a:p>
            <a:r>
              <a:rPr lang="en-US" noProof="0"/>
              <a:t>Helper functions and CMake modules live in</a:t>
            </a:r>
            <a:br>
              <a:rPr lang="en-US" noProof="0"/>
            </a:br>
            <a:r>
              <a:rPr lang="en-US" noProof="0"/>
              <a:t>the </a:t>
            </a:r>
            <a:r>
              <a:rPr lang="en-US" noProof="0" err="1"/>
              <a:t>cmake</a:t>
            </a:r>
            <a:r>
              <a:rPr lang="en-US" noProof="0"/>
              <a:t> folder. Add this folder to</a:t>
            </a:r>
            <a:br>
              <a:rPr lang="en-US" noProof="0"/>
            </a:br>
            <a:r>
              <a:rPr lang="en-US" sz="2200" noProof="0">
                <a:latin typeface="Consolas" panose="020B0609020204030204" pitchFamily="49" charset="0"/>
              </a:rPr>
              <a:t>CMAKE_MODULE_PATH</a:t>
            </a:r>
            <a:r>
              <a:rPr lang="en-US" noProof="0"/>
              <a:t> which is searched by </a:t>
            </a:r>
            <a:br>
              <a:rPr lang="en-US" noProof="0"/>
            </a:br>
            <a:r>
              <a:rPr lang="en-US" sz="2200" noProof="0" err="1">
                <a:latin typeface="Consolas" panose="020B0609020204030204" pitchFamily="49" charset="0"/>
              </a:rPr>
              <a:t>find_package</a:t>
            </a:r>
            <a:r>
              <a:rPr lang="en-US" noProof="0"/>
              <a:t> and </a:t>
            </a:r>
            <a:r>
              <a:rPr lang="en-US" sz="2200" noProof="0">
                <a:latin typeface="Consolas" panose="020B0609020204030204" pitchFamily="49" charset="0"/>
              </a:rPr>
              <a:t>include</a:t>
            </a:r>
            <a:r>
              <a:rPr lang="en-US" noProof="0"/>
              <a:t> commands</a:t>
            </a:r>
            <a:br>
              <a:rPr lang="en-US" noProof="0"/>
            </a:br>
            <a:r>
              <a:rPr lang="en-US" sz="1800" noProof="0">
                <a:solidFill>
                  <a:srgbClr val="007020"/>
                </a:solidFill>
                <a:latin typeface="Consolas" panose="020B0609020204030204" pitchFamily="49" charset="0"/>
              </a:rPr>
              <a:t>list</a:t>
            </a:r>
            <a:r>
              <a:rPr lang="en-US" sz="1800" noProof="0"/>
              <a:t>(</a:t>
            </a: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APPEND</a:t>
            </a:r>
            <a:b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  CMAKE_MODULE_PATH</a:t>
            </a:r>
            <a:b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  <a:t>    ${CMAKE_CURRENT_LIST_DIR}/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cmake</a:t>
            </a:r>
            <a:r>
              <a:rPr lang="en-US" sz="1800" noProof="0"/>
              <a:t>)</a:t>
            </a:r>
            <a:br>
              <a:rPr lang="en-US" sz="1800" noProof="0">
                <a:solidFill>
                  <a:srgbClr val="4070A0"/>
                </a:solidFill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en-US" sz="1800" noProof="0"/>
              <a:t>(</a:t>
            </a:r>
            <a:r>
              <a:rPr lang="en-US" sz="18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my_helper</a:t>
            </a:r>
            <a:r>
              <a:rPr lang="en-US" sz="1800" noProof="0"/>
              <a:t>)</a:t>
            </a:r>
          </a:p>
          <a:p>
            <a:r>
              <a:rPr lang="en-US" noProof="0"/>
              <a:t>No CMakeLists.txt in include-directory</a:t>
            </a:r>
            <a:br>
              <a:rPr lang="en-US" noProof="0"/>
            </a:br>
            <a:r>
              <a:rPr lang="en-US" noProof="0">
                <a:sym typeface="Wingdings" panose="05000000000000000000" pitchFamily="2" charset="2"/>
              </a:rPr>
              <a:t> Simplify installation</a:t>
            </a:r>
            <a:endParaRPr lang="en-US" noProof="0"/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43831-8DFE-46C9-A40C-DDB347C1C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40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665A5-D118-460F-929F-D6F1C62D3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DF39B-FA4A-41DF-9FDE-40CBCCBD4CB8}"/>
              </a:ext>
            </a:extLst>
          </p:cNvPr>
          <p:cNvSpPr/>
          <p:nvPr/>
        </p:nvSpPr>
        <p:spPr>
          <a:xfrm>
            <a:off x="6780106" y="477045"/>
            <a:ext cx="49800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>
                <a:latin typeface="Consolas" panose="020B0609020204030204" pitchFamily="49" charset="0"/>
              </a:rPr>
              <a:t>.</a:t>
            </a:r>
          </a:p>
          <a:p>
            <a:r>
              <a:rPr lang="en-CH">
                <a:latin typeface="Consolas" panose="020B0609020204030204" pitchFamily="49" charset="0"/>
              </a:rPr>
              <a:t>└── </a:t>
            </a:r>
            <a:r>
              <a:rPr lang="en-CH" err="1">
                <a:latin typeface="Consolas" panose="020B0609020204030204" pitchFamily="49" charset="0"/>
              </a:rPr>
              <a:t>myproj</a:t>
            </a:r>
            <a:endParaRPr lang="en-CH">
              <a:latin typeface="Consolas" panose="020B0609020204030204" pitchFamily="49" charset="0"/>
            </a:endParaRPr>
          </a:p>
          <a:p>
            <a:r>
              <a:rPr lang="en-CH">
                <a:latin typeface="Consolas" panose="020B0609020204030204" pitchFamily="49" charset="0"/>
              </a:rPr>
              <a:t>    ├── </a:t>
            </a:r>
            <a:r>
              <a:rPr lang="en-CH" err="1">
                <a:latin typeface="Consolas" panose="020B0609020204030204" pitchFamily="49" charset="0"/>
              </a:rPr>
              <a:t>cmake</a:t>
            </a:r>
            <a:endParaRPr lang="de-CH">
              <a:latin typeface="Consolas" panose="020B0609020204030204" pitchFamily="49" charset="0"/>
            </a:endParaRPr>
          </a:p>
          <a:p>
            <a:r>
              <a:rPr lang="de-CH">
                <a:latin typeface="Consolas" panose="020B0609020204030204" pitchFamily="49" charset="0"/>
              </a:rPr>
              <a:t>    </a:t>
            </a:r>
            <a:r>
              <a:rPr lang="en-CH">
                <a:latin typeface="Consolas" panose="020B0609020204030204" pitchFamily="49" charset="0"/>
              </a:rPr>
              <a:t>│</a:t>
            </a:r>
            <a:r>
              <a:rPr lang="de-CH">
                <a:latin typeface="Consolas" panose="020B0609020204030204" pitchFamily="49" charset="0"/>
              </a:rPr>
              <a:t>   </a:t>
            </a:r>
            <a:r>
              <a:rPr lang="en-CH">
                <a:latin typeface="Consolas" panose="020B0609020204030204" pitchFamily="49" charset="0"/>
              </a:rPr>
              <a:t>├──</a:t>
            </a:r>
            <a:r>
              <a:rPr lang="de-CH">
                <a:latin typeface="Consolas" panose="020B0609020204030204" pitchFamily="49" charset="0"/>
              </a:rPr>
              <a:t> my_helper.cmake</a:t>
            </a:r>
            <a:endParaRPr lang="en-CH">
              <a:latin typeface="Consolas" panose="020B0609020204030204" pitchFamily="49" charset="0"/>
            </a:endParaRPr>
          </a:p>
          <a:p>
            <a:r>
              <a:rPr lang="en-CH">
                <a:latin typeface="Consolas" panose="020B0609020204030204" pitchFamily="49" charset="0"/>
              </a:rPr>
              <a:t>    │   └── </a:t>
            </a:r>
            <a:r>
              <a:rPr lang="en-CH" err="1">
                <a:latin typeface="Consolas" panose="020B0609020204030204" pitchFamily="49" charset="0"/>
              </a:rPr>
              <a:t>FindAnotherLib.cmake</a:t>
            </a:r>
            <a:endParaRPr lang="en-CH">
              <a:latin typeface="Consolas" panose="020B0609020204030204" pitchFamily="49" charset="0"/>
            </a:endParaRPr>
          </a:p>
          <a:p>
            <a:r>
              <a:rPr lang="en-CH">
                <a:latin typeface="Consolas" panose="020B0609020204030204" pitchFamily="49" charset="0"/>
              </a:rPr>
              <a:t>    ├── CMakeLists.txt</a:t>
            </a:r>
          </a:p>
          <a:p>
            <a:r>
              <a:rPr lang="en-CH">
                <a:latin typeface="Consolas" panose="020B0609020204030204" pitchFamily="49" charset="0"/>
              </a:rPr>
              <a:t>    ├── docs</a:t>
            </a:r>
          </a:p>
          <a:p>
            <a:r>
              <a:rPr lang="en-CH">
                <a:latin typeface="Consolas" panose="020B0609020204030204" pitchFamily="49" charset="0"/>
              </a:rPr>
              <a:t>    ├── include</a:t>
            </a:r>
          </a:p>
          <a:p>
            <a:r>
              <a:rPr lang="en-CH">
                <a:latin typeface="Consolas" panose="020B0609020204030204" pitchFamily="49" charset="0"/>
              </a:rPr>
              <a:t>    │   └── </a:t>
            </a:r>
            <a:r>
              <a:rPr lang="en-CH" err="1">
                <a:latin typeface="Consolas" panose="020B0609020204030204" pitchFamily="49" charset="0"/>
              </a:rPr>
              <a:t>myproj</a:t>
            </a:r>
            <a:endParaRPr lang="en-CH">
              <a:latin typeface="Consolas" panose="020B0609020204030204" pitchFamily="49" charset="0"/>
            </a:endParaRPr>
          </a:p>
          <a:p>
            <a:r>
              <a:rPr lang="en-CH">
                <a:latin typeface="Consolas" panose="020B0609020204030204" pitchFamily="49" charset="0"/>
              </a:rPr>
              <a:t>    │   </a:t>
            </a:r>
            <a:r>
              <a:rPr lang="de-CH">
                <a:latin typeface="Consolas" panose="020B0609020204030204" pitchFamily="49" charset="0"/>
              </a:rPr>
              <a:t>    </a:t>
            </a:r>
            <a:r>
              <a:rPr lang="en-CH">
                <a:latin typeface="Consolas" panose="020B0609020204030204" pitchFamily="49" charset="0"/>
              </a:rPr>
              <a:t>└──</a:t>
            </a:r>
            <a:r>
              <a:rPr lang="de-CH">
                <a:latin typeface="Consolas" panose="020B0609020204030204" pitchFamily="49" charset="0"/>
              </a:rPr>
              <a:t> public_header.hpp</a:t>
            </a:r>
            <a:endParaRPr lang="en-CH">
              <a:latin typeface="Consolas" panose="020B0609020204030204" pitchFamily="49" charset="0"/>
            </a:endParaRPr>
          </a:p>
          <a:p>
            <a:r>
              <a:rPr lang="en-CH">
                <a:latin typeface="Consolas" panose="020B0609020204030204" pitchFamily="49" charset="0"/>
              </a:rPr>
              <a:t>    ├── </a:t>
            </a:r>
            <a:r>
              <a:rPr lang="en-CH" err="1">
                <a:latin typeface="Consolas" panose="020B0609020204030204" pitchFamily="49" charset="0"/>
              </a:rPr>
              <a:t>src</a:t>
            </a:r>
            <a:endParaRPr lang="en-CH">
              <a:latin typeface="Consolas" panose="020B0609020204030204" pitchFamily="49" charset="0"/>
            </a:endParaRPr>
          </a:p>
          <a:p>
            <a:r>
              <a:rPr lang="de-CH">
                <a:latin typeface="Consolas" panose="020B0609020204030204" pitchFamily="49" charset="0"/>
              </a:rPr>
              <a:t>    </a:t>
            </a:r>
            <a:r>
              <a:rPr lang="en-CH">
                <a:latin typeface="Consolas" panose="020B0609020204030204" pitchFamily="49" charset="0"/>
              </a:rPr>
              <a:t>│</a:t>
            </a:r>
            <a:r>
              <a:rPr lang="de-CH">
                <a:latin typeface="Consolas" panose="020B0609020204030204" pitchFamily="49" charset="0"/>
              </a:rPr>
              <a:t>  </a:t>
            </a:r>
            <a:r>
              <a:rPr lang="en-CH">
                <a:latin typeface="Consolas" panose="020B0609020204030204" pitchFamily="49" charset="0"/>
              </a:rPr>
              <a:t> ├──</a:t>
            </a:r>
            <a:r>
              <a:rPr lang="de-CH">
                <a:latin typeface="Consolas" panose="020B0609020204030204" pitchFamily="49" charset="0"/>
              </a:rPr>
              <a:t> an_internal_header.hpp</a:t>
            </a:r>
          </a:p>
          <a:p>
            <a:r>
              <a:rPr lang="de-CH">
                <a:latin typeface="Consolas" panose="020B0609020204030204" pitchFamily="49" charset="0"/>
              </a:rPr>
              <a:t>    </a:t>
            </a:r>
            <a:r>
              <a:rPr lang="en-CH">
                <a:latin typeface="Consolas" panose="020B0609020204030204" pitchFamily="49" charset="0"/>
              </a:rPr>
              <a:t>│</a:t>
            </a:r>
            <a:r>
              <a:rPr lang="de-CH">
                <a:latin typeface="Consolas" panose="020B0609020204030204" pitchFamily="49" charset="0"/>
              </a:rPr>
              <a:t>   </a:t>
            </a:r>
            <a:r>
              <a:rPr lang="en-CH">
                <a:latin typeface="Consolas" panose="020B0609020204030204" pitchFamily="49" charset="0"/>
              </a:rPr>
              <a:t>├──</a:t>
            </a:r>
            <a:r>
              <a:rPr lang="de-CH">
                <a:latin typeface="Consolas" panose="020B0609020204030204" pitchFamily="49" charset="0"/>
              </a:rPr>
              <a:t> CMakeLists.txt</a:t>
            </a:r>
          </a:p>
          <a:p>
            <a:r>
              <a:rPr lang="en-CH">
                <a:latin typeface="Consolas" panose="020B0609020204030204" pitchFamily="49" charset="0"/>
              </a:rPr>
              <a:t>    │   └── </a:t>
            </a:r>
            <a:r>
              <a:rPr lang="de-CH">
                <a:latin typeface="Consolas" panose="020B0609020204030204" pitchFamily="49" charset="0"/>
              </a:rPr>
              <a:t>source.cpp</a:t>
            </a:r>
            <a:endParaRPr lang="en-CH">
              <a:latin typeface="Consolas" panose="020B0609020204030204" pitchFamily="49" charset="0"/>
            </a:endParaRPr>
          </a:p>
          <a:p>
            <a:r>
              <a:rPr lang="en-CH">
                <a:latin typeface="Consolas" panose="020B0609020204030204" pitchFamily="49" charset="0"/>
              </a:rPr>
              <a:t>    └── tests</a:t>
            </a:r>
          </a:p>
          <a:p>
            <a:r>
              <a:rPr lang="en-CH">
                <a:latin typeface="Consolas" panose="020B0609020204030204" pitchFamily="49" charset="0"/>
              </a:rPr>
              <a:t>        └── CMakeLists.txt</a:t>
            </a:r>
          </a:p>
        </p:txBody>
      </p:sp>
    </p:spTree>
    <p:extLst>
      <p:ext uri="{BB962C8B-B14F-4D97-AF65-F5344CB8AC3E}">
        <p14:creationId xmlns:p14="http://schemas.microsoft.com/office/powerpoint/2010/main" val="2253511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C4A0-4331-4C2C-92E3-95E01622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 to Targets: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B9F4-AFE5-4EC5-B8CA-F01667641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Much information required to build a library or an executable</a:t>
            </a:r>
          </a:p>
          <a:p>
            <a:pPr lvl="1"/>
            <a:r>
              <a:rPr lang="en-US" noProof="0" dirty="0"/>
              <a:t>Build type (library/executable, static/dynamic)</a:t>
            </a:r>
          </a:p>
          <a:p>
            <a:pPr lvl="1"/>
            <a:r>
              <a:rPr lang="en-US" noProof="0" dirty="0"/>
              <a:t>Flags</a:t>
            </a:r>
          </a:p>
          <a:p>
            <a:pPr lvl="1"/>
            <a:r>
              <a:rPr lang="en-US" noProof="0" dirty="0"/>
              <a:t>Include directories, link directories</a:t>
            </a:r>
          </a:p>
          <a:p>
            <a:pPr lvl="1"/>
            <a:r>
              <a:rPr lang="en-US" noProof="0" dirty="0"/>
              <a:t>Compiler, Linker</a:t>
            </a:r>
          </a:p>
          <a:p>
            <a:pPr lvl="1"/>
            <a:r>
              <a:rPr lang="en-US" noProof="0" dirty="0"/>
              <a:t>Dependencies</a:t>
            </a:r>
          </a:p>
          <a:p>
            <a:r>
              <a:rPr lang="en-US" noProof="0" dirty="0"/>
              <a:t>Each target has properties to store this information</a:t>
            </a:r>
            <a:br>
              <a:rPr lang="en-US" noProof="0" dirty="0"/>
            </a:br>
            <a:r>
              <a:rPr lang="en-US" sz="1800" noProof="0" dirty="0" err="1">
                <a:solidFill>
                  <a:srgbClr val="007020"/>
                </a:solidFill>
                <a:latin typeface="Consolas" panose="020B0609020204030204" pitchFamily="49" charset="0"/>
              </a:rPr>
              <a:t>set_target_properties</a:t>
            </a:r>
            <a:r>
              <a:rPr lang="en-US" sz="18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noProof="0" dirty="0" err="1">
                <a:solidFill>
                  <a:srgbClr val="4070A0"/>
                </a:solidFill>
                <a:latin typeface="Consolas" panose="020B0609020204030204" pitchFamily="49" charset="0"/>
              </a:rPr>
              <a:t>my_target</a:t>
            </a:r>
            <a:r>
              <a:rPr lang="en-US" sz="18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 dirty="0">
                <a:solidFill>
                  <a:srgbClr val="4070A0"/>
                </a:solidFill>
                <a:latin typeface="Consolas" panose="020B0609020204030204" pitchFamily="49" charset="0"/>
              </a:rPr>
              <a:t>PROPERTIES</a:t>
            </a:r>
            <a:r>
              <a:rPr lang="en-US" sz="18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 dirty="0">
                <a:solidFill>
                  <a:srgbClr val="4070A0"/>
                </a:solidFill>
                <a:latin typeface="Consolas" panose="020B0609020204030204" pitchFamily="49" charset="0"/>
              </a:rPr>
              <a:t>COMPILE_FLAGS</a:t>
            </a:r>
            <a:r>
              <a:rPr lang="en-US" sz="18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 dirty="0">
                <a:solidFill>
                  <a:srgbClr val="4070A0"/>
                </a:solidFill>
                <a:latin typeface="Consolas" panose="020B0609020204030204" pitchFamily="49" charset="0"/>
              </a:rPr>
              <a:t>-</a:t>
            </a:r>
            <a:r>
              <a:rPr lang="en-US" sz="1800" noProof="0" dirty="0" err="1">
                <a:solidFill>
                  <a:srgbClr val="4070A0"/>
                </a:solidFill>
                <a:latin typeface="Consolas" panose="020B0609020204030204" pitchFamily="49" charset="0"/>
              </a:rPr>
              <a:t>myflag</a:t>
            </a:r>
            <a:r>
              <a:rPr lang="en-US" sz="18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800" noProof="0" dirty="0">
              <a:latin typeface="Consolas" panose="020B0609020204030204" pitchFamily="49" charset="0"/>
            </a:endParaRPr>
          </a:p>
          <a:p>
            <a:r>
              <a:rPr lang="en-US" sz="2000" noProof="0" dirty="0" err="1">
                <a:latin typeface="Consolas" panose="020B0609020204030204" pitchFamily="49" charset="0"/>
              </a:rPr>
              <a:t>target_compile_options</a:t>
            </a:r>
            <a:r>
              <a:rPr lang="en-US" noProof="0" dirty="0"/>
              <a:t> and friends are abbreviations to set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6887F-F1FB-484D-BE2D-6D4E80822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41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4E980-D859-4B75-8BBF-476572FE1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B4592-E6D4-42C2-A643-4455A08DDA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64"/>
          <a:stretch/>
        </p:blipFill>
        <p:spPr>
          <a:xfrm>
            <a:off x="4433411" y="4613901"/>
            <a:ext cx="7326789" cy="140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8661-AB89-4C55-A6A6-C0F6883E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Properties – Different scopes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820A-57E1-4735-ABB7-064E4FA1E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Properties exist on different levels</a:t>
            </a:r>
          </a:p>
          <a:p>
            <a:r>
              <a:rPr lang="en-US" noProof="0" dirty="0"/>
              <a:t>Directory scope: associated with one directory</a:t>
            </a:r>
          </a:p>
          <a:p>
            <a:pPr lvl="1"/>
            <a:r>
              <a:rPr lang="en-US" sz="1800" noProof="0" dirty="0">
                <a:latin typeface="Consolas" panose="020B0609020204030204" pitchFamily="49" charset="0"/>
              </a:rPr>
              <a:t>LINK_OPTIONS</a:t>
            </a:r>
            <a:r>
              <a:rPr lang="en-US" noProof="0" dirty="0"/>
              <a:t>, </a:t>
            </a:r>
            <a:r>
              <a:rPr lang="en-US" sz="1800" noProof="0" dirty="0">
                <a:latin typeface="Consolas" panose="020B0609020204030204" pitchFamily="49" charset="0"/>
              </a:rPr>
              <a:t>LINK_DIRECTORIES</a:t>
            </a:r>
            <a:r>
              <a:rPr lang="en-US" noProof="0" dirty="0"/>
              <a:t>, </a:t>
            </a:r>
            <a:r>
              <a:rPr lang="en-US" sz="1800" noProof="0" dirty="0">
                <a:latin typeface="Consolas" panose="020B0609020204030204" pitchFamily="49" charset="0"/>
              </a:rPr>
              <a:t>INCLUDE_DIRECTORIES</a:t>
            </a:r>
            <a:r>
              <a:rPr lang="en-US" noProof="0" dirty="0"/>
              <a:t>, </a:t>
            </a:r>
            <a:r>
              <a:rPr lang="en-US" sz="1800" noProof="0" dirty="0">
                <a:latin typeface="Consolas" panose="020B0609020204030204" pitchFamily="49" charset="0"/>
              </a:rPr>
              <a:t>COMPILE_OPTIONS</a:t>
            </a:r>
            <a:r>
              <a:rPr lang="en-US" noProof="0" dirty="0"/>
              <a:t>, </a:t>
            </a:r>
            <a:r>
              <a:rPr lang="en-US" sz="1800" noProof="0" dirty="0">
                <a:latin typeface="Consolas" panose="020B0609020204030204" pitchFamily="49" charset="0"/>
              </a:rPr>
              <a:t>COMPILE_DEFINITIONS</a:t>
            </a:r>
            <a:r>
              <a:rPr lang="en-US" noProof="0" dirty="0"/>
              <a:t>, ...</a:t>
            </a:r>
          </a:p>
          <a:p>
            <a:pPr lvl="1"/>
            <a:r>
              <a:rPr lang="en-US" noProof="0" dirty="0"/>
              <a:t>Use </a:t>
            </a:r>
            <a:r>
              <a:rPr lang="en-US" sz="1800" noProof="0" dirty="0" err="1">
                <a:latin typeface="Consolas" panose="020B0609020204030204" pitchFamily="49" charset="0"/>
              </a:rPr>
              <a:t>set_directory_properties</a:t>
            </a:r>
            <a:r>
              <a:rPr lang="en-US" noProof="0" dirty="0"/>
              <a:t> or various </a:t>
            </a:r>
            <a:r>
              <a:rPr lang="en-US" noProof="0" dirty="0" err="1"/>
              <a:t>shortterms</a:t>
            </a:r>
            <a:r>
              <a:rPr lang="en-US" noProof="0" dirty="0"/>
              <a:t> like </a:t>
            </a:r>
            <a:r>
              <a:rPr lang="en-US" sz="1800" noProof="0" dirty="0" err="1">
                <a:latin typeface="Consolas" panose="020B0609020204030204" pitchFamily="49" charset="0"/>
              </a:rPr>
              <a:t>include_directories</a:t>
            </a:r>
            <a:endParaRPr lang="en-US" sz="1800" noProof="0" dirty="0">
              <a:latin typeface="Consolas" panose="020B0609020204030204" pitchFamily="49" charset="0"/>
            </a:endParaRPr>
          </a:p>
          <a:p>
            <a:r>
              <a:rPr lang="en-US" noProof="0" dirty="0"/>
              <a:t>Source file scope: associated with one source file</a:t>
            </a:r>
          </a:p>
          <a:p>
            <a:pPr lvl="1"/>
            <a:r>
              <a:rPr lang="en-US" sz="1800" noProof="0" dirty="0">
                <a:latin typeface="Consolas" panose="020B0609020204030204" pitchFamily="49" charset="0"/>
              </a:rPr>
              <a:t>LANGUAGE</a:t>
            </a:r>
            <a:r>
              <a:rPr lang="en-US" noProof="0" dirty="0"/>
              <a:t>, </a:t>
            </a:r>
            <a:r>
              <a:rPr lang="en-US" sz="1800" noProof="0" dirty="0">
                <a:latin typeface="Consolas" panose="020B0609020204030204" pitchFamily="49" charset="0"/>
              </a:rPr>
              <a:t>INCLUDE_DIRECTORIES</a:t>
            </a:r>
            <a:r>
              <a:rPr lang="en-US" noProof="0" dirty="0"/>
              <a:t>, </a:t>
            </a:r>
            <a:r>
              <a:rPr lang="en-US" sz="1800" noProof="0" dirty="0">
                <a:latin typeface="Consolas" panose="020B0609020204030204" pitchFamily="49" charset="0"/>
              </a:rPr>
              <a:t>COMPILE_OPTIONS</a:t>
            </a:r>
            <a:r>
              <a:rPr lang="en-US" noProof="0" dirty="0"/>
              <a:t>, </a:t>
            </a:r>
            <a:r>
              <a:rPr lang="en-US" sz="1800" noProof="0" dirty="0">
                <a:latin typeface="Consolas" panose="020B0609020204030204" pitchFamily="49" charset="0"/>
              </a:rPr>
              <a:t>COMPILE_DEFINITIONS</a:t>
            </a:r>
            <a:r>
              <a:rPr lang="en-US" noProof="0" dirty="0"/>
              <a:t>, </a:t>
            </a:r>
            <a:r>
              <a:rPr lang="en-US" sz="1800" noProof="0" dirty="0">
                <a:latin typeface="Consolas" panose="020B0609020204030204" pitchFamily="49" charset="0"/>
              </a:rPr>
              <a:t>GENERATED</a:t>
            </a:r>
            <a:r>
              <a:rPr lang="en-US" noProof="0" dirty="0"/>
              <a:t>, ... </a:t>
            </a:r>
          </a:p>
          <a:p>
            <a:pPr lvl="1"/>
            <a:r>
              <a:rPr lang="en-US" noProof="0" dirty="0"/>
              <a:t>Use </a:t>
            </a:r>
            <a:r>
              <a:rPr lang="en-US" sz="1800" noProof="0" dirty="0" err="1">
                <a:latin typeface="Consolas" panose="020B0609020204030204" pitchFamily="49" charset="0"/>
              </a:rPr>
              <a:t>set_sources_properties</a:t>
            </a:r>
            <a:endParaRPr lang="en-US" sz="1800" noProof="0" dirty="0">
              <a:latin typeface="Consolas" panose="020B0609020204030204" pitchFamily="49" charset="0"/>
            </a:endParaRPr>
          </a:p>
          <a:p>
            <a:r>
              <a:rPr lang="en-US" noProof="0" dirty="0"/>
              <a:t>Target scope: associated with one target</a:t>
            </a:r>
          </a:p>
          <a:p>
            <a:pPr lvl="1"/>
            <a:r>
              <a:rPr lang="en-US" sz="1800" noProof="0" dirty="0">
                <a:latin typeface="Consolas" panose="020B0609020204030204" pitchFamily="49" charset="0"/>
              </a:rPr>
              <a:t>SOURCES</a:t>
            </a:r>
            <a:r>
              <a:rPr lang="en-US" noProof="0" dirty="0"/>
              <a:t>, </a:t>
            </a:r>
            <a:r>
              <a:rPr lang="en-US" sz="1800" noProof="0" dirty="0">
                <a:latin typeface="Consolas" panose="020B0609020204030204" pitchFamily="49" charset="0"/>
              </a:rPr>
              <a:t>PRIVATE_COMPILE_OPTIONS</a:t>
            </a:r>
            <a:r>
              <a:rPr lang="en-US" noProof="0" dirty="0"/>
              <a:t>, </a:t>
            </a:r>
            <a:r>
              <a:rPr lang="en-US" sz="1800" noProof="0" dirty="0">
                <a:latin typeface="Consolas" panose="020B0609020204030204" pitchFamily="49" charset="0"/>
              </a:rPr>
              <a:t>PUBLIC_COMPILE_OPTIONS</a:t>
            </a:r>
            <a:r>
              <a:rPr lang="en-US" noProof="0" dirty="0"/>
              <a:t>, </a:t>
            </a:r>
            <a:r>
              <a:rPr lang="en-US" sz="1800" noProof="0" dirty="0">
                <a:latin typeface="Consolas" panose="020B0609020204030204" pitchFamily="49" charset="0"/>
              </a:rPr>
              <a:t>INTERFACE_COMPILE_OPTIONS</a:t>
            </a:r>
            <a:r>
              <a:rPr lang="en-US" noProof="0" dirty="0"/>
              <a:t>, ...</a:t>
            </a:r>
          </a:p>
          <a:p>
            <a:pPr lvl="1"/>
            <a:r>
              <a:rPr lang="en-US" noProof="0" dirty="0"/>
              <a:t>Use </a:t>
            </a:r>
            <a:r>
              <a:rPr lang="en-US" sz="1800" noProof="0" dirty="0" err="1">
                <a:latin typeface="Consolas" panose="020B0609020204030204" pitchFamily="49" charset="0"/>
              </a:rPr>
              <a:t>set_target_properties</a:t>
            </a:r>
            <a:r>
              <a:rPr lang="en-US" noProof="0" dirty="0"/>
              <a:t> or various </a:t>
            </a:r>
            <a:r>
              <a:rPr lang="en-US" noProof="0" dirty="0" err="1"/>
              <a:t>shortterms</a:t>
            </a:r>
            <a:r>
              <a:rPr lang="en-US" noProof="0" dirty="0"/>
              <a:t> like </a:t>
            </a:r>
            <a:r>
              <a:rPr lang="en-US" sz="1800" noProof="0" dirty="0" err="1">
                <a:latin typeface="Consolas" panose="020B0609020204030204" pitchFamily="49" charset="0"/>
              </a:rPr>
              <a:t>target_compile_options</a:t>
            </a:r>
            <a:endParaRPr lang="en-US" sz="1800" noProof="0" dirty="0">
              <a:latin typeface="Consolas" panose="020B0609020204030204" pitchFamily="49" charset="0"/>
            </a:endParaRPr>
          </a:p>
          <a:p>
            <a:r>
              <a:rPr lang="en-US" noProof="0" dirty="0"/>
              <a:t>Additional scopes: Global,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525B-E909-4B4E-89EC-DBA6B4E60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42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0781-E4FB-4DC4-9FBA-50A27F04C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0BE10-9AA4-4B3E-B07D-4DA3E51645B6}"/>
              </a:ext>
            </a:extLst>
          </p:cNvPr>
          <p:cNvSpPr txBox="1"/>
          <p:nvPr/>
        </p:nvSpPr>
        <p:spPr>
          <a:xfrm>
            <a:off x="10044666" y="5919987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>
                <a:hlinkClick r:id="rId2"/>
              </a:rPr>
              <a:t>cmake-properties.7</a:t>
            </a:r>
            <a:endParaRPr lang="en-CH" sz="1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F6632B-6766-44EA-ACFD-F6EC4DBBEFFA}"/>
              </a:ext>
            </a:extLst>
          </p:cNvPr>
          <p:cNvGrpSpPr/>
          <p:nvPr/>
        </p:nvGrpSpPr>
        <p:grpSpPr>
          <a:xfrm>
            <a:off x="365760" y="1645920"/>
            <a:ext cx="11328400" cy="1435947"/>
            <a:chOff x="365760" y="1645920"/>
            <a:chExt cx="11328400" cy="14359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3C2B74-215E-47AC-A13E-63BF1A548B7F}"/>
                </a:ext>
              </a:extLst>
            </p:cNvPr>
            <p:cNvSpPr/>
            <p:nvPr/>
          </p:nvSpPr>
          <p:spPr>
            <a:xfrm>
              <a:off x="365760" y="1645920"/>
              <a:ext cx="11328400" cy="1435947"/>
            </a:xfrm>
            <a:prstGeom prst="rect">
              <a:avLst/>
            </a:prstGeom>
            <a:noFill/>
            <a:ln w="5715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EE0CB4-92F0-4638-A060-92E0199464BE}"/>
                </a:ext>
              </a:extLst>
            </p:cNvPr>
            <p:cNvSpPr txBox="1"/>
            <p:nvPr/>
          </p:nvSpPr>
          <p:spPr>
            <a:xfrm>
              <a:off x="8181660" y="1645920"/>
              <a:ext cx="351250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5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Old-style CMake (to be used with care)</a:t>
              </a:r>
              <a:endParaRPr lang="en-CH" sz="150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821715-E918-4C96-B1E0-9AEFD800D8FD}"/>
              </a:ext>
            </a:extLst>
          </p:cNvPr>
          <p:cNvGrpSpPr/>
          <p:nvPr/>
        </p:nvGrpSpPr>
        <p:grpSpPr>
          <a:xfrm>
            <a:off x="365760" y="4185920"/>
            <a:ext cx="11328400" cy="1137921"/>
            <a:chOff x="365760" y="4185920"/>
            <a:chExt cx="11328400" cy="11379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8895EB-1DC2-4D73-901B-CD237B0D7108}"/>
                </a:ext>
              </a:extLst>
            </p:cNvPr>
            <p:cNvSpPr/>
            <p:nvPr/>
          </p:nvSpPr>
          <p:spPr>
            <a:xfrm>
              <a:off x="365760" y="4185920"/>
              <a:ext cx="11328400" cy="1137921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093881-5326-4F52-9378-F54244B8B2D3}"/>
                </a:ext>
              </a:extLst>
            </p:cNvPr>
            <p:cNvSpPr txBox="1"/>
            <p:nvPr/>
          </p:nvSpPr>
          <p:spPr>
            <a:xfrm>
              <a:off x="10191826" y="4185920"/>
              <a:ext cx="150233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500">
                  <a:solidFill>
                    <a:srgbClr val="00B050"/>
                  </a:solidFill>
                </a:rPr>
                <a:t>Modern CMake</a:t>
              </a:r>
              <a:endParaRPr lang="en-CH" sz="150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6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39CD-2F59-44DC-91E2-7C1BD059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Properties – Different scopes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EABC-12AB-4EDA-A2D1-C2D566EF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Determine include directories when compiling file </a:t>
            </a:r>
            <a:r>
              <a:rPr lang="en-US" sz="2200" noProof="0" dirty="0">
                <a:latin typeface="Consolas" panose="020B0609020204030204" pitchFamily="49" charset="0"/>
              </a:rPr>
              <a:t>f.cpp</a:t>
            </a:r>
            <a:r>
              <a:rPr lang="en-US" sz="2200" noProof="0" dirty="0"/>
              <a:t> (increasing priority)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/>
              <a:t>Use all directory scope include directories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/>
              <a:t>Extend with target scope include directories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/>
              <a:t>Extend with source scope include directories</a:t>
            </a:r>
          </a:p>
          <a:p>
            <a:r>
              <a:rPr lang="en-US" noProof="0" dirty="0"/>
              <a:t>Same for other properties (link options, compile flags, compile definitions, compile features, 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2B4F4-9B41-484A-BF6A-BBB29706E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43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574F4-CD92-47A3-93B7-A522A9464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CB1A27-CD85-4A38-9C47-724E1B6D81A2}"/>
              </a:ext>
            </a:extLst>
          </p:cNvPr>
          <p:cNvSpPr/>
          <p:nvPr/>
        </p:nvSpPr>
        <p:spPr>
          <a:xfrm>
            <a:off x="955038" y="3408681"/>
            <a:ext cx="106070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add_compile_definitions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DIR_LEVEL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CH" sz="1600">
              <a:solidFill>
                <a:srgbClr val="007020"/>
              </a:solidFill>
              <a:latin typeface="Consolas" panose="020B0609020204030204" pitchFamily="49" charset="0"/>
            </a:endParaRPr>
          </a:p>
          <a:p>
            <a:endParaRPr lang="de-CH" sz="1000">
              <a:solidFill>
                <a:srgbClr val="00702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set_source_files_properties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a.cpp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PROPERTIES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COMPILE_DEFINITIONS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FFC000"/>
                </a:solidFill>
                <a:latin typeface="Consolas" panose="020B0609020204030204" pitchFamily="49" charset="0"/>
              </a:rPr>
              <a:t>FILE_LEVEL_A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set_source_files_properties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b.cpp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PROPERTIES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COMPILE_DEFINITIONS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7030A0"/>
                </a:solidFill>
                <a:latin typeface="Consolas" panose="020B0609020204030204" pitchFamily="49" charset="0"/>
              </a:rPr>
              <a:t>FILE_LEVEL_B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 sz="1600">
              <a:latin typeface="Consolas" panose="020B0609020204030204" pitchFamily="49" charset="0"/>
            </a:endParaRPr>
          </a:p>
          <a:p>
            <a:endParaRPr lang="de-CH" sz="1000">
              <a:solidFill>
                <a:srgbClr val="00702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my_target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a.cpp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b.cpp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my_target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PRIVATE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00B050"/>
                </a:solidFill>
                <a:latin typeface="Consolas" panose="020B0609020204030204" pitchFamily="49" charset="0"/>
              </a:rPr>
              <a:t>TARGET_LEVEL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2F944-CA62-4499-9B7D-167E828EF4B3}"/>
              </a:ext>
            </a:extLst>
          </p:cNvPr>
          <p:cNvSpPr/>
          <p:nvPr/>
        </p:nvSpPr>
        <p:spPr>
          <a:xfrm>
            <a:off x="955038" y="5140890"/>
            <a:ext cx="110066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1400">
                <a:latin typeface="Consolas" panose="020B0609020204030204" pitchFamily="49" charset="0"/>
              </a:rPr>
              <a:t>[ 33%] Building CXX object </a:t>
            </a:r>
            <a:r>
              <a:rPr lang="en-CH" sz="1400" err="1">
                <a:latin typeface="Consolas" panose="020B0609020204030204" pitchFamily="49" charset="0"/>
              </a:rPr>
              <a:t>CMakeFiles</a:t>
            </a:r>
            <a:r>
              <a:rPr lang="en-CH" sz="1400">
                <a:latin typeface="Consolas" panose="020B0609020204030204" pitchFamily="49" charset="0"/>
              </a:rPr>
              <a:t>/</a:t>
            </a:r>
            <a:r>
              <a:rPr lang="en-CH" sz="1400" err="1">
                <a:latin typeface="Consolas" panose="020B0609020204030204" pitchFamily="49" charset="0"/>
              </a:rPr>
              <a:t>my_target.dir</a:t>
            </a:r>
            <a:r>
              <a:rPr lang="en-CH" sz="1400">
                <a:latin typeface="Consolas" panose="020B0609020204030204" pitchFamily="49" charset="0"/>
              </a:rPr>
              <a:t>/</a:t>
            </a:r>
            <a:r>
              <a:rPr lang="en-CH" sz="1400" err="1">
                <a:latin typeface="Consolas" panose="020B0609020204030204" pitchFamily="49" charset="0"/>
              </a:rPr>
              <a:t>a.cpp.o</a:t>
            </a:r>
            <a:endParaRPr lang="en-CH" sz="1400">
              <a:latin typeface="Consolas" panose="020B0609020204030204" pitchFamily="49" charset="0"/>
            </a:endParaRPr>
          </a:p>
          <a:p>
            <a:r>
              <a:rPr lang="en-CH" sz="1400">
                <a:latin typeface="Consolas" panose="020B0609020204030204" pitchFamily="49" charset="0"/>
              </a:rPr>
              <a:t>/</a:t>
            </a:r>
            <a:r>
              <a:rPr lang="en-CH" sz="1400" err="1">
                <a:latin typeface="Consolas" panose="020B0609020204030204" pitchFamily="49" charset="0"/>
              </a:rPr>
              <a:t>usr</a:t>
            </a:r>
            <a:r>
              <a:rPr lang="en-CH" sz="1400">
                <a:latin typeface="Consolas" panose="020B0609020204030204" pitchFamily="49" charset="0"/>
              </a:rPr>
              <a:t>/bin/g++  </a:t>
            </a:r>
            <a:r>
              <a:rPr lang="en-CH" sz="14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-DDIR_LEVEL</a:t>
            </a:r>
            <a:r>
              <a:rPr lang="en-CH" sz="1400">
                <a:latin typeface="Consolas" panose="020B0609020204030204" pitchFamily="49" charset="0"/>
              </a:rPr>
              <a:t> </a:t>
            </a:r>
            <a:r>
              <a:rPr lang="en-CH" sz="1400">
                <a:solidFill>
                  <a:srgbClr val="00B050"/>
                </a:solidFill>
                <a:latin typeface="Consolas" panose="020B0609020204030204" pitchFamily="49" charset="0"/>
              </a:rPr>
              <a:t>-DTARGET_LEVEL</a:t>
            </a:r>
            <a:r>
              <a:rPr lang="en-CH" sz="1400">
                <a:latin typeface="Consolas" panose="020B0609020204030204" pitchFamily="49" charset="0"/>
              </a:rPr>
              <a:t> </a:t>
            </a:r>
            <a:r>
              <a:rPr lang="en-CH" sz="1400">
                <a:solidFill>
                  <a:srgbClr val="FFC000"/>
                </a:solidFill>
                <a:latin typeface="Consolas" panose="020B0609020204030204" pitchFamily="49" charset="0"/>
              </a:rPr>
              <a:t>-DFILE_LEVEL_A</a:t>
            </a:r>
            <a:r>
              <a:rPr lang="en-CH" sz="1400">
                <a:latin typeface="Consolas" panose="020B0609020204030204" pitchFamily="49" charset="0"/>
              </a:rPr>
              <a:t> -o </a:t>
            </a:r>
            <a:r>
              <a:rPr lang="en-CH" sz="1400" err="1">
                <a:latin typeface="Consolas" panose="020B0609020204030204" pitchFamily="49" charset="0"/>
              </a:rPr>
              <a:t>CMakeFiles</a:t>
            </a:r>
            <a:r>
              <a:rPr lang="en-CH" sz="1400">
                <a:latin typeface="Consolas" panose="020B0609020204030204" pitchFamily="49" charset="0"/>
              </a:rPr>
              <a:t>/</a:t>
            </a:r>
            <a:r>
              <a:rPr lang="en-CH" sz="1400" err="1">
                <a:latin typeface="Consolas" panose="020B0609020204030204" pitchFamily="49" charset="0"/>
              </a:rPr>
              <a:t>my_target.dir</a:t>
            </a:r>
            <a:r>
              <a:rPr lang="en-CH" sz="1400">
                <a:latin typeface="Consolas" panose="020B0609020204030204" pitchFamily="49" charset="0"/>
              </a:rPr>
              <a:t>/</a:t>
            </a:r>
            <a:r>
              <a:rPr lang="en-CH" sz="1400" err="1">
                <a:latin typeface="Consolas" panose="020B0609020204030204" pitchFamily="49" charset="0"/>
              </a:rPr>
              <a:t>a.cpp.o</a:t>
            </a:r>
            <a:r>
              <a:rPr lang="en-CH" sz="1400">
                <a:latin typeface="Consolas" panose="020B0609020204030204" pitchFamily="49" charset="0"/>
              </a:rPr>
              <a:t> -c /</a:t>
            </a:r>
            <a:r>
              <a:rPr lang="en-CH" sz="1400" err="1">
                <a:latin typeface="Consolas" panose="020B0609020204030204" pitchFamily="49" charset="0"/>
              </a:rPr>
              <a:t>tmp</a:t>
            </a:r>
            <a:r>
              <a:rPr lang="en-CH" sz="1400">
                <a:latin typeface="Consolas" panose="020B0609020204030204" pitchFamily="49" charset="0"/>
              </a:rPr>
              <a:t>/a/a.cpp</a:t>
            </a:r>
          </a:p>
          <a:p>
            <a:r>
              <a:rPr lang="en-CH" sz="1400">
                <a:latin typeface="Consolas" panose="020B0609020204030204" pitchFamily="49" charset="0"/>
              </a:rPr>
              <a:t>[ 66%] Building CXX object </a:t>
            </a:r>
            <a:r>
              <a:rPr lang="en-CH" sz="1400" err="1">
                <a:latin typeface="Consolas" panose="020B0609020204030204" pitchFamily="49" charset="0"/>
              </a:rPr>
              <a:t>CMakeFiles</a:t>
            </a:r>
            <a:r>
              <a:rPr lang="en-CH" sz="1400">
                <a:latin typeface="Consolas" panose="020B0609020204030204" pitchFamily="49" charset="0"/>
              </a:rPr>
              <a:t>/</a:t>
            </a:r>
            <a:r>
              <a:rPr lang="en-CH" sz="1400" err="1">
                <a:latin typeface="Consolas" panose="020B0609020204030204" pitchFamily="49" charset="0"/>
              </a:rPr>
              <a:t>my_target.dir</a:t>
            </a:r>
            <a:r>
              <a:rPr lang="en-CH" sz="1400">
                <a:latin typeface="Consolas" panose="020B0609020204030204" pitchFamily="49" charset="0"/>
              </a:rPr>
              <a:t>/</a:t>
            </a:r>
            <a:r>
              <a:rPr lang="en-CH" sz="1400" err="1">
                <a:latin typeface="Consolas" panose="020B0609020204030204" pitchFamily="49" charset="0"/>
              </a:rPr>
              <a:t>b.cpp.o</a:t>
            </a:r>
            <a:endParaRPr lang="en-CH" sz="1400">
              <a:latin typeface="Consolas" panose="020B0609020204030204" pitchFamily="49" charset="0"/>
            </a:endParaRPr>
          </a:p>
          <a:p>
            <a:r>
              <a:rPr lang="en-CH" sz="1400">
                <a:latin typeface="Consolas" panose="020B0609020204030204" pitchFamily="49" charset="0"/>
              </a:rPr>
              <a:t>/</a:t>
            </a:r>
            <a:r>
              <a:rPr lang="en-CH" sz="1400" err="1">
                <a:latin typeface="Consolas" panose="020B0609020204030204" pitchFamily="49" charset="0"/>
              </a:rPr>
              <a:t>usr</a:t>
            </a:r>
            <a:r>
              <a:rPr lang="en-CH" sz="1400">
                <a:latin typeface="Consolas" panose="020B0609020204030204" pitchFamily="49" charset="0"/>
              </a:rPr>
              <a:t>/bin/g++  </a:t>
            </a:r>
            <a:r>
              <a:rPr lang="en-CH" sz="14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-DDIR_LEVEL</a:t>
            </a:r>
            <a:r>
              <a:rPr lang="en-CH" sz="1400">
                <a:latin typeface="Consolas" panose="020B0609020204030204" pitchFamily="49" charset="0"/>
              </a:rPr>
              <a:t> </a:t>
            </a:r>
            <a:r>
              <a:rPr lang="en-CH" sz="1400">
                <a:solidFill>
                  <a:srgbClr val="00B050"/>
                </a:solidFill>
                <a:latin typeface="Consolas" panose="020B0609020204030204" pitchFamily="49" charset="0"/>
              </a:rPr>
              <a:t>-DTARGET_LEVEL</a:t>
            </a:r>
            <a:r>
              <a:rPr lang="en-CH" sz="1400">
                <a:latin typeface="Consolas" panose="020B0609020204030204" pitchFamily="49" charset="0"/>
              </a:rPr>
              <a:t> </a:t>
            </a:r>
            <a:r>
              <a:rPr lang="en-CH" sz="1400">
                <a:solidFill>
                  <a:srgbClr val="7030A0"/>
                </a:solidFill>
                <a:latin typeface="Consolas" panose="020B0609020204030204" pitchFamily="49" charset="0"/>
              </a:rPr>
              <a:t>-DFILE_LEVEL_B</a:t>
            </a:r>
            <a:r>
              <a:rPr lang="en-CH" sz="1400">
                <a:latin typeface="Consolas" panose="020B0609020204030204" pitchFamily="49" charset="0"/>
              </a:rPr>
              <a:t> -o </a:t>
            </a:r>
            <a:r>
              <a:rPr lang="en-CH" sz="1400" err="1">
                <a:latin typeface="Consolas" panose="020B0609020204030204" pitchFamily="49" charset="0"/>
              </a:rPr>
              <a:t>CMakeFiles</a:t>
            </a:r>
            <a:r>
              <a:rPr lang="en-CH" sz="1400">
                <a:latin typeface="Consolas" panose="020B0609020204030204" pitchFamily="49" charset="0"/>
              </a:rPr>
              <a:t>/</a:t>
            </a:r>
            <a:r>
              <a:rPr lang="en-CH" sz="1400" err="1">
                <a:latin typeface="Consolas" panose="020B0609020204030204" pitchFamily="49" charset="0"/>
              </a:rPr>
              <a:t>my_target.dir</a:t>
            </a:r>
            <a:r>
              <a:rPr lang="en-CH" sz="1400">
                <a:latin typeface="Consolas" panose="020B0609020204030204" pitchFamily="49" charset="0"/>
              </a:rPr>
              <a:t>/</a:t>
            </a:r>
            <a:r>
              <a:rPr lang="en-CH" sz="1400" err="1">
                <a:latin typeface="Consolas" panose="020B0609020204030204" pitchFamily="49" charset="0"/>
              </a:rPr>
              <a:t>b.cpp.o</a:t>
            </a:r>
            <a:r>
              <a:rPr lang="en-CH" sz="1400">
                <a:latin typeface="Consolas" panose="020B0609020204030204" pitchFamily="49" charset="0"/>
              </a:rPr>
              <a:t> -c /</a:t>
            </a:r>
            <a:r>
              <a:rPr lang="en-CH" sz="1400" err="1">
                <a:latin typeface="Consolas" panose="020B0609020204030204" pitchFamily="49" charset="0"/>
              </a:rPr>
              <a:t>tmp</a:t>
            </a:r>
            <a:r>
              <a:rPr lang="en-CH" sz="1400">
                <a:latin typeface="Consolas" panose="020B0609020204030204" pitchFamily="49" charset="0"/>
              </a:rPr>
              <a:t>/a/b.cpp</a:t>
            </a:r>
          </a:p>
        </p:txBody>
      </p:sp>
    </p:spTree>
    <p:extLst>
      <p:ext uri="{BB962C8B-B14F-4D97-AF65-F5344CB8AC3E}">
        <p14:creationId xmlns:p14="http://schemas.microsoft.com/office/powerpoint/2010/main" val="147616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29DD-E61B-4A7F-B257-8583E01D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Properties – Build vs. Usage requirements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B59B8-E74B-46F6-A808-EA30E1724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Properties can be build requirements (</a:t>
            </a:r>
            <a:r>
              <a:rPr lang="en-US" sz="2200" noProof="0" dirty="0">
                <a:latin typeface="Consolas" panose="020B0609020204030204" pitchFamily="49" charset="0"/>
              </a:rPr>
              <a:t>private</a:t>
            </a:r>
            <a:r>
              <a:rPr lang="en-US" noProof="0" dirty="0"/>
              <a:t>), usage requirements (</a:t>
            </a:r>
            <a:r>
              <a:rPr lang="en-US" sz="2200" noProof="0" dirty="0">
                <a:latin typeface="Consolas" panose="020B0609020204030204" pitchFamily="49" charset="0"/>
              </a:rPr>
              <a:t>interface</a:t>
            </a:r>
            <a:r>
              <a:rPr lang="en-US" noProof="0" dirty="0"/>
              <a:t>) or combined (</a:t>
            </a:r>
            <a:r>
              <a:rPr lang="en-US" sz="2200" noProof="0" dirty="0">
                <a:latin typeface="Consolas" panose="020B0609020204030204" pitchFamily="49" charset="0"/>
              </a:rPr>
              <a:t>public</a:t>
            </a:r>
            <a:r>
              <a:rPr lang="en-US" noProof="0" dirty="0"/>
              <a:t>):</a:t>
            </a:r>
          </a:p>
          <a:p>
            <a:pPr lvl="1"/>
            <a:r>
              <a:rPr lang="en-US" noProof="0" dirty="0"/>
              <a:t>Build requirements are properties that are only </a:t>
            </a:r>
            <a:r>
              <a:rPr lang="en-US" b="1" noProof="0" dirty="0"/>
              <a:t>required to build</a:t>
            </a:r>
            <a:r>
              <a:rPr lang="en-US" noProof="0" dirty="0"/>
              <a:t> a certain target T internally. Targets that depend on target T don’t need to inherit this property.</a:t>
            </a:r>
          </a:p>
          <a:p>
            <a:pPr lvl="1"/>
            <a:r>
              <a:rPr lang="en-US" noProof="0" dirty="0"/>
              <a:t>Usage requirements are properties that are </a:t>
            </a:r>
            <a:r>
              <a:rPr lang="en-US" b="1" noProof="0" dirty="0"/>
              <a:t>required by the users </a:t>
            </a:r>
            <a:r>
              <a:rPr lang="en-US" noProof="0" dirty="0"/>
              <a:t>of the target (but not necessarily by the target itself)</a:t>
            </a:r>
          </a:p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44208-5087-483F-8A2E-B017D5EE9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44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4A85E-8335-4209-A6B9-90F16BB90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C58AE7-DAE3-4E9C-B300-916F0515FB4F}"/>
              </a:ext>
            </a:extLst>
          </p:cNvPr>
          <p:cNvSpPr/>
          <p:nvPr/>
        </p:nvSpPr>
        <p:spPr>
          <a:xfrm>
            <a:off x="1533391" y="3429000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>
                <a:solidFill>
                  <a:srgbClr val="06287E"/>
                </a:solidFill>
                <a:latin typeface="Consolas" panose="020B0609020204030204" pitchFamily="49" charset="0"/>
              </a:rPr>
              <a:t>add_library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(lib1 lib1.cpp) </a:t>
            </a:r>
          </a:p>
          <a:p>
            <a:r>
              <a:rPr lang="de-CH">
                <a:solidFill>
                  <a:srgbClr val="06287E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(lib1 </a:t>
            </a:r>
            <a:r>
              <a:rPr lang="de-CH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 d1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PUBLIC d2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00B050"/>
                </a:solidFill>
                <a:latin typeface="Consolas" panose="020B0609020204030204" pitchFamily="49" charset="0"/>
              </a:rPr>
              <a:t>INTERFACE d3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>
                <a:solidFill>
                  <a:srgbClr val="06287E"/>
                </a:solidFill>
                <a:latin typeface="Consolas" panose="020B0609020204030204" pitchFamily="49" charset="0"/>
              </a:rPr>
              <a:t>add_library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(lib2 lib2.cpp)</a:t>
            </a:r>
          </a:p>
          <a:p>
            <a:r>
              <a:rPr lang="de-CH">
                <a:solidFill>
                  <a:srgbClr val="06287E"/>
                </a:solidFill>
                <a:latin typeface="Consolas" panose="020B0609020204030204" pitchFamily="49" charset="0"/>
              </a:rPr>
              <a:t>target_link_libraries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(lib2 PRIVATE lib1)</a:t>
            </a:r>
          </a:p>
          <a:p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H">
                <a:latin typeface="Consolas" panose="020B0609020204030204" pitchFamily="49" charset="0"/>
              </a:rPr>
              <a:t>g++ </a:t>
            </a:r>
            <a:r>
              <a:rPr lang="en-CH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-Dd1</a:t>
            </a:r>
            <a:r>
              <a:rPr lang="en-CH">
                <a:latin typeface="Consolas" panose="020B0609020204030204" pitchFamily="49" charset="0"/>
              </a:rPr>
              <a:t> </a:t>
            </a:r>
            <a:r>
              <a:rPr lang="en-CH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-Dd2</a:t>
            </a:r>
            <a:r>
              <a:rPr lang="en-CH">
                <a:latin typeface="Consolas" panose="020B0609020204030204" pitchFamily="49" charset="0"/>
              </a:rPr>
              <a:t> -o </a:t>
            </a:r>
            <a:r>
              <a:rPr lang="de-CH">
                <a:latin typeface="Consolas" panose="020B0609020204030204" pitchFamily="49" charset="0"/>
              </a:rPr>
              <a:t>.../</a:t>
            </a:r>
            <a:r>
              <a:rPr lang="en-CH">
                <a:latin typeface="Consolas" panose="020B0609020204030204" pitchFamily="49" charset="0"/>
              </a:rPr>
              <a:t>lib1.cpp.o -c lib1.cpp</a:t>
            </a:r>
            <a:endParaRPr lang="de-CH">
              <a:latin typeface="Consolas" panose="020B0609020204030204" pitchFamily="49" charset="0"/>
            </a:endParaRPr>
          </a:p>
          <a:p>
            <a:r>
              <a:rPr lang="de-CH">
                <a:latin typeface="Consolas" panose="020B0609020204030204" pitchFamily="49" charset="0"/>
              </a:rPr>
              <a:t>g++ </a:t>
            </a:r>
            <a:r>
              <a:rPr lang="de-CH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-Dd2</a:t>
            </a:r>
            <a:r>
              <a:rPr lang="de-CH"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00B050"/>
                </a:solidFill>
                <a:latin typeface="Consolas" panose="020B0609020204030204" pitchFamily="49" charset="0"/>
              </a:rPr>
              <a:t>-Dd3</a:t>
            </a:r>
            <a:r>
              <a:rPr lang="de-CH">
                <a:latin typeface="Consolas" panose="020B0609020204030204" pitchFamily="49" charset="0"/>
              </a:rPr>
              <a:t> -o .../lib2.cpp.o -c lib2.cpp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42580C-8BBA-40D4-B08B-8AD14A8EE091}"/>
              </a:ext>
            </a:extLst>
          </p:cNvPr>
          <p:cNvSpPr/>
          <p:nvPr/>
        </p:nvSpPr>
        <p:spPr>
          <a:xfrm>
            <a:off x="2577507" y="1845074"/>
            <a:ext cx="6480720" cy="244827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1">
                <a:solidFill>
                  <a:schemeClr val="tx1"/>
                </a:solidFill>
              </a:rPr>
              <a:t>Don’t use </a:t>
            </a:r>
            <a:r>
              <a:rPr lang="de-CH" sz="2800" b="1">
                <a:solidFill>
                  <a:schemeClr val="tx1"/>
                </a:solidFill>
                <a:latin typeface="Consolas" panose="020B0609020204030204" pitchFamily="49" charset="0"/>
              </a:rPr>
              <a:t>PUBLIC</a:t>
            </a:r>
            <a:r>
              <a:rPr lang="de-CH" sz="2800" b="1">
                <a:solidFill>
                  <a:schemeClr val="tx1"/>
                </a:solidFill>
              </a:rPr>
              <a:t> for all properties! </a:t>
            </a:r>
            <a:endParaRPr lang="en-CH" sz="2800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DF2080-F8CB-4186-BAF6-F8FA99DBC037}"/>
              </a:ext>
            </a:extLst>
          </p:cNvPr>
          <p:cNvSpPr txBox="1"/>
          <p:nvPr/>
        </p:nvSpPr>
        <p:spPr>
          <a:xfrm>
            <a:off x="9818643" y="6003524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>
                <a:hlinkClick r:id="rId2"/>
              </a:rPr>
              <a:t>cmake-properties.7</a:t>
            </a:r>
            <a:endParaRPr lang="en-CH" sz="1600"/>
          </a:p>
        </p:txBody>
      </p:sp>
    </p:spTree>
    <p:extLst>
      <p:ext uri="{BB962C8B-B14F-4D97-AF65-F5344CB8AC3E}">
        <p14:creationId xmlns:p14="http://schemas.microsoft.com/office/powerpoint/2010/main" val="35413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F231-48E8-4AB9-AD93-5BDEFE0E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CMake Commands for dependencies (</a:t>
            </a:r>
            <a:r>
              <a:rPr lang="en-US" noProof="0">
                <a:latin typeface="Consolas" panose="020B0609020204030204" pitchFamily="49" charset="0"/>
              </a:rPr>
              <a:t>target_*</a:t>
            </a:r>
            <a:r>
              <a:rPr lang="en-US" noProof="0"/>
              <a:t> commands)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2A6F-0F1F-48D7-B56C-85E15EDC2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101615"/>
            <a:ext cx="11328400" cy="5140325"/>
          </a:xfrm>
        </p:spPr>
        <p:txBody>
          <a:bodyPr>
            <a:normAutofit fontScale="85000" lnSpcReduction="20000"/>
          </a:bodyPr>
          <a:lstStyle/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add_library</a:t>
            </a:r>
            <a:r>
              <a:rPr lang="en-US" sz="1900" noProof="0">
                <a:latin typeface="Consolas" panose="020B0609020204030204" pitchFamily="49" charset="0"/>
              </a:rPr>
              <a:t>(&lt;name&gt; [STATIC | SHARED | INTERFACE] sources...)</a:t>
            </a:r>
            <a:br>
              <a:rPr lang="en-US" sz="1900" noProof="0">
                <a:latin typeface="Consolas" panose="020B0609020204030204" pitchFamily="49" charset="0"/>
              </a:rPr>
            </a:br>
            <a:r>
              <a:rPr lang="en-US" noProof="0"/>
              <a:t>Adds a new library node in the dependency graph (default: </a:t>
            </a:r>
            <a:r>
              <a:rPr lang="en-US" sz="2300" noProof="0">
                <a:latin typeface="Consolas" panose="020B0609020204030204" pitchFamily="49" charset="0"/>
              </a:rPr>
              <a:t>BUILD_SHARED_LIBS</a:t>
            </a:r>
            <a:r>
              <a:rPr lang="en-US" noProof="0"/>
              <a:t>)</a:t>
            </a:r>
            <a:endParaRPr lang="en-US" sz="1200" noProof="0"/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add_executable</a:t>
            </a:r>
            <a:r>
              <a:rPr lang="en-US" sz="1800" noProof="0">
                <a:latin typeface="Consolas" panose="020B0609020204030204" pitchFamily="49" charset="0"/>
              </a:rPr>
              <a:t>(&lt;name&gt; sources...)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noProof="0"/>
              <a:t>Adds a new executable node in the dependency graph</a:t>
            </a:r>
            <a:endParaRPr lang="en-US" sz="1200" noProof="0"/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target_link_libraries</a:t>
            </a:r>
            <a:r>
              <a:rPr lang="en-US" sz="1800" noProof="0">
                <a:latin typeface="Consolas" panose="020B0609020204030204" pitchFamily="49" charset="0"/>
              </a:rPr>
              <a:t>(&lt;target&gt; [PUBLIC | PRIVATE| INTERFACE] &lt;item&gt;...)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noProof="0"/>
              <a:t>Links target against each item and adds dependencies among them (public,</a:t>
            </a:r>
            <a:br>
              <a:rPr lang="en-US" noProof="0"/>
            </a:br>
            <a:r>
              <a:rPr lang="en-US" noProof="0"/>
              <a:t>private, interface optional, but strongly recommended)</a:t>
            </a:r>
            <a:endParaRPr lang="en-US" sz="1100" noProof="0"/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target_link_options</a:t>
            </a:r>
            <a:r>
              <a:rPr lang="en-US" sz="1800" noProof="0">
                <a:latin typeface="Consolas" panose="020B0609020204030204" pitchFamily="49" charset="0"/>
              </a:rPr>
              <a:t>(&lt;target&gt; [PUBLIC | PRIVATE| INTERFACE] &lt;item&gt;...)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noProof="0"/>
              <a:t>Adds custom compile options to the target in the linking step</a:t>
            </a:r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target_include_directories</a:t>
            </a:r>
            <a:r>
              <a:rPr lang="en-US" sz="1800" noProof="0">
                <a:latin typeface="Consolas" panose="020B0609020204030204" pitchFamily="49" charset="0"/>
              </a:rPr>
              <a:t>(&lt;target&gt; &lt;INTERFACE|PUBLIC|PRIVATE&gt; &lt;item&gt;...)</a:t>
            </a:r>
            <a:br>
              <a:rPr lang="en-US" noProof="0">
                <a:latin typeface="Consolas" panose="020B0609020204030204" pitchFamily="49" charset="0"/>
              </a:rPr>
            </a:br>
            <a:r>
              <a:rPr lang="en-US" noProof="0"/>
              <a:t>Adds all items to the include directories of target</a:t>
            </a:r>
            <a:endParaRPr lang="en-US" sz="1200" noProof="0"/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en-US" sz="1800" noProof="0">
                <a:latin typeface="Consolas" panose="020B0609020204030204" pitchFamily="49" charset="0"/>
              </a:rPr>
              <a:t>(&lt;target&gt; &lt;INTERFACE|PUBLIC|PRIVATE&gt; &lt;item&gt;...)</a:t>
            </a:r>
            <a:br>
              <a:rPr lang="en-US" noProof="0">
                <a:latin typeface="Consolas" panose="020B0609020204030204" pitchFamily="49" charset="0"/>
              </a:rPr>
            </a:br>
            <a:r>
              <a:rPr lang="en-US" noProof="0"/>
              <a:t>Adds preprocessor definitions to the target</a:t>
            </a:r>
            <a:endParaRPr lang="en-US" sz="1200" noProof="0"/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target_compile_options</a:t>
            </a:r>
            <a:r>
              <a:rPr lang="en-US" sz="1800" noProof="0">
                <a:latin typeface="Consolas" panose="020B0609020204030204" pitchFamily="49" charset="0"/>
              </a:rPr>
              <a:t>(&lt;target&gt; &lt;INTERFACE|PUBLIC|PRIVATE&gt; &lt;item&gt;...)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noProof="0"/>
              <a:t>Adds custom compile options to the target (e.g., </a:t>
            </a:r>
            <a:r>
              <a:rPr lang="en-US" sz="2100" noProof="0">
                <a:latin typeface="Consolas" panose="020B0609020204030204" pitchFamily="49" charset="0"/>
              </a:rPr>
              <a:t>-Wall</a:t>
            </a:r>
            <a:r>
              <a:rPr lang="en-US" noProof="0"/>
              <a:t>)</a:t>
            </a:r>
            <a:endParaRPr lang="en-US" sz="1200" noProof="0"/>
          </a:p>
          <a:p>
            <a:r>
              <a:rPr lang="en-US" sz="1800" noProof="0" err="1">
                <a:solidFill>
                  <a:srgbClr val="06287E"/>
                </a:solidFill>
                <a:latin typeface="Consolas" panose="020B0609020204030204" pitchFamily="49" charset="0"/>
              </a:rPr>
              <a:t>target_compile_features</a:t>
            </a:r>
            <a:r>
              <a:rPr lang="en-US" sz="1800" noProof="0">
                <a:latin typeface="Consolas" panose="020B0609020204030204" pitchFamily="49" charset="0"/>
              </a:rPr>
              <a:t>(&lt;target&gt; &lt;INTERFACE|PUBLIC|PRIVATE&gt; &lt;item&gt;...)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noProof="0"/>
              <a:t>Requires necessary compile features (e.g., </a:t>
            </a:r>
            <a:r>
              <a:rPr lang="en-US" sz="2100" noProof="0">
                <a:latin typeface="Consolas" panose="020B0609020204030204" pitchFamily="49" charset="0"/>
              </a:rPr>
              <a:t>cxx_std_14</a:t>
            </a:r>
            <a:r>
              <a:rPr lang="en-US" noProof="0"/>
              <a:t>, </a:t>
            </a:r>
            <a:r>
              <a:rPr lang="en-US" sz="2100" noProof="0" err="1">
                <a:latin typeface="Consolas" panose="020B0609020204030204" pitchFamily="49" charset="0"/>
              </a:rPr>
              <a:t>cxx_decltype</a:t>
            </a:r>
            <a:r>
              <a:rPr lang="en-US" noProof="0"/>
              <a:t>)</a:t>
            </a:r>
            <a:br>
              <a:rPr lang="en-US" noProof="0">
                <a:latin typeface="Consolas" panose="020B0609020204030204" pitchFamily="49" charset="0"/>
              </a:rPr>
            </a:br>
            <a:endParaRPr lang="en-US" noProof="0"/>
          </a:p>
          <a:p>
            <a:pPr marL="0" indent="0">
              <a:buNone/>
            </a:pPr>
            <a:endParaRPr lang="en-US" noProof="0"/>
          </a:p>
          <a:p>
            <a:pPr marL="0" indent="0">
              <a:buNone/>
            </a:pP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36A6A-62C3-49FA-B0C1-862111370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45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E756-3FBC-4B16-8743-E0F3728B4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9CF61C-4ABC-41EB-8B42-261D7C85FB80}"/>
              </a:ext>
            </a:extLst>
          </p:cNvPr>
          <p:cNvSpPr/>
          <p:nvPr/>
        </p:nvSpPr>
        <p:spPr>
          <a:xfrm>
            <a:off x="9509338" y="5858432"/>
            <a:ext cx="225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>
                <a:hlinkClick r:id="rId3"/>
              </a:rPr>
              <a:t>cmake-commands.7</a:t>
            </a:r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39B9A3-9FD6-40A0-BEF8-C37CBDE9B05E}"/>
              </a:ext>
            </a:extLst>
          </p:cNvPr>
          <p:cNvSpPr/>
          <p:nvPr/>
        </p:nvSpPr>
        <p:spPr>
          <a:xfrm>
            <a:off x="365760" y="1087439"/>
            <a:ext cx="8610560" cy="1049869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90F800-54A1-4639-80ED-8D32B662BB73}"/>
              </a:ext>
            </a:extLst>
          </p:cNvPr>
          <p:cNvSpPr/>
          <p:nvPr/>
        </p:nvSpPr>
        <p:spPr>
          <a:xfrm>
            <a:off x="365760" y="2200629"/>
            <a:ext cx="8610560" cy="355575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1C8421-0B0B-41AF-8C89-0510E39D76A7}"/>
              </a:ext>
            </a:extLst>
          </p:cNvPr>
          <p:cNvSpPr txBox="1"/>
          <p:nvPr/>
        </p:nvSpPr>
        <p:spPr>
          <a:xfrm>
            <a:off x="10112877" y="1381540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>
                <a:solidFill>
                  <a:srgbClr val="FFC000"/>
                </a:solidFill>
              </a:rPr>
              <a:t>Objects</a:t>
            </a:r>
            <a:endParaRPr lang="en-CH" sz="240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C0B2B-D71F-49B9-859F-246EF28964A9}"/>
              </a:ext>
            </a:extLst>
          </p:cNvPr>
          <p:cNvSpPr txBox="1"/>
          <p:nvPr/>
        </p:nvSpPr>
        <p:spPr>
          <a:xfrm>
            <a:off x="10112877" y="3440944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>
                <a:solidFill>
                  <a:srgbClr val="0070C0"/>
                </a:solidFill>
              </a:rPr>
              <a:t>Methods</a:t>
            </a:r>
            <a:endParaRPr lang="en-CH" sz="2400">
              <a:solidFill>
                <a:srgbClr val="0070C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879C33-FA9B-462D-B28C-E8ECAB21AD3C}"/>
              </a:ext>
            </a:extLst>
          </p:cNvPr>
          <p:cNvSpPr/>
          <p:nvPr/>
        </p:nvSpPr>
        <p:spPr>
          <a:xfrm>
            <a:off x="2946815" y="2022593"/>
            <a:ext cx="6480720" cy="2448272"/>
          </a:xfrm>
          <a:prstGeom prst="roundRect">
            <a:avLst/>
          </a:prstGeom>
          <a:solidFill>
            <a:srgbClr val="FFFFFF">
              <a:alpha val="89804"/>
            </a:srgb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1">
                <a:solidFill>
                  <a:schemeClr val="tx1"/>
                </a:solidFill>
              </a:rPr>
              <a:t>Try to set properties on target level</a:t>
            </a:r>
            <a:endParaRPr lang="en-CH" sz="28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02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180D-EEE0-4AD9-B71F-1FF0B1FB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/>
          <a:lstStyle/>
          <a:p>
            <a:r>
              <a:rPr lang="en-US" noProof="0" dirty="0"/>
              <a:t>Setting compile options</a:t>
            </a:r>
            <a:endParaRPr lang="en-US" sz="2400" noProof="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861C4-E940-4949-A749-A69B2D5E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</a:t>
            </a:r>
            <a:r>
              <a:rPr lang="en-US" sz="2200" noProof="0" dirty="0" err="1">
                <a:latin typeface="Consolas" panose="020B0609020204030204" pitchFamily="49" charset="0"/>
              </a:rPr>
              <a:t>target_compile_options</a:t>
            </a:r>
            <a:r>
              <a:rPr lang="en-US" noProof="0" dirty="0"/>
              <a:t> to set usage requirements</a:t>
            </a:r>
            <a:br>
              <a:rPr lang="en-US" noProof="0" dirty="0"/>
            </a:br>
            <a:r>
              <a:rPr lang="en-US" sz="2200" noProof="0" dirty="0" err="1">
                <a:solidFill>
                  <a:srgbClr val="06287E"/>
                </a:solidFill>
                <a:latin typeface="Consolas" panose="020B0609020204030204" pitchFamily="49" charset="0"/>
              </a:rPr>
              <a:t>target_compile_options</a:t>
            </a:r>
            <a:r>
              <a:rPr lang="en-US" sz="2200" noProof="0" dirty="0">
                <a:latin typeface="Consolas" panose="020B0609020204030204" pitchFamily="49" charset="0"/>
              </a:rPr>
              <a:t>(&lt;target&gt; &lt;INTERFACE|PUBLIC|PRIVATE&gt; &lt;item&gt;...)</a:t>
            </a:r>
          </a:p>
          <a:p>
            <a:pPr lvl="1"/>
            <a:r>
              <a:rPr lang="en-US" sz="1800" noProof="0" dirty="0">
                <a:latin typeface="Consolas" panose="020B0609020204030204" pitchFamily="49" charset="0"/>
              </a:rPr>
              <a:t>-</a:t>
            </a:r>
            <a:r>
              <a:rPr lang="en-US" sz="1800" noProof="0" dirty="0" err="1">
                <a:latin typeface="Consolas" panose="020B0609020204030204" pitchFamily="49" charset="0"/>
              </a:rPr>
              <a:t>felide</a:t>
            </a:r>
            <a:r>
              <a:rPr lang="en-US" sz="1800" noProof="0" dirty="0">
                <a:latin typeface="Consolas" panose="020B0609020204030204" pitchFamily="49" charset="0"/>
              </a:rPr>
              <a:t>-constructors</a:t>
            </a:r>
            <a:r>
              <a:rPr lang="en-US" noProof="0" dirty="0"/>
              <a:t> can be a usage requirement</a:t>
            </a:r>
          </a:p>
          <a:p>
            <a:pPr lvl="1"/>
            <a:r>
              <a:rPr lang="en-US" sz="1800" noProof="0" dirty="0">
                <a:latin typeface="Consolas" panose="020B0609020204030204" pitchFamily="49" charset="0"/>
              </a:rPr>
              <a:t>-O3,</a:t>
            </a:r>
            <a:r>
              <a:rPr lang="en-US" noProof="0" dirty="0"/>
              <a:t> </a:t>
            </a:r>
            <a:r>
              <a:rPr lang="en-US" sz="1800" noProof="0" dirty="0">
                <a:latin typeface="Consolas" panose="020B0609020204030204" pitchFamily="49" charset="0"/>
              </a:rPr>
              <a:t>-Wall</a:t>
            </a:r>
            <a:r>
              <a:rPr lang="en-US" noProof="0" dirty="0"/>
              <a:t>, </a:t>
            </a:r>
            <a:r>
              <a:rPr lang="en-US" sz="1800" noProof="0" dirty="0">
                <a:latin typeface="Consolas" panose="020B0609020204030204" pitchFamily="49" charset="0"/>
              </a:rPr>
              <a:t>-</a:t>
            </a:r>
            <a:r>
              <a:rPr lang="en-US" sz="1800" noProof="0" dirty="0" err="1">
                <a:latin typeface="Consolas" panose="020B0609020204030204" pitchFamily="49" charset="0"/>
              </a:rPr>
              <a:t>Wmaybe</a:t>
            </a:r>
            <a:r>
              <a:rPr lang="en-US" sz="1800" noProof="0" dirty="0">
                <a:latin typeface="Consolas" panose="020B0609020204030204" pitchFamily="49" charset="0"/>
              </a:rPr>
              <a:t>-uninitialized</a:t>
            </a:r>
            <a:r>
              <a:rPr lang="en-US" noProof="0" dirty="0"/>
              <a:t> are not usage requirements</a:t>
            </a:r>
          </a:p>
          <a:p>
            <a:r>
              <a:rPr lang="en-US" noProof="0" dirty="0"/>
              <a:t>Don’t use </a:t>
            </a:r>
            <a:r>
              <a:rPr lang="en-US" sz="2200" noProof="0" dirty="0" err="1">
                <a:latin typeface="Consolas" panose="020B0609020204030204" pitchFamily="49" charset="0"/>
              </a:rPr>
              <a:t>add_compile_options</a:t>
            </a:r>
            <a:r>
              <a:rPr lang="en-US" noProof="0" dirty="0"/>
              <a:t> to set compile options (directory scope)</a:t>
            </a:r>
          </a:p>
          <a:p>
            <a:r>
              <a:rPr lang="en-US" noProof="0" dirty="0"/>
              <a:t>Don’t use </a:t>
            </a:r>
            <a:r>
              <a:rPr lang="en-US" sz="2200" noProof="0" dirty="0">
                <a:latin typeface="Consolas" panose="020B0609020204030204" pitchFamily="49" charset="0"/>
              </a:rPr>
              <a:t>CMAKE_CXX_FLAGS</a:t>
            </a:r>
            <a:r>
              <a:rPr lang="en-US" noProof="0" dirty="0"/>
              <a:t> to set usage </a:t>
            </a:r>
            <a:r>
              <a:rPr lang="en-US" i="1" noProof="0" dirty="0"/>
              <a:t>requirements</a:t>
            </a:r>
            <a:r>
              <a:rPr lang="en-US" noProof="0" dirty="0"/>
              <a:t>!</a:t>
            </a:r>
          </a:p>
          <a:p>
            <a:r>
              <a:rPr lang="en-US" noProof="0" dirty="0"/>
              <a:t>Don’t use </a:t>
            </a:r>
            <a:r>
              <a:rPr lang="en-US" sz="2200" noProof="0" dirty="0" err="1">
                <a:latin typeface="Consolas" panose="020B0609020204030204" pitchFamily="49" charset="0"/>
              </a:rPr>
              <a:t>target_compile_options</a:t>
            </a:r>
            <a:r>
              <a:rPr lang="en-US" noProof="0" dirty="0"/>
              <a:t> to set compile definitions or compile features</a:t>
            </a:r>
          </a:p>
          <a:p>
            <a:r>
              <a:rPr lang="en-US" dirty="0"/>
              <a:t>Use </a:t>
            </a:r>
            <a:r>
              <a:rPr lang="en-US" sz="2200" dirty="0">
                <a:latin typeface="Consolas" panose="020B0609020204030204" pitchFamily="49" charset="0"/>
              </a:rPr>
              <a:t>SHELL:-</a:t>
            </a:r>
            <a:r>
              <a:rPr lang="en-US" sz="2200" dirty="0" err="1">
                <a:latin typeface="Consolas" panose="020B0609020204030204" pitchFamily="49" charset="0"/>
              </a:rPr>
              <a:t>Xcompiler</a:t>
            </a:r>
            <a:r>
              <a:rPr lang="en-US" sz="2200" dirty="0">
                <a:latin typeface="Consolas" panose="020B0609020204030204" pitchFamily="49" charset="0"/>
              </a:rPr>
              <a:t> -</a:t>
            </a:r>
            <a:r>
              <a:rPr lang="en-US" sz="2200" dirty="0" err="1">
                <a:latin typeface="Consolas" panose="020B0609020204030204" pitchFamily="49" charset="0"/>
              </a:rPr>
              <a:t>myflag</a:t>
            </a:r>
            <a:r>
              <a:rPr lang="en-US" dirty="0"/>
              <a:t> for flags with more than one word</a:t>
            </a:r>
          </a:p>
          <a:p>
            <a:r>
              <a:rPr lang="en-US" sz="2200" noProof="0" dirty="0" err="1">
                <a:latin typeface="Consolas" panose="020B0609020204030204" pitchFamily="49" charset="0"/>
              </a:rPr>
              <a:t>target_link_options</a:t>
            </a:r>
            <a:r>
              <a:rPr lang="en-US" noProof="0" dirty="0"/>
              <a:t>: Use </a:t>
            </a:r>
            <a:r>
              <a:rPr lang="en-US" sz="2200" noProof="0" dirty="0">
                <a:latin typeface="Consolas" panose="020B0609020204030204" pitchFamily="49" charset="0"/>
              </a:rPr>
              <a:t>LINKER:-</a:t>
            </a:r>
            <a:r>
              <a:rPr lang="en-US" sz="2200" noProof="0" dirty="0" err="1">
                <a:latin typeface="Consolas" panose="020B0609020204030204" pitchFamily="49" charset="0"/>
              </a:rPr>
              <a:t>myflag</a:t>
            </a:r>
            <a:r>
              <a:rPr lang="en-US" noProof="0" dirty="0"/>
              <a:t> instead of </a:t>
            </a:r>
            <a:r>
              <a:rPr lang="en-US" sz="2200" noProof="0" dirty="0">
                <a:latin typeface="Consolas" panose="020B0609020204030204" pitchFamily="49" charset="0"/>
              </a:rPr>
              <a:t>-</a:t>
            </a:r>
            <a:r>
              <a:rPr lang="en-US" sz="2200" noProof="0" dirty="0" err="1">
                <a:latin typeface="Consolas" panose="020B0609020204030204" pitchFamily="49" charset="0"/>
              </a:rPr>
              <a:t>Xlinker</a:t>
            </a:r>
            <a:r>
              <a:rPr lang="en-US" sz="2200" noProof="0" dirty="0">
                <a:latin typeface="Consolas" panose="020B0609020204030204" pitchFamily="49" charset="0"/>
              </a:rPr>
              <a:t> -</a:t>
            </a:r>
            <a:r>
              <a:rPr lang="en-US" sz="2200" noProof="0" dirty="0" err="1">
                <a:latin typeface="Consolas" panose="020B0609020204030204" pitchFamily="49" charset="0"/>
              </a:rPr>
              <a:t>myflag</a:t>
            </a:r>
            <a:endParaRPr lang="en-US" sz="2200" noProof="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EB8CD-4FEB-43AC-B30B-86E3B739F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46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B9622-3F57-4B04-8C7B-206B629DB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382363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54AE-44EE-4F59-9D8E-BA69FB17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Interface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DC40-BD3F-46F4-A574-49350B364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Originally meant to be a collection of usage requirements</a:t>
            </a:r>
          </a:p>
          <a:p>
            <a:r>
              <a:rPr lang="en-US" noProof="0"/>
              <a:t>Today usually used for header only libraries</a:t>
            </a:r>
          </a:p>
          <a:p>
            <a:r>
              <a:rPr lang="en-US" noProof="0"/>
              <a:t>No build requirements (only </a:t>
            </a:r>
            <a:r>
              <a:rPr lang="en-US" sz="2200" noProof="0">
                <a:solidFill>
                  <a:schemeClr val="bg2">
                    <a:lumMod val="60000"/>
                    <a:lumOff val="40000"/>
                  </a:schemeClr>
                </a:solidFill>
                <a:latin typeface="&amp;quot"/>
              </a:rPr>
              <a:t>INTERFACE</a:t>
            </a:r>
            <a:r>
              <a:rPr lang="en-US" noProof="0"/>
              <a:t> is allowed)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7482B-6C92-4272-8D5D-1472CFD9C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47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94B6A-31D8-47CC-917C-C382731A0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D0B5FF-1504-453F-A81D-E652B41DBAAF}"/>
              </a:ext>
            </a:extLst>
          </p:cNvPr>
          <p:cNvSpPr/>
          <p:nvPr/>
        </p:nvSpPr>
        <p:spPr>
          <a:xfrm>
            <a:off x="1967541" y="3922376"/>
            <a:ext cx="7368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4070A0"/>
                </a:solidFill>
                <a:latin typeface="Consolas" panose="020B0609020204030204" pitchFamily="49" charset="0"/>
              </a:rPr>
              <a:t>INTERFACE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4070A0"/>
                </a:solidFill>
                <a:latin typeface="Consolas" panose="020B0609020204030204" pitchFamily="49" charset="0"/>
              </a:rPr>
              <a:t>my_lib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INTERFACE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4070A0"/>
                </a:solidFill>
                <a:latin typeface="Consolas" panose="020B0609020204030204" pitchFamily="49" charset="0"/>
              </a:rPr>
              <a:t>some_def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target_include_directories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4070A0"/>
                </a:solidFill>
                <a:latin typeface="Consolas" panose="020B0609020204030204" pitchFamily="49" charset="0"/>
              </a:rPr>
              <a:t>my_lib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INTERFACE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include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0226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49AB9D-F450-4EEE-A4AA-10FA3FA34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600" noProof="0" err="1">
                <a:latin typeface="Consolas" panose="020B0609020204030204" pitchFamily="49" charset="0"/>
              </a:rPr>
              <a:t>find_package</a:t>
            </a:r>
            <a:r>
              <a:rPr lang="en-US" noProof="0" err="1"/>
              <a:t>’s</a:t>
            </a:r>
            <a:r>
              <a:rPr lang="en-US" noProof="0"/>
              <a:t> Module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C5172-8AB1-473A-B5BC-D1ED5EED06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07825" y="6456363"/>
            <a:ext cx="384175" cy="144462"/>
          </a:xfrm>
        </p:spPr>
        <p:txBody>
          <a:bodyPr/>
          <a:lstStyle/>
          <a:p>
            <a:fld id="{69C859BB-BF0B-4BDC-BBD4-42B4A100F88B}" type="slidenum">
              <a:rPr lang="de-CH" smtClean="0"/>
              <a:pPr/>
              <a:t>48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D8ABC-C62A-407D-9E6B-99EC5A6DE66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56363"/>
            <a:ext cx="4117975" cy="144462"/>
          </a:xfrm>
        </p:spPr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3AB44-CD4A-40C5-BC2C-3A89518756E8}"/>
              </a:ext>
            </a:extLst>
          </p:cNvPr>
          <p:cNvSpPr/>
          <p:nvPr/>
        </p:nvSpPr>
        <p:spPr>
          <a:xfrm>
            <a:off x="3914152" y="4203760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find_package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Boost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1.57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REQUIRED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5115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D657E2-D9B9-4203-91F8-0534593D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About </a:t>
            </a:r>
            <a:r>
              <a:rPr lang="en-US" sz="2400" noProof="0" err="1">
                <a:latin typeface="Consolas" panose="020B0609020204030204" pitchFamily="49" charset="0"/>
              </a:rPr>
              <a:t>find_package</a:t>
            </a:r>
            <a:endParaRPr lang="en-US" sz="2400" noProof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47687-1AA8-44F9-B28E-2988BFA9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Find a file which sets up targets and its properties</a:t>
            </a:r>
          </a:p>
          <a:p>
            <a:r>
              <a:rPr lang="en-US" noProof="0"/>
              <a:t>Two options:</a:t>
            </a:r>
          </a:p>
          <a:p>
            <a:pPr lvl="1"/>
            <a:r>
              <a:rPr lang="en-US" noProof="0"/>
              <a:t>Library uses CMake </a:t>
            </a:r>
            <a:r>
              <a:rPr lang="en-US" noProof="0">
                <a:sym typeface="Wingdings" panose="05000000000000000000" pitchFamily="2" charset="2"/>
              </a:rPr>
              <a:t> Config mode preferred</a:t>
            </a:r>
          </a:p>
          <a:p>
            <a:pPr lvl="1"/>
            <a:r>
              <a:rPr lang="en-US" noProof="0"/>
              <a:t>Library does not use CMake </a:t>
            </a:r>
            <a:r>
              <a:rPr lang="en-US" noProof="0">
                <a:sym typeface="Wingdings" panose="05000000000000000000" pitchFamily="2" charset="2"/>
              </a:rPr>
              <a:t> Module mode needed</a:t>
            </a:r>
          </a:p>
          <a:p>
            <a:r>
              <a:rPr lang="en-US" noProof="0">
                <a:sym typeface="Wingdings" panose="05000000000000000000" pitchFamily="2" charset="2"/>
              </a:rPr>
              <a:t>Default version of </a:t>
            </a:r>
            <a:r>
              <a:rPr lang="en-US" sz="2200" noProof="0" err="1">
                <a:latin typeface="Consolas" panose="020B0609020204030204" pitchFamily="49" charset="0"/>
                <a:sym typeface="Wingdings" panose="05000000000000000000" pitchFamily="2" charset="2"/>
              </a:rPr>
              <a:t>find_package</a:t>
            </a:r>
            <a:r>
              <a:rPr lang="en-US" noProof="0">
                <a:sym typeface="Wingdings" panose="05000000000000000000" pitchFamily="2" charset="2"/>
              </a:rPr>
              <a:t> first tries config mode, and then module mode</a:t>
            </a:r>
          </a:p>
          <a:p>
            <a:pPr lvl="1"/>
            <a:r>
              <a:rPr lang="en-US" noProof="0">
                <a:sym typeface="Wingdings" panose="05000000000000000000" pitchFamily="2" charset="2"/>
              </a:rPr>
              <a:t>Depending on the provided options, config mode is enforced</a:t>
            </a:r>
          </a:p>
          <a:p>
            <a:pPr lvl="1"/>
            <a:r>
              <a:rPr lang="en-US" noProof="0">
                <a:sym typeface="Wingdings" panose="05000000000000000000" pitchFamily="2" charset="2"/>
              </a:rPr>
              <a:t>E.g., as soon as you provide </a:t>
            </a:r>
            <a:r>
              <a:rPr lang="en-US" sz="1800" noProof="0">
                <a:latin typeface="Consolas" panose="020B0609020204030204" pitchFamily="49" charset="0"/>
                <a:sym typeface="Wingdings" panose="05000000000000000000" pitchFamily="2" charset="2"/>
              </a:rPr>
              <a:t>HINT</a:t>
            </a:r>
            <a:r>
              <a:rPr lang="en-US" noProof="0">
                <a:sym typeface="Wingdings" panose="05000000000000000000" pitchFamily="2" charset="2"/>
              </a:rPr>
              <a:t> or </a:t>
            </a:r>
            <a:r>
              <a:rPr lang="en-US" sz="1800" noProof="0">
                <a:latin typeface="Consolas" panose="020B0609020204030204" pitchFamily="49" charset="0"/>
                <a:sym typeface="Wingdings" panose="05000000000000000000" pitchFamily="2" charset="2"/>
              </a:rPr>
              <a:t>PATH</a:t>
            </a:r>
            <a:r>
              <a:rPr lang="en-US" noProof="0">
                <a:sym typeface="Wingdings" panose="05000000000000000000" pitchFamily="2" charset="2"/>
              </a:rPr>
              <a:t>, module mode is skipped</a:t>
            </a:r>
          </a:p>
          <a:p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D085F-2893-4658-8555-370DE119A975}"/>
              </a:ext>
            </a:extLst>
          </p:cNvPr>
          <p:cNvSpPr/>
          <p:nvPr/>
        </p:nvSpPr>
        <p:spPr>
          <a:xfrm>
            <a:off x="3914152" y="4715824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find_package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Boost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1.57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REQUIRED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E88CE-C2F0-4F99-B918-F1C929F31374}"/>
              </a:ext>
            </a:extLst>
          </p:cNvPr>
          <p:cNvSpPr txBox="1"/>
          <p:nvPr/>
        </p:nvSpPr>
        <p:spPr>
          <a:xfrm>
            <a:off x="10203364" y="593994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>
                <a:hlinkClick r:id="rId3"/>
              </a:rPr>
              <a:t>find_package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775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154A-CE7C-4222-BC42-51B3ECF8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67342-83C9-4E87-BD8F-BDC96FA9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Motivation</a:t>
            </a:r>
          </a:p>
          <a:p>
            <a:r>
              <a:rPr lang="en-US" noProof="0"/>
              <a:t>Basics: Commands, variables, targets</a:t>
            </a:r>
          </a:p>
          <a:p>
            <a:r>
              <a:rPr lang="en-US" noProof="0"/>
              <a:t>CMake build process (configuration and generation)</a:t>
            </a:r>
          </a:p>
          <a:p>
            <a:r>
              <a:rPr lang="en-US" noProof="0"/>
              <a:t>Functions</a:t>
            </a:r>
          </a:p>
          <a:p>
            <a:r>
              <a:rPr lang="en-US" noProof="0"/>
              <a:t>Using packages</a:t>
            </a:r>
          </a:p>
          <a:p>
            <a:r>
              <a:rPr lang="en-US" noProof="0"/>
              <a:t>Installing packages (the very basics)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73DD1A-0533-4894-8A46-3B12E2E5B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E6D57-4C1C-4504-BF19-239F8795B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23219111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F389-0D06-4603-ABEF-BE0F94BD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err="1">
                <a:latin typeface="Consolas" panose="020B0609020204030204" pitchFamily="49" charset="0"/>
              </a:rPr>
              <a:t>find_package</a:t>
            </a:r>
            <a:r>
              <a:rPr lang="en-US" noProof="0" err="1"/>
              <a:t>’s</a:t>
            </a:r>
            <a:r>
              <a:rPr lang="en-US" noProof="0"/>
              <a:t> Module mode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4BBB-AD3C-4FC7-898A-17AC8C92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When calling </a:t>
            </a:r>
            <a:r>
              <a:rPr lang="en-US" sz="2200" noProof="0" err="1">
                <a:latin typeface="Consolas" panose="020B0609020204030204" pitchFamily="49" charset="0"/>
              </a:rPr>
              <a:t>find_package</a:t>
            </a:r>
            <a:r>
              <a:rPr lang="en-US" sz="2200" noProof="0">
                <a:latin typeface="Consolas" panose="020B0609020204030204" pitchFamily="49" charset="0"/>
              </a:rPr>
              <a:t>(</a:t>
            </a:r>
            <a:r>
              <a:rPr lang="en-US" sz="2200" noProof="0" err="1">
                <a:latin typeface="Consolas" panose="020B0609020204030204" pitchFamily="49" charset="0"/>
              </a:rPr>
              <a:t>MyLib</a:t>
            </a:r>
            <a:r>
              <a:rPr lang="en-US" sz="2200" noProof="0">
                <a:latin typeface="Consolas" panose="020B0609020204030204" pitchFamily="49" charset="0"/>
              </a:rPr>
              <a:t> 1.2.3)</a:t>
            </a:r>
            <a:r>
              <a:rPr lang="en-US" noProof="0"/>
              <a:t>, CMake is looking for a file </a:t>
            </a:r>
            <a:r>
              <a:rPr lang="en-US" sz="2200" noProof="0" err="1">
                <a:latin typeface="Consolas" panose="020B0609020204030204" pitchFamily="49" charset="0"/>
              </a:rPr>
              <a:t>FindMyLib.cmake</a:t>
            </a:r>
            <a:r>
              <a:rPr lang="en-US" noProof="0"/>
              <a:t>, first in the cached variable </a:t>
            </a:r>
            <a:r>
              <a:rPr lang="en-US" sz="2200" noProof="0">
                <a:latin typeface="Consolas" panose="020B0609020204030204" pitchFamily="49" charset="0"/>
              </a:rPr>
              <a:t>CMAKE_MODULE_PATH</a:t>
            </a:r>
            <a:r>
              <a:rPr lang="en-US" noProof="0"/>
              <a:t>, then in the CMake installation</a:t>
            </a:r>
          </a:p>
          <a:p>
            <a:r>
              <a:rPr lang="en-US" noProof="0"/>
              <a:t>CMake loads this file with </a:t>
            </a:r>
            <a:r>
              <a:rPr lang="en-US" sz="2200" noProof="0" err="1">
                <a:latin typeface="Consolas" panose="020B0609020204030204" pitchFamily="49" charset="0"/>
              </a:rPr>
              <a:t>MyLib_FIND_VERSION</a:t>
            </a:r>
            <a:r>
              <a:rPr lang="en-US" noProof="0"/>
              <a:t>, </a:t>
            </a:r>
            <a:r>
              <a:rPr lang="en-US" sz="2200" noProof="0" err="1">
                <a:latin typeface="Consolas" panose="020B0609020204030204" pitchFamily="49" charset="0"/>
              </a:rPr>
              <a:t>MyLib_FIND_REQUIRED</a:t>
            </a:r>
            <a:r>
              <a:rPr lang="en-US" noProof="0"/>
              <a:t> and </a:t>
            </a:r>
            <a:r>
              <a:rPr lang="en-US" sz="2200" noProof="0" err="1">
                <a:latin typeface="Consolas" panose="020B0609020204030204" pitchFamily="49" charset="0"/>
              </a:rPr>
              <a:t>MyLib_FIND_QUIETLY</a:t>
            </a:r>
            <a:r>
              <a:rPr lang="en-US" noProof="0"/>
              <a:t> set</a:t>
            </a:r>
          </a:p>
          <a:p>
            <a:r>
              <a:rPr lang="en-US" noProof="0"/>
              <a:t>The file should do the following:</a:t>
            </a:r>
          </a:p>
          <a:p>
            <a:pPr lvl="1"/>
            <a:r>
              <a:rPr lang="en-US" noProof="0"/>
              <a:t>Try to find libraries / include directories / ...</a:t>
            </a:r>
          </a:p>
          <a:p>
            <a:pPr lvl="1"/>
            <a:r>
              <a:rPr lang="en-US" noProof="0"/>
              <a:t>Abort with </a:t>
            </a:r>
            <a:r>
              <a:rPr lang="en-US" sz="1800" noProof="0">
                <a:latin typeface="Consolas" panose="020B0609020204030204" pitchFamily="49" charset="0"/>
              </a:rPr>
              <a:t>FATAL_ERROR</a:t>
            </a:r>
            <a:r>
              <a:rPr lang="en-US" noProof="0"/>
              <a:t>, if </a:t>
            </a:r>
            <a:r>
              <a:rPr lang="en-US" sz="1800" noProof="0" err="1">
                <a:latin typeface="Consolas" panose="020B0609020204030204" pitchFamily="49" charset="0"/>
              </a:rPr>
              <a:t>MyLib_FIND_REQUIRED</a:t>
            </a:r>
            <a:r>
              <a:rPr lang="en-US" noProof="0"/>
              <a:t> is set and no version has been found</a:t>
            </a:r>
          </a:p>
          <a:p>
            <a:pPr lvl="1"/>
            <a:r>
              <a:rPr lang="en-US" noProof="0"/>
              <a:t>Set </a:t>
            </a:r>
            <a:r>
              <a:rPr lang="en-US" sz="1800" noProof="0" err="1">
                <a:latin typeface="Consolas" panose="020B0609020204030204" pitchFamily="49" charset="0"/>
              </a:rPr>
              <a:t>MyLib_FOUND</a:t>
            </a:r>
            <a:r>
              <a:rPr lang="en-US" noProof="0"/>
              <a:t>, if a matching version has been found</a:t>
            </a:r>
          </a:p>
          <a:p>
            <a:pPr lvl="1"/>
            <a:r>
              <a:rPr lang="en-US" noProof="0"/>
              <a:t>Create imported targets as needed</a:t>
            </a:r>
          </a:p>
          <a:p>
            <a:pPr lvl="1"/>
            <a:r>
              <a:rPr lang="en-US" noProof="0"/>
              <a:t>Debug information only if </a:t>
            </a:r>
            <a:r>
              <a:rPr lang="en-US" sz="1800" noProof="0" err="1">
                <a:latin typeface="Consolas" panose="020B0609020204030204" pitchFamily="49" charset="0"/>
              </a:rPr>
              <a:t>MyLib_FIND_QUIETLY</a:t>
            </a:r>
            <a:r>
              <a:rPr lang="en-US" noProof="0"/>
              <a:t> is not set</a:t>
            </a:r>
          </a:p>
          <a:p>
            <a:r>
              <a:rPr lang="en-US" noProof="0"/>
              <a:t>CMake does not check if the module has been loaded correctly</a:t>
            </a:r>
          </a:p>
          <a:p>
            <a:pPr lvl="1"/>
            <a:endParaRPr lang="en-US" noProof="0"/>
          </a:p>
          <a:p>
            <a:pPr lvl="1"/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A3AA9-8B21-40E0-8260-6213B52B1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69C61-EC06-4715-82A7-DE56771FE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ADD962-F2CA-4E6E-A79C-83BB4D824398}"/>
              </a:ext>
            </a:extLst>
          </p:cNvPr>
          <p:cNvSpPr/>
          <p:nvPr/>
        </p:nvSpPr>
        <p:spPr>
          <a:xfrm>
            <a:off x="6583171" y="292379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find_package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Boost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1.57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REQUIRED QUIET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563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DC66-3243-4F05-BC95-9D4DC524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dirty="0" err="1">
                <a:latin typeface="Consolas" panose="020B0609020204030204" pitchFamily="49" charset="0"/>
              </a:rPr>
              <a:t>find_package</a:t>
            </a:r>
            <a:r>
              <a:rPr lang="en-US" noProof="0" dirty="0" err="1"/>
              <a:t>’s</a:t>
            </a:r>
            <a:r>
              <a:rPr lang="en-US" noProof="0" dirty="0"/>
              <a:t> Module mode – How to guess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5161A-A7DA-4B0E-9B40-D69F4A5F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/>
              <a:t>Package might be installed with a package manager </a:t>
            </a:r>
            <a:br>
              <a:rPr lang="en-US" noProof="0" dirty="0"/>
            </a:br>
            <a:r>
              <a:rPr lang="en-US" noProof="0" dirty="0">
                <a:sym typeface="Wingdings" panose="05000000000000000000" pitchFamily="2" charset="2"/>
              </a:rPr>
              <a:t> Ask the package manager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Package might be installed by the user himself </a:t>
            </a:r>
            <a:br>
              <a:rPr lang="en-US" noProof="0" dirty="0"/>
            </a:br>
            <a:r>
              <a:rPr lang="en-US" noProof="0" dirty="0">
                <a:sym typeface="Wingdings" panose="05000000000000000000" pitchFamily="2" charset="2"/>
              </a:rPr>
              <a:t> </a:t>
            </a:r>
            <a:r>
              <a:rPr lang="en-US" noProof="0" dirty="0"/>
              <a:t>Ask the user for help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Common location (e.g. </a:t>
            </a:r>
            <a:r>
              <a:rPr lang="en-US" sz="2200" noProof="0" dirty="0">
                <a:latin typeface="Consolas" panose="020B0609020204030204" pitchFamily="49" charset="0"/>
              </a:rPr>
              <a:t>/</a:t>
            </a:r>
            <a:r>
              <a:rPr lang="en-US" sz="2200" noProof="0" dirty="0" err="1">
                <a:latin typeface="Consolas" panose="020B0609020204030204" pitchFamily="49" charset="0"/>
              </a:rPr>
              <a:t>usr</a:t>
            </a:r>
            <a:r>
              <a:rPr lang="en-US" sz="2200" noProof="0" dirty="0">
                <a:latin typeface="Consolas" panose="020B0609020204030204" pitchFamily="49" charset="0"/>
              </a:rPr>
              <a:t>/include</a:t>
            </a:r>
            <a:r>
              <a:rPr lang="en-US" noProof="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Random guesses </a:t>
            </a:r>
          </a:p>
          <a:p>
            <a:pPr marL="457200" indent="-457200">
              <a:buFont typeface="+mj-lt"/>
              <a:buAutoNum type="arabicPeriod"/>
            </a:pPr>
            <a:endParaRPr lang="en-US" noProof="0" dirty="0"/>
          </a:p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B5782-4BA4-41DB-80F4-0E80B28ED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BF32-99CF-4845-A7DC-2941193B9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22055171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E79D-15CD-4E87-A019-340531E6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dirty="0" err="1">
                <a:latin typeface="Consolas" panose="020B0609020204030204" pitchFamily="49" charset="0"/>
              </a:rPr>
              <a:t>find_package</a:t>
            </a:r>
            <a:r>
              <a:rPr lang="en-US" noProof="0" dirty="0" err="1"/>
              <a:t>’s</a:t>
            </a:r>
            <a:r>
              <a:rPr lang="en-US" noProof="0" dirty="0"/>
              <a:t> Module mode – Finding artifacts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EE3B7-2033-461F-8E6F-F7CFDA933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Module mode is "guessing" where to find libraries, include directories, ...</a:t>
            </a:r>
          </a:p>
          <a:p>
            <a:r>
              <a:rPr lang="en-US" sz="2200" noProof="0" dirty="0" err="1">
                <a:latin typeface="Consolas" panose="020B0609020204030204" pitchFamily="49" charset="0"/>
              </a:rPr>
              <a:t>find_library</a:t>
            </a:r>
            <a:r>
              <a:rPr lang="en-US" noProof="0" dirty="0"/>
              <a:t>, </a:t>
            </a:r>
            <a:r>
              <a:rPr lang="en-US" sz="2200" noProof="0" dirty="0" err="1">
                <a:latin typeface="Consolas" panose="020B0609020204030204" pitchFamily="49" charset="0"/>
              </a:rPr>
              <a:t>find_path</a:t>
            </a:r>
            <a:r>
              <a:rPr lang="en-US" noProof="0" dirty="0"/>
              <a:t>, </a:t>
            </a:r>
            <a:r>
              <a:rPr lang="en-US" sz="2200" noProof="0" dirty="0" err="1">
                <a:latin typeface="Consolas" panose="020B0609020204030204" pitchFamily="49" charset="0"/>
              </a:rPr>
              <a:t>find_file</a:t>
            </a:r>
            <a:r>
              <a:rPr lang="en-US" noProof="0" dirty="0"/>
              <a:t>, </a:t>
            </a:r>
            <a:r>
              <a:rPr lang="en-US" sz="2200" noProof="0" dirty="0" err="1">
                <a:latin typeface="Consolas" panose="020B0609020204030204" pitchFamily="49" charset="0"/>
              </a:rPr>
              <a:t>find_program</a:t>
            </a:r>
            <a:r>
              <a:rPr lang="en-US" noProof="0" dirty="0"/>
              <a:t> all share the (almost) same signature:</a:t>
            </a:r>
            <a:br>
              <a:rPr lang="en-US" noProof="0" dirty="0"/>
            </a:br>
            <a:r>
              <a:rPr lang="en-US" sz="1900" noProof="0" dirty="0" err="1">
                <a:solidFill>
                  <a:srgbClr val="06287E"/>
                </a:solidFill>
                <a:latin typeface="Consolas" panose="020B0609020204030204" pitchFamily="49" charset="0"/>
              </a:rPr>
              <a:t>find_XXX</a:t>
            </a:r>
            <a:r>
              <a:rPr lang="en-US" sz="1900" noProof="0" dirty="0">
                <a:latin typeface="Consolas" panose="020B0609020204030204" pitchFamily="49" charset="0"/>
              </a:rPr>
              <a:t>(</a:t>
            </a:r>
            <a:br>
              <a:rPr lang="en-US" sz="1900" noProof="0" dirty="0">
                <a:latin typeface="Consolas" panose="020B0609020204030204" pitchFamily="49" charset="0"/>
              </a:rPr>
            </a:br>
            <a:r>
              <a:rPr lang="en-US" sz="1900" noProof="0" dirty="0">
                <a:latin typeface="Consolas" panose="020B0609020204030204" pitchFamily="49" charset="0"/>
              </a:rPr>
              <a:t>    &lt;VAR&gt;</a:t>
            </a:r>
            <a:br>
              <a:rPr lang="en-US" sz="1900" noProof="0" dirty="0">
                <a:latin typeface="Consolas" panose="020B0609020204030204" pitchFamily="49" charset="0"/>
              </a:rPr>
            </a:br>
            <a:r>
              <a:rPr lang="en-US" sz="1900" noProof="0" dirty="0">
                <a:latin typeface="Consolas" panose="020B0609020204030204" pitchFamily="49" charset="0"/>
              </a:rPr>
              <a:t>    name | NAMES name1 [name2 ...]</a:t>
            </a:r>
            <a:br>
              <a:rPr lang="en-US" sz="1900" noProof="0" dirty="0">
                <a:latin typeface="Consolas" panose="020B0609020204030204" pitchFamily="49" charset="0"/>
              </a:rPr>
            </a:br>
            <a:r>
              <a:rPr lang="en-US" sz="1900" noProof="0" dirty="0">
                <a:latin typeface="Consolas" panose="020B0609020204030204" pitchFamily="49" charset="0"/>
              </a:rPr>
              <a:t>    [HINTS path1 [path2 ... ENV var]]</a:t>
            </a:r>
            <a:br>
              <a:rPr lang="en-US" sz="1900" noProof="0" dirty="0">
                <a:latin typeface="Consolas" panose="020B0609020204030204" pitchFamily="49" charset="0"/>
              </a:rPr>
            </a:br>
            <a:r>
              <a:rPr lang="en-US" sz="1900" noProof="0" dirty="0">
                <a:latin typeface="Consolas" panose="020B0609020204030204" pitchFamily="49" charset="0"/>
              </a:rPr>
              <a:t>    [PATHS path1 [path2 ... ENV var]]</a:t>
            </a:r>
            <a:br>
              <a:rPr lang="en-US" sz="1900" noProof="0" dirty="0">
                <a:latin typeface="Consolas" panose="020B0609020204030204" pitchFamily="49" charset="0"/>
              </a:rPr>
            </a:br>
            <a:r>
              <a:rPr lang="en-US" sz="1900" noProof="0" dirty="0">
                <a:latin typeface="Consolas" panose="020B0609020204030204" pitchFamily="49" charset="0"/>
              </a:rPr>
              <a:t>    [PATH_SUFFIXES suffix1 [suffix2 ...]]</a:t>
            </a:r>
            <a:br>
              <a:rPr lang="en-US" sz="1900" noProof="0" dirty="0">
                <a:latin typeface="Consolas" panose="020B0609020204030204" pitchFamily="49" charset="0"/>
              </a:rPr>
            </a:br>
            <a:r>
              <a:rPr lang="en-US" sz="1900" noProof="0" dirty="0">
                <a:latin typeface="Consolas" panose="020B0609020204030204" pitchFamily="49" charset="0"/>
              </a:rPr>
              <a:t>    [DOC "cache documentation string"])</a:t>
            </a:r>
          </a:p>
          <a:p>
            <a:r>
              <a:rPr lang="en-US" noProof="0" dirty="0"/>
              <a:t>They create a cached variable </a:t>
            </a:r>
            <a:r>
              <a:rPr lang="en-US" sz="2200" noProof="0" dirty="0">
                <a:latin typeface="Consolas" panose="020B0609020204030204" pitchFamily="49" charset="0"/>
              </a:rPr>
              <a:t>&lt;VAR&gt;</a:t>
            </a:r>
            <a:r>
              <a:rPr lang="en-US" noProof="0" dirty="0"/>
              <a:t> which the user can adapt</a:t>
            </a:r>
          </a:p>
          <a:p>
            <a:r>
              <a:rPr lang="en-US" noProof="0" dirty="0"/>
              <a:t>Hints are better guesses than paths and usually rely on previously found things</a:t>
            </a:r>
          </a:p>
          <a:p>
            <a:r>
              <a:rPr lang="en-US" noProof="0" dirty="0"/>
              <a:t>Complex search procedure!</a:t>
            </a:r>
          </a:p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140DF-6BE8-4550-97BE-206CC7A8A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9BD7A-0FFD-4088-AB93-8400A0A52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EE9C78-777A-4839-8713-C9646D0E708B}"/>
              </a:ext>
            </a:extLst>
          </p:cNvPr>
          <p:cNvSpPr txBox="1"/>
          <p:nvPr/>
        </p:nvSpPr>
        <p:spPr>
          <a:xfrm>
            <a:off x="8009365" y="5919987"/>
            <a:ext cx="3750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>
                <a:hlinkClick r:id="rId2"/>
              </a:rPr>
              <a:t>find_library</a:t>
            </a:r>
            <a:r>
              <a:rPr lang="de-CH" sz="1400"/>
              <a:t>, </a:t>
            </a:r>
            <a:r>
              <a:rPr lang="de-CH" sz="1400">
                <a:hlinkClick r:id="rId3"/>
              </a:rPr>
              <a:t>find_path</a:t>
            </a:r>
            <a:r>
              <a:rPr lang="de-CH" sz="1400"/>
              <a:t>, </a:t>
            </a:r>
            <a:r>
              <a:rPr lang="de-CH" sz="1400">
                <a:hlinkClick r:id="rId4"/>
              </a:rPr>
              <a:t>find_file</a:t>
            </a:r>
            <a:r>
              <a:rPr lang="de-CH" sz="1400"/>
              <a:t>, </a:t>
            </a:r>
            <a:r>
              <a:rPr lang="de-CH" sz="1400">
                <a:hlinkClick r:id="rId5"/>
              </a:rPr>
              <a:t>find_program</a:t>
            </a:r>
            <a:endParaRPr lang="en-CH" sz="1400"/>
          </a:p>
        </p:txBody>
      </p:sp>
    </p:spTree>
    <p:extLst>
      <p:ext uri="{BB962C8B-B14F-4D97-AF65-F5344CB8AC3E}">
        <p14:creationId xmlns:p14="http://schemas.microsoft.com/office/powerpoint/2010/main" val="21647110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50AC-C927-43FC-9E7A-8D019D9A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err="1">
                <a:latin typeface="Consolas" panose="020B0609020204030204" pitchFamily="49" charset="0"/>
              </a:rPr>
              <a:t>find_package</a:t>
            </a:r>
            <a:r>
              <a:rPr lang="en-US" noProof="0" err="1"/>
              <a:t>’s</a:t>
            </a:r>
            <a:r>
              <a:rPr lang="en-US" noProof="0"/>
              <a:t> Module mode – Good first guesses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A1395-2AAA-45D7-AC87-2F4F3BC64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If you are looking for a module that is likely to be installed with a package manager: Try pkg-config:</a:t>
            </a:r>
            <a:br>
              <a:rPr lang="en-US" noProof="0"/>
            </a:br>
            <a:r>
              <a:rPr lang="en-US" sz="2200" noProof="0" err="1">
                <a:solidFill>
                  <a:srgbClr val="007020"/>
                </a:solidFill>
                <a:latin typeface="Consolas" panose="020B0609020204030204" pitchFamily="49" charset="0"/>
              </a:rPr>
              <a:t>find_package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noProof="0" err="1">
                <a:solidFill>
                  <a:srgbClr val="4070A0"/>
                </a:solidFill>
                <a:latin typeface="Consolas" panose="020B0609020204030204" pitchFamily="49" charset="0"/>
              </a:rPr>
              <a:t>PkgConfig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noProof="0" err="1">
                <a:solidFill>
                  <a:srgbClr val="007020"/>
                </a:solidFill>
                <a:latin typeface="Consolas" panose="020B0609020204030204" pitchFamily="49" charset="0"/>
              </a:rPr>
              <a:t>pkg_check_modules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noProof="0" err="1">
                <a:solidFill>
                  <a:srgbClr val="4070A0"/>
                </a:solidFill>
                <a:latin typeface="Consolas" panose="020B0609020204030204" pitchFamily="49" charset="0"/>
              </a:rPr>
              <a:t>PKG_Libinput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QUIET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noProof="0" err="1">
                <a:solidFill>
                  <a:srgbClr val="4070A0"/>
                </a:solidFill>
                <a:latin typeface="Consolas" panose="020B0609020204030204" pitchFamily="49" charset="0"/>
              </a:rPr>
              <a:t>libinput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&gt;=1.6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200" noProof="0">
              <a:latin typeface="Consolas" panose="020B0609020204030204" pitchFamily="49" charset="0"/>
            </a:endParaRPr>
          </a:p>
          <a:p>
            <a:r>
              <a:rPr lang="en-US" noProof="0"/>
              <a:t>Don’t trust the result </a:t>
            </a:r>
            <a:r>
              <a:rPr lang="en-US" noProof="0">
                <a:sym typeface="Wingdings" panose="05000000000000000000" pitchFamily="2" charset="2"/>
              </a:rPr>
              <a:t> use paths as a hint</a:t>
            </a:r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860F6-4FE4-4933-BC91-9113027E7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D3611-78DC-49D0-98F3-6F318FF77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36D7A-B24A-447A-9BDA-B5DC3B927F4D}"/>
              </a:ext>
            </a:extLst>
          </p:cNvPr>
          <p:cNvSpPr/>
          <p:nvPr/>
        </p:nvSpPr>
        <p:spPr>
          <a:xfrm>
            <a:off x="775855" y="333531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H" sz="1600">
                <a:latin typeface="Consolas" panose="020B0609020204030204" pitchFamily="49" charset="0"/>
              </a:rPr>
              <a:t> &gt; cat /</a:t>
            </a:r>
            <a:r>
              <a:rPr lang="en-CH" sz="1600" err="1">
                <a:latin typeface="Consolas" panose="020B0609020204030204" pitchFamily="49" charset="0"/>
              </a:rPr>
              <a:t>usr</a:t>
            </a:r>
            <a:r>
              <a:rPr lang="en-CH" sz="1600">
                <a:latin typeface="Consolas" panose="020B0609020204030204" pitchFamily="49" charset="0"/>
              </a:rPr>
              <a:t>/lib/</a:t>
            </a:r>
            <a:r>
              <a:rPr lang="en-CH" sz="1600" err="1">
                <a:latin typeface="Consolas" panose="020B0609020204030204" pitchFamily="49" charset="0"/>
              </a:rPr>
              <a:t>pkgconfig</a:t>
            </a:r>
            <a:r>
              <a:rPr lang="en-CH" sz="1600">
                <a:latin typeface="Consolas" panose="020B0609020204030204" pitchFamily="49" charset="0"/>
              </a:rPr>
              <a:t>/</a:t>
            </a:r>
            <a:r>
              <a:rPr lang="de-CH" sz="1600">
                <a:latin typeface="Consolas" panose="020B0609020204030204" pitchFamily="49" charset="0"/>
              </a:rPr>
              <a:t>libinput</a:t>
            </a:r>
            <a:r>
              <a:rPr lang="en-CH" sz="1600">
                <a:latin typeface="Consolas" panose="020B0609020204030204" pitchFamily="49" charset="0"/>
              </a:rPr>
              <a:t>.pc</a:t>
            </a:r>
          </a:p>
          <a:p>
            <a:r>
              <a:rPr lang="de-CH" sz="1600">
                <a:latin typeface="Consolas" panose="020B0609020204030204" pitchFamily="49" charset="0"/>
              </a:rPr>
              <a:t>prefix=/usr</a:t>
            </a:r>
          </a:p>
          <a:p>
            <a:r>
              <a:rPr lang="de-CH" sz="1600">
                <a:latin typeface="Consolas" panose="020B0609020204030204" pitchFamily="49" charset="0"/>
              </a:rPr>
              <a:t>libdir=${prefix}/lib</a:t>
            </a:r>
          </a:p>
          <a:p>
            <a:r>
              <a:rPr lang="de-CH" sz="1600">
                <a:latin typeface="Consolas" panose="020B0609020204030204" pitchFamily="49" charset="0"/>
              </a:rPr>
              <a:t>includedir=${prefix}/include</a:t>
            </a:r>
          </a:p>
          <a:p>
            <a:endParaRPr lang="de-CH" sz="1600">
              <a:latin typeface="Consolas" panose="020B0609020204030204" pitchFamily="49" charset="0"/>
            </a:endParaRPr>
          </a:p>
          <a:p>
            <a:r>
              <a:rPr lang="de-CH" sz="1600">
                <a:latin typeface="Consolas" panose="020B0609020204030204" pitchFamily="49" charset="0"/>
              </a:rPr>
              <a:t>Name: Libinput</a:t>
            </a:r>
          </a:p>
          <a:p>
            <a:r>
              <a:rPr lang="de-CH" sz="1600">
                <a:latin typeface="Consolas" panose="020B0609020204030204" pitchFamily="49" charset="0"/>
              </a:rPr>
              <a:t>Description: Input device library</a:t>
            </a:r>
          </a:p>
          <a:p>
            <a:r>
              <a:rPr lang="de-CH" sz="1600">
                <a:latin typeface="Consolas" panose="020B0609020204030204" pitchFamily="49" charset="0"/>
              </a:rPr>
              <a:t>Version: 1.13.1</a:t>
            </a:r>
          </a:p>
          <a:p>
            <a:r>
              <a:rPr lang="de-CH" sz="1600">
                <a:latin typeface="Consolas" panose="020B0609020204030204" pitchFamily="49" charset="0"/>
              </a:rPr>
              <a:t>Libs: -L${libdir} -linput</a:t>
            </a:r>
          </a:p>
          <a:p>
            <a:r>
              <a:rPr lang="de-CH" sz="1600">
                <a:latin typeface="Consolas" panose="020B0609020204030204" pitchFamily="49" charset="0"/>
              </a:rPr>
              <a:t>Cflags: -I${includedir}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B79FB-DD96-4D4F-AE19-F1751180DA09}"/>
              </a:ext>
            </a:extLst>
          </p:cNvPr>
          <p:cNvSpPr/>
          <p:nvPr/>
        </p:nvSpPr>
        <p:spPr>
          <a:xfrm>
            <a:off x="6608618" y="3661524"/>
            <a:ext cx="529243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500">
                <a:latin typeface="Consolas" panose="020B0609020204030204" pitchFamily="49" charset="0"/>
              </a:rPr>
              <a:t>PKG_Libinput_FOUND:INTERNAL=1</a:t>
            </a:r>
          </a:p>
          <a:p>
            <a:r>
              <a:rPr lang="de-CH" sz="1500">
                <a:latin typeface="Consolas" panose="020B0609020204030204" pitchFamily="49" charset="0"/>
              </a:rPr>
              <a:t>PKG_Libinput_INCLUDEDIR:INTERNAL=/usr/include</a:t>
            </a:r>
          </a:p>
          <a:p>
            <a:r>
              <a:rPr lang="de-CH" sz="1500">
                <a:latin typeface="Consolas" panose="020B0609020204030204" pitchFamily="49" charset="0"/>
              </a:rPr>
              <a:t>PKG_Libinput_LDFLAGS:INTERNAL=-linput</a:t>
            </a:r>
          </a:p>
          <a:p>
            <a:r>
              <a:rPr lang="de-CH" sz="1500">
                <a:latin typeface="Consolas" panose="020B0609020204030204" pitchFamily="49" charset="0"/>
              </a:rPr>
              <a:t>PKG_Libinput_LIBDIR:INTERNAL=/usr/lib</a:t>
            </a:r>
          </a:p>
          <a:p>
            <a:r>
              <a:rPr lang="de-CH" sz="1500">
                <a:latin typeface="Consolas" panose="020B0609020204030204" pitchFamily="49" charset="0"/>
              </a:rPr>
              <a:t>PKG_Libinput_LIBRARIES:INTERNAL=input</a:t>
            </a:r>
          </a:p>
          <a:p>
            <a:r>
              <a:rPr lang="de-CH" sz="1500">
                <a:latin typeface="Consolas" panose="020B0609020204030204" pitchFamily="49" charset="0"/>
              </a:rPr>
              <a:t>PKG_Libinput_PREFIX:INTERNAL=/usr</a:t>
            </a:r>
          </a:p>
          <a:p>
            <a:r>
              <a:rPr lang="de-CH" sz="1500">
                <a:latin typeface="Consolas" panose="020B0609020204030204" pitchFamily="49" charset="0"/>
              </a:rPr>
              <a:t>PKG_Libinput_STATIC_LDFLAGS:INTERNAL=-linput</a:t>
            </a:r>
          </a:p>
          <a:p>
            <a:r>
              <a:rPr lang="de-CH" sz="1500">
                <a:latin typeface="Consolas" panose="020B0609020204030204" pitchFamily="49" charset="0"/>
              </a:rPr>
              <a:t>PKG_Libinput_STATIC_LIBRARIES:INTERNAL=input</a:t>
            </a:r>
          </a:p>
          <a:p>
            <a:r>
              <a:rPr lang="de-CH" sz="1500">
                <a:latin typeface="Consolas" panose="020B0609020204030204" pitchFamily="49" charset="0"/>
              </a:rPr>
              <a:t>PKG_Libinput_VERSION:INTERNAL=1.13.1</a:t>
            </a:r>
          </a:p>
          <a:p>
            <a:r>
              <a:rPr lang="de-CH" sz="1500">
                <a:latin typeface="Consolas" panose="020B0609020204030204" pitchFamily="49" charset="0"/>
              </a:rPr>
              <a:t>... (skipped empty variables)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0B63085-B6D8-44FD-84EE-B90BE910ACB0}"/>
              </a:ext>
            </a:extLst>
          </p:cNvPr>
          <p:cNvSpPr/>
          <p:nvPr/>
        </p:nvSpPr>
        <p:spPr>
          <a:xfrm>
            <a:off x="5185063" y="4433455"/>
            <a:ext cx="1122218" cy="6096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73489C-85B2-471A-B83B-F6F568DD8883}"/>
              </a:ext>
            </a:extLst>
          </p:cNvPr>
          <p:cNvSpPr/>
          <p:nvPr/>
        </p:nvSpPr>
        <p:spPr>
          <a:xfrm>
            <a:off x="7626927" y="2161309"/>
            <a:ext cx="914400" cy="471055"/>
          </a:xfrm>
          <a:prstGeom prst="rect">
            <a:avLst/>
          </a:prstGeom>
          <a:noFill/>
          <a:ln w="57150">
            <a:solidFill>
              <a:srgbClr val="00B05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1C64CC-752D-4984-9FDF-130D31D15A3A}"/>
              </a:ext>
            </a:extLst>
          </p:cNvPr>
          <p:cNvSpPr txBox="1"/>
          <p:nvPr/>
        </p:nvSpPr>
        <p:spPr>
          <a:xfrm>
            <a:off x="8084127" y="1702283"/>
            <a:ext cx="2992582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CH"/>
              <a:t>You can restrict the version</a:t>
            </a:r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173600-B48D-4BF6-B288-FBC944095EC0}"/>
              </a:ext>
            </a:extLst>
          </p:cNvPr>
          <p:cNvSpPr txBox="1"/>
          <p:nvPr/>
        </p:nvSpPr>
        <p:spPr>
          <a:xfrm>
            <a:off x="10470960" y="5964834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>
                <a:hlinkClick r:id="rId2"/>
              </a:rPr>
              <a:t>FindPkgConfig</a:t>
            </a:r>
            <a:endParaRPr lang="en-CH" sz="1400"/>
          </a:p>
        </p:txBody>
      </p:sp>
    </p:spTree>
    <p:extLst>
      <p:ext uri="{BB962C8B-B14F-4D97-AF65-F5344CB8AC3E}">
        <p14:creationId xmlns:p14="http://schemas.microsoft.com/office/powerpoint/2010/main" val="62046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 animBg="1"/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AEC8-9F58-4C7F-BEA6-E87595C4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err="1">
                <a:latin typeface="Consolas" panose="020B0609020204030204" pitchFamily="49" charset="0"/>
              </a:rPr>
              <a:t>find_package</a:t>
            </a:r>
            <a:r>
              <a:rPr lang="en-US" noProof="0" err="1"/>
              <a:t>’s</a:t>
            </a:r>
            <a:r>
              <a:rPr lang="en-US" noProof="0"/>
              <a:t> Module mode – Finding artifacts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5A8A1-68D5-4241-A8FA-0B564D781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Reuse what you got from pkg-config (as </a:t>
            </a:r>
            <a:r>
              <a:rPr lang="en-US" sz="2200" noProof="0">
                <a:latin typeface="Consolas" panose="020B0609020204030204" pitchFamily="49" charset="0"/>
              </a:rPr>
              <a:t>HINT</a:t>
            </a:r>
            <a:r>
              <a:rPr lang="en-US" noProof="0"/>
              <a:t>, not as </a:t>
            </a:r>
            <a:r>
              <a:rPr lang="en-US" sz="2200" noProof="0">
                <a:latin typeface="Consolas" panose="020B0609020204030204" pitchFamily="49" charset="0"/>
              </a:rPr>
              <a:t>PATH</a:t>
            </a:r>
            <a:r>
              <a:rPr lang="en-US" noProof="0"/>
              <a:t>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E6AC8-1DCF-4F72-98E8-DCEFA995F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B0A8-FDC8-4A78-AB04-2B195CFEF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524F2-7338-4592-8C69-5607A59E3E7A}"/>
              </a:ext>
            </a:extLst>
          </p:cNvPr>
          <p:cNvSpPr/>
          <p:nvPr/>
        </p:nvSpPr>
        <p:spPr>
          <a:xfrm>
            <a:off x="2893290" y="198866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find_path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Libinput_INCLUDE_DIR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NAMES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libinput.h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HINTS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PKG_Libinput_INCLUDE_DIRS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  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find_library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Libinput_LIBRARY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NAMES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input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HINTS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PKG_Libinput_LIBRARY_DIRS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)</a:t>
            </a:r>
            <a:endParaRPr lang="en-CH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49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57EC-A966-420C-938E-E274998A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err="1">
                <a:latin typeface="Consolas" panose="020B0609020204030204" pitchFamily="49" charset="0"/>
              </a:rPr>
              <a:t>find_package</a:t>
            </a:r>
            <a:r>
              <a:rPr lang="en-US" noProof="0" err="1"/>
              <a:t>’s</a:t>
            </a:r>
            <a:r>
              <a:rPr lang="en-US" noProof="0"/>
              <a:t> Module mode – Handle Arguments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ABCF-01C9-4861-A052-B1C74F0C1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noProof="0"/>
              <a:t>Often done with </a:t>
            </a:r>
            <a:r>
              <a:rPr lang="en-US" sz="1900" noProof="0" err="1">
                <a:latin typeface="Consolas" panose="020B0609020204030204" pitchFamily="49" charset="0"/>
              </a:rPr>
              <a:t>FindPackageHandleStandardArgs</a:t>
            </a:r>
            <a:endParaRPr lang="en-US" sz="1900" noProof="0">
              <a:latin typeface="Consolas" panose="020B0609020204030204" pitchFamily="49" charset="0"/>
            </a:endParaRPr>
          </a:p>
          <a:p>
            <a:pPr lvl="1"/>
            <a:r>
              <a:rPr lang="en-US" noProof="0">
                <a:sym typeface="Wingdings" panose="05000000000000000000" pitchFamily="2" charset="2"/>
              </a:rPr>
              <a:t>Takes care of version matching (including </a:t>
            </a:r>
            <a:r>
              <a:rPr lang="en-US" sz="1800" noProof="0">
                <a:latin typeface="Consolas" panose="020B0609020204030204" pitchFamily="49" charset="0"/>
                <a:sym typeface="Wingdings" panose="05000000000000000000" pitchFamily="2" charset="2"/>
              </a:rPr>
              <a:t>EXACT</a:t>
            </a:r>
            <a:r>
              <a:rPr lang="en-US" noProof="0">
                <a:sym typeface="Wingdings" panose="05000000000000000000" pitchFamily="2" charset="2"/>
              </a:rPr>
              <a:t>), </a:t>
            </a:r>
            <a:br>
              <a:rPr lang="en-US" noProof="0">
                <a:sym typeface="Wingdings" panose="05000000000000000000" pitchFamily="2" charset="2"/>
              </a:rPr>
            </a:br>
            <a:r>
              <a:rPr lang="en-US" sz="1800" noProof="0">
                <a:latin typeface="Consolas" panose="020B0609020204030204" pitchFamily="49" charset="0"/>
                <a:sym typeface="Wingdings" panose="05000000000000000000" pitchFamily="2" charset="2"/>
              </a:rPr>
              <a:t>REQUIRED</a:t>
            </a:r>
            <a:r>
              <a:rPr lang="en-US" noProof="0">
                <a:sym typeface="Wingdings" panose="05000000000000000000" pitchFamily="2" charset="2"/>
              </a:rPr>
              <a:t>, </a:t>
            </a:r>
            <a:r>
              <a:rPr lang="en-US" sz="1800" noProof="0">
                <a:sym typeface="Wingdings" panose="05000000000000000000" pitchFamily="2" charset="2"/>
              </a:rPr>
              <a:t>QUIET</a:t>
            </a:r>
          </a:p>
          <a:p>
            <a:pPr lvl="1"/>
            <a:r>
              <a:rPr lang="en-US" noProof="0"/>
              <a:t>Checks that certain variables are set (cache-</a:t>
            </a:r>
            <a:br>
              <a:rPr lang="en-US" noProof="0"/>
            </a:br>
            <a:r>
              <a:rPr lang="en-US" noProof="0"/>
              <a:t>variables because user should be able to set </a:t>
            </a:r>
            <a:br>
              <a:rPr lang="en-US" noProof="0"/>
            </a:br>
            <a:r>
              <a:rPr lang="en-US" noProof="0"/>
              <a:t>them himself)</a:t>
            </a:r>
          </a:p>
          <a:p>
            <a:r>
              <a:rPr lang="en-US" noProof="0"/>
              <a:t>You can also do it yourself of course</a:t>
            </a:r>
          </a:p>
          <a:p>
            <a:pPr marL="457200" lvl="1" indent="0">
              <a:buNone/>
            </a:pP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82CFD-6ABD-404E-BB75-E074B6998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20773-E8C1-4D28-8EC7-5A38E5434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57CAF-E761-4F3D-B96C-0428C707E909}"/>
              </a:ext>
            </a:extLst>
          </p:cNvPr>
          <p:cNvSpPr txBox="1"/>
          <p:nvPr/>
        </p:nvSpPr>
        <p:spPr>
          <a:xfrm>
            <a:off x="8868062" y="5919987"/>
            <a:ext cx="2892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>
                <a:hlinkClick r:id="rId2"/>
              </a:rPr>
              <a:t>FindPackageHandleStandardArgs</a:t>
            </a:r>
            <a:endParaRPr lang="en-CH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56FFA8-8231-4B94-879E-3EE2CFE06ECA}"/>
              </a:ext>
            </a:extLst>
          </p:cNvPr>
          <p:cNvSpPr/>
          <p:nvPr/>
        </p:nvSpPr>
        <p:spPr>
          <a:xfrm>
            <a:off x="6869007" y="1087439"/>
            <a:ext cx="532299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find_path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MyLib_INCLUDE_DIR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...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find_library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MyLib_LIBRARY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...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mark_as_advanced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MyLib_INCLUDE_DIR</a:t>
            </a:r>
          </a:p>
          <a:p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  MyLib_LIBRARY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set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MyLib_VERSION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...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CH" sz="1600" i="1">
                <a:solidFill>
                  <a:srgbClr val="60A0B0"/>
                </a:solidFill>
                <a:latin typeface="Consolas" panose="020B0609020204030204" pitchFamily="49" charset="0"/>
              </a:rPr>
              <a:t># if possible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FindPackageHandleStandardArgs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find_package_handle_standard_args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REQUIRED_VARS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MyLib_INCLUDE_DIR</a:t>
            </a:r>
          </a:p>
          <a:p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    MyLib_LIBRARY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VERSION_VAR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MyLib_VERSION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)</a:t>
            </a:r>
            <a:endParaRPr lang="en-CH" sz="160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DE1D3-62E3-4094-9B6D-93293D9BB427}"/>
              </a:ext>
            </a:extLst>
          </p:cNvPr>
          <p:cNvSpPr/>
          <p:nvPr/>
        </p:nvSpPr>
        <p:spPr>
          <a:xfrm>
            <a:off x="1147061" y="4676899"/>
            <a:ext cx="10281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1400" err="1">
                <a:latin typeface="Consolas" panose="020B0609020204030204" pitchFamily="49" charset="0"/>
              </a:rPr>
              <a:t>CMake</a:t>
            </a:r>
            <a:r>
              <a:rPr lang="en-CH" sz="1400">
                <a:latin typeface="Consolas" panose="020B0609020204030204" pitchFamily="49" charset="0"/>
              </a:rPr>
              <a:t> Error at /</a:t>
            </a:r>
            <a:r>
              <a:rPr lang="en-CH" sz="1400" err="1">
                <a:latin typeface="Consolas" panose="020B0609020204030204" pitchFamily="49" charset="0"/>
              </a:rPr>
              <a:t>usr</a:t>
            </a:r>
            <a:r>
              <a:rPr lang="en-CH" sz="1400">
                <a:latin typeface="Consolas" panose="020B0609020204030204" pitchFamily="49" charset="0"/>
              </a:rPr>
              <a:t>/share/cmake-3.14/Modules/FindPackageHandleStandardArgs.cmake:137 (message):</a:t>
            </a:r>
          </a:p>
          <a:p>
            <a:r>
              <a:rPr lang="en-CH" sz="1400">
                <a:latin typeface="Consolas" panose="020B0609020204030204" pitchFamily="49" charset="0"/>
              </a:rPr>
              <a:t>  Could NOT find </a:t>
            </a:r>
            <a:r>
              <a:rPr lang="en-CH" sz="1400" err="1">
                <a:latin typeface="Consolas" panose="020B0609020204030204" pitchFamily="49" charset="0"/>
              </a:rPr>
              <a:t>MyLib</a:t>
            </a:r>
            <a:r>
              <a:rPr lang="en-CH" sz="1400">
                <a:latin typeface="Consolas" panose="020B0609020204030204" pitchFamily="49" charset="0"/>
              </a:rPr>
              <a:t> (missing: </a:t>
            </a:r>
            <a:r>
              <a:rPr lang="en-CH" sz="1400" err="1">
                <a:latin typeface="Consolas" panose="020B0609020204030204" pitchFamily="49" charset="0"/>
              </a:rPr>
              <a:t>MyLib_INCLUDE_DIR</a:t>
            </a:r>
            <a:r>
              <a:rPr lang="en-CH" sz="1400">
                <a:latin typeface="Consolas" panose="020B0609020204030204" pitchFamily="49" charset="0"/>
              </a:rPr>
              <a:t> </a:t>
            </a:r>
            <a:r>
              <a:rPr lang="en-CH" sz="1400" err="1">
                <a:latin typeface="Consolas" panose="020B0609020204030204" pitchFamily="49" charset="0"/>
              </a:rPr>
              <a:t>MyLib_LIBRARY</a:t>
            </a:r>
            <a:r>
              <a:rPr lang="en-CH" sz="1400">
                <a:latin typeface="Consolas" panose="020B0609020204030204" pitchFamily="49" charset="0"/>
              </a:rPr>
              <a:t>) (found</a:t>
            </a:r>
            <a:r>
              <a:rPr lang="de-CH" sz="1400">
                <a:latin typeface="Consolas" panose="020B0609020204030204" pitchFamily="49" charset="0"/>
              </a:rPr>
              <a:t> </a:t>
            </a:r>
            <a:r>
              <a:rPr lang="en-CH" sz="1400">
                <a:latin typeface="Consolas" panose="020B0609020204030204" pitchFamily="49" charset="0"/>
              </a:rPr>
              <a:t>version "...")</a:t>
            </a:r>
          </a:p>
          <a:p>
            <a:r>
              <a:rPr lang="en-CH" sz="1400">
                <a:latin typeface="Consolas" panose="020B0609020204030204" pitchFamily="49" charset="0"/>
              </a:rPr>
              <a:t>Call Stack (most recent call first):</a:t>
            </a:r>
          </a:p>
          <a:p>
            <a:r>
              <a:rPr lang="en-CH" sz="1400">
                <a:latin typeface="Consolas" panose="020B0609020204030204" pitchFamily="49" charset="0"/>
              </a:rPr>
              <a:t>  /</a:t>
            </a:r>
            <a:r>
              <a:rPr lang="en-CH" sz="1400" err="1">
                <a:latin typeface="Consolas" panose="020B0609020204030204" pitchFamily="49" charset="0"/>
              </a:rPr>
              <a:t>usr</a:t>
            </a:r>
            <a:r>
              <a:rPr lang="en-CH" sz="1400">
                <a:latin typeface="Consolas" panose="020B0609020204030204" pitchFamily="49" charset="0"/>
              </a:rPr>
              <a:t>/share/cmake-3.14/Modules/FindPackageHandleStandardArgs.cmake:378 (_FPHSA_FAILURE_MESSAGE)</a:t>
            </a:r>
          </a:p>
          <a:p>
            <a:r>
              <a:rPr lang="en-CH" sz="1400">
                <a:latin typeface="Consolas" panose="020B0609020204030204" pitchFamily="49" charset="0"/>
              </a:rPr>
              <a:t>  FindMyLib.cmake:8 (</a:t>
            </a:r>
            <a:r>
              <a:rPr lang="en-CH" sz="1400" err="1">
                <a:latin typeface="Consolas" panose="020B0609020204030204" pitchFamily="49" charset="0"/>
              </a:rPr>
              <a:t>find_package_handle_standard_args</a:t>
            </a:r>
            <a:r>
              <a:rPr lang="en-CH" sz="1400">
                <a:latin typeface="Consolas" panose="020B0609020204030204" pitchFamily="49" charset="0"/>
              </a:rPr>
              <a:t>)</a:t>
            </a:r>
          </a:p>
          <a:p>
            <a:r>
              <a:rPr lang="en-CH" sz="1400">
                <a:latin typeface="Consolas" panose="020B0609020204030204" pitchFamily="49" charset="0"/>
              </a:rPr>
              <a:t>  CMakeLists.txt:21 (</a:t>
            </a:r>
            <a:r>
              <a:rPr lang="en-CH" sz="1400" err="1">
                <a:latin typeface="Consolas" panose="020B0609020204030204" pitchFamily="49" charset="0"/>
              </a:rPr>
              <a:t>find_package</a:t>
            </a:r>
            <a:r>
              <a:rPr lang="en-CH" sz="140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549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6804-62D2-48A7-815A-CF08FEFE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err="1">
                <a:latin typeface="Consolas" panose="020B0609020204030204" pitchFamily="49" charset="0"/>
              </a:rPr>
              <a:t>find_package</a:t>
            </a:r>
            <a:r>
              <a:rPr lang="en-US" noProof="0" err="1"/>
              <a:t>’s</a:t>
            </a:r>
            <a:r>
              <a:rPr lang="en-US" noProof="0"/>
              <a:t> Module mode – Handle Arguments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791F9-2769-4673-982F-668A492C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Name conventions for cached variable:</a:t>
            </a:r>
          </a:p>
          <a:p>
            <a:pPr lvl="1"/>
            <a:r>
              <a:rPr lang="en-US" sz="1800" noProof="0" err="1">
                <a:latin typeface="Consolas" panose="020B0609020204030204" pitchFamily="49" charset="0"/>
              </a:rPr>
              <a:t>MyLib_LIBRARY</a:t>
            </a:r>
            <a:r>
              <a:rPr lang="en-US" noProof="0"/>
              <a:t>: path of library (usually from </a:t>
            </a:r>
            <a:r>
              <a:rPr lang="en-US" sz="1800" noProof="0" err="1">
                <a:latin typeface="Consolas" panose="020B0609020204030204" pitchFamily="49" charset="0"/>
              </a:rPr>
              <a:t>find_library</a:t>
            </a:r>
            <a:r>
              <a:rPr lang="en-US" noProof="0"/>
              <a:t>)</a:t>
            </a:r>
          </a:p>
          <a:p>
            <a:pPr lvl="1"/>
            <a:r>
              <a:rPr lang="en-US" sz="1800" noProof="0" err="1">
                <a:latin typeface="Consolas" panose="020B0609020204030204" pitchFamily="49" charset="0"/>
              </a:rPr>
              <a:t>MyLib_INCLUDE_DIR</a:t>
            </a:r>
            <a:r>
              <a:rPr lang="en-US" noProof="0"/>
              <a:t>: list of include directories (usually from </a:t>
            </a:r>
            <a:r>
              <a:rPr lang="en-US" sz="1800" noProof="0" err="1">
                <a:latin typeface="Consolas" panose="020B0609020204030204" pitchFamily="49" charset="0"/>
              </a:rPr>
              <a:t>find_path</a:t>
            </a:r>
            <a:r>
              <a:rPr lang="en-US" noProof="0"/>
              <a:t>)</a:t>
            </a:r>
          </a:p>
          <a:p>
            <a:r>
              <a:rPr lang="en-US" noProof="0"/>
              <a:t>Do not use </a:t>
            </a:r>
            <a:r>
              <a:rPr lang="en-US" sz="2200" noProof="0" err="1">
                <a:latin typeface="Consolas" panose="020B0609020204030204" pitchFamily="49" charset="0"/>
              </a:rPr>
              <a:t>MyLib_LIBRAR</a:t>
            </a:r>
            <a:r>
              <a:rPr lang="en-US" sz="2200" noProof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IES</a:t>
            </a:r>
            <a:r>
              <a:rPr lang="en-US" noProof="0"/>
              <a:t> and </a:t>
            </a:r>
            <a:r>
              <a:rPr lang="en-US" sz="2200" noProof="0" err="1">
                <a:latin typeface="Consolas" panose="020B0609020204030204" pitchFamily="49" charset="0"/>
              </a:rPr>
              <a:t>MyLib_INCLUDE_DIR</a:t>
            </a:r>
            <a:r>
              <a:rPr lang="en-US" sz="2200" noProof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noProof="0"/>
              <a:t> for cached variables</a:t>
            </a:r>
            <a:br>
              <a:rPr lang="en-US" noProof="0"/>
            </a:br>
            <a:r>
              <a:rPr lang="en-US" noProof="0">
                <a:sym typeface="Wingdings" panose="05000000000000000000" pitchFamily="2" charset="2"/>
              </a:rPr>
              <a:t> usually used as final set of libraries and include </a:t>
            </a:r>
            <a:r>
              <a:rPr lang="en-US" noProof="0" err="1">
                <a:sym typeface="Wingdings" panose="05000000000000000000" pitchFamily="2" charset="2"/>
              </a:rPr>
              <a:t>dirs</a:t>
            </a:r>
            <a:r>
              <a:rPr lang="en-US" noProof="0">
                <a:sym typeface="Wingdings" panose="05000000000000000000" pitchFamily="2" charset="2"/>
              </a:rPr>
              <a:t> (not modern CMake style)</a:t>
            </a:r>
          </a:p>
          <a:p>
            <a:r>
              <a:rPr lang="en-US" noProof="0"/>
              <a:t>Try to keep the number of cached variables as small as possible (but you should provide at least one)</a:t>
            </a:r>
          </a:p>
          <a:p>
            <a:r>
              <a:rPr lang="en-US" noProof="0"/>
              <a:t>Mark cached variables as advanced</a:t>
            </a:r>
          </a:p>
          <a:p>
            <a:endParaRPr lang="en-US" noProof="0"/>
          </a:p>
          <a:p>
            <a:pPr lvl="1"/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A4C6E-A62B-42D7-96ED-A01C9620B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56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EFB3A-0BFE-4DB4-A59B-C1D3AAE53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FA004-0C32-4411-A49C-BD193260CA0B}"/>
              </a:ext>
            </a:extLst>
          </p:cNvPr>
          <p:cNvSpPr txBox="1"/>
          <p:nvPr/>
        </p:nvSpPr>
        <p:spPr>
          <a:xfrm>
            <a:off x="9626218" y="5858432"/>
            <a:ext cx="21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>
                <a:hlinkClick r:id="rId2"/>
              </a:rPr>
              <a:t>cmake-developer.7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423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368B480-8B2B-443C-A691-4D90130B0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140325"/>
          </a:xfrm>
        </p:spPr>
        <p:txBody>
          <a:bodyPr/>
          <a:lstStyle/>
          <a:p>
            <a:r>
              <a:rPr lang="en-US" noProof="0"/>
              <a:t>Imported targets are created as normally, but with </a:t>
            </a:r>
            <a:r>
              <a:rPr lang="en-US" sz="2200" noProof="0">
                <a:latin typeface="Consolas" panose="020B0609020204030204" pitchFamily="49" charset="0"/>
              </a:rPr>
              <a:t>IMPORTED</a:t>
            </a:r>
            <a:r>
              <a:rPr lang="en-US" noProof="0"/>
              <a:t> option</a:t>
            </a:r>
          </a:p>
          <a:p>
            <a:r>
              <a:rPr lang="en-US" noProof="0"/>
              <a:t>Modules often set properties directly using </a:t>
            </a:r>
            <a:r>
              <a:rPr lang="en-US" sz="2200" noProof="0" err="1">
                <a:latin typeface="Consolas" panose="020B0609020204030204" pitchFamily="49" charset="0"/>
              </a:rPr>
              <a:t>set_target_properties</a:t>
            </a:r>
            <a:endParaRPr lang="en-US" sz="2200" noProof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9F8E4-A6CF-4680-A6DD-D8A2BDC9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err="1">
                <a:latin typeface="Consolas" panose="020B0609020204030204" pitchFamily="49" charset="0"/>
              </a:rPr>
              <a:t>find_package</a:t>
            </a:r>
            <a:r>
              <a:rPr lang="en-US" noProof="0" err="1"/>
              <a:t>’s</a:t>
            </a:r>
            <a:r>
              <a:rPr lang="en-US" noProof="0"/>
              <a:t> Module mode – Create imported targets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16746-6254-4CCE-9381-758000F60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8480-CD98-4C61-B30D-548F33430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40B1F-2901-4B9D-B21E-48DDBEC7188E}"/>
              </a:ext>
            </a:extLst>
          </p:cNvPr>
          <p:cNvSpPr/>
          <p:nvPr/>
        </p:nvSpPr>
        <p:spPr>
          <a:xfrm>
            <a:off x="657013" y="3087396"/>
            <a:ext cx="10275147" cy="2540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if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NOT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TARGET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Lib::Lib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    add_library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Lib::Lib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INTERFACE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IMPORTED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target_compile_options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Lib::Lib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INTERFACE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"SHELL:-Xcompiler -flag1"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    target_compile_options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Lib::Lib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INTERFACE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"SHELL:-Xcompiler -flag2"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    target_link_libraries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Lib::Lib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INTERFACE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endif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F2FCF5-2CAE-4858-B8EF-9770F00120A8}"/>
              </a:ext>
            </a:extLst>
          </p:cNvPr>
          <p:cNvSpPr/>
          <p:nvPr/>
        </p:nvSpPr>
        <p:spPr>
          <a:xfrm>
            <a:off x="717974" y="3190703"/>
            <a:ext cx="2953173" cy="34544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80491B-214C-484C-A18D-AD48483761AC}"/>
              </a:ext>
            </a:extLst>
          </p:cNvPr>
          <p:cNvSpPr/>
          <p:nvPr/>
        </p:nvSpPr>
        <p:spPr>
          <a:xfrm>
            <a:off x="3864185" y="3605573"/>
            <a:ext cx="2435013" cy="34544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96892-88D2-4B2E-82D8-AB878D27E218}"/>
              </a:ext>
            </a:extLst>
          </p:cNvPr>
          <p:cNvSpPr/>
          <p:nvPr/>
        </p:nvSpPr>
        <p:spPr>
          <a:xfrm>
            <a:off x="6509175" y="4025517"/>
            <a:ext cx="3169919" cy="34544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55C7F6-AB98-4C7B-B1EF-431C46F22608}"/>
              </a:ext>
            </a:extLst>
          </p:cNvPr>
          <p:cNvSpPr/>
          <p:nvPr/>
        </p:nvSpPr>
        <p:spPr>
          <a:xfrm>
            <a:off x="1192106" y="4423011"/>
            <a:ext cx="2865121" cy="34544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A62F6-CAB0-4503-906F-9EB341D2AF79}"/>
              </a:ext>
            </a:extLst>
          </p:cNvPr>
          <p:cNvSpPr txBox="1"/>
          <p:nvPr/>
        </p:nvSpPr>
        <p:spPr>
          <a:xfrm>
            <a:off x="1413929" y="2376988"/>
            <a:ext cx="3637280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CH"/>
              <a:t>Always assume that FindMyLib might be loaded twice</a:t>
            </a:r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26DBCC-224D-4877-9D95-796F572EB408}"/>
              </a:ext>
            </a:extLst>
          </p:cNvPr>
          <p:cNvSpPr txBox="1"/>
          <p:nvPr/>
        </p:nvSpPr>
        <p:spPr>
          <a:xfrm>
            <a:off x="5526123" y="2843209"/>
            <a:ext cx="2435013" cy="646331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/>
              <a:t>Create an imported library / executable</a:t>
            </a:r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46A94-0E15-49A2-AA70-950A28A653FF}"/>
              </a:ext>
            </a:extLst>
          </p:cNvPr>
          <p:cNvSpPr txBox="1"/>
          <p:nvPr/>
        </p:nvSpPr>
        <p:spPr>
          <a:xfrm>
            <a:off x="8520855" y="3233291"/>
            <a:ext cx="2160692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de-CH"/>
              <a:t>Do not deduplicate </a:t>
            </a:r>
          </a:p>
          <a:p>
            <a:r>
              <a:rPr lang="de-CH">
                <a:latin typeface="Consolas" panose="020B0609020204030204" pitchFamily="49" charset="0"/>
              </a:rPr>
              <a:t>-Xcompiler</a:t>
            </a:r>
            <a:endParaRPr lang="en-CH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1505A-DB43-497C-82E0-19BC0707C43C}"/>
              </a:ext>
            </a:extLst>
          </p:cNvPr>
          <p:cNvSpPr txBox="1"/>
          <p:nvPr/>
        </p:nvSpPr>
        <p:spPr>
          <a:xfrm>
            <a:off x="2308790" y="5286628"/>
            <a:ext cx="2435013" cy="64633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de-CH"/>
              <a:t>Use the library as you normally do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40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F5D1-DD0A-4522-B244-631C94E6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err="1">
                <a:latin typeface="Consolas" panose="020B0609020204030204" pitchFamily="49" charset="0"/>
              </a:rPr>
              <a:t>find_package</a:t>
            </a:r>
            <a:r>
              <a:rPr lang="en-US" err="1"/>
              <a:t>’s</a:t>
            </a:r>
            <a:r>
              <a:rPr lang="en-US"/>
              <a:t> Module mode – Create imported targets (2)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15810-EFB8-4BE8-A205-CA347787C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Slightly preferred: Use </a:t>
            </a:r>
            <a:r>
              <a:rPr lang="de-CH" sz="2200">
                <a:latin typeface="Consolas" panose="020B0609020204030204" pitchFamily="49" charset="0"/>
              </a:rPr>
              <a:t>UNKNOWN IMPORTED </a:t>
            </a:r>
            <a:r>
              <a:rPr lang="de-CH"/>
              <a:t>if library is not header only </a:t>
            </a:r>
            <a:br>
              <a:rPr lang="de-CH"/>
            </a:br>
            <a:r>
              <a:rPr lang="de-CH"/>
              <a:t>(</a:t>
            </a:r>
            <a:r>
              <a:rPr lang="de-CH" sz="2200">
                <a:latin typeface="Consolas" panose="020B0609020204030204" pitchFamily="49" charset="0"/>
              </a:rPr>
              <a:t>SHARED IMPORTED</a:t>
            </a:r>
            <a:r>
              <a:rPr lang="de-CH"/>
              <a:t> / </a:t>
            </a:r>
            <a:r>
              <a:rPr lang="de-CH" sz="2200">
                <a:latin typeface="Consolas" panose="020B0609020204030204" pitchFamily="49" charset="0"/>
              </a:rPr>
              <a:t>STATIC IMPORTED</a:t>
            </a:r>
            <a:r>
              <a:rPr lang="de-CH"/>
              <a:t> if known)</a:t>
            </a:r>
          </a:p>
          <a:p>
            <a:r>
              <a:rPr lang="de-CH"/>
              <a:t>Use </a:t>
            </a:r>
            <a:r>
              <a:rPr lang="de-CH" sz="2200">
                <a:latin typeface="Consolas" panose="020B0609020204030204" pitchFamily="49" charset="0"/>
              </a:rPr>
              <a:t>IMPORTED_LOCATION</a:t>
            </a:r>
            <a:r>
              <a:rPr lang="de-CH"/>
              <a:t> to set path to library</a:t>
            </a:r>
          </a:p>
          <a:p>
            <a:r>
              <a:rPr lang="de-CH"/>
              <a:t>Disadvantage: </a:t>
            </a:r>
            <a:r>
              <a:rPr lang="de-CH" sz="2200">
                <a:latin typeface="Consolas" panose="020B0609020204030204" pitchFamily="49" charset="0"/>
              </a:rPr>
              <a:t>target_* </a:t>
            </a:r>
            <a:r>
              <a:rPr lang="de-CH"/>
              <a:t>commands cannot be used for </a:t>
            </a:r>
            <a:r>
              <a:rPr lang="de-CH" sz="2200">
                <a:latin typeface="Consolas" panose="020B0609020204030204" pitchFamily="49" charset="0"/>
              </a:rPr>
              <a:t>UNKNOWN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7FE71-73CF-4450-875F-8385B142B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B1E69-9141-48F0-BFA2-0FDEFAC20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B7251A-7EFD-4A6D-9846-285ABB5E76A3}"/>
              </a:ext>
            </a:extLst>
          </p:cNvPr>
          <p:cNvSpPr/>
          <p:nvPr/>
        </p:nvSpPr>
        <p:spPr>
          <a:xfrm>
            <a:off x="657013" y="3087396"/>
            <a:ext cx="102751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if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NOT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TARGET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Lib::Lib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    add_library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Lib::Lib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UNKNOWN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IMPORTED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  set_target_properties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Lib::Lib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  PROPERTIES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    IMPORTED_LOCATION "path/to/lib.a"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    INTERFACE_INCLUDE_DIRECTORIES "/path/to/include"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    INTERFACE_COMPILE_OPTIONS "SHELL:-Xcompiler –flag1;-Xcompiler –flag2"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    ) 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endif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29279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81CE-EC2B-47F4-9877-7916EB9A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err="1">
                <a:latin typeface="Consolas" panose="020B0609020204030204" pitchFamily="49" charset="0"/>
              </a:rPr>
              <a:t>find_package</a:t>
            </a:r>
            <a:r>
              <a:rPr lang="en-US" noProof="0" err="1"/>
              <a:t>’s</a:t>
            </a:r>
            <a:r>
              <a:rPr lang="en-US" noProof="0"/>
              <a:t> Module mode – Altogether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9F057-6F8C-412D-BC5C-F46D76C20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0258-2958-4E54-9222-702456A1E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F145A3-AEF3-40A2-B8EE-1005DBD02287}"/>
              </a:ext>
            </a:extLst>
          </p:cNvPr>
          <p:cNvSpPr/>
          <p:nvPr/>
        </p:nvSpPr>
        <p:spPr>
          <a:xfrm>
            <a:off x="1316182" y="986965"/>
            <a:ext cx="1044401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find_package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PkgConfig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QUIET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pkg_check_modules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PKG_Libinput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QUIET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libinput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endParaRPr lang="de-CH" sz="1600">
              <a:solidFill>
                <a:srgbClr val="00702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find_path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Libinput_INCLUDE_DIR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NAMES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libinput.h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HINTS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"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PKG_Libinput_INCLUDE_DIRS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}"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) 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find_library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Libinput_LIBRARY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NAMES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input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HINTS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"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PKG_Libinput_LIBRARY_DIRS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}"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) </a:t>
            </a:r>
          </a:p>
          <a:p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FindPackageHandleStandardArgs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find_package_handle_standard_args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Libinput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FOUND_VAR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Libinput_FOUND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REQUIRED_VARS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Libinput_LIBRARY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Libinput_INCLUDE_DIR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VERSION_VAR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Libinput_VERSION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) </a:t>
            </a:r>
          </a:p>
        </p:txBody>
      </p:sp>
    </p:spTree>
    <p:extLst>
      <p:ext uri="{BB962C8B-B14F-4D97-AF65-F5344CB8AC3E}">
        <p14:creationId xmlns:p14="http://schemas.microsoft.com/office/powerpoint/2010/main" val="207170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A0BF-82A3-4559-8C15-201927F0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What is CMake?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FE72-6138-42B1-BC5A-AB8973715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57600" rIns="0" bIns="45720" rtlCol="0" anchor="t">
            <a:normAutofit/>
          </a:bodyPr>
          <a:lstStyle/>
          <a:p>
            <a:r>
              <a:rPr lang="en-US">
                <a:cs typeface="Arial"/>
              </a:rPr>
              <a:t>From </a:t>
            </a:r>
            <a:r>
              <a:rPr lang="en-US">
                <a:cs typeface="Arial"/>
                <a:hlinkClick r:id="rId3"/>
              </a:rPr>
              <a:t>https://cmake.org</a:t>
            </a:r>
            <a:endParaRPr lang="en-US">
              <a:cs typeface="Arial"/>
            </a:endParaRPr>
          </a:p>
          <a:p>
            <a:pPr lvl="1"/>
            <a:r>
              <a:rPr lang="en-US" noProof="0">
                <a:cs typeface="Arial"/>
              </a:rPr>
              <a:t>CMake is an open-source, cross-platform family of tools designed to </a:t>
            </a:r>
            <a:r>
              <a:rPr lang="en-US" b="1" noProof="0">
                <a:cs typeface="Arial"/>
              </a:rPr>
              <a:t>build, test and package software</a:t>
            </a:r>
            <a:r>
              <a:rPr lang="en-US" noProof="0">
                <a:cs typeface="Arial"/>
              </a:rPr>
              <a:t>.</a:t>
            </a:r>
          </a:p>
          <a:p>
            <a:pPr lvl="1"/>
            <a:r>
              <a:rPr lang="en-US" noProof="0">
                <a:cs typeface="Arial"/>
              </a:rPr>
              <a:t>CMake is used to control the software compilation process using simple </a:t>
            </a:r>
            <a:r>
              <a:rPr lang="en-US" b="1" noProof="0">
                <a:cs typeface="Arial"/>
              </a:rPr>
              <a:t>platform and compiler independent</a:t>
            </a:r>
            <a:r>
              <a:rPr lang="en-US" noProof="0">
                <a:cs typeface="Arial"/>
              </a:rPr>
              <a:t> configuration files, and </a:t>
            </a:r>
            <a:r>
              <a:rPr lang="en-US" b="1" noProof="0">
                <a:cs typeface="Arial"/>
              </a:rPr>
              <a:t>generate native </a:t>
            </a:r>
            <a:r>
              <a:rPr lang="en-US" b="1" noProof="0" err="1">
                <a:cs typeface="Arial"/>
              </a:rPr>
              <a:t>makefiles</a:t>
            </a:r>
            <a:r>
              <a:rPr lang="en-US" b="1" noProof="0">
                <a:cs typeface="Arial"/>
              </a:rPr>
              <a:t> </a:t>
            </a:r>
            <a:r>
              <a:rPr lang="en-US" noProof="0">
                <a:cs typeface="Arial"/>
              </a:rPr>
              <a:t>and workspaces that can be used in the compiler environment of your choice</a:t>
            </a:r>
          </a:p>
          <a:p>
            <a:r>
              <a:rPr lang="en-US">
                <a:cs typeface="Arial"/>
              </a:rPr>
              <a:t>CMake is not a build system but a build system generator</a:t>
            </a:r>
            <a:br>
              <a:rPr lang="en-US">
                <a:cs typeface="Arial"/>
              </a:rPr>
            </a:br>
            <a:r>
              <a:rPr lang="en-US">
                <a:cs typeface="Arial"/>
              </a:rPr>
              <a:t>(similar to GNU </a:t>
            </a:r>
            <a:r>
              <a:rPr lang="en-US" err="1">
                <a:cs typeface="Arial"/>
              </a:rPr>
              <a:t>Autotools</a:t>
            </a:r>
            <a:r>
              <a:rPr lang="en-US">
                <a:cs typeface="Arial"/>
              </a:rPr>
              <a:t>)</a:t>
            </a:r>
          </a:p>
          <a:p>
            <a:r>
              <a:rPr lang="en-US">
                <a:cs typeface="Arial"/>
              </a:rPr>
              <a:t>First released in 2000</a:t>
            </a:r>
          </a:p>
          <a:p>
            <a:r>
              <a:rPr lang="en-US" noProof="0">
                <a:cs typeface="Arial"/>
              </a:rPr>
              <a:t>Modern CMake is possible since version 3.0 (June 2014)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537CC-0283-4CF0-9692-385DECA8A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46E4-3CC1-4D37-8A23-94D11054E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20513060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1AB6-6D18-4C55-BF87-7FEB4B2D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err="1">
                <a:latin typeface="Consolas" panose="020B0609020204030204" pitchFamily="49" charset="0"/>
              </a:rPr>
              <a:t>find_package</a:t>
            </a:r>
            <a:r>
              <a:rPr lang="en-US" noProof="0" err="1"/>
              <a:t>’s</a:t>
            </a:r>
            <a:r>
              <a:rPr lang="en-US" noProof="0"/>
              <a:t> Module mode – Altogether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191DE-0AD6-47A8-A877-782BE483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60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9C3DC-DCD1-436A-8753-D39BAC7BA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E6A710-6518-4F70-A930-307BE96AE900}"/>
              </a:ext>
            </a:extLst>
          </p:cNvPr>
          <p:cNvSpPr/>
          <p:nvPr/>
        </p:nvSpPr>
        <p:spPr>
          <a:xfrm>
            <a:off x="1317599" y="986400"/>
            <a:ext cx="108744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if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Libinput_FOUND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AND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NOT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TARGET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Libinput::Libinput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    add_library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Libinput::Libinput UNKNOWN IMPORTED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set_target_properties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Libinput::Libinput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  PROPERTIES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    IMPORTED_LOCATION "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Libinput_LIBRARY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    INTERFACE_INCLUDE_DIRECTORIES "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Libinput_INCLUDE_DIR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    INTERFACE_COMPILE_OPTIONS "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Libinput_COMPILE_OPTIONS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    ) 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endif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mark_as_advanced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Libinput_LIBRARY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Libinput_INCLUDE_DIR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8DB7D-179C-4BEA-AC16-760FA5C4736D}"/>
              </a:ext>
            </a:extLst>
          </p:cNvPr>
          <p:cNvSpPr txBox="1"/>
          <p:nvPr/>
        </p:nvSpPr>
        <p:spPr>
          <a:xfrm>
            <a:off x="8452884" y="5871600"/>
            <a:ext cx="3307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>
                <a:hlinkClick r:id="rId2"/>
              </a:rPr>
              <a:t>FindLibInput.cmake</a:t>
            </a:r>
            <a:r>
              <a:rPr lang="de-CH" sz="1400"/>
              <a:t> (slightly shortened)</a:t>
            </a:r>
            <a:endParaRPr lang="en-CH" sz="1400"/>
          </a:p>
        </p:txBody>
      </p:sp>
    </p:spTree>
    <p:extLst>
      <p:ext uri="{BB962C8B-B14F-4D97-AF65-F5344CB8AC3E}">
        <p14:creationId xmlns:p14="http://schemas.microsoft.com/office/powerpoint/2010/main" val="2880591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2422-5968-499D-A5B1-7477BF337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97906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2422-5968-499D-A5B1-7477BF337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Hands-on Session 2</a:t>
            </a:r>
          </a:p>
        </p:txBody>
      </p:sp>
    </p:spTree>
    <p:extLst>
      <p:ext uri="{BB962C8B-B14F-4D97-AF65-F5344CB8AC3E}">
        <p14:creationId xmlns:p14="http://schemas.microsoft.com/office/powerpoint/2010/main" val="16068098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E8563-72C7-4F8F-8FB3-A4F79DFC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Hands-on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C2606C-5424-4FBD-BEB3-FDC6B544B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63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704F0-8523-4566-8707-BFD4BAE99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pic>
        <p:nvPicPr>
          <p:cNvPr id="7" name="Inhaltsplatzhalter 6">
            <a:hlinkClick r:id="rId2"/>
            <a:extLst>
              <a:ext uri="{FF2B5EF4-FFF2-40B4-BE49-F238E27FC236}">
                <a16:creationId xmlns:a16="http://schemas.microsoft.com/office/drawing/2014/main" id="{D79ECFB9-EB2F-4625-ACFF-E00823C76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4433" y="1087438"/>
            <a:ext cx="9823134" cy="514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685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20C00-001B-4C3F-A301-D6F3D7EF3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Session 3: Installing libraries – The modern way </a:t>
            </a:r>
          </a:p>
        </p:txBody>
      </p:sp>
    </p:spTree>
    <p:extLst>
      <p:ext uri="{BB962C8B-B14F-4D97-AF65-F5344CB8AC3E}">
        <p14:creationId xmlns:p14="http://schemas.microsoft.com/office/powerpoint/2010/main" val="25982999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154A-CE7C-4222-BC42-51B3ECF8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Discussion hands-on session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67342-83C9-4E87-BD8F-BDC96FA9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Recap </a:t>
            </a:r>
            <a:r>
              <a:rPr lang="en-US" noProof="0" err="1"/>
              <a:t>find_package</a:t>
            </a:r>
            <a:r>
              <a:rPr lang="en-US" noProof="0"/>
              <a:t>()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73DD1A-0533-4894-8A46-3B12E2E5B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65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E6D57-4C1C-4504-BF19-239F8795B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22515007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154A-CE7C-4222-BC42-51B3ECF8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67342-83C9-4E87-BD8F-BDC96FA9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Installing a library</a:t>
            </a:r>
          </a:p>
          <a:p>
            <a:r>
              <a:rPr lang="en-US" noProof="0"/>
              <a:t>Exporting targets and make them available to </a:t>
            </a:r>
            <a:r>
              <a:rPr lang="en-US" sz="2200" noProof="0" err="1">
                <a:latin typeface="Consolas" panose="020B0609020204030204" pitchFamily="49" charset="0"/>
              </a:rPr>
              <a:t>find_package</a:t>
            </a:r>
            <a:endParaRPr lang="en-US" noProof="0"/>
          </a:p>
          <a:p>
            <a:r>
              <a:rPr lang="en-US" noProof="0"/>
              <a:t>Package registry</a:t>
            </a:r>
          </a:p>
          <a:p>
            <a:r>
              <a:rPr lang="en-US" noProof="0"/>
              <a:t>Other ways to integrate external dependencies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73DD1A-0533-4894-8A46-3B12E2E5B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66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E6D57-4C1C-4504-BF19-239F8795B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32000622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31D9-35E1-4711-94E5-2219E966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3B10-C440-4181-9E20-89DBAD7B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What to install?</a:t>
            </a:r>
          </a:p>
          <a:p>
            <a:pPr lvl="1"/>
            <a:r>
              <a:rPr lang="en-US" noProof="0"/>
              <a:t>Files (which permissions?)</a:t>
            </a:r>
          </a:p>
          <a:p>
            <a:pPr lvl="1"/>
            <a:r>
              <a:rPr lang="en-US" noProof="0"/>
              <a:t>Directories (which permissions?)</a:t>
            </a:r>
          </a:p>
          <a:p>
            <a:r>
              <a:rPr lang="en-US" noProof="0"/>
              <a:t>Where to install?</a:t>
            </a:r>
          </a:p>
          <a:p>
            <a:pPr lvl="1"/>
            <a:r>
              <a:rPr lang="en-US" noProof="0"/>
              <a:t>Headers</a:t>
            </a:r>
          </a:p>
          <a:p>
            <a:pPr lvl="1"/>
            <a:r>
              <a:rPr lang="en-US" noProof="0"/>
              <a:t>Libraries</a:t>
            </a:r>
          </a:p>
          <a:p>
            <a:pPr lvl="1"/>
            <a:r>
              <a:rPr lang="en-US" noProof="0"/>
              <a:t>Executables</a:t>
            </a:r>
          </a:p>
          <a:p>
            <a:r>
              <a:rPr lang="en-US" noProof="0"/>
              <a:t>Provide a way to find installed project (</a:t>
            </a:r>
            <a:r>
              <a:rPr lang="en-US" noProof="0">
                <a:sym typeface="Wingdings" panose="05000000000000000000" pitchFamily="2" charset="2"/>
              </a:rPr>
              <a:t> exporting targets)</a:t>
            </a: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9ABF0-95EC-4E66-AE6E-C682D31C1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67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479B5-C75C-4979-A975-B3FFD89CF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110059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BC25-F89D-46B8-A2CB-1D49F9B1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Installing projects – Installing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7B52-4FED-418E-863D-2D9B0A415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Mark targets for export and install the binaries with </a:t>
            </a:r>
            <a:r>
              <a:rPr lang="en-US" sz="2200" noProof="0">
                <a:latin typeface="Consolas" panose="020B0609020204030204" pitchFamily="49" charset="0"/>
              </a:rPr>
              <a:t>install(TARGETS)</a:t>
            </a:r>
          </a:p>
          <a:p>
            <a:r>
              <a:rPr lang="en-US" noProof="0"/>
              <a:t>Several targets can have the same export name</a:t>
            </a:r>
          </a:p>
          <a:p>
            <a:r>
              <a:rPr lang="en-US" noProof="0">
                <a:sym typeface="Wingdings" panose="05000000000000000000" pitchFamily="2" charset="2"/>
              </a:rPr>
              <a:t>Several version of </a:t>
            </a:r>
            <a:r>
              <a:rPr lang="en-US" sz="2200" noProof="0">
                <a:latin typeface="Consolas" panose="020B0609020204030204" pitchFamily="49" charset="0"/>
                <a:sym typeface="Wingdings" panose="05000000000000000000" pitchFamily="2" charset="2"/>
              </a:rPr>
              <a:t>install</a:t>
            </a:r>
            <a:r>
              <a:rPr lang="en-US" noProof="0">
                <a:sym typeface="Wingdings" panose="05000000000000000000" pitchFamily="2" charset="2"/>
              </a:rPr>
              <a:t> exist</a:t>
            </a:r>
            <a:br>
              <a:rPr lang="en-US" noProof="0">
                <a:sym typeface="Wingdings" panose="05000000000000000000" pitchFamily="2" charset="2"/>
              </a:rPr>
            </a:br>
            <a:r>
              <a:rPr lang="en-US" noProof="0">
                <a:sym typeface="Wingdings" panose="05000000000000000000" pitchFamily="2" charset="2"/>
              </a:rPr>
              <a:t>for files, executables, directories </a:t>
            </a:r>
            <a:br>
              <a:rPr lang="en-US" noProof="0">
                <a:sym typeface="Wingdings" panose="05000000000000000000" pitchFamily="2" charset="2"/>
              </a:rPr>
            </a:br>
            <a:r>
              <a:rPr lang="en-US" noProof="0">
                <a:sym typeface="Wingdings" panose="05000000000000000000" pitchFamily="2" charset="2"/>
              </a:rPr>
              <a:t>and targets</a:t>
            </a:r>
          </a:p>
          <a:p>
            <a:r>
              <a:rPr lang="en-US" noProof="0"/>
              <a:t>The module </a:t>
            </a:r>
            <a:r>
              <a:rPr lang="en-US" sz="2200" noProof="0" err="1">
                <a:latin typeface="Consolas" panose="020B0609020204030204" pitchFamily="49" charset="0"/>
              </a:rPr>
              <a:t>GNUInstallDirs</a:t>
            </a:r>
            <a:r>
              <a:rPr lang="en-US" noProof="0"/>
              <a:t> </a:t>
            </a:r>
            <a:br>
              <a:rPr lang="en-US" noProof="0"/>
            </a:br>
            <a:r>
              <a:rPr lang="en-US" noProof="0"/>
              <a:t>gives meaningful default locations</a:t>
            </a:r>
          </a:p>
          <a:p>
            <a:endParaRPr lang="en-US" noProof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3443-0B67-44FA-B6E7-97235E720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68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EE66C-9EBD-4627-A327-20BDED92B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85EAE3-4EE4-4B4A-8107-54FFD867D3B4}"/>
              </a:ext>
            </a:extLst>
          </p:cNvPr>
          <p:cNvSpPr/>
          <p:nvPr/>
        </p:nvSpPr>
        <p:spPr>
          <a:xfrm>
            <a:off x="5430981" y="2215603"/>
            <a:ext cx="64770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find_package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Boost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1.57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REQUIRED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test.cpp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target_link_libraries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PUBLIC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Boost::boost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target_include_directories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PUBLIC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include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GNUInstallDirs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TARGETS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EXPORT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MyLib-targets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CMAKE_INSTALL_LIBDIR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ARCHIVE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CMAKE_INSTALL_LIBDIR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RUNTIME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CMAKE_INSTALL_BINDIR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DIRECTORY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include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CMAKE_INSTALL_INCLUDEDIR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/mylib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FILES_MATCHING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PATTERN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"*.h*"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B16EE0-11B0-4A4C-AC2B-061AF0C9C808}"/>
              </a:ext>
            </a:extLst>
          </p:cNvPr>
          <p:cNvSpPr/>
          <p:nvPr/>
        </p:nvSpPr>
        <p:spPr>
          <a:xfrm>
            <a:off x="5950634" y="4480560"/>
            <a:ext cx="2546252" cy="22508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EBC013-EED0-4252-84FB-55A7D24054FC}"/>
              </a:ext>
            </a:extLst>
          </p:cNvPr>
          <p:cNvSpPr/>
          <p:nvPr/>
        </p:nvSpPr>
        <p:spPr>
          <a:xfrm>
            <a:off x="5950634" y="4751387"/>
            <a:ext cx="2546252" cy="2250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8D246D-5E0C-4811-83F4-9DA9A459A896}"/>
              </a:ext>
            </a:extLst>
          </p:cNvPr>
          <p:cNvSpPr/>
          <p:nvPr/>
        </p:nvSpPr>
        <p:spPr>
          <a:xfrm>
            <a:off x="5950634" y="5018726"/>
            <a:ext cx="2546252" cy="22508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FE386-FD5D-4FC5-903A-8ECC6A625324}"/>
              </a:ext>
            </a:extLst>
          </p:cNvPr>
          <p:cNvSpPr/>
          <p:nvPr/>
        </p:nvSpPr>
        <p:spPr>
          <a:xfrm>
            <a:off x="8721969" y="3820935"/>
            <a:ext cx="1146517" cy="6033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solidFill>
                  <a:srgbClr val="FFC000"/>
                </a:solidFill>
              </a:rPr>
              <a:t>Shared libraries</a:t>
            </a:r>
            <a:endParaRPr lang="en-CH">
              <a:solidFill>
                <a:srgbClr val="FFC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6A37A-3F3A-4DBA-9AE6-29CFF4A85C85}"/>
              </a:ext>
            </a:extLst>
          </p:cNvPr>
          <p:cNvSpPr/>
          <p:nvPr/>
        </p:nvSpPr>
        <p:spPr>
          <a:xfrm>
            <a:off x="4483492" y="4204470"/>
            <a:ext cx="1238347" cy="5521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solidFill>
                  <a:srgbClr val="00B050"/>
                </a:solidFill>
              </a:rPr>
              <a:t>Static libraries</a:t>
            </a:r>
            <a:endParaRPr lang="en-CH">
              <a:solidFill>
                <a:srgbClr val="00B05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979AA7-EA20-40EE-A5D2-0BD4239A0EC6}"/>
              </a:ext>
            </a:extLst>
          </p:cNvPr>
          <p:cNvSpPr/>
          <p:nvPr/>
        </p:nvSpPr>
        <p:spPr>
          <a:xfrm>
            <a:off x="4025830" y="4823057"/>
            <a:ext cx="1696009" cy="42734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solidFill>
                  <a:schemeClr val="bg2">
                    <a:lumMod val="60000"/>
                    <a:lumOff val="40000"/>
                  </a:schemeClr>
                </a:solidFill>
              </a:rPr>
              <a:t>Executables</a:t>
            </a:r>
            <a:endParaRPr lang="en-CH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82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 bldLvl="3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9467-9EE2-4331-8B8E-1BDA0C26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Installing projects – Installing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F2A4D-42E9-46ED-9187-CBBBB8D29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80405"/>
            <a:ext cx="11328400" cy="5140325"/>
          </a:xfrm>
        </p:spPr>
        <p:txBody>
          <a:bodyPr>
            <a:normAutofit/>
          </a:bodyPr>
          <a:lstStyle/>
          <a:p>
            <a:r>
              <a:rPr lang="en-US" sz="2200" noProof="0"/>
              <a:t>Until now we need to copy header explicitly</a:t>
            </a:r>
          </a:p>
          <a:p>
            <a:r>
              <a:rPr lang="en-US" sz="2200" noProof="0"/>
              <a:t>Next versions (partial support already in CMake 3.14) will install sources in the </a:t>
            </a:r>
            <a:r>
              <a:rPr lang="en-US" sz="2000" noProof="0">
                <a:latin typeface="Consolas" panose="020B0609020204030204" pitchFamily="49" charset="0"/>
              </a:rPr>
              <a:t>PUBLIC_HEADER</a:t>
            </a:r>
            <a:r>
              <a:rPr lang="en-US" sz="2200" noProof="0"/>
              <a:t> property of a target</a:t>
            </a:r>
          </a:p>
          <a:p>
            <a:r>
              <a:rPr lang="en-US" sz="2200" noProof="0"/>
              <a:t>Older versions also have </a:t>
            </a:r>
            <a:r>
              <a:rPr lang="en-US" sz="2000" noProof="0">
                <a:latin typeface="Consolas" panose="020B0609020204030204" pitchFamily="49" charset="0"/>
              </a:rPr>
              <a:t>PUBLIC_HEADER</a:t>
            </a:r>
            <a:r>
              <a:rPr lang="en-US" sz="2200" noProof="0"/>
              <a:t> keyword with different semantics</a:t>
            </a:r>
          </a:p>
          <a:p>
            <a:r>
              <a:rPr lang="en-US" sz="2000" noProof="0">
                <a:latin typeface="Consolas" panose="020B0609020204030204" pitchFamily="49" charset="0"/>
              </a:rPr>
              <a:t>COMPONENTS</a:t>
            </a:r>
            <a:r>
              <a:rPr lang="en-US" sz="2200" noProof="0"/>
              <a:t> keyword is related to </a:t>
            </a:r>
            <a:r>
              <a:rPr lang="en-US" sz="2200" noProof="0" err="1"/>
              <a:t>CPack</a:t>
            </a:r>
            <a:r>
              <a:rPr lang="en-US" sz="2200" noProof="0"/>
              <a:t> and not to </a:t>
            </a:r>
            <a:r>
              <a:rPr lang="en-US" sz="2000" noProof="0" err="1">
                <a:latin typeface="Consolas" panose="020B0609020204030204" pitchFamily="49" charset="0"/>
              </a:rPr>
              <a:t>find_package</a:t>
            </a:r>
            <a:endParaRPr lang="en-US" sz="2000" noProof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1A215-20F7-467C-8B46-DB83010F2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69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D4F5B-C2F9-4958-BEE7-3F1B39389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93ED-63C8-4F9F-ACC9-E545C0A38F83}"/>
              </a:ext>
            </a:extLst>
          </p:cNvPr>
          <p:cNvSpPr/>
          <p:nvPr/>
        </p:nvSpPr>
        <p:spPr>
          <a:xfrm>
            <a:off x="1607127" y="3716837"/>
            <a:ext cx="81880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mylib ...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set_target_properties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PROPERTIES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PUBLIC_HEADER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mylib.h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GNUInstallDirs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TARGETS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PUBLIC_HEADER DESTINATION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CMAKE_INSTALL_INCLUDEDIR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/mylib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B3F4F-4290-40E3-910A-B3ADE57E2166}"/>
              </a:ext>
            </a:extLst>
          </p:cNvPr>
          <p:cNvSpPr/>
          <p:nvPr/>
        </p:nvSpPr>
        <p:spPr>
          <a:xfrm>
            <a:off x="9983752" y="6030784"/>
            <a:ext cx="1776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/>
              <a:t>CMake </a:t>
            </a:r>
            <a:r>
              <a:rPr lang="de-CH" sz="1400">
                <a:hlinkClick r:id="rId2"/>
              </a:rPr>
              <a:t>Issue 19145</a:t>
            </a:r>
            <a:endParaRPr lang="de-CH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5C9FE1-9366-45D0-98A2-FDDCB1768A2B}"/>
              </a:ext>
            </a:extLst>
          </p:cNvPr>
          <p:cNvSpPr/>
          <p:nvPr/>
        </p:nvSpPr>
        <p:spPr>
          <a:xfrm>
            <a:off x="3040966" y="2974601"/>
            <a:ext cx="463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DIRECTORY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include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CMAKE_INSTALL_INCLUDEDIR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/mylib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FILES_MATCHING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PATTERN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"*.h*"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906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6 L 0.33308 -0.3888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54" y="-19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03A3A25-0C05-4983-A2D9-25F22FC4D8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De facto standard for building C++ projects</a:t>
            </a:r>
          </a:p>
          <a:p>
            <a:r>
              <a:rPr lang="en-US"/>
              <a:t>Many big projects switched (or announced the plan to switch) to CMake recently</a:t>
            </a:r>
          </a:p>
          <a:p>
            <a:pPr lvl="1"/>
            <a:r>
              <a:rPr lang="en-US"/>
              <a:t>LLVM</a:t>
            </a:r>
          </a:p>
          <a:p>
            <a:pPr lvl="1"/>
            <a:r>
              <a:rPr lang="en-US"/>
              <a:t>Boost</a:t>
            </a:r>
          </a:p>
          <a:p>
            <a:pPr lvl="1"/>
            <a:r>
              <a:rPr lang="en-US"/>
              <a:t>…</a:t>
            </a:r>
          </a:p>
          <a:p>
            <a:r>
              <a:rPr lang="de-CH"/>
              <a:t>Early </a:t>
            </a:r>
            <a:r>
              <a:rPr lang="de-CH" err="1"/>
              <a:t>versions</a:t>
            </a:r>
            <a:r>
              <a:rPr lang="de-CH"/>
              <a:t> </a:t>
            </a:r>
            <a:r>
              <a:rPr lang="de-CH" err="1"/>
              <a:t>required</a:t>
            </a:r>
            <a:r>
              <a:rPr lang="de-CH"/>
              <a:t> </a:t>
            </a:r>
            <a:r>
              <a:rPr lang="de-CH" err="1"/>
              <a:t>some</a:t>
            </a:r>
            <a:r>
              <a:rPr lang="de-CH"/>
              <a:t> </a:t>
            </a:r>
            <a:r>
              <a:rPr lang="de-CH" err="1"/>
              <a:t>work</a:t>
            </a:r>
            <a:r>
              <a:rPr lang="de-CH"/>
              <a:t> </a:t>
            </a:r>
            <a:r>
              <a:rPr lang="de-CH" err="1"/>
              <a:t>to</a:t>
            </a:r>
            <a:r>
              <a:rPr lang="de-CH"/>
              <a:t> manage </a:t>
            </a:r>
            <a:r>
              <a:rPr lang="de-CH" err="1"/>
              <a:t>big</a:t>
            </a:r>
            <a:r>
              <a:rPr lang="de-CH"/>
              <a:t> </a:t>
            </a:r>
            <a:r>
              <a:rPr lang="de-CH" err="1"/>
              <a:t>projects</a:t>
            </a:r>
            <a:r>
              <a:rPr lang="de-CH"/>
              <a:t> </a:t>
            </a:r>
            <a:r>
              <a:rPr lang="de-CH" err="1"/>
              <a:t>efficiently</a:t>
            </a:r>
            <a:r>
              <a:rPr lang="de-CH"/>
              <a:t>,</a:t>
            </a:r>
            <a:br>
              <a:rPr lang="de-CH"/>
            </a:br>
            <a:r>
              <a:rPr lang="de-CH"/>
              <a:t>but </a:t>
            </a:r>
            <a:r>
              <a:rPr lang="de-CH" err="1"/>
              <a:t>it</a:t>
            </a:r>
            <a:r>
              <a:rPr lang="de-CH"/>
              <a:t> </a:t>
            </a:r>
            <a:r>
              <a:rPr lang="de-CH" err="1"/>
              <a:t>gets</a:t>
            </a:r>
            <a:r>
              <a:rPr lang="de-CH"/>
              <a:t> </a:t>
            </a:r>
            <a:r>
              <a:rPr lang="de-CH" err="1"/>
              <a:t>better</a:t>
            </a:r>
            <a:r>
              <a:rPr lang="de-CH"/>
              <a:t> </a:t>
            </a:r>
            <a:r>
              <a:rPr lang="de-CH" err="1"/>
              <a:t>with</a:t>
            </a:r>
            <a:r>
              <a:rPr lang="de-CH"/>
              <a:t> </a:t>
            </a:r>
            <a:r>
              <a:rPr lang="de-CH" err="1"/>
              <a:t>every</a:t>
            </a:r>
            <a:r>
              <a:rPr lang="de-CH"/>
              <a:t> release.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F08AE02-31B2-4C57-BA4D-059EB40B74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7133" y="1804256"/>
            <a:ext cx="5054022" cy="370668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716A6F-6FC0-491F-98AA-F9BDF1DA5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22BFC4D-DE91-4A8D-87EC-C20D4A77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0F44DF-1914-46BA-BE45-BD2E8846D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6589204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49B6-1D57-4060-9F7D-9EF2CE04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Installing projects – Exporting targets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27F06-7195-4C7D-BF3F-CFFF3FB0D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0CE4A-E582-4296-ACB6-49FE56AB9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2FDCE6-FBA4-4D83-BFDB-19C706CCE0F3}"/>
              </a:ext>
            </a:extLst>
          </p:cNvPr>
          <p:cNvSpPr/>
          <p:nvPr/>
        </p:nvSpPr>
        <p:spPr>
          <a:xfrm>
            <a:off x="384043" y="1032021"/>
            <a:ext cx="71528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EXPORT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MyLib-targets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FILE MyLib-targets.cmake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NAMESPACE Lib::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DESTINATION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CMAKE_INSTALL_LIBDIR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/cmake/MyLib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</a:p>
          <a:p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AD627F3B-F0AB-4026-9614-DDA04581450F}"/>
              </a:ext>
            </a:extLst>
          </p:cNvPr>
          <p:cNvSpPr/>
          <p:nvPr/>
        </p:nvSpPr>
        <p:spPr>
          <a:xfrm flipV="1">
            <a:off x="803563" y="2725651"/>
            <a:ext cx="2867891" cy="2095238"/>
          </a:xfrm>
          <a:prstGeom prst="ben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03682-2C1B-48E5-AF2D-58B2BAD6D534}"/>
              </a:ext>
            </a:extLst>
          </p:cNvPr>
          <p:cNvSpPr txBox="1"/>
          <p:nvPr/>
        </p:nvSpPr>
        <p:spPr>
          <a:xfrm>
            <a:off x="1370369" y="3331601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/>
              <a:t>Generates a file MyLib-targets.cmake</a:t>
            </a:r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8C81DB-95FE-470D-97D5-2B473F1E2FC4}"/>
              </a:ext>
            </a:extLst>
          </p:cNvPr>
          <p:cNvSpPr/>
          <p:nvPr/>
        </p:nvSpPr>
        <p:spPr>
          <a:xfrm>
            <a:off x="3888000" y="3700933"/>
            <a:ext cx="8218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60A0B0"/>
                </a:solidFill>
                <a:latin typeface="Consolas" panose="020B0609020204030204" pitchFamily="49" charset="0"/>
              </a:rPr>
              <a:t># ... (extract from </a:t>
            </a:r>
            <a:r>
              <a:rPr lang="en-US" i="1" err="1">
                <a:solidFill>
                  <a:srgbClr val="60A0B0"/>
                </a:solidFill>
                <a:latin typeface="Consolas" panose="020B0609020204030204" pitchFamily="49" charset="0"/>
              </a:rPr>
              <a:t>MyLib-targets.cmake</a:t>
            </a:r>
            <a:r>
              <a:rPr lang="en-US" i="1">
                <a:solidFill>
                  <a:srgbClr val="60A0B0"/>
                </a:solidFill>
                <a:latin typeface="Consolas" panose="020B0609020204030204" pitchFamily="49" charset="0"/>
              </a:rPr>
              <a:t>)</a:t>
            </a:r>
            <a:endParaRPr lang="en-US" i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60A0B0"/>
                </a:solidFill>
                <a:latin typeface="Consolas" panose="020B0609020204030204" pitchFamily="49" charset="0"/>
              </a:rPr>
              <a:t># Create imported target Exe::</a:t>
            </a:r>
            <a:r>
              <a:rPr lang="en-US" i="1" err="1">
                <a:solidFill>
                  <a:srgbClr val="60A0B0"/>
                </a:solidFill>
                <a:latin typeface="Consolas" panose="020B0609020204030204" pitchFamily="49" charset="0"/>
              </a:rPr>
              <a:t>myexe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Lib::</a:t>
            </a:r>
            <a:r>
              <a:rPr lang="en-US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mylib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IMPORTED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set_target_properties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Lib::</a:t>
            </a:r>
            <a:r>
              <a:rPr lang="en-US" err="1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PROPERTIES</a:t>
            </a:r>
          </a:p>
          <a:p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    INTERFACE_INCLUDE_DIRECTORIES </a:t>
            </a: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</a:rPr>
              <a:t>"/</a:t>
            </a:r>
            <a:r>
              <a:rPr lang="en-US" err="1">
                <a:solidFill>
                  <a:srgbClr val="00B050"/>
                </a:solidFill>
                <a:latin typeface="Consolas" panose="020B0609020204030204" pitchFamily="49" charset="0"/>
              </a:rPr>
              <a:t>tmp</a:t>
            </a: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</a:rPr>
              <a:t>/a/include"</a:t>
            </a:r>
          </a:p>
          <a:p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    INTERFACE_LINK_LIBRARIES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"Boost::boost"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</a:p>
          <a:p>
            <a:r>
              <a:rPr lang="en-US" i="1">
                <a:solidFill>
                  <a:srgbClr val="60A0B0"/>
                </a:solidFill>
                <a:latin typeface="Consolas" panose="020B0609020204030204" pitchFamily="49" charset="0"/>
              </a:rPr>
              <a:t># ...</a:t>
            </a:r>
            <a:endParaRPr lang="en-CH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8A22DA-F873-427B-91AE-A52C09025A72}"/>
              </a:ext>
            </a:extLst>
          </p:cNvPr>
          <p:cNvSpPr/>
          <p:nvPr/>
        </p:nvSpPr>
        <p:spPr>
          <a:xfrm>
            <a:off x="8173329" y="4761913"/>
            <a:ext cx="2321655" cy="44851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A4078-46FD-4F84-8466-558AEF5ADDF0}"/>
              </a:ext>
            </a:extLst>
          </p:cNvPr>
          <p:cNvSpPr/>
          <p:nvPr/>
        </p:nvSpPr>
        <p:spPr>
          <a:xfrm>
            <a:off x="900332" y="1605695"/>
            <a:ext cx="2067951" cy="300477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57537-93B9-4052-A25F-A989968F816A}"/>
              </a:ext>
            </a:extLst>
          </p:cNvPr>
          <p:cNvSpPr txBox="1"/>
          <p:nvPr/>
        </p:nvSpPr>
        <p:spPr>
          <a:xfrm>
            <a:off x="4093700" y="1254299"/>
            <a:ext cx="2827605" cy="646331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2">
                    <a:lumMod val="60000"/>
                    <a:lumOff val="40000"/>
                  </a:schemeClr>
                </a:solidFill>
              </a:rPr>
              <a:t>Convention: Namespaces end with two colons</a:t>
            </a:r>
            <a:endParaRPr lang="en-CH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971DF-AF57-44E4-9C71-847588353F8C}"/>
              </a:ext>
            </a:extLst>
          </p:cNvPr>
          <p:cNvSpPr txBox="1"/>
          <p:nvPr/>
        </p:nvSpPr>
        <p:spPr>
          <a:xfrm>
            <a:off x="9609059" y="3963084"/>
            <a:ext cx="1779378" cy="646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CH">
                <a:solidFill>
                  <a:srgbClr val="00B050"/>
                </a:solidFill>
              </a:rPr>
              <a:t>Absolute path from build!</a:t>
            </a:r>
            <a:endParaRPr lang="en-CH">
              <a:solidFill>
                <a:srgbClr val="00B05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5AC3CF-8F9A-4DD7-9097-7E8D73E5EF65}"/>
              </a:ext>
            </a:extLst>
          </p:cNvPr>
          <p:cNvGrpSpPr/>
          <p:nvPr/>
        </p:nvGrpSpPr>
        <p:grpSpPr>
          <a:xfrm>
            <a:off x="2114328" y="848743"/>
            <a:ext cx="7355254" cy="5159014"/>
            <a:chOff x="3297381" y="1355186"/>
            <a:chExt cx="7355254" cy="515901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D6D7F1-BEC3-40D2-97A5-96B49A08F3F6}"/>
                </a:ext>
              </a:extLst>
            </p:cNvPr>
            <p:cNvSpPr/>
            <p:nvPr/>
          </p:nvSpPr>
          <p:spPr>
            <a:xfrm>
              <a:off x="3297381" y="1355186"/>
              <a:ext cx="7355254" cy="5159014"/>
            </a:xfrm>
            <a:prstGeom prst="rect">
              <a:avLst/>
            </a:prstGeom>
            <a:solidFill>
              <a:srgbClr val="FFFFFF">
                <a:alpha val="94902"/>
              </a:srgbClr>
            </a:solidFill>
          </p:spPr>
          <p:txBody>
            <a:bodyPr wrap="square" lIns="360000" tIns="360000" rIns="360000" bIns="360000">
              <a:spAutoFit/>
            </a:bodyPr>
            <a:lstStyle/>
            <a:p>
              <a:r>
                <a:rPr lang="de-CH">
                  <a:solidFill>
                    <a:srgbClr val="007020"/>
                  </a:solidFill>
                  <a:latin typeface="Consolas" panose="020B0609020204030204" pitchFamily="49" charset="0"/>
                </a:rPr>
                <a:t>find_package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Boost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1.57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REQUIRED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)</a:t>
              </a:r>
            </a:p>
            <a:p>
              <a:r>
                <a:rPr lang="de-CH">
                  <a:solidFill>
                    <a:srgbClr val="007020"/>
                  </a:solidFill>
                  <a:latin typeface="Consolas" panose="020B0609020204030204" pitchFamily="49" charset="0"/>
                </a:rPr>
                <a:t>add_library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mylib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test.cpp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de-CH">
                  <a:solidFill>
                    <a:srgbClr val="007020"/>
                  </a:solidFill>
                  <a:latin typeface="Consolas" panose="020B0609020204030204" pitchFamily="49" charset="0"/>
                </a:rPr>
                <a:t>target_link_libraries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mylib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PUBLIC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Boost::boost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de-CH">
                  <a:solidFill>
                    <a:srgbClr val="007020"/>
                  </a:solidFill>
                  <a:latin typeface="Consolas" panose="020B0609020204030204" pitchFamily="49" charset="0"/>
                </a:rPr>
                <a:t>target_include_directories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mylib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PUBLIC</a:t>
              </a:r>
            </a:p>
            <a:p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    </a:t>
              </a:r>
              <a:r>
                <a:rPr lang="de-CH">
                  <a:solidFill>
                    <a:srgbClr val="666666"/>
                  </a:solidFill>
                  <a:latin typeface="Consolas" panose="020B0609020204030204" pitchFamily="49" charset="0"/>
                </a:rPr>
                <a:t>$&lt;</a:t>
              </a:r>
              <a:r>
                <a:rPr lang="de-CH">
                  <a:solidFill>
                    <a:srgbClr val="BB60D5"/>
                  </a:solidFill>
                  <a:latin typeface="Consolas" panose="020B0609020204030204" pitchFamily="49" charset="0"/>
                </a:rPr>
                <a:t>BUILD_INTERFACE:${CMAKE_SOURCE_DIR}/include</a:t>
              </a:r>
              <a:r>
                <a:rPr lang="de-CH">
                  <a:solidFill>
                    <a:srgbClr val="666666"/>
                  </a:solidFill>
                  <a:latin typeface="Consolas" panose="020B0609020204030204" pitchFamily="49" charset="0"/>
                </a:rPr>
                <a:t>&gt;</a:t>
              </a:r>
              <a:endParaRPr lang="de-CH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de-CH">
                  <a:solidFill>
                    <a:srgbClr val="666666"/>
                  </a:solidFill>
                  <a:latin typeface="Consolas" panose="020B0609020204030204" pitchFamily="49" charset="0"/>
                </a:rPr>
                <a:t>$&lt;</a:t>
              </a:r>
              <a:r>
                <a:rPr lang="de-CH">
                  <a:solidFill>
                    <a:srgbClr val="BB60D5"/>
                  </a:solidFill>
                  <a:latin typeface="Consolas" panose="020B0609020204030204" pitchFamily="49" charset="0"/>
                </a:rPr>
                <a:t>INSTALL_INTERFACE:include</a:t>
              </a:r>
              <a:r>
                <a:rPr lang="de-CH">
                  <a:solidFill>
                    <a:srgbClr val="666666"/>
                  </a:solidFill>
                  <a:latin typeface="Consolas" panose="020B0609020204030204" pitchFamily="49" charset="0"/>
                </a:rPr>
                <a:t>&gt;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en-CH">
                <a:latin typeface="Consolas" panose="020B0609020204030204" pitchFamily="49" charset="0"/>
              </a:endParaRPr>
            </a:p>
            <a:p>
              <a:endParaRPr lang="de-CH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de-CH">
                  <a:solidFill>
                    <a:srgbClr val="007020"/>
                  </a:solidFill>
                  <a:latin typeface="Consolas" panose="020B0609020204030204" pitchFamily="49" charset="0"/>
                </a:rPr>
                <a:t>include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GNUInstallDirs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</a:p>
            <a:p>
              <a:r>
                <a:rPr lang="de-CH">
                  <a:solidFill>
                    <a:srgbClr val="007020"/>
                  </a:solidFill>
                  <a:latin typeface="Consolas" panose="020B0609020204030204" pitchFamily="49" charset="0"/>
                </a:rPr>
                <a:t>install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TARGETS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mylib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EXPORT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MyLib-targets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LIBRARY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DESTINATION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666666"/>
                  </a:solidFill>
                  <a:latin typeface="Consolas" panose="020B0609020204030204" pitchFamily="49" charset="0"/>
                </a:rPr>
                <a:t>${</a:t>
              </a:r>
              <a:r>
                <a:rPr lang="de-CH">
                  <a:solidFill>
                    <a:srgbClr val="BB60D5"/>
                  </a:solidFill>
                  <a:latin typeface="Consolas" panose="020B0609020204030204" pitchFamily="49" charset="0"/>
                </a:rPr>
                <a:t>CMAKE_INSTALL_LIBDIR</a:t>
              </a:r>
              <a:r>
                <a:rPr lang="de-CH">
                  <a:solidFill>
                    <a:srgbClr val="666666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ARCHIVE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DESTINATION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666666"/>
                  </a:solidFill>
                  <a:latin typeface="Consolas" panose="020B0609020204030204" pitchFamily="49" charset="0"/>
                </a:rPr>
                <a:t>${</a:t>
              </a:r>
              <a:r>
                <a:rPr lang="de-CH">
                  <a:solidFill>
                    <a:srgbClr val="BB60D5"/>
                  </a:solidFill>
                  <a:latin typeface="Consolas" panose="020B0609020204030204" pitchFamily="49" charset="0"/>
                </a:rPr>
                <a:t>CMAKE_INSTALL_LIBDIR</a:t>
              </a:r>
              <a:r>
                <a:rPr lang="de-CH">
                  <a:solidFill>
                    <a:srgbClr val="666666"/>
                  </a:solidFill>
                  <a:latin typeface="Consolas" panose="020B0609020204030204" pitchFamily="49" charset="0"/>
                </a:rPr>
                <a:t>}</a:t>
              </a:r>
              <a:endParaRPr lang="de-CH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RUNTIME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DESTINATION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666666"/>
                  </a:solidFill>
                  <a:latin typeface="Consolas" panose="020B0609020204030204" pitchFamily="49" charset="0"/>
                </a:rPr>
                <a:t>${</a:t>
              </a:r>
              <a:r>
                <a:rPr lang="de-CH">
                  <a:solidFill>
                    <a:srgbClr val="BB60D5"/>
                  </a:solidFill>
                  <a:latin typeface="Consolas" panose="020B0609020204030204" pitchFamily="49" charset="0"/>
                </a:rPr>
                <a:t>CMAKE_INSTALL_BINDIR</a:t>
              </a:r>
              <a:r>
                <a:rPr lang="de-CH">
                  <a:solidFill>
                    <a:srgbClr val="666666"/>
                  </a:solidFill>
                  <a:latin typeface="Consolas" panose="020B0609020204030204" pitchFamily="49" charset="0"/>
                </a:rPr>
                <a:t>}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de-CH">
                  <a:solidFill>
                    <a:srgbClr val="007020"/>
                  </a:solidFill>
                  <a:latin typeface="Consolas" panose="020B0609020204030204" pitchFamily="49" charset="0"/>
                </a:rPr>
                <a:t>install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DIRECTORY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include</a:t>
              </a:r>
              <a:endParaRPr lang="de-CH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DESTINATION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666666"/>
                  </a:solidFill>
                  <a:latin typeface="Consolas" panose="020B0609020204030204" pitchFamily="49" charset="0"/>
                </a:rPr>
                <a:t>${</a:t>
              </a:r>
              <a:r>
                <a:rPr lang="de-CH">
                  <a:solidFill>
                    <a:srgbClr val="BB60D5"/>
                  </a:solidFill>
                  <a:latin typeface="Consolas" panose="020B0609020204030204" pitchFamily="49" charset="0"/>
                </a:rPr>
                <a:t>CMAKE_INSTALL_INCLUDEDIR</a:t>
              </a:r>
              <a:r>
                <a:rPr lang="de-CH">
                  <a:solidFill>
                    <a:srgbClr val="666666"/>
                  </a:solidFill>
                  <a:latin typeface="Consolas" panose="020B0609020204030204" pitchFamily="49" charset="0"/>
                </a:rPr>
                <a:t>}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/mylib</a:t>
              </a:r>
            </a:p>
            <a:p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    FILES_MATCHING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PATTERN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CH">
                  <a:solidFill>
                    <a:srgbClr val="4070A0"/>
                  </a:solidFill>
                  <a:latin typeface="Consolas" panose="020B0609020204030204" pitchFamily="49" charset="0"/>
                </a:rPr>
                <a:t>"*.h*"</a:t>
              </a:r>
              <a:r>
                <a:rPr lang="de-CH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BC233F-7BA7-4E56-A045-2DED1BCEEEC2}"/>
                </a:ext>
              </a:extLst>
            </p:cNvPr>
            <p:cNvSpPr/>
            <p:nvPr/>
          </p:nvSpPr>
          <p:spPr>
            <a:xfrm>
              <a:off x="3553689" y="2523698"/>
              <a:ext cx="6477002" cy="943645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153630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3" grpId="0" animBg="1"/>
      <p:bldP spid="12" grpId="0" animBg="1"/>
      <p:bldP spid="1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49B6-1D57-4060-9F7D-9EF2CE04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Installing projects – Exporting targets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27F06-7195-4C7D-BF3F-CFFF3FB0D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0CE4A-E582-4296-ACB6-49FE56AB9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2FDCE6-FBA4-4D83-BFDB-19C706CCE0F3}"/>
              </a:ext>
            </a:extLst>
          </p:cNvPr>
          <p:cNvSpPr/>
          <p:nvPr/>
        </p:nvSpPr>
        <p:spPr>
          <a:xfrm>
            <a:off x="384043" y="1032021"/>
            <a:ext cx="71528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err="1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EXPORT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-targets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FILE </a:t>
            </a:r>
            <a:r>
              <a:rPr lang="de-CH" err="1">
                <a:solidFill>
                  <a:srgbClr val="4070A0"/>
                </a:solidFill>
                <a:latin typeface="Consolas" panose="020B0609020204030204" pitchFamily="49" charset="0"/>
              </a:rPr>
              <a:t>MyLib-targets.cmake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NAMESPACE </a:t>
            </a:r>
            <a:r>
              <a:rPr lang="de-CH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Lib</a:t>
            </a:r>
            <a:r>
              <a:rPr lang="de-CH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    DESTINATION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>
                <a:solidFill>
                  <a:srgbClr val="BB60D5"/>
                </a:solidFill>
                <a:latin typeface="Consolas" panose="020B0609020204030204" pitchFamily="49" charset="0"/>
              </a:rPr>
              <a:t>CMAKE_INSTALL_LIBDIR</a:t>
            </a:r>
            <a:r>
              <a:rPr lang="de-CH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/cmake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</a:p>
          <a:p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AD627F3B-F0AB-4026-9614-DDA04581450F}"/>
              </a:ext>
            </a:extLst>
          </p:cNvPr>
          <p:cNvSpPr/>
          <p:nvPr/>
        </p:nvSpPr>
        <p:spPr>
          <a:xfrm flipV="1">
            <a:off x="803563" y="2725651"/>
            <a:ext cx="2867891" cy="2095238"/>
          </a:xfrm>
          <a:prstGeom prst="ben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03682-2C1B-48E5-AF2D-58B2BAD6D534}"/>
              </a:ext>
            </a:extLst>
          </p:cNvPr>
          <p:cNvSpPr txBox="1"/>
          <p:nvPr/>
        </p:nvSpPr>
        <p:spPr>
          <a:xfrm>
            <a:off x="1370369" y="3331601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/>
              <a:t>Generates a file MyLib-targets.cmake</a:t>
            </a:r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8C81DB-95FE-470D-97D5-2B473F1E2FC4}"/>
              </a:ext>
            </a:extLst>
          </p:cNvPr>
          <p:cNvSpPr/>
          <p:nvPr/>
        </p:nvSpPr>
        <p:spPr>
          <a:xfrm>
            <a:off x="3886201" y="3700933"/>
            <a:ext cx="8028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60A0B0"/>
                </a:solidFill>
                <a:latin typeface="Consolas" panose="020B0609020204030204" pitchFamily="49" charset="0"/>
              </a:rPr>
              <a:t># ... (extract from </a:t>
            </a:r>
            <a:r>
              <a:rPr lang="en-US" i="1" err="1">
                <a:solidFill>
                  <a:srgbClr val="60A0B0"/>
                </a:solidFill>
                <a:latin typeface="Consolas" panose="020B0609020204030204" pitchFamily="49" charset="0"/>
              </a:rPr>
              <a:t>MyLib-targets.cmake</a:t>
            </a:r>
            <a:r>
              <a:rPr lang="en-US" i="1">
                <a:solidFill>
                  <a:srgbClr val="60A0B0"/>
                </a:solidFill>
                <a:latin typeface="Consolas" panose="020B0609020204030204" pitchFamily="49" charset="0"/>
              </a:rPr>
              <a:t>)</a:t>
            </a:r>
            <a:endParaRPr lang="en-US" i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60A0B0"/>
                </a:solidFill>
                <a:latin typeface="Consolas" panose="020B0609020204030204" pitchFamily="49" charset="0"/>
              </a:rPr>
              <a:t># Create imported target Exe::</a:t>
            </a:r>
            <a:r>
              <a:rPr lang="en-US" i="1" err="1">
                <a:solidFill>
                  <a:srgbClr val="60A0B0"/>
                </a:solidFill>
                <a:latin typeface="Consolas" panose="020B0609020204030204" pitchFamily="49" charset="0"/>
              </a:rPr>
              <a:t>myexe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Lib::</a:t>
            </a:r>
            <a:r>
              <a:rPr lang="en-US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mylib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IMPORTED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set_target_properties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Lib::</a:t>
            </a:r>
            <a:r>
              <a:rPr lang="en-US" err="1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PROPERTIES</a:t>
            </a:r>
          </a:p>
          <a:p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    INTERFACE_INCLUDE_DIRECTORIES </a:t>
            </a: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</a:rPr>
              <a:t>"${_IMPORT_PREFIX}/include"</a:t>
            </a:r>
          </a:p>
          <a:p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    INTERFACE_LINK_LIBRARIES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"Boost::boost"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</a:p>
          <a:p>
            <a:r>
              <a:rPr lang="en-US" i="1">
                <a:solidFill>
                  <a:srgbClr val="60A0B0"/>
                </a:solidFill>
                <a:latin typeface="Consolas" panose="020B0609020204030204" pitchFamily="49" charset="0"/>
              </a:rPr>
              <a:t># ...</a:t>
            </a:r>
            <a:endParaRPr lang="en-CH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DDB1AC-FFEF-4C44-B409-202989E93E79}"/>
              </a:ext>
            </a:extLst>
          </p:cNvPr>
          <p:cNvSpPr/>
          <p:nvPr/>
        </p:nvSpPr>
        <p:spPr>
          <a:xfrm>
            <a:off x="900332" y="1605695"/>
            <a:ext cx="2067951" cy="300477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CB5D37-16DD-4149-9D00-8C1C0410B69B}"/>
              </a:ext>
            </a:extLst>
          </p:cNvPr>
          <p:cNvSpPr txBox="1"/>
          <p:nvPr/>
        </p:nvSpPr>
        <p:spPr>
          <a:xfrm>
            <a:off x="4093700" y="1254299"/>
            <a:ext cx="2827605" cy="646331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2">
                    <a:lumMod val="60000"/>
                    <a:lumOff val="40000"/>
                  </a:schemeClr>
                </a:solidFill>
              </a:rPr>
              <a:t>Convention: Namespaces end with two colons</a:t>
            </a:r>
            <a:endParaRPr lang="en-CH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6CE792-9018-4594-A417-A993374D7DCE}"/>
              </a:ext>
            </a:extLst>
          </p:cNvPr>
          <p:cNvSpPr/>
          <p:nvPr/>
        </p:nvSpPr>
        <p:spPr>
          <a:xfrm>
            <a:off x="8173329" y="4761913"/>
            <a:ext cx="3502856" cy="44851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053943-98CE-41A0-9AD5-4F3104FAB182}"/>
              </a:ext>
            </a:extLst>
          </p:cNvPr>
          <p:cNvSpPr txBox="1"/>
          <p:nvPr/>
        </p:nvSpPr>
        <p:spPr>
          <a:xfrm>
            <a:off x="9609059" y="3963084"/>
            <a:ext cx="1779378" cy="646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CH">
                <a:solidFill>
                  <a:srgbClr val="00B050"/>
                </a:solidFill>
              </a:rPr>
              <a:t>Relative path to import prefix</a:t>
            </a:r>
            <a:endParaRPr lang="en-CH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7371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F5A7-870B-4A4E-9844-E2558447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Installing projects – </a:t>
            </a:r>
            <a:r>
              <a:rPr lang="en-US" noProof="0" err="1">
                <a:latin typeface="Consolas" panose="020B0609020204030204" pitchFamily="49" charset="0"/>
              </a:rPr>
              <a:t>find_package</a:t>
            </a:r>
            <a:r>
              <a:rPr lang="en-US" noProof="0" err="1"/>
              <a:t>’s</a:t>
            </a:r>
            <a:r>
              <a:rPr lang="en-US" noProof="0"/>
              <a:t> Config mode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E3B5-AB51-4640-A2CF-C2BCB021B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When calling </a:t>
            </a:r>
            <a:r>
              <a:rPr lang="en-US" noProof="0" err="1">
                <a:latin typeface="Consolas" panose="020B0609020204030204" pitchFamily="49" charset="0"/>
              </a:rPr>
              <a:t>find_package</a:t>
            </a:r>
            <a:r>
              <a:rPr lang="en-US" noProof="0">
                <a:latin typeface="Consolas" panose="020B0609020204030204" pitchFamily="49" charset="0"/>
              </a:rPr>
              <a:t>(</a:t>
            </a:r>
            <a:r>
              <a:rPr lang="en-US" noProof="0" err="1">
                <a:latin typeface="Consolas" panose="020B0609020204030204" pitchFamily="49" charset="0"/>
              </a:rPr>
              <a:t>MyLib</a:t>
            </a:r>
            <a:r>
              <a:rPr lang="en-US" noProof="0">
                <a:latin typeface="Consolas" panose="020B0609020204030204" pitchFamily="49" charset="0"/>
              </a:rPr>
              <a:t>)</a:t>
            </a:r>
            <a:r>
              <a:rPr lang="en-US" noProof="0"/>
              <a:t>, </a:t>
            </a:r>
            <a:r>
              <a:rPr lang="en-US" noProof="0" err="1"/>
              <a:t>CMake</a:t>
            </a:r>
            <a:r>
              <a:rPr lang="en-US" noProof="0"/>
              <a:t> is looking for a file </a:t>
            </a:r>
            <a:r>
              <a:rPr lang="en-US" noProof="0" err="1">
                <a:latin typeface="Consolas" panose="020B0609020204030204" pitchFamily="49" charset="0"/>
              </a:rPr>
              <a:t>MyLibConfig.cmake</a:t>
            </a:r>
            <a:r>
              <a:rPr lang="en-US" noProof="0">
                <a:latin typeface="Consolas" panose="020B0609020204030204" pitchFamily="49" charset="0"/>
              </a:rPr>
              <a:t> </a:t>
            </a:r>
            <a:r>
              <a:rPr lang="en-US" noProof="0"/>
              <a:t>or </a:t>
            </a:r>
            <a:r>
              <a:rPr lang="en-US" noProof="0" err="1">
                <a:latin typeface="Consolas" panose="020B0609020204030204" pitchFamily="49" charset="0"/>
              </a:rPr>
              <a:t>mylib-config.cmake</a:t>
            </a:r>
            <a:endParaRPr lang="en-US" noProof="0">
              <a:latin typeface="Consolas" panose="020B0609020204030204" pitchFamily="49" charset="0"/>
            </a:endParaRPr>
          </a:p>
          <a:p>
            <a:r>
              <a:rPr lang="en-US" noProof="0"/>
              <a:t>If a certain version is required in the call to </a:t>
            </a:r>
            <a:r>
              <a:rPr lang="en-US" noProof="0" err="1">
                <a:latin typeface="Consolas" panose="020B0609020204030204" pitchFamily="49" charset="0"/>
              </a:rPr>
              <a:t>find_package</a:t>
            </a:r>
            <a:r>
              <a:rPr lang="en-US" noProof="0"/>
              <a:t>, </a:t>
            </a:r>
            <a:r>
              <a:rPr lang="en-US" noProof="0" err="1"/>
              <a:t>CMake</a:t>
            </a:r>
            <a:r>
              <a:rPr lang="en-US" noProof="0"/>
              <a:t> expects a file </a:t>
            </a:r>
            <a:r>
              <a:rPr lang="en-US" noProof="0" err="1">
                <a:latin typeface="Consolas" panose="020B0609020204030204" pitchFamily="49" charset="0"/>
              </a:rPr>
              <a:t>MyLibConfigVersion.cmake</a:t>
            </a:r>
            <a:r>
              <a:rPr lang="en-US" noProof="0">
                <a:latin typeface="Consolas" panose="020B0609020204030204" pitchFamily="49" charset="0"/>
              </a:rPr>
              <a:t> </a:t>
            </a:r>
            <a:r>
              <a:rPr lang="en-US" noProof="0"/>
              <a:t>or </a:t>
            </a:r>
            <a:r>
              <a:rPr lang="en-US" noProof="0" err="1">
                <a:latin typeface="Consolas" panose="020B0609020204030204" pitchFamily="49" charset="0"/>
              </a:rPr>
              <a:t>mylib</a:t>
            </a:r>
            <a:r>
              <a:rPr lang="en-US" noProof="0">
                <a:latin typeface="Consolas" panose="020B0609020204030204" pitchFamily="49" charset="0"/>
              </a:rPr>
              <a:t>-config-</a:t>
            </a:r>
            <a:r>
              <a:rPr lang="en-US" noProof="0" err="1">
                <a:latin typeface="Consolas" panose="020B0609020204030204" pitchFamily="49" charset="0"/>
              </a:rPr>
              <a:t>version.cmake</a:t>
            </a:r>
            <a:r>
              <a:rPr lang="en-US" noProof="0"/>
              <a:t> in the same folder as the Config file</a:t>
            </a:r>
          </a:p>
          <a:p>
            <a:r>
              <a:rPr lang="en-US" noProof="0"/>
              <a:t>The version file must set certain variables (e.g., </a:t>
            </a:r>
            <a:r>
              <a:rPr lang="en-US" noProof="0" err="1">
                <a:latin typeface="Consolas" panose="020B0609020204030204" pitchFamily="49" charset="0"/>
              </a:rPr>
              <a:t>MyLib_VERSION</a:t>
            </a:r>
            <a:r>
              <a:rPr lang="en-US" noProof="0"/>
              <a:t>) to show that it is compatible with the required version</a:t>
            </a:r>
          </a:p>
          <a:p>
            <a:r>
              <a:rPr lang="en-US" noProof="0" err="1">
                <a:latin typeface="Consolas" panose="020B0609020204030204" pitchFamily="49" charset="0"/>
              </a:rPr>
              <a:t>find_package</a:t>
            </a:r>
            <a:r>
              <a:rPr lang="en-US" noProof="0"/>
              <a:t> continues looking for a configuration until the first version matches. The respective configuration is loaded.</a:t>
            </a:r>
          </a:p>
          <a:p>
            <a:r>
              <a:rPr lang="en-US" noProof="0"/>
              <a:t>Version and configuration files can be written with helpers in </a:t>
            </a:r>
            <a:r>
              <a:rPr lang="en-US" noProof="0" err="1">
                <a:latin typeface="Consolas" panose="020B0609020204030204" pitchFamily="49" charset="0"/>
              </a:rPr>
              <a:t>CMakePackageConfigHelpers</a:t>
            </a:r>
            <a:endParaRPr lang="en-US" noProof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ABD3C-8BB2-4195-B4FA-18FCED293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08B79-EE9F-426D-9794-4B4917041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310F9-9222-4692-8E66-774EFA6A1862}"/>
              </a:ext>
            </a:extLst>
          </p:cNvPr>
          <p:cNvSpPr txBox="1"/>
          <p:nvPr/>
        </p:nvSpPr>
        <p:spPr>
          <a:xfrm>
            <a:off x="9010729" y="5919987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>
                <a:hlinkClick r:id="rId2"/>
              </a:rPr>
              <a:t>find_package#search-procedure</a:t>
            </a:r>
            <a:endParaRPr lang="en-CH" sz="1400"/>
          </a:p>
        </p:txBody>
      </p:sp>
    </p:spTree>
    <p:extLst>
      <p:ext uri="{BB962C8B-B14F-4D97-AF65-F5344CB8AC3E}">
        <p14:creationId xmlns:p14="http://schemas.microsoft.com/office/powerpoint/2010/main" val="27096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4E6E-1F18-4928-84CD-B451E88E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Installing projects – Configuration file </a:t>
            </a:r>
            <a:r>
              <a:rPr lang="en-US" noProof="0" err="1"/>
              <a:t>MyLibConfig.cmake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FD19-8F2A-4E8A-AAF2-7112502A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noProof="0"/>
              <a:t>Load the packages which your targets need (use </a:t>
            </a:r>
            <a:r>
              <a:rPr lang="en-US" sz="1800" noProof="0" err="1">
                <a:latin typeface="Consolas" panose="020B0609020204030204" pitchFamily="49" charset="0"/>
              </a:rPr>
              <a:t>find_dependency</a:t>
            </a:r>
            <a:r>
              <a:rPr lang="en-US" sz="2000" noProof="0"/>
              <a:t> instead of </a:t>
            </a:r>
            <a:r>
              <a:rPr lang="en-US" sz="1800" noProof="0" err="1">
                <a:latin typeface="Consolas" panose="020B0609020204030204" pitchFamily="49" charset="0"/>
              </a:rPr>
              <a:t>find_package</a:t>
            </a:r>
            <a:r>
              <a:rPr lang="en-US" sz="2000" noProof="0"/>
              <a:t>!) </a:t>
            </a:r>
          </a:p>
          <a:p>
            <a:r>
              <a:rPr lang="en-US" sz="2000" noProof="0"/>
              <a:t>Include the exported targets</a:t>
            </a:r>
          </a:p>
          <a:p>
            <a:r>
              <a:rPr lang="en-US" sz="1800" noProof="0" err="1">
                <a:latin typeface="Consolas" panose="020B0609020204030204" pitchFamily="49" charset="0"/>
              </a:rPr>
              <a:t>set_and_check</a:t>
            </a:r>
            <a:r>
              <a:rPr lang="en-US" sz="2000" noProof="0"/>
              <a:t> macro should be used to set paths (CMake will verify that the paths are valid)</a:t>
            </a:r>
          </a:p>
          <a:p>
            <a:r>
              <a:rPr lang="en-US" sz="2000" noProof="0"/>
              <a:t>Use </a:t>
            </a:r>
            <a:r>
              <a:rPr lang="en-US" sz="1800" noProof="0" err="1">
                <a:latin typeface="Consolas" panose="020B0609020204030204" pitchFamily="49" charset="0"/>
              </a:rPr>
              <a:t>configure_package_config_file</a:t>
            </a:r>
            <a:r>
              <a:rPr lang="en-US" sz="2000" noProof="0"/>
              <a:t> to generate the configuration file</a:t>
            </a:r>
          </a:p>
          <a:p>
            <a:endParaRPr lang="en-US" sz="200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136A5-9EE2-4B88-A16F-1F3940079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7408-0B38-4E58-AA56-894ABF9CA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AE7E7-90A9-45CA-9611-1A57ED9C48D7}"/>
              </a:ext>
            </a:extLst>
          </p:cNvPr>
          <p:cNvSpPr txBox="1"/>
          <p:nvPr/>
        </p:nvSpPr>
        <p:spPr>
          <a:xfrm>
            <a:off x="9175838" y="5919987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>
                <a:hlinkClick r:id="rId2"/>
              </a:rPr>
              <a:t>CMakePackageConfigHelpers</a:t>
            </a:r>
            <a:endParaRPr lang="en-CH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B9982-F5E8-4F9A-87B6-03DBB2D1F78D}"/>
              </a:ext>
            </a:extLst>
          </p:cNvPr>
          <p:cNvSpPr/>
          <p:nvPr/>
        </p:nvSpPr>
        <p:spPr>
          <a:xfrm>
            <a:off x="498763" y="3147582"/>
            <a:ext cx="6275111" cy="33239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de-CH" sz="1500" dirty="0" err="1">
                <a:solidFill>
                  <a:srgbClr val="007020"/>
                </a:solidFill>
                <a:latin typeface="Consolas"/>
              </a:rPr>
              <a:t>include</a:t>
            </a:r>
            <a:r>
              <a:rPr lang="de-CH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CH" sz="1500" dirty="0" err="1">
                <a:solidFill>
                  <a:srgbClr val="4070A0"/>
                </a:solidFill>
                <a:latin typeface="Consolas"/>
              </a:rPr>
              <a:t>CMakePackageConfigHelpers</a:t>
            </a:r>
            <a:r>
              <a:rPr lang="de-CH" sz="15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de-CH" sz="1500" dirty="0">
                <a:latin typeface="Consolas" panose="020B0609020204030204" pitchFamily="49" charset="0"/>
              </a:rPr>
            </a:br>
            <a:r>
              <a:rPr lang="de-CH" sz="1500" dirty="0" err="1">
                <a:solidFill>
                  <a:srgbClr val="007020"/>
                </a:solidFill>
                <a:latin typeface="Consolas"/>
              </a:rPr>
              <a:t>find_package</a:t>
            </a:r>
            <a:r>
              <a:rPr lang="de-CH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CH" sz="1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Boost </a:t>
            </a:r>
            <a:r>
              <a:rPr lang="de-CH" sz="1500" dirty="0">
                <a:solidFill>
                  <a:srgbClr val="4070A0"/>
                </a:solidFill>
                <a:latin typeface="Consolas"/>
              </a:rPr>
              <a:t>REQUIRED</a:t>
            </a:r>
            <a:r>
              <a:rPr lang="de-CH" sz="15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de-CH" sz="1500" i="1" dirty="0">
                <a:solidFill>
                  <a:srgbClr val="60A0B0"/>
                </a:solidFill>
                <a:latin typeface="Consolas"/>
              </a:rPr>
              <a:t># </a:t>
            </a:r>
            <a:r>
              <a:rPr lang="de-CH" sz="1500" i="1" dirty="0" err="1">
                <a:solidFill>
                  <a:srgbClr val="60A0B0"/>
                </a:solidFill>
                <a:latin typeface="Consolas"/>
              </a:rPr>
              <a:t>sets</a:t>
            </a:r>
            <a:r>
              <a:rPr lang="de-CH" sz="1500" i="1" dirty="0">
                <a:solidFill>
                  <a:srgbClr val="60A0B0"/>
                </a:solidFill>
                <a:latin typeface="Consolas"/>
              </a:rPr>
              <a:t> variable </a:t>
            </a:r>
            <a:r>
              <a:rPr lang="de-CH" sz="1500" i="1" dirty="0" err="1">
                <a:solidFill>
                  <a:srgbClr val="60A0B0"/>
                </a:solidFill>
                <a:latin typeface="Consolas"/>
              </a:rPr>
              <a:t>Boost_VERSION</a:t>
            </a:r>
            <a:br>
              <a:rPr lang="de-CH" sz="1500" dirty="0">
                <a:latin typeface="Consolas" panose="020B0609020204030204" pitchFamily="49" charset="0"/>
              </a:rPr>
            </a:br>
            <a:r>
              <a:rPr lang="de-CH" sz="1500" dirty="0" err="1">
                <a:solidFill>
                  <a:srgbClr val="007020"/>
                </a:solidFill>
                <a:latin typeface="Consolas"/>
              </a:rPr>
              <a:t>configure_package_config_file</a:t>
            </a:r>
            <a:r>
              <a:rPr lang="de-CH" sz="1500" dirty="0">
                <a:solidFill>
                  <a:srgbClr val="000000"/>
                </a:solidFill>
                <a:latin typeface="Consolas"/>
              </a:rPr>
              <a:t>(</a:t>
            </a:r>
            <a:br>
              <a:rPr lang="de-CH" sz="1500" dirty="0">
                <a:latin typeface="Consolas" panose="020B0609020204030204" pitchFamily="49" charset="0"/>
              </a:rPr>
            </a:br>
            <a:r>
              <a:rPr lang="de-CH" sz="15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de-CH" sz="1500" dirty="0">
                <a:solidFill>
                  <a:srgbClr val="666666"/>
                </a:solidFill>
                <a:latin typeface="Consolas"/>
              </a:rPr>
              <a:t>${</a:t>
            </a:r>
            <a:r>
              <a:rPr lang="de-CH" sz="1500" dirty="0">
                <a:solidFill>
                  <a:srgbClr val="BB60D5"/>
                </a:solidFill>
                <a:latin typeface="Consolas"/>
              </a:rPr>
              <a:t>CMAKE_CURRENT_LIST_DIR</a:t>
            </a:r>
            <a:r>
              <a:rPr lang="de-CH" sz="1500" dirty="0">
                <a:solidFill>
                  <a:srgbClr val="666666"/>
                </a:solidFill>
                <a:latin typeface="Consolas"/>
              </a:rPr>
              <a:t>}</a:t>
            </a:r>
            <a:r>
              <a:rPr lang="de-CH" sz="1500" dirty="0">
                <a:solidFill>
                  <a:srgbClr val="4070A0"/>
                </a:solidFill>
                <a:latin typeface="Consolas"/>
              </a:rPr>
              <a:t>/MyLibConfig.cmake.in</a:t>
            </a:r>
            <a:br>
              <a:rPr lang="de-CH" sz="1500" dirty="0">
                <a:latin typeface="Consolas" panose="020B0609020204030204" pitchFamily="49" charset="0"/>
              </a:rPr>
            </a:br>
            <a:r>
              <a:rPr lang="de-CH" sz="15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de-CH" sz="1500" dirty="0">
                <a:solidFill>
                  <a:srgbClr val="666666"/>
                </a:solidFill>
                <a:latin typeface="Consolas"/>
              </a:rPr>
              <a:t>${</a:t>
            </a:r>
            <a:r>
              <a:rPr lang="de-CH" sz="1500" dirty="0">
                <a:solidFill>
                  <a:srgbClr val="BB60D5"/>
                </a:solidFill>
                <a:latin typeface="Consolas"/>
              </a:rPr>
              <a:t>CMAKE_CURRENT_BINARY_DIR</a:t>
            </a:r>
            <a:r>
              <a:rPr lang="de-CH" sz="1500" dirty="0">
                <a:solidFill>
                  <a:srgbClr val="666666"/>
                </a:solidFill>
                <a:latin typeface="Consolas"/>
              </a:rPr>
              <a:t>}</a:t>
            </a:r>
            <a:r>
              <a:rPr lang="de-CH" sz="1500" dirty="0">
                <a:solidFill>
                  <a:srgbClr val="4070A0"/>
                </a:solidFill>
                <a:latin typeface="Consolas"/>
              </a:rPr>
              <a:t>/</a:t>
            </a:r>
            <a:r>
              <a:rPr lang="de-CH" sz="1500" dirty="0" err="1">
                <a:solidFill>
                  <a:srgbClr val="4070A0"/>
                </a:solidFill>
                <a:latin typeface="Consolas"/>
              </a:rPr>
              <a:t>MyLibConfig.cmake</a:t>
            </a:r>
            <a:endParaRPr lang="de-CH" sz="1500" dirty="0">
              <a:solidFill>
                <a:srgbClr val="000000"/>
              </a:solidFill>
              <a:latin typeface="Consolas"/>
            </a:endParaRPr>
          </a:p>
          <a:p>
            <a:r>
              <a:rPr lang="de-CH" sz="15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de-CH" sz="1500" dirty="0">
                <a:solidFill>
                  <a:srgbClr val="4070A0"/>
                </a:solidFill>
                <a:latin typeface="Consolas"/>
              </a:rPr>
              <a:t>INSTALL_DESTINATION</a:t>
            </a:r>
            <a:r>
              <a:rPr lang="de-CH" sz="1500" dirty="0">
                <a:solidFill>
                  <a:srgbClr val="000000"/>
                </a:solidFill>
                <a:latin typeface="Consolas"/>
              </a:rPr>
              <a:t> </a:t>
            </a:r>
            <a:br>
              <a:rPr lang="de-CH" sz="1500" dirty="0">
                <a:latin typeface="Consolas" panose="020B0609020204030204" pitchFamily="49" charset="0"/>
              </a:rPr>
            </a:br>
            <a:r>
              <a:rPr lang="de-CH" sz="15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de-CH" sz="1500" dirty="0">
                <a:solidFill>
                  <a:srgbClr val="666666"/>
                </a:solidFill>
                <a:latin typeface="Consolas"/>
              </a:rPr>
              <a:t>${</a:t>
            </a:r>
            <a:r>
              <a:rPr lang="de-CH" sz="1500" dirty="0">
                <a:solidFill>
                  <a:srgbClr val="BB60D5"/>
                </a:solidFill>
                <a:latin typeface="Consolas"/>
              </a:rPr>
              <a:t>CMAKE_INSTALL_LIBDIR</a:t>
            </a:r>
            <a:r>
              <a:rPr lang="de-CH" sz="1500" dirty="0">
                <a:solidFill>
                  <a:srgbClr val="666666"/>
                </a:solidFill>
                <a:latin typeface="Consolas"/>
              </a:rPr>
              <a:t>}</a:t>
            </a:r>
            <a:r>
              <a:rPr lang="de-CH" sz="1500" dirty="0">
                <a:solidFill>
                  <a:srgbClr val="4070A0"/>
                </a:solidFill>
                <a:latin typeface="Consolas"/>
              </a:rPr>
              <a:t>/</a:t>
            </a:r>
            <a:r>
              <a:rPr lang="de-CH" sz="1500" dirty="0" err="1">
                <a:solidFill>
                  <a:srgbClr val="4070A0"/>
                </a:solidFill>
                <a:latin typeface="Consolas"/>
              </a:rPr>
              <a:t>cmake</a:t>
            </a:r>
            <a:endParaRPr lang="de-CH" sz="1500" dirty="0">
              <a:solidFill>
                <a:srgbClr val="4070A0"/>
              </a:solidFill>
              <a:latin typeface="Consolas"/>
            </a:endParaRPr>
          </a:p>
          <a:p>
            <a:r>
              <a:rPr lang="de-CH" sz="1500" dirty="0">
                <a:solidFill>
                  <a:srgbClr val="4070A0"/>
                </a:solidFill>
                <a:latin typeface="Consolas"/>
              </a:rPr>
              <a:t>  </a:t>
            </a:r>
            <a:r>
              <a:rPr lang="de-CH" sz="15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de-CH" sz="1500" dirty="0" err="1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CH" sz="15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de-CH" sz="1500" dirty="0">
                <a:solidFill>
                  <a:srgbClr val="4070A0"/>
                </a:solidFill>
                <a:latin typeface="Consolas"/>
              </a:rPr>
              <a:t>FILES</a:t>
            </a:r>
            <a:r>
              <a:rPr lang="de-CH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CH" sz="1500" dirty="0">
                <a:solidFill>
                  <a:srgbClr val="666666"/>
                </a:solidFill>
                <a:latin typeface="Consolas"/>
              </a:rPr>
              <a:t>${</a:t>
            </a:r>
            <a:r>
              <a:rPr lang="de-CH" sz="1500" dirty="0">
                <a:solidFill>
                  <a:srgbClr val="BB60D5"/>
                </a:solidFill>
                <a:latin typeface="Consolas"/>
              </a:rPr>
              <a:t>CMAKE_CURRENT_BINARY_DIR</a:t>
            </a:r>
            <a:r>
              <a:rPr lang="de-CH" sz="1500" dirty="0">
                <a:solidFill>
                  <a:srgbClr val="666666"/>
                </a:solidFill>
                <a:latin typeface="Consolas"/>
              </a:rPr>
              <a:t>}</a:t>
            </a:r>
            <a:r>
              <a:rPr lang="de-CH" sz="1500" dirty="0">
                <a:solidFill>
                  <a:srgbClr val="4070A0"/>
                </a:solidFill>
                <a:latin typeface="Consolas"/>
              </a:rPr>
              <a:t>/</a:t>
            </a:r>
            <a:r>
              <a:rPr lang="de-CH" sz="1500" dirty="0" err="1">
                <a:solidFill>
                  <a:srgbClr val="4070A0"/>
                </a:solidFill>
                <a:latin typeface="Consolas"/>
              </a:rPr>
              <a:t>MyLibConfig.cmake</a:t>
            </a:r>
            <a:r>
              <a:rPr lang="de-CH" sz="1500" dirty="0">
                <a:solidFill>
                  <a:srgbClr val="000000"/>
                </a:solidFill>
                <a:latin typeface="Consolas"/>
              </a:rPr>
              <a:t> </a:t>
            </a:r>
            <a:br>
              <a:rPr lang="de-CH" sz="1500" dirty="0">
                <a:latin typeface="Consolas" panose="020B0609020204030204" pitchFamily="49" charset="0"/>
              </a:rPr>
            </a:br>
            <a:r>
              <a:rPr lang="de-CH" sz="15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de-CH" sz="1500" dirty="0">
                <a:solidFill>
                  <a:srgbClr val="4070A0"/>
                </a:solidFill>
                <a:latin typeface="Consolas"/>
              </a:rPr>
              <a:t>DESTINATION</a:t>
            </a:r>
            <a:r>
              <a:rPr lang="de-CH" sz="1500" dirty="0">
                <a:solidFill>
                  <a:srgbClr val="000000"/>
                </a:solidFill>
                <a:latin typeface="Consolas"/>
              </a:rPr>
              <a:t> </a:t>
            </a:r>
            <a:endParaRPr lang="de-CH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5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de-CH" sz="1500" dirty="0">
                <a:solidFill>
                  <a:srgbClr val="666666"/>
                </a:solidFill>
                <a:latin typeface="Consolas"/>
              </a:rPr>
              <a:t>${</a:t>
            </a:r>
            <a:r>
              <a:rPr lang="de-CH" sz="1500" dirty="0">
                <a:solidFill>
                  <a:srgbClr val="BB60D5"/>
                </a:solidFill>
                <a:latin typeface="Consolas"/>
              </a:rPr>
              <a:t>CMAKE_INSTALL_LIBDIR</a:t>
            </a:r>
            <a:r>
              <a:rPr lang="de-CH" sz="1500" dirty="0">
                <a:solidFill>
                  <a:srgbClr val="666666"/>
                </a:solidFill>
                <a:latin typeface="Consolas"/>
              </a:rPr>
              <a:t>}</a:t>
            </a:r>
            <a:r>
              <a:rPr lang="de-CH" sz="1500" dirty="0">
                <a:solidFill>
                  <a:srgbClr val="4070A0"/>
                </a:solidFill>
                <a:latin typeface="Consolas"/>
              </a:rPr>
              <a:t>/</a:t>
            </a:r>
            <a:r>
              <a:rPr lang="de-CH" sz="1500" dirty="0" err="1">
                <a:solidFill>
                  <a:srgbClr val="4070A0"/>
                </a:solidFill>
                <a:latin typeface="Consolas"/>
              </a:rPr>
              <a:t>cmake</a:t>
            </a:r>
            <a:endParaRPr lang="de-CH" sz="1500" dirty="0">
              <a:solidFill>
                <a:srgbClr val="4070A0"/>
              </a:solidFill>
              <a:latin typeface="Consolas"/>
            </a:endParaRPr>
          </a:p>
          <a:p>
            <a:r>
              <a:rPr lang="de-CH" sz="1500" dirty="0">
                <a:solidFill>
                  <a:srgbClr val="4070A0"/>
                </a:solidFill>
                <a:latin typeface="Consolas"/>
              </a:rPr>
              <a:t>  </a:t>
            </a:r>
            <a:r>
              <a:rPr lang="de-CH" sz="1500" dirty="0">
                <a:solidFill>
                  <a:srgbClr val="000000"/>
                </a:solidFill>
                <a:latin typeface="Consolas"/>
              </a:rPr>
              <a:t>)</a:t>
            </a:r>
            <a:endParaRPr lang="en-CH" sz="1500" dirty="0">
              <a:latin typeface="Consolas"/>
            </a:endParaRPr>
          </a:p>
          <a:p>
            <a:endParaRPr lang="en-CH" sz="15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6060FC-6F62-48FF-8C82-E4C0FC8B6F4C}"/>
              </a:ext>
            </a:extLst>
          </p:cNvPr>
          <p:cNvSpPr/>
          <p:nvPr/>
        </p:nvSpPr>
        <p:spPr>
          <a:xfrm>
            <a:off x="6298388" y="4500767"/>
            <a:ext cx="5771694" cy="1246495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r>
              <a:rPr lang="de-CH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@PACKAGE_INIT@</a:t>
            </a:r>
            <a:br>
              <a:rPr lang="de-CH" sz="15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500" dirty="0" err="1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de-CH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500" dirty="0" err="1">
                <a:solidFill>
                  <a:srgbClr val="4070A0"/>
                </a:solidFill>
                <a:latin typeface="Consolas" panose="020B0609020204030204" pitchFamily="49" charset="0"/>
              </a:rPr>
              <a:t>CMakeFindDependencyMacro</a:t>
            </a:r>
            <a:r>
              <a:rPr lang="de-CH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CH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500" dirty="0" err="1">
                <a:solidFill>
                  <a:srgbClr val="007020"/>
                </a:solidFill>
                <a:latin typeface="Consolas" panose="020B0609020204030204" pitchFamily="49" charset="0"/>
              </a:rPr>
              <a:t>find_dependency</a:t>
            </a:r>
            <a:r>
              <a:rPr lang="de-CH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500" dirty="0">
                <a:solidFill>
                  <a:srgbClr val="4070A0"/>
                </a:solidFill>
                <a:latin typeface="Consolas" panose="020B0609020204030204" pitchFamily="49" charset="0"/>
              </a:rPr>
              <a:t>Boost</a:t>
            </a:r>
            <a:r>
              <a:rPr lang="de-CH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5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de-CH" sz="1500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Boost_VERSION</a:t>
            </a:r>
            <a:r>
              <a:rPr lang="de-CH" sz="15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de-CH" sz="15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de-CH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500" dirty="0" err="1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de-CH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500" dirty="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500" dirty="0">
                <a:solidFill>
                  <a:srgbClr val="BB60D5"/>
                </a:solidFill>
                <a:latin typeface="Consolas" panose="020B0609020204030204" pitchFamily="49" charset="0"/>
              </a:rPr>
              <a:t>CMAKE_CURRENT_LIST_DIR</a:t>
            </a:r>
            <a:r>
              <a:rPr lang="de-CH" sz="15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500" dirty="0">
                <a:solidFill>
                  <a:srgbClr val="4070A0"/>
                </a:solidFill>
                <a:latin typeface="Consolas" panose="020B0609020204030204" pitchFamily="49" charset="0"/>
              </a:rPr>
              <a:t>/</a:t>
            </a:r>
            <a:r>
              <a:rPr lang="de-CH" sz="1500" dirty="0" err="1">
                <a:solidFill>
                  <a:srgbClr val="4070A0"/>
                </a:solidFill>
                <a:latin typeface="Consolas" panose="020B0609020204030204" pitchFamily="49" charset="0"/>
              </a:rPr>
              <a:t>MyLib-targets.cmake</a:t>
            </a:r>
            <a:r>
              <a:rPr lang="de-CH" sz="15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de-CH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 sz="1500" i="1" dirty="0">
                <a:solidFill>
                  <a:srgbClr val="60A0B0"/>
                </a:solidFill>
                <a:latin typeface="Consolas" panose="020B0609020204030204" pitchFamily="49" charset="0"/>
              </a:rPr>
              <a:t>#</a:t>
            </a:r>
            <a:r>
              <a:rPr lang="de-CH" sz="1500" i="1" dirty="0" err="1">
                <a:solidFill>
                  <a:srgbClr val="60A0B0"/>
                </a:solidFill>
                <a:latin typeface="Consolas" panose="020B0609020204030204" pitchFamily="49" charset="0"/>
              </a:rPr>
              <a:t>check_required_components</a:t>
            </a:r>
            <a:r>
              <a:rPr lang="de-CH" sz="1500" i="1" dirty="0">
                <a:solidFill>
                  <a:srgbClr val="60A0B0"/>
                </a:solidFill>
                <a:latin typeface="Consolas" panose="020B0609020204030204" pitchFamily="49" charset="0"/>
              </a:rPr>
              <a:t>(</a:t>
            </a:r>
            <a:r>
              <a:rPr lang="de-CH" sz="1500" i="1" dirty="0" err="1">
                <a:solidFill>
                  <a:srgbClr val="60A0B0"/>
                </a:solidFill>
                <a:latin typeface="Consolas" panose="020B0609020204030204" pitchFamily="49" charset="0"/>
              </a:rPr>
              <a:t>MyLib</a:t>
            </a:r>
            <a:r>
              <a:rPr lang="de-CH" sz="1500" i="1" dirty="0">
                <a:solidFill>
                  <a:srgbClr val="60A0B0"/>
                </a:solidFill>
                <a:latin typeface="Consolas" panose="020B0609020204030204" pitchFamily="49" charset="0"/>
              </a:rPr>
              <a:t>) </a:t>
            </a:r>
            <a:endParaRPr lang="en-CH" sz="1500" i="1" dirty="0">
              <a:solidFill>
                <a:srgbClr val="60A0B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B5E09-1F6F-4641-A0CB-142E3F779084}"/>
              </a:ext>
            </a:extLst>
          </p:cNvPr>
          <p:cNvSpPr txBox="1"/>
          <p:nvPr/>
        </p:nvSpPr>
        <p:spPr>
          <a:xfrm>
            <a:off x="6229117" y="421255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/>
              <a:t>MyLibConfig.cmake.in:</a:t>
            </a:r>
            <a:endParaRPr lang="en-CH" b="1"/>
          </a:p>
        </p:txBody>
      </p:sp>
    </p:spTree>
    <p:extLst>
      <p:ext uri="{BB962C8B-B14F-4D97-AF65-F5344CB8AC3E}">
        <p14:creationId xmlns:p14="http://schemas.microsoft.com/office/powerpoint/2010/main" val="294885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4E6E-1F18-4928-84CD-B451E88E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Installing projects – Version file </a:t>
            </a:r>
            <a:r>
              <a:rPr lang="en-US" noProof="0" err="1"/>
              <a:t>MyLibConfigVersion.cmake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FD19-8F2A-4E8A-AAF2-7112502A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57600" rIns="0" bIns="45720" rtlCol="0" anchor="t">
            <a:normAutofit/>
          </a:bodyPr>
          <a:lstStyle/>
          <a:p>
            <a:r>
              <a:rPr lang="en-US" noProof="0"/>
              <a:t>A version file can be generated using </a:t>
            </a:r>
            <a:r>
              <a:rPr lang="en-US" noProof="0" err="1">
                <a:latin typeface="Consolas"/>
              </a:rPr>
              <a:t>write_basic_package_version_file</a:t>
            </a:r>
            <a:br>
              <a:rPr lang="en-US" noProof="0">
                <a:latin typeface="Consolas" panose="020B0609020204030204" pitchFamily="49" charset="0"/>
              </a:rPr>
            </a:br>
            <a:r>
              <a:rPr lang="en-US" sz="1800" noProof="0" err="1">
                <a:solidFill>
                  <a:srgbClr val="007020"/>
                </a:solidFill>
                <a:latin typeface="Consolas"/>
              </a:rPr>
              <a:t>write_basic_package_version_file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noProof="0" err="1">
                <a:solidFill>
                  <a:srgbClr val="4070A0"/>
                </a:solidFill>
                <a:latin typeface="Consolas"/>
              </a:rPr>
              <a:t>MyLibConfigVersion.cmake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VERSION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noProof="0">
                <a:solidFill>
                  <a:srgbClr val="666666"/>
                </a:solidFill>
                <a:latin typeface="Consolas"/>
              </a:rPr>
              <a:t>${</a:t>
            </a:r>
            <a:r>
              <a:rPr lang="en-US" sz="1800" noProof="0">
                <a:solidFill>
                  <a:srgbClr val="BB60D5"/>
                </a:solidFill>
                <a:latin typeface="Consolas"/>
              </a:rPr>
              <a:t>PROJECT_VERSION</a:t>
            </a:r>
            <a:r>
              <a:rPr lang="en-US" sz="1800" noProof="0">
                <a:solidFill>
                  <a:srgbClr val="666666"/>
                </a:solidFill>
                <a:latin typeface="Consolas"/>
              </a:rPr>
              <a:t>}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COMPATIBILITY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noProof="0" err="1">
                <a:solidFill>
                  <a:srgbClr val="4070A0"/>
                </a:solidFill>
                <a:latin typeface="Consolas"/>
              </a:rPr>
              <a:t>SameMajorVersion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4070A0"/>
                </a:solidFill>
                <a:latin typeface="Consolas"/>
              </a:rPr>
              <a:t>    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)</a:t>
            </a:r>
            <a:endParaRPr lang="en-US" sz="1800" noProof="0">
              <a:latin typeface="Consolas"/>
            </a:endParaRPr>
          </a:p>
          <a:p>
            <a:r>
              <a:rPr lang="en-US" noProof="0"/>
              <a:t>Compatibility (Required version 1.2.3.4): </a:t>
            </a:r>
          </a:p>
          <a:p>
            <a:pPr lvl="1"/>
            <a:r>
              <a:rPr lang="en-US" noProof="0" err="1">
                <a:latin typeface="Consolas" panose="020B0609020204030204" pitchFamily="49" charset="0"/>
              </a:rPr>
              <a:t>AnyNewerVersion</a:t>
            </a:r>
            <a:r>
              <a:rPr lang="en-US" noProof="0">
                <a:latin typeface="Consolas" panose="020B0609020204030204" pitchFamily="49" charset="0"/>
              </a:rPr>
              <a:t> </a:t>
            </a:r>
            <a:r>
              <a:rPr lang="en-US" noProof="0"/>
              <a:t>(</a:t>
            </a:r>
            <a:r>
              <a:rPr lang="en-US" noProof="0">
                <a:solidFill>
                  <a:schemeClr val="bg1">
                    <a:lumMod val="50000"/>
                  </a:schemeClr>
                </a:solidFill>
              </a:rPr>
              <a:t>1.2.3.4</a:t>
            </a:r>
            <a:r>
              <a:rPr lang="en-US" noProof="0"/>
              <a:t>, 2.3.4 are ok; </a:t>
            </a:r>
            <a:r>
              <a:rPr lang="en-US" noProof="0">
                <a:solidFill>
                  <a:schemeClr val="bg1">
                    <a:lumMod val="50000"/>
                  </a:schemeClr>
                </a:solidFill>
              </a:rPr>
              <a:t>1.2.3</a:t>
            </a:r>
            <a:r>
              <a:rPr lang="en-US" noProof="0"/>
              <a:t>.3 is not ok)</a:t>
            </a:r>
          </a:p>
          <a:p>
            <a:pPr lvl="1"/>
            <a:r>
              <a:rPr lang="en-US" noProof="0" err="1">
                <a:latin typeface="Consolas" panose="020B0609020204030204" pitchFamily="49" charset="0"/>
              </a:rPr>
              <a:t>SameMajorVersion</a:t>
            </a:r>
            <a:r>
              <a:rPr lang="en-US" noProof="0">
                <a:latin typeface="Consolas" panose="020B0609020204030204" pitchFamily="49" charset="0"/>
              </a:rPr>
              <a:t> </a:t>
            </a:r>
            <a:r>
              <a:rPr lang="en-US" noProof="0">
                <a:solidFill>
                  <a:schemeClr val="bg1">
                    <a:lumMod val="50000"/>
                  </a:schemeClr>
                </a:solidFill>
              </a:rPr>
              <a:t>(1.2.3.4</a:t>
            </a:r>
            <a:r>
              <a:rPr lang="en-US" noProof="0"/>
              <a:t>, </a:t>
            </a:r>
            <a:r>
              <a:rPr lang="en-US" noProof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noProof="0"/>
              <a:t>.3.5 are ok; </a:t>
            </a:r>
            <a:r>
              <a:rPr lang="en-US" noProof="0">
                <a:solidFill>
                  <a:schemeClr val="bg1">
                    <a:lumMod val="50000"/>
                  </a:schemeClr>
                </a:solidFill>
              </a:rPr>
              <a:t>1.2.3</a:t>
            </a:r>
            <a:r>
              <a:rPr lang="en-US" noProof="0"/>
              <a:t>.3, 2.3.4 are not ok)</a:t>
            </a:r>
          </a:p>
          <a:p>
            <a:pPr lvl="1"/>
            <a:r>
              <a:rPr lang="en-US" noProof="0" err="1">
                <a:latin typeface="Consolas" panose="020B0609020204030204" pitchFamily="49" charset="0"/>
              </a:rPr>
              <a:t>SameMinorVersion</a:t>
            </a:r>
            <a:r>
              <a:rPr lang="en-US" noProof="0"/>
              <a:t> (</a:t>
            </a:r>
            <a:r>
              <a:rPr lang="en-US" noProof="0">
                <a:solidFill>
                  <a:schemeClr val="bg1">
                    <a:lumMod val="50000"/>
                  </a:schemeClr>
                </a:solidFill>
              </a:rPr>
              <a:t>1.2.3.4</a:t>
            </a:r>
            <a:r>
              <a:rPr lang="en-US" noProof="0"/>
              <a:t>, </a:t>
            </a:r>
            <a:r>
              <a:rPr lang="en-US" noProof="0">
                <a:solidFill>
                  <a:schemeClr val="bg1">
                    <a:lumMod val="50000"/>
                  </a:schemeClr>
                </a:solidFill>
              </a:rPr>
              <a:t>1.2</a:t>
            </a:r>
            <a:r>
              <a:rPr lang="en-US" noProof="0"/>
              <a:t>.4.5 are ok; </a:t>
            </a:r>
            <a:r>
              <a:rPr lang="en-US" noProof="0">
                <a:solidFill>
                  <a:schemeClr val="bg1">
                    <a:lumMod val="50000"/>
                  </a:schemeClr>
                </a:solidFill>
              </a:rPr>
              <a:t>1.2.3</a:t>
            </a:r>
            <a:r>
              <a:rPr lang="en-US" noProof="0"/>
              <a:t>.3, 2.1.1 are not ok)</a:t>
            </a:r>
          </a:p>
          <a:p>
            <a:pPr lvl="1"/>
            <a:r>
              <a:rPr lang="en-US" noProof="0" err="1">
                <a:latin typeface="Consolas" panose="020B0609020204030204" pitchFamily="49" charset="0"/>
              </a:rPr>
              <a:t>ExactVersion</a:t>
            </a:r>
            <a:r>
              <a:rPr lang="en-US" noProof="0">
                <a:latin typeface="Consolas" panose="020B0609020204030204" pitchFamily="49" charset="0"/>
              </a:rPr>
              <a:t> </a:t>
            </a:r>
            <a:r>
              <a:rPr lang="en-US" noProof="0"/>
              <a:t>(</a:t>
            </a:r>
            <a:r>
              <a:rPr lang="en-US" noProof="0">
                <a:solidFill>
                  <a:schemeClr val="bg1">
                    <a:lumMod val="50000"/>
                  </a:schemeClr>
                </a:solidFill>
              </a:rPr>
              <a:t>1.2.3.4</a:t>
            </a:r>
            <a:r>
              <a:rPr lang="en-US" noProof="0"/>
              <a:t>, </a:t>
            </a:r>
            <a:r>
              <a:rPr lang="en-US" noProof="0">
                <a:solidFill>
                  <a:schemeClr val="bg1">
                    <a:lumMod val="50000"/>
                  </a:schemeClr>
                </a:solidFill>
              </a:rPr>
              <a:t>1.2.3</a:t>
            </a:r>
            <a:r>
              <a:rPr lang="en-US" noProof="0"/>
              <a:t>.6 are ok, </a:t>
            </a:r>
            <a:r>
              <a:rPr lang="en-US" noProof="0">
                <a:solidFill>
                  <a:schemeClr val="bg1">
                    <a:lumMod val="50000"/>
                  </a:schemeClr>
                </a:solidFill>
              </a:rPr>
              <a:t>1.2.3</a:t>
            </a:r>
            <a:r>
              <a:rPr lang="en-US" noProof="0"/>
              <a:t>.3, </a:t>
            </a:r>
            <a:r>
              <a:rPr lang="en-US" noProof="0">
                <a:solidFill>
                  <a:schemeClr val="bg1">
                    <a:lumMod val="50000"/>
                  </a:schemeClr>
                </a:solidFill>
              </a:rPr>
              <a:t>1.2</a:t>
            </a:r>
            <a:r>
              <a:rPr lang="en-US" noProof="0"/>
              <a:t>.4.4 are not ok)</a:t>
            </a:r>
            <a:endParaRPr lang="en-US" noProof="0">
              <a:latin typeface="Consolas" panose="020B0609020204030204" pitchFamily="49" charset="0"/>
            </a:endParaRPr>
          </a:p>
          <a:p>
            <a:r>
              <a:rPr lang="en-US" noProof="0"/>
              <a:t>Don’t forget to install the generated file!</a:t>
            </a:r>
            <a:br>
              <a:rPr lang="en-US" noProof="0"/>
            </a:br>
            <a:r>
              <a:rPr lang="en-US" sz="1800" noProof="0">
                <a:solidFill>
                  <a:srgbClr val="007020"/>
                </a:solidFill>
                <a:latin typeface="Consolas"/>
              </a:rPr>
              <a:t>install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(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FILES </a:t>
            </a:r>
            <a:r>
              <a:rPr lang="en-US" sz="1800" noProof="0">
                <a:solidFill>
                  <a:srgbClr val="666666"/>
                </a:solidFill>
                <a:latin typeface="Consolas"/>
              </a:rPr>
              <a:t>${</a:t>
            </a:r>
            <a:r>
              <a:rPr lang="en-US" sz="1800" noProof="0">
                <a:solidFill>
                  <a:srgbClr val="BB60D5"/>
                </a:solidFill>
                <a:latin typeface="Consolas"/>
              </a:rPr>
              <a:t>CMAKE_CURRENT_BINARY_DIR</a:t>
            </a:r>
            <a:r>
              <a:rPr lang="en-US" sz="1800" noProof="0">
                <a:solidFill>
                  <a:srgbClr val="666666"/>
                </a:solidFill>
                <a:latin typeface="Consolas"/>
              </a:rPr>
              <a:t>}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/</a:t>
            </a:r>
            <a:r>
              <a:rPr lang="en-US" sz="1800" noProof="0" err="1">
                <a:solidFill>
                  <a:srgbClr val="4070A0"/>
                </a:solidFill>
                <a:latin typeface="Consolas"/>
              </a:rPr>
              <a:t>MyLibConfigVersion.cmake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800" noProof="0">
                <a:latin typeface="Consolas" panose="020B0609020204030204" pitchFamily="49" charset="0"/>
              </a:rPr>
            </a:br>
            <a:r>
              <a:rPr lang="en-US" sz="1800" noProof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DESTINATION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noProof="0">
                <a:solidFill>
                  <a:srgbClr val="666666"/>
                </a:solidFill>
                <a:latin typeface="Consolas"/>
              </a:rPr>
              <a:t>${</a:t>
            </a:r>
            <a:r>
              <a:rPr lang="en-US" sz="1800" noProof="0">
                <a:solidFill>
                  <a:srgbClr val="BB60D5"/>
                </a:solidFill>
                <a:latin typeface="Consolas"/>
              </a:rPr>
              <a:t>CMAKE_INSTALL_LIBDIR</a:t>
            </a:r>
            <a:r>
              <a:rPr lang="en-US" sz="1800" noProof="0">
                <a:solidFill>
                  <a:srgbClr val="666666"/>
                </a:solidFill>
                <a:latin typeface="Consolas"/>
              </a:rPr>
              <a:t>}</a:t>
            </a:r>
            <a:r>
              <a:rPr lang="en-US" sz="1800" noProof="0">
                <a:solidFill>
                  <a:srgbClr val="4070A0"/>
                </a:solidFill>
                <a:latin typeface="Consolas"/>
              </a:rPr>
              <a:t>/</a:t>
            </a:r>
            <a:r>
              <a:rPr lang="en-US" sz="1800" noProof="0" err="1">
                <a:solidFill>
                  <a:srgbClr val="4070A0"/>
                </a:solidFill>
                <a:latin typeface="Consolas"/>
              </a:rPr>
              <a:t>cmake</a:t>
            </a:r>
            <a:r>
              <a:rPr lang="en-US" sz="1800" noProof="0">
                <a:solidFill>
                  <a:srgbClr val="000000"/>
                </a:solidFill>
                <a:latin typeface="Consolas"/>
              </a:rPr>
              <a:t>)</a:t>
            </a:r>
            <a:endParaRPr lang="en-US" sz="1800" noProof="0">
              <a:latin typeface="Consolas" panose="020B0609020204030204" pitchFamily="49" charset="0"/>
            </a:endParaRPr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136A5-9EE2-4B88-A16F-1F3940079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7408-0B38-4E58-AA56-894ABF9CA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AE7E7-90A9-45CA-9611-1A57ED9C48D7}"/>
              </a:ext>
            </a:extLst>
          </p:cNvPr>
          <p:cNvSpPr txBox="1"/>
          <p:nvPr/>
        </p:nvSpPr>
        <p:spPr>
          <a:xfrm>
            <a:off x="9175838" y="5919987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>
                <a:hlinkClick r:id="rId2"/>
              </a:rPr>
              <a:t>CMakePackageConfigHelpers</a:t>
            </a:r>
            <a:endParaRPr lang="en-CH" sz="1400"/>
          </a:p>
        </p:txBody>
      </p:sp>
    </p:spTree>
    <p:extLst>
      <p:ext uri="{BB962C8B-B14F-4D97-AF65-F5344CB8AC3E}">
        <p14:creationId xmlns:p14="http://schemas.microsoft.com/office/powerpoint/2010/main" val="337683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607C-9B00-425F-8080-17229B6C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Installing projects – Altogether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2F575-C76C-4614-A891-2B3F985A7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4A42B-0193-493C-AB39-2FA98AE38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84E474-71C1-4AE3-9E62-1A3A9A5A5F8C}"/>
              </a:ext>
            </a:extLst>
          </p:cNvPr>
          <p:cNvSpPr/>
          <p:nvPr/>
        </p:nvSpPr>
        <p:spPr>
          <a:xfrm>
            <a:off x="3048000" y="927806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find_package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Boost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1.58 REQUIRED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test.cpp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Lib::mylib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ALIAS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target_link_libraries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PUBLIC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Boost::boost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target_include_directories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PUBLIC</a:t>
            </a:r>
          </a:p>
          <a:p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$&lt;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BUILD_INTERFACE:${CMAKE_SOURCE_DIR}/include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$&lt;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INSTALL_INTERFACE:include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GNUInstallDirs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TARGETS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EXPORT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MyLib-targets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LIBRARY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CMAKE_INSTALL_LIBDIR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ARCHIVE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CMAKE_INSTALL_LIBDIR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RUNTIME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CMAKE_INSTALL_BINDIR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DIRECTORY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include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CMAKE_INSTALL_INCLUDEDIR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/mylib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FILES_MATCHING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PATTERN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"*.h*"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EXPORT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MyLib-targets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FILE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MyLib-targets.cmake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NAMESPACE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Lib::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CMAKE_INSTALL_LIBDIR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/cmake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3E5C33-9BDE-425F-B9FE-E75C623886B9}"/>
              </a:ext>
            </a:extLst>
          </p:cNvPr>
          <p:cNvSpPr/>
          <p:nvPr/>
        </p:nvSpPr>
        <p:spPr>
          <a:xfrm>
            <a:off x="3048000" y="1457730"/>
            <a:ext cx="4246418" cy="268657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BDBAB-E56D-40BD-8BA3-F16A5B4BC8EA}"/>
              </a:ext>
            </a:extLst>
          </p:cNvPr>
          <p:cNvSpPr txBox="1"/>
          <p:nvPr/>
        </p:nvSpPr>
        <p:spPr>
          <a:xfrm>
            <a:off x="731520" y="1177917"/>
            <a:ext cx="2099733" cy="8309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CH" sz="1500">
                <a:latin typeface="Consolas" panose="020B0609020204030204" pitchFamily="49" charset="0"/>
              </a:rPr>
              <a:t>add_subdirectory</a:t>
            </a:r>
            <a:r>
              <a:rPr lang="de-CH" sz="1600"/>
              <a:t> should do the same as </a:t>
            </a:r>
            <a:r>
              <a:rPr lang="de-CH" sz="1500">
                <a:latin typeface="Consolas" panose="020B0609020204030204" pitchFamily="49" charset="0"/>
              </a:rPr>
              <a:t>find_package</a:t>
            </a:r>
            <a:endParaRPr lang="en-CH" sz="15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1384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07B3-B7F4-4A43-9E87-9290F08A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Installing projects – Altogether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0D2AA-78E0-41A1-95E8-29AF11CA5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76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A6E9D-FBDE-4546-9772-B2E4CE2EB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DCE13-C6CE-4D67-896F-D56124FA985C}"/>
              </a:ext>
            </a:extLst>
          </p:cNvPr>
          <p:cNvSpPr/>
          <p:nvPr/>
        </p:nvSpPr>
        <p:spPr>
          <a:xfrm>
            <a:off x="3047999" y="927806"/>
            <a:ext cx="73983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CMakePackageConfigHelpers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configure_package_config_file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CMAKE_CURRENT_LIST_DIR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/MyLibConfig.cmake.in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CMAKE_CURRENT_BINARY_DIR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/MyLibConfig.cmake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INSTALL_DESTINATION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CMAKE_INSTALL_LIBDIR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/cmake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write_basic_package_version_file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MyLibConfigVersion.cmake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VERSION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  COMPATIBILITY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SameMajorVersion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install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FILES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CMAKE_CURRENT_BINARY_DIR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/MyLibConfig.cmake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CMAKE_CURRENT_BINARY_DIR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/MyLibConfigVersion.cmake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DESTINATION</a:t>
            </a:r>
          </a:p>
          <a:p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CMAKE_INSTALL_LIBDIR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/cmake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 sz="16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42642-2FDB-4237-87B7-B8FE857F7E09}"/>
              </a:ext>
            </a:extLst>
          </p:cNvPr>
          <p:cNvSpPr txBox="1"/>
          <p:nvPr/>
        </p:nvSpPr>
        <p:spPr>
          <a:xfrm>
            <a:off x="2327981" y="4898745"/>
            <a:ext cx="753603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/>
              <a:t>MyLibConfig is now installed and can be used with </a:t>
            </a:r>
            <a:r>
              <a:rPr lang="de-CH" sz="1600">
                <a:latin typeface="Consolas" panose="020B0609020204030204" pitchFamily="49" charset="0"/>
              </a:rPr>
              <a:t>find_package(MyLib)</a:t>
            </a:r>
          </a:p>
          <a:p>
            <a:endParaRPr lang="de-CH" sz="160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de-CH">
                <a:sym typeface="Wingdings" panose="05000000000000000000" pitchFamily="2" charset="2"/>
              </a:rPr>
              <a:t>If not in CMake default locations:  </a:t>
            </a:r>
          </a:p>
          <a:p>
            <a:r>
              <a:rPr lang="de-CH" sz="1600">
                <a:latin typeface="Consolas" panose="020B0609020204030204" pitchFamily="49" charset="0"/>
                <a:sym typeface="Wingdings" panose="05000000000000000000" pitchFamily="2" charset="2"/>
              </a:rPr>
              <a:t>  &gt; MyLib_DIR=/path/containing/config/ cmake ..</a:t>
            </a:r>
            <a:endParaRPr lang="en-CH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21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584B-1260-4955-948E-4C0C111B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Installing projects – Package registry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CE91-44A0-46C3-AAB0-0340B9B8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Package registry is a central place with pointers to installed packages </a:t>
            </a:r>
            <a:br>
              <a:rPr lang="en-US" noProof="0"/>
            </a:br>
            <a:r>
              <a:rPr lang="en-US" noProof="0"/>
              <a:t>(Linux: </a:t>
            </a:r>
            <a:r>
              <a:rPr lang="en-US" noProof="0">
                <a:latin typeface="Consolas" panose="020B0609020204030204" pitchFamily="49" charset="0"/>
              </a:rPr>
              <a:t>~/.</a:t>
            </a:r>
            <a:r>
              <a:rPr lang="en-US" noProof="0" err="1">
                <a:latin typeface="Consolas" panose="020B0609020204030204" pitchFamily="49" charset="0"/>
              </a:rPr>
              <a:t>cmake</a:t>
            </a:r>
            <a:r>
              <a:rPr lang="en-US" noProof="0">
                <a:latin typeface="Consolas" panose="020B0609020204030204" pitchFamily="49" charset="0"/>
              </a:rPr>
              <a:t>/packages</a:t>
            </a:r>
            <a:r>
              <a:rPr lang="en-US" noProof="0"/>
              <a:t>)</a:t>
            </a:r>
          </a:p>
          <a:p>
            <a:r>
              <a:rPr lang="en-US" noProof="0"/>
              <a:t>CMake can easily find built packages without setting any variables</a:t>
            </a:r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AAAF8-FBD8-422F-874F-52773D7C6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625C-839F-45CF-A571-29892BC94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D76F8-C0A3-4751-9014-1353EC7751D2}"/>
              </a:ext>
            </a:extLst>
          </p:cNvPr>
          <p:cNvSpPr txBox="1"/>
          <p:nvPr/>
        </p:nvSpPr>
        <p:spPr>
          <a:xfrm>
            <a:off x="9639107" y="585843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>
                <a:hlinkClick r:id="rId2"/>
              </a:rPr>
              <a:t>cmake-packages.7</a:t>
            </a:r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A41396-4204-4EDE-867F-86474074351A}"/>
              </a:ext>
            </a:extLst>
          </p:cNvPr>
          <p:cNvSpPr/>
          <p:nvPr/>
        </p:nvSpPr>
        <p:spPr>
          <a:xfrm>
            <a:off x="1558450" y="3020295"/>
            <a:ext cx="90513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1600">
                <a:solidFill>
                  <a:srgbClr val="002060"/>
                </a:solidFill>
                <a:latin typeface="Consolas" panose="020B0609020204030204" pitchFamily="49" charset="0"/>
              </a:rPr>
              <a:t>&gt; </a:t>
            </a:r>
            <a:r>
              <a:rPr lang="de-CH" sz="1600">
                <a:solidFill>
                  <a:srgbClr val="002060"/>
                </a:solidFill>
                <a:latin typeface="Consolas" panose="020B0609020204030204" pitchFamily="49" charset="0"/>
              </a:rPr>
              <a:t>ll </a:t>
            </a:r>
            <a:r>
              <a:rPr lang="en-CH" sz="1600">
                <a:solidFill>
                  <a:srgbClr val="002060"/>
                </a:solidFill>
                <a:latin typeface="Consolas" panose="020B0609020204030204" pitchFamily="49" charset="0"/>
              </a:rPr>
              <a:t>~/.</a:t>
            </a:r>
            <a:r>
              <a:rPr lang="en-CH" sz="1600" err="1">
                <a:solidFill>
                  <a:srgbClr val="002060"/>
                </a:solidFill>
                <a:latin typeface="Consolas" panose="020B0609020204030204" pitchFamily="49" charset="0"/>
              </a:rPr>
              <a:t>cmake</a:t>
            </a:r>
            <a:r>
              <a:rPr lang="en-CH" sz="1600">
                <a:solidFill>
                  <a:srgbClr val="002060"/>
                </a:solidFill>
                <a:latin typeface="Consolas" panose="020B0609020204030204" pitchFamily="49" charset="0"/>
              </a:rPr>
              <a:t>/packages/</a:t>
            </a:r>
            <a:r>
              <a:rPr lang="en-CH" sz="1600" err="1">
                <a:solidFill>
                  <a:srgbClr val="002060"/>
                </a:solidFill>
                <a:latin typeface="Consolas" panose="020B0609020204030204" pitchFamily="49" charset="0"/>
              </a:rPr>
              <a:t>GridTools</a:t>
            </a:r>
            <a:r>
              <a:rPr lang="en-CH" sz="160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CH" sz="1600">
                <a:latin typeface="Consolas" panose="020B0609020204030204" pitchFamily="49" charset="0"/>
              </a:rPr>
              <a:t>total 8.0K</a:t>
            </a:r>
          </a:p>
          <a:p>
            <a:r>
              <a:rPr lang="en-CH" sz="1600">
                <a:latin typeface="Consolas" panose="020B0609020204030204" pitchFamily="49" charset="0"/>
              </a:rPr>
              <a:t>-</a:t>
            </a:r>
            <a:r>
              <a:rPr lang="en-CH" sz="1600" err="1">
                <a:latin typeface="Consolas" panose="020B0609020204030204" pitchFamily="49" charset="0"/>
              </a:rPr>
              <a:t>rw</a:t>
            </a:r>
            <a:r>
              <a:rPr lang="en-CH" sz="1600">
                <a:latin typeface="Consolas" panose="020B0609020204030204" pitchFamily="49" charset="0"/>
              </a:rPr>
              <a:t>-r--r-- 1 </a:t>
            </a:r>
            <a:r>
              <a:rPr lang="en-CH" sz="1600" err="1">
                <a:latin typeface="Consolas" panose="020B0609020204030204" pitchFamily="49" charset="0"/>
              </a:rPr>
              <a:t>lukas</a:t>
            </a:r>
            <a:r>
              <a:rPr lang="en-CH" sz="1600">
                <a:latin typeface="Consolas" panose="020B0609020204030204" pitchFamily="49" charset="0"/>
              </a:rPr>
              <a:t> users 49 Mar 21 08:19 6ac30c202c6801149fb8eb4e6ef2f7f8</a:t>
            </a:r>
          </a:p>
          <a:p>
            <a:r>
              <a:rPr lang="en-CH" sz="1600">
                <a:latin typeface="Consolas" panose="020B0609020204030204" pitchFamily="49" charset="0"/>
              </a:rPr>
              <a:t>-</a:t>
            </a:r>
            <a:r>
              <a:rPr lang="en-CH" sz="1600" err="1">
                <a:latin typeface="Consolas" panose="020B0609020204030204" pitchFamily="49" charset="0"/>
              </a:rPr>
              <a:t>rw</a:t>
            </a:r>
            <a:r>
              <a:rPr lang="en-CH" sz="1600">
                <a:latin typeface="Consolas" panose="020B0609020204030204" pitchFamily="49" charset="0"/>
              </a:rPr>
              <a:t>-r--r-- 1 </a:t>
            </a:r>
            <a:r>
              <a:rPr lang="en-CH" sz="1600" err="1">
                <a:latin typeface="Consolas" panose="020B0609020204030204" pitchFamily="49" charset="0"/>
              </a:rPr>
              <a:t>lukas</a:t>
            </a:r>
            <a:r>
              <a:rPr lang="en-CH" sz="1600">
                <a:latin typeface="Consolas" panose="020B0609020204030204" pitchFamily="49" charset="0"/>
              </a:rPr>
              <a:t> users 49 Jan 31 14:06 8c8c93ef1cc05d71b122ec2b912068fb</a:t>
            </a:r>
          </a:p>
          <a:p>
            <a:endParaRPr lang="de-CH" sz="1600"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2060"/>
                </a:solidFill>
                <a:latin typeface="Consolas" panose="020B0609020204030204" pitchFamily="49" charset="0"/>
              </a:rPr>
              <a:t>&gt; cat </a:t>
            </a:r>
            <a:r>
              <a:rPr lang="en-CH" sz="1600">
                <a:solidFill>
                  <a:srgbClr val="002060"/>
                </a:solidFill>
                <a:latin typeface="Consolas" panose="020B0609020204030204" pitchFamily="49" charset="0"/>
              </a:rPr>
              <a:t>~/.</a:t>
            </a:r>
            <a:r>
              <a:rPr lang="en-CH" sz="1600" err="1">
                <a:solidFill>
                  <a:srgbClr val="002060"/>
                </a:solidFill>
                <a:latin typeface="Consolas" panose="020B0609020204030204" pitchFamily="49" charset="0"/>
              </a:rPr>
              <a:t>cmake</a:t>
            </a:r>
            <a:r>
              <a:rPr lang="en-CH" sz="1600">
                <a:solidFill>
                  <a:srgbClr val="002060"/>
                </a:solidFill>
                <a:latin typeface="Consolas" panose="020B0609020204030204" pitchFamily="49" charset="0"/>
              </a:rPr>
              <a:t>/packages/</a:t>
            </a:r>
            <a:r>
              <a:rPr lang="en-CH" sz="1600" err="1">
                <a:solidFill>
                  <a:srgbClr val="002060"/>
                </a:solidFill>
                <a:latin typeface="Consolas" panose="020B0609020204030204" pitchFamily="49" charset="0"/>
              </a:rPr>
              <a:t>GridTools</a:t>
            </a:r>
            <a:r>
              <a:rPr lang="de-CH" sz="160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CH" sz="1600">
                <a:solidFill>
                  <a:srgbClr val="002060"/>
                </a:solidFill>
                <a:latin typeface="Consolas" panose="020B0609020204030204" pitchFamily="49" charset="0"/>
              </a:rPr>
              <a:t>6ac30c202c6801149fb8eb4e6ef2f7f8</a:t>
            </a:r>
          </a:p>
          <a:p>
            <a:r>
              <a:rPr lang="en-CH" sz="1600">
                <a:latin typeface="Consolas" panose="020B0609020204030204" pitchFamily="49" charset="0"/>
              </a:rPr>
              <a:t>/home/</a:t>
            </a:r>
            <a:r>
              <a:rPr lang="en-CH" sz="1600" err="1">
                <a:latin typeface="Consolas" panose="020B0609020204030204" pitchFamily="49" charset="0"/>
              </a:rPr>
              <a:t>lukas</a:t>
            </a:r>
            <a:r>
              <a:rPr lang="en-CH" sz="1600">
                <a:latin typeface="Consolas" panose="020B0609020204030204" pitchFamily="49" charset="0"/>
              </a:rPr>
              <a:t>/documents/work/</a:t>
            </a:r>
            <a:r>
              <a:rPr lang="de-CH" sz="1600">
                <a:latin typeface="Consolas" panose="020B0609020204030204" pitchFamily="49" charset="0"/>
              </a:rPr>
              <a:t>gridtools</a:t>
            </a:r>
            <a:r>
              <a:rPr lang="en-CH" sz="1600">
                <a:latin typeface="Consolas" panose="020B0609020204030204" pitchFamily="49" charset="0"/>
              </a:rPr>
              <a:t>/build</a:t>
            </a:r>
          </a:p>
        </p:txBody>
      </p:sp>
    </p:spTree>
    <p:extLst>
      <p:ext uri="{BB962C8B-B14F-4D97-AF65-F5344CB8AC3E}">
        <p14:creationId xmlns:p14="http://schemas.microsoft.com/office/powerpoint/2010/main" val="24960489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956-EE5A-4337-8D49-96F45208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Installing projects – Package registry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CD81-73E7-47C5-AA1A-99CE5557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noProof="0">
                <a:solidFill>
                  <a:srgbClr val="06287E"/>
                </a:solidFill>
                <a:latin typeface="Consolas" panose="020B0609020204030204" pitchFamily="49" charset="0"/>
              </a:rPr>
              <a:t>export</a:t>
            </a:r>
            <a:r>
              <a:rPr lang="en-US" sz="2200" noProof="0">
                <a:latin typeface="Consolas" panose="020B0609020204030204" pitchFamily="49" charset="0"/>
              </a:rPr>
              <a:t>(PACKAGE &lt;package&gt;) </a:t>
            </a:r>
            <a:r>
              <a:rPr lang="en-US" noProof="0"/>
              <a:t>installs </a:t>
            </a:r>
            <a:r>
              <a:rPr lang="en-US" b="1" noProof="0"/>
              <a:t>the build tree </a:t>
            </a:r>
            <a:r>
              <a:rPr lang="en-US" noProof="0"/>
              <a:t>in the package registry</a:t>
            </a:r>
          </a:p>
          <a:p>
            <a:r>
              <a:rPr lang="en-US" noProof="0"/>
              <a:t>It requires that a second </a:t>
            </a:r>
            <a:r>
              <a:rPr lang="en-US" noProof="0">
                <a:latin typeface="Consolas" panose="020B0609020204030204" pitchFamily="49" charset="0"/>
              </a:rPr>
              <a:t>&lt;Package&gt;</a:t>
            </a:r>
            <a:r>
              <a:rPr lang="en-US" noProof="0" err="1">
                <a:latin typeface="Consolas" panose="020B0609020204030204" pitchFamily="49" charset="0"/>
              </a:rPr>
              <a:t>Config.cmake</a:t>
            </a:r>
            <a:r>
              <a:rPr lang="en-US" noProof="0">
                <a:latin typeface="Consolas" panose="020B0609020204030204" pitchFamily="49" charset="0"/>
              </a:rPr>
              <a:t> </a:t>
            </a:r>
            <a:r>
              <a:rPr lang="en-US" noProof="0"/>
              <a:t>can be found in the root build folder </a:t>
            </a:r>
            <a:r>
              <a:rPr lang="en-US" noProof="0">
                <a:sym typeface="Wingdings" panose="05000000000000000000" pitchFamily="2" charset="2"/>
              </a:rPr>
              <a:t> Useful anyway because it helps IDEs (include paths, ...)</a:t>
            </a:r>
          </a:p>
          <a:p>
            <a:r>
              <a:rPr lang="en-US" noProof="0">
                <a:sym typeface="Wingdings" panose="05000000000000000000" pitchFamily="2" charset="2"/>
              </a:rPr>
              <a:t>Use </a:t>
            </a:r>
            <a:r>
              <a:rPr lang="en-US" sz="2200" noProof="0">
                <a:solidFill>
                  <a:srgbClr val="06287E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export</a:t>
            </a:r>
            <a:r>
              <a:rPr lang="en-US" sz="2200" noProof="0">
                <a:latin typeface="Consolas" panose="020B0609020204030204" pitchFamily="49" charset="0"/>
                <a:sym typeface="Wingdings" panose="05000000000000000000" pitchFamily="2" charset="2"/>
              </a:rPr>
              <a:t>(EXPORT)</a:t>
            </a:r>
            <a:r>
              <a:rPr lang="en-US" noProof="0">
                <a:sym typeface="Wingdings" panose="05000000000000000000" pitchFamily="2" charset="2"/>
              </a:rPr>
              <a:t> (instead </a:t>
            </a:r>
            <a:r>
              <a:rPr lang="en-US" sz="2200" noProof="0">
                <a:solidFill>
                  <a:srgbClr val="06287E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install</a:t>
            </a:r>
            <a:r>
              <a:rPr lang="en-US" sz="2200" noProof="0">
                <a:latin typeface="Consolas" panose="020B0609020204030204" pitchFamily="49" charset="0"/>
                <a:sym typeface="Wingdings" panose="05000000000000000000" pitchFamily="2" charset="2"/>
              </a:rPr>
              <a:t>(EXPORT)</a:t>
            </a:r>
            <a:r>
              <a:rPr lang="en-US" noProof="0">
                <a:sym typeface="Wingdings" panose="05000000000000000000" pitchFamily="2" charset="2"/>
              </a:rPr>
              <a:t>) to create target definitions file in build folder</a:t>
            </a:r>
          </a:p>
          <a:p>
            <a:r>
              <a:rPr lang="en-US" noProof="0"/>
              <a:t>Export package might be confusing for some users </a:t>
            </a:r>
            <a:r>
              <a:rPr lang="en-US" noProof="0">
                <a:sym typeface="Wingdings" panose="05000000000000000000" pitchFamily="2" charset="2"/>
              </a:rPr>
              <a:t> consider basing it on a variable (from CMake 3.15 onwards, it will be disabled by default, except </a:t>
            </a:r>
            <a:r>
              <a:rPr lang="en-US" sz="2200" noProof="0">
                <a:latin typeface="Consolas" panose="020B0609020204030204" pitchFamily="49" charset="0"/>
                <a:sym typeface="Wingdings" panose="05000000000000000000" pitchFamily="2" charset="2"/>
              </a:rPr>
              <a:t>CMAKE_EXPORT_PACKAGE_REGISTRY</a:t>
            </a:r>
            <a:r>
              <a:rPr lang="en-US" noProof="0">
                <a:sym typeface="Wingdings" panose="05000000000000000000" pitchFamily="2" charset="2"/>
              </a:rPr>
              <a:t> is set)</a:t>
            </a:r>
            <a:endParaRPr lang="en-US" noProof="0"/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2A034-2B73-4F68-9D7F-960E52B02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A00FB-A1A0-4DC3-9B72-157869E0F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81D96A-C14A-4072-A388-647F50851AC5}"/>
              </a:ext>
            </a:extLst>
          </p:cNvPr>
          <p:cNvSpPr/>
          <p:nvPr/>
        </p:nvSpPr>
        <p:spPr>
          <a:xfrm>
            <a:off x="8916152" y="53871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export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PACKAGE MyLib)</a:t>
            </a:r>
            <a:endParaRPr lang="de-CH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F09B-0D29-4555-B90E-6BC85BBC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External Projects as subdirectory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DEFA-F8A2-41B8-9F7B-00022540D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140325"/>
          </a:xfrm>
        </p:spPr>
        <p:txBody>
          <a:bodyPr/>
          <a:lstStyle/>
          <a:p>
            <a:r>
              <a:rPr lang="en-US" noProof="0"/>
              <a:t>Use git submodule or git subtree to include external projects as a subdirectory</a:t>
            </a:r>
          </a:p>
          <a:p>
            <a:r>
              <a:rPr lang="en-US" noProof="0"/>
              <a:t>Add them to the CMakeLists.txt with</a:t>
            </a:r>
            <a:br>
              <a:rPr lang="en-US" noProof="0"/>
            </a:br>
            <a:r>
              <a:rPr lang="en-US" noProof="0" err="1">
                <a:latin typeface="Consolas" panose="020B0609020204030204" pitchFamily="49" charset="0"/>
              </a:rPr>
              <a:t>add_subdirectory</a:t>
            </a:r>
            <a:endParaRPr lang="en-US" noProof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0A32B-86F0-4239-86D3-52DB9DD42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F9897-75EA-4375-A8F3-4678E217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C3D06B-242B-4F61-A82B-623E70AAF4BA}"/>
              </a:ext>
            </a:extLst>
          </p:cNvPr>
          <p:cNvSpPr/>
          <p:nvPr/>
        </p:nvSpPr>
        <p:spPr>
          <a:xfrm>
            <a:off x="695400" y="3933056"/>
            <a:ext cx="85206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>
                <a:latin typeface="Consolas" panose="020B0609020204030204" pitchFamily="49" charset="0"/>
              </a:rPr>
              <a:t> &gt; </a:t>
            </a:r>
            <a:r>
              <a:rPr lang="en-CH" err="1">
                <a:latin typeface="Consolas" panose="020B0609020204030204" pitchFamily="49" charset="0"/>
              </a:rPr>
              <a:t>ll</a:t>
            </a:r>
            <a:endParaRPr lang="en-CH">
              <a:latin typeface="Consolas" panose="020B0609020204030204" pitchFamily="49" charset="0"/>
            </a:endParaRPr>
          </a:p>
          <a:p>
            <a:r>
              <a:rPr lang="en-CH">
                <a:latin typeface="Consolas" panose="020B0609020204030204" pitchFamily="49" charset="0"/>
              </a:rPr>
              <a:t>total 12K</a:t>
            </a:r>
          </a:p>
          <a:p>
            <a:r>
              <a:rPr lang="en-CH">
                <a:latin typeface="Consolas" panose="020B0609020204030204" pitchFamily="49" charset="0"/>
              </a:rPr>
              <a:t>-</a:t>
            </a:r>
            <a:r>
              <a:rPr lang="en-CH" err="1">
                <a:latin typeface="Consolas" panose="020B0609020204030204" pitchFamily="49" charset="0"/>
              </a:rPr>
              <a:t>rw</a:t>
            </a:r>
            <a:r>
              <a:rPr lang="en-CH">
                <a:latin typeface="Consolas" panose="020B0609020204030204" pitchFamily="49" charset="0"/>
              </a:rPr>
              <a:t>-r--r-- 1 </a:t>
            </a:r>
            <a:r>
              <a:rPr lang="en-CH" err="1">
                <a:latin typeface="Consolas" panose="020B0609020204030204" pitchFamily="49" charset="0"/>
              </a:rPr>
              <a:t>lukas</a:t>
            </a:r>
            <a:r>
              <a:rPr lang="en-CH">
                <a:latin typeface="Consolas" panose="020B0609020204030204" pitchFamily="49" charset="0"/>
              </a:rPr>
              <a:t> users  215 May  2 14:37 CMakeLists.txt</a:t>
            </a:r>
          </a:p>
          <a:p>
            <a:r>
              <a:rPr lang="en-CH" b="1" err="1">
                <a:solidFill>
                  <a:srgbClr val="00B050"/>
                </a:solidFill>
                <a:latin typeface="Consolas" panose="020B0609020204030204" pitchFamily="49" charset="0"/>
              </a:rPr>
              <a:t>drwxr</a:t>
            </a:r>
            <a:r>
              <a:rPr lang="en-CH" b="1">
                <a:solidFill>
                  <a:srgbClr val="00B050"/>
                </a:solidFill>
                <a:latin typeface="Consolas" panose="020B0609020204030204" pitchFamily="49" charset="0"/>
              </a:rPr>
              <a:t>-</a:t>
            </a:r>
            <a:r>
              <a:rPr lang="en-CH" b="1" err="1">
                <a:solidFill>
                  <a:srgbClr val="00B050"/>
                </a:solidFill>
                <a:latin typeface="Consolas" panose="020B0609020204030204" pitchFamily="49" charset="0"/>
              </a:rPr>
              <a:t>xr</a:t>
            </a:r>
            <a:r>
              <a:rPr lang="en-CH" b="1">
                <a:solidFill>
                  <a:srgbClr val="00B050"/>
                </a:solidFill>
                <a:latin typeface="Consolas" panose="020B0609020204030204" pitchFamily="49" charset="0"/>
              </a:rPr>
              <a:t>-x 6 </a:t>
            </a:r>
            <a:r>
              <a:rPr lang="en-CH" b="1" err="1">
                <a:solidFill>
                  <a:srgbClr val="00B050"/>
                </a:solidFill>
                <a:latin typeface="Consolas" panose="020B0609020204030204" pitchFamily="49" charset="0"/>
              </a:rPr>
              <a:t>lukas</a:t>
            </a:r>
            <a:r>
              <a:rPr lang="en-CH" b="1">
                <a:solidFill>
                  <a:srgbClr val="00B050"/>
                </a:solidFill>
                <a:latin typeface="Consolas" panose="020B0609020204030204" pitchFamily="49" charset="0"/>
              </a:rPr>
              <a:t> users  400 May  2 19:56 </a:t>
            </a:r>
            <a:r>
              <a:rPr lang="en-CH" b="1" err="1">
                <a:solidFill>
                  <a:srgbClr val="00B050"/>
                </a:solidFill>
                <a:latin typeface="Consolas" panose="020B0609020204030204" pitchFamily="49" charset="0"/>
              </a:rPr>
              <a:t>googletest</a:t>
            </a:r>
            <a:endParaRPr lang="en-CH" b="1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CH">
                <a:latin typeface="Consolas" panose="020B0609020204030204" pitchFamily="49" charset="0"/>
              </a:rPr>
              <a:t>-</a:t>
            </a:r>
            <a:r>
              <a:rPr lang="en-CH" err="1">
                <a:latin typeface="Consolas" panose="020B0609020204030204" pitchFamily="49" charset="0"/>
              </a:rPr>
              <a:t>rw</a:t>
            </a:r>
            <a:r>
              <a:rPr lang="en-CH">
                <a:latin typeface="Consolas" panose="020B0609020204030204" pitchFamily="49" charset="0"/>
              </a:rPr>
              <a:t>-r--r-- 1 </a:t>
            </a:r>
            <a:r>
              <a:rPr lang="en-CH" err="1">
                <a:latin typeface="Consolas" panose="020B0609020204030204" pitchFamily="49" charset="0"/>
              </a:rPr>
              <a:t>lukas</a:t>
            </a:r>
            <a:r>
              <a:rPr lang="en-CH">
                <a:latin typeface="Consolas" panose="020B0609020204030204" pitchFamily="49" charset="0"/>
              </a:rPr>
              <a:t> users    0 May  2 14:37 </a:t>
            </a:r>
            <a:r>
              <a:rPr lang="de-CH">
                <a:latin typeface="Consolas" panose="020B0609020204030204" pitchFamily="49" charset="0"/>
              </a:rPr>
              <a:t>my_test</a:t>
            </a:r>
            <a:r>
              <a:rPr lang="en-CH">
                <a:latin typeface="Consolas" panose="020B0609020204030204" pitchFamily="49" charset="0"/>
              </a:rPr>
              <a:t>.</a:t>
            </a:r>
            <a:r>
              <a:rPr lang="en-CH" err="1">
                <a:latin typeface="Consolas" panose="020B0609020204030204" pitchFamily="49" charset="0"/>
              </a:rPr>
              <a:t>cpp</a:t>
            </a:r>
            <a:endParaRPr lang="en-CH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A3793C-A4D6-4221-B083-97B1A79300BA}"/>
              </a:ext>
            </a:extLst>
          </p:cNvPr>
          <p:cNvSpPr/>
          <p:nvPr/>
        </p:nvSpPr>
        <p:spPr>
          <a:xfrm>
            <a:off x="6480043" y="172234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>
                <a:latin typeface="&amp;quot"/>
              </a:rPr>
              <a:t>CMakeLists.txt</a:t>
            </a:r>
          </a:p>
          <a:p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cmake_minimum_required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VERSION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3.12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007020"/>
                </a:solidFill>
                <a:latin typeface="Consolas" panose="020B0609020204030204" pitchFamily="49" charset="0"/>
              </a:rPr>
              <a:t>project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example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add_subdirectory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4070A0"/>
                </a:solidFill>
                <a:latin typeface="Consolas" panose="020B0609020204030204" pitchFamily="49" charset="0"/>
              </a:rPr>
              <a:t>googletest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4070A0"/>
                </a:solidFill>
                <a:latin typeface="Consolas" panose="020B0609020204030204" pitchFamily="49" charset="0"/>
              </a:rPr>
              <a:t>my_test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Consolas" panose="020B0609020204030204" pitchFamily="49" charset="0"/>
              </a:rPr>
              <a:t>test.cpp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err="1">
                <a:solidFill>
                  <a:srgbClr val="007020"/>
                </a:solidFill>
                <a:latin typeface="Consolas" panose="020B0609020204030204" pitchFamily="49" charset="0"/>
              </a:rPr>
              <a:t>target_link_libraries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4070A0"/>
                </a:solidFill>
                <a:latin typeface="Consolas" panose="020B0609020204030204" pitchFamily="49" charset="0"/>
              </a:rPr>
              <a:t>my_test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4070A0"/>
                </a:solidFill>
                <a:latin typeface="Consolas" panose="020B0609020204030204" pitchFamily="49" charset="0"/>
              </a:rPr>
              <a:t>gtest_main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D8B92B-10E8-491B-9DBB-7FF071FAF0D3}"/>
              </a:ext>
            </a:extLst>
          </p:cNvPr>
          <p:cNvSpPr/>
          <p:nvPr/>
        </p:nvSpPr>
        <p:spPr>
          <a:xfrm>
            <a:off x="2532646" y="2289510"/>
            <a:ext cx="6480720" cy="244827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1">
                <a:solidFill>
                  <a:schemeClr val="tx1"/>
                </a:solidFill>
              </a:rPr>
              <a:t>Never assume that your project contains the top level CMakeLists.txt!</a:t>
            </a:r>
            <a:endParaRPr lang="en-CH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80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6D0B-5107-4ABB-BF22-B4E2E1E0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>
                <a:cs typeface="Arial"/>
              </a:rPr>
              <a:t>Motivation</a:t>
            </a: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0C691-91A9-436C-92AB-BB212B385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C8A8-C95D-4556-8BF7-DD4B948BE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A171C-15E5-4A3B-ACE2-0464C0E2E20A}"/>
              </a:ext>
            </a:extLst>
          </p:cNvPr>
          <p:cNvSpPr/>
          <p:nvPr/>
        </p:nvSpPr>
        <p:spPr>
          <a:xfrm>
            <a:off x="977830" y="217096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BB60D5"/>
                </a:solidFill>
                <a:latin typeface="Consolas" panose="020B0609020204030204" pitchFamily="49" charset="0"/>
              </a:rPr>
              <a:t>.DEFAULT_GOAL</a:t>
            </a:r>
            <a:r>
              <a:rPr lang="en-US">
                <a:solidFill>
                  <a:srgbClr val="666666"/>
                </a:solidFill>
                <a:latin typeface="Consolas" panose="020B0609020204030204" pitchFamily="49" charset="0"/>
              </a:rPr>
              <a:t>:=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my_example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err="1">
                <a:solidFill>
                  <a:srgbClr val="06287E"/>
                </a:solidFill>
                <a:latin typeface="Consolas" panose="020B0609020204030204" pitchFamily="49" charset="0"/>
              </a:rPr>
              <a:t>my_example.o</a:t>
            </a:r>
            <a:r>
              <a:rPr lang="en-US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example.cpp 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/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/bin/g++ -o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my_example.o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-c example.cpp</a:t>
            </a: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err="1">
                <a:solidFill>
                  <a:srgbClr val="06287E"/>
                </a:solidFill>
                <a:latin typeface="Consolas" panose="020B0609020204030204" pitchFamily="49" charset="0"/>
              </a:rPr>
              <a:t>my_example</a:t>
            </a:r>
            <a:r>
              <a:rPr lang="en-US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my_example.o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/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/bin/g++ -o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my_example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my_example.o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6287E"/>
                </a:solidFill>
                <a:latin typeface="Consolas" panose="020B0609020204030204" pitchFamily="49" charset="0"/>
              </a:rPr>
              <a:t>.PHONY</a:t>
            </a:r>
            <a:r>
              <a:rPr lang="en-US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clean </a:t>
            </a:r>
          </a:p>
          <a:p>
            <a:r>
              <a:rPr lang="en-US">
                <a:solidFill>
                  <a:srgbClr val="06287E"/>
                </a:solidFill>
                <a:latin typeface="Consolas" panose="020B0609020204030204" pitchFamily="49" charset="0"/>
              </a:rPr>
              <a:t>clean</a:t>
            </a:r>
            <a:r>
              <a:rPr lang="en-US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rm -f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my_example.o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my_example</a:t>
            </a:r>
            <a:endParaRPr lang="en-CH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882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34DA-C046-4460-8B8F-F3AB2046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External Projects using </a:t>
            </a:r>
            <a:r>
              <a:rPr lang="en-US" noProof="0" err="1">
                <a:latin typeface="Consolas" panose="020B0609020204030204" pitchFamily="49" charset="0"/>
              </a:rPr>
              <a:t>FetchContent</a:t>
            </a:r>
            <a:r>
              <a:rPr lang="en-US" noProof="0">
                <a:latin typeface="+mn-lt"/>
              </a:rPr>
              <a:t> (CMake &gt;= 3.11)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1906-E05B-4778-83A2-284DDB24C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noProof="0" err="1"/>
              <a:t>FetchContent</a:t>
            </a:r>
            <a:r>
              <a:rPr lang="en-US" sz="2000" noProof="0"/>
              <a:t> downloads a repository during the configuration step </a:t>
            </a:r>
            <a:br>
              <a:rPr lang="en-US" sz="2000" noProof="0"/>
            </a:br>
            <a:r>
              <a:rPr lang="en-US" sz="2000" noProof="0">
                <a:sym typeface="Wingdings" panose="05000000000000000000" pitchFamily="2" charset="2"/>
              </a:rPr>
              <a:t> Requires no network connection when configuring done</a:t>
            </a:r>
          </a:p>
          <a:p>
            <a:r>
              <a:rPr lang="en-US" sz="2000" noProof="0">
                <a:sym typeface="Wingdings" panose="05000000000000000000" pitchFamily="2" charset="2"/>
              </a:rPr>
              <a:t>Each content has a unique name</a:t>
            </a:r>
            <a:br>
              <a:rPr lang="en-US" sz="2000" noProof="0">
                <a:sym typeface="Wingdings" panose="05000000000000000000" pitchFamily="2" charset="2"/>
              </a:rPr>
            </a:br>
            <a:r>
              <a:rPr lang="en-US" sz="2000" noProof="0">
                <a:sym typeface="Wingdings" panose="05000000000000000000" pitchFamily="2" charset="2"/>
              </a:rPr>
              <a:t> If child project has same dependency, it will be built only once</a:t>
            </a:r>
          </a:p>
          <a:p>
            <a:r>
              <a:rPr lang="en-US" sz="2000" noProof="0" err="1">
                <a:latin typeface="Consolas" panose="020B0609020204030204" pitchFamily="49" charset="0"/>
                <a:sym typeface="Wingdings" panose="05000000000000000000" pitchFamily="2" charset="2"/>
              </a:rPr>
              <a:t>FetchContent_Declare</a:t>
            </a:r>
            <a:r>
              <a:rPr lang="en-US" sz="2000" noProof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noProof="0">
                <a:sym typeface="Wingdings" panose="05000000000000000000" pitchFamily="2" charset="2"/>
              </a:rPr>
              <a:t>defines how to download and build a dependency (see documentation)</a:t>
            </a:r>
          </a:p>
          <a:p>
            <a:r>
              <a:rPr lang="en-US" sz="2000" noProof="0" err="1">
                <a:latin typeface="Consolas" panose="020B0609020204030204" pitchFamily="49" charset="0"/>
              </a:rPr>
              <a:t>FetchContent_MakeAvailable</a:t>
            </a:r>
            <a:r>
              <a:rPr lang="en-US" sz="2000" noProof="0">
                <a:latin typeface="Consolas" panose="020B0609020204030204" pitchFamily="49" charset="0"/>
              </a:rPr>
              <a:t> </a:t>
            </a:r>
            <a:r>
              <a:rPr lang="en-US" sz="2000" noProof="0"/>
              <a:t>downloads and builds the dependency (if not yet done) and adds it with </a:t>
            </a:r>
            <a:r>
              <a:rPr lang="en-US" sz="2000" noProof="0" err="1">
                <a:latin typeface="Consolas" panose="020B0609020204030204" pitchFamily="49" charset="0"/>
              </a:rPr>
              <a:t>add_subdirectory</a:t>
            </a:r>
            <a:endParaRPr lang="en-US" sz="2000" noProof="0">
              <a:latin typeface="Consolas" panose="020B0609020204030204" pitchFamily="49" charset="0"/>
            </a:endParaRPr>
          </a:p>
          <a:p>
            <a:r>
              <a:rPr lang="en-US" sz="2000" noProof="0"/>
              <a:t>More fine grained control using </a:t>
            </a:r>
            <a:r>
              <a:rPr lang="en-US" sz="2000" noProof="0" err="1">
                <a:latin typeface="Consolas" panose="020B0609020204030204" pitchFamily="49" charset="0"/>
              </a:rPr>
              <a:t>FetchContent_Populate</a:t>
            </a:r>
            <a:endParaRPr lang="en-US" sz="2000" noProof="0">
              <a:latin typeface="Consolas" panose="020B0609020204030204" pitchFamily="49" charset="0"/>
            </a:endParaRPr>
          </a:p>
          <a:p>
            <a:r>
              <a:rPr lang="en-US" sz="2000" noProof="0"/>
              <a:t>Replaces </a:t>
            </a:r>
            <a:r>
              <a:rPr lang="en-US" sz="2000" noProof="0" err="1">
                <a:latin typeface="Consolas" panose="020B0609020204030204" pitchFamily="49" charset="0"/>
              </a:rPr>
              <a:t>ExternalProject_Add</a:t>
            </a:r>
            <a:r>
              <a:rPr lang="en-US" sz="2000" noProof="0">
                <a:latin typeface="Consolas" panose="020B0609020204030204" pitchFamily="49" charset="0"/>
              </a:rPr>
              <a:t> </a:t>
            </a:r>
            <a:r>
              <a:rPr lang="en-US" sz="2000" noProof="0"/>
              <a:t>(downloads dependency during building) in most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76B7B-4B70-4ACE-9AAE-21B4EF28E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80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E20B-63A3-45B5-A502-264D9E1D7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219222-364F-4FF1-A508-9FFA12B5EA9F}"/>
              </a:ext>
            </a:extLst>
          </p:cNvPr>
          <p:cNvSpPr/>
          <p:nvPr/>
        </p:nvSpPr>
        <p:spPr>
          <a:xfrm>
            <a:off x="2495600" y="4750436"/>
            <a:ext cx="83765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FetchContent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FetchContent_Declare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googletest</a:t>
            </a:r>
          </a:p>
          <a:p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	GIT_REPOSITORY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https://github.com/google/googletest.git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GIT_TAG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release-1.8.1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FetchContent_MakeAvailable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googletest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4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2422-5968-499D-A5B1-7477BF337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064589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2422-5968-499D-A5B1-7477BF337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Hands-on Session 3</a:t>
            </a:r>
          </a:p>
        </p:txBody>
      </p:sp>
    </p:spTree>
    <p:extLst>
      <p:ext uri="{BB962C8B-B14F-4D97-AF65-F5344CB8AC3E}">
        <p14:creationId xmlns:p14="http://schemas.microsoft.com/office/powerpoint/2010/main" val="7832944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154A-CE7C-4222-BC42-51B3ECF8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Discussion hands-on session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67342-83C9-4E87-BD8F-BDC96FA9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73DD1A-0533-4894-8A46-3B12E2E5B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83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E6D57-4C1C-4504-BF19-239F8795B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9708899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20C00-001B-4C3F-A301-D6F3D7EF3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Session 4: Best practices and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12748974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76833-6241-4380-AC2D-630142A5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70514-4557-41A6-ADC3-70A833DDA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standalone topics:</a:t>
            </a:r>
          </a:p>
          <a:p>
            <a:pPr lvl="1"/>
            <a:r>
              <a:rPr lang="en-US" noProof="0" dirty="0"/>
              <a:t>Setting the compiler</a:t>
            </a:r>
          </a:p>
          <a:p>
            <a:pPr lvl="1"/>
            <a:r>
              <a:rPr lang="en-US" dirty="0"/>
              <a:t>Setting flags</a:t>
            </a:r>
          </a:p>
          <a:p>
            <a:pPr lvl="1"/>
            <a:r>
              <a:rPr lang="en-US" dirty="0"/>
              <a:t>How-to debug CMake</a:t>
            </a:r>
          </a:p>
          <a:p>
            <a:pPr lvl="1"/>
            <a:r>
              <a:rPr lang="en-US" dirty="0"/>
              <a:t>Fortran in CMake</a:t>
            </a:r>
          </a:p>
          <a:p>
            <a:pPr lvl="1"/>
            <a:r>
              <a:rPr lang="en-US" dirty="0"/>
              <a:t>CUDA in CMake </a:t>
            </a:r>
          </a:p>
          <a:p>
            <a:pPr lvl="1"/>
            <a:endParaRPr lang="en-US" dirty="0"/>
          </a:p>
          <a:p>
            <a:pPr lvl="1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4C713E-9FEA-419C-AE6D-6E6AD4420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85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6BA484-EDB0-444A-8BC3-2159250F0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36470395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E307-174D-4B6E-A84B-698CDEB0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Setting the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DC0C-20E6-4524-97E7-F2F6D181F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Never set the compiler inside a CMakeLists.txt!</a:t>
            </a:r>
          </a:p>
          <a:p>
            <a:r>
              <a:rPr lang="en-US" noProof="0"/>
              <a:t>Recommended way: Initial call to CMake with the proper variables set</a:t>
            </a:r>
            <a:br>
              <a:rPr lang="en-US" noProof="0"/>
            </a:br>
            <a:r>
              <a:rPr lang="en-US" sz="2200" noProof="0">
                <a:solidFill>
                  <a:srgbClr val="BB60D5"/>
                </a:solidFill>
                <a:latin typeface="Consolas" panose="020B0609020204030204" pitchFamily="49" charset="0"/>
              </a:rPr>
              <a:t>CC</a:t>
            </a:r>
            <a:r>
              <a:rPr lang="en-US" sz="2200" noProof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2200" noProof="0" err="1">
                <a:solidFill>
                  <a:srgbClr val="000000"/>
                </a:solidFill>
                <a:latin typeface="Consolas" panose="020B0609020204030204" pitchFamily="49" charset="0"/>
              </a:rPr>
              <a:t>gcc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noProof="0">
                <a:solidFill>
                  <a:srgbClr val="BB60D5"/>
                </a:solidFill>
                <a:latin typeface="Consolas" panose="020B0609020204030204" pitchFamily="49" charset="0"/>
              </a:rPr>
              <a:t>CXX</a:t>
            </a:r>
            <a:r>
              <a:rPr lang="en-US" sz="2200" noProof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g++ </a:t>
            </a:r>
            <a:r>
              <a:rPr lang="en-US" sz="2200" noProof="0">
                <a:solidFill>
                  <a:srgbClr val="BB60D5"/>
                </a:solidFill>
                <a:latin typeface="Consolas" panose="020B0609020204030204" pitchFamily="49" charset="0"/>
              </a:rPr>
              <a:t>FC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200" noProof="0" err="1">
                <a:solidFill>
                  <a:srgbClr val="000000"/>
                </a:solidFill>
                <a:latin typeface="Consolas" panose="020B0609020204030204" pitchFamily="49" charset="0"/>
              </a:rPr>
              <a:t>gfortran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noProof="0" err="1">
                <a:solidFill>
                  <a:srgbClr val="000000"/>
                </a:solidFill>
                <a:latin typeface="Consolas" panose="020B0609020204030204" pitchFamily="49" charset="0"/>
              </a:rPr>
              <a:t>cmake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 ..</a:t>
            </a:r>
            <a:endParaRPr lang="en-US" sz="2200" noProof="0">
              <a:latin typeface="Consolas" panose="020B0609020204030204" pitchFamily="49" charset="0"/>
            </a:endParaRPr>
          </a:p>
          <a:p>
            <a:r>
              <a:rPr lang="en-US" noProof="0"/>
              <a:t>CUDA: </a:t>
            </a:r>
            <a:r>
              <a:rPr lang="en-US" sz="2200" noProof="0">
                <a:latin typeface="Consolas" panose="020B0609020204030204" pitchFamily="49" charset="0"/>
              </a:rPr>
              <a:t>CUDACXX</a:t>
            </a:r>
            <a:r>
              <a:rPr lang="en-US" noProof="0"/>
              <a:t> is the device (</a:t>
            </a:r>
            <a:r>
              <a:rPr lang="en-US" noProof="0" err="1"/>
              <a:t>nvcc</a:t>
            </a:r>
            <a:r>
              <a:rPr lang="en-US" noProof="0"/>
              <a:t>) and </a:t>
            </a:r>
            <a:r>
              <a:rPr lang="en-US" sz="2200" noProof="0">
                <a:latin typeface="Consolas" panose="020B0609020204030204" pitchFamily="49" charset="0"/>
              </a:rPr>
              <a:t>CUDAHOSTCXX</a:t>
            </a:r>
            <a:r>
              <a:rPr lang="en-US" noProof="0"/>
              <a:t> is the host compiler</a:t>
            </a:r>
          </a:p>
          <a:p>
            <a:pPr marL="0" indent="0">
              <a:buNone/>
            </a:pPr>
            <a:endParaRPr lang="en-US" noProof="0"/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E3E7C-7E18-4AAB-9071-74E2A1691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86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4F3E-4B91-446D-8E98-0871F1A39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27812768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D852-1BD5-4D85-917A-62D06F83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Setting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8499-28C0-46D5-9BBA-3F2278007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>
                <a:sym typeface="Wingdings" panose="05000000000000000000" pitchFamily="2" charset="2"/>
              </a:rPr>
              <a:t>Build and usage requirements </a:t>
            </a:r>
            <a:br>
              <a:rPr lang="en-US" noProof="0">
                <a:sym typeface="Wingdings" panose="05000000000000000000" pitchFamily="2" charset="2"/>
              </a:rPr>
            </a:br>
            <a:r>
              <a:rPr lang="en-US" noProof="0">
                <a:sym typeface="Wingdings" panose="05000000000000000000" pitchFamily="2" charset="2"/>
              </a:rPr>
              <a:t> Use </a:t>
            </a:r>
            <a:r>
              <a:rPr lang="en-US" noProof="0">
                <a:latin typeface="Consolas" panose="020B0609020204030204" pitchFamily="49" charset="0"/>
                <a:sym typeface="Wingdings" panose="05000000000000000000" pitchFamily="2" charset="2"/>
              </a:rPr>
              <a:t>target_*</a:t>
            </a:r>
            <a:r>
              <a:rPr lang="en-US" noProof="0">
                <a:sym typeface="Wingdings" panose="05000000000000000000" pitchFamily="2" charset="2"/>
              </a:rPr>
              <a:t> functions</a:t>
            </a:r>
          </a:p>
          <a:p>
            <a:r>
              <a:rPr lang="en-US" noProof="0">
                <a:sym typeface="Wingdings" panose="05000000000000000000" pitchFamily="2" charset="2"/>
              </a:rPr>
              <a:t>Warnings and similar things </a:t>
            </a:r>
            <a:br>
              <a:rPr lang="en-US" noProof="0">
                <a:sym typeface="Wingdings" panose="05000000000000000000" pitchFamily="2" charset="2"/>
              </a:rPr>
            </a:br>
            <a:r>
              <a:rPr lang="en-US" noProof="0">
                <a:sym typeface="Wingdings" panose="05000000000000000000" pitchFamily="2" charset="2"/>
              </a:rPr>
              <a:t> The user should set </a:t>
            </a:r>
            <a:r>
              <a:rPr lang="en-US" sz="2200" noProof="0">
                <a:latin typeface="Consolas" panose="020B0609020204030204" pitchFamily="49" charset="0"/>
                <a:sym typeface="Wingdings" panose="05000000000000000000" pitchFamily="2" charset="2"/>
              </a:rPr>
              <a:t>CMAKE_CXX_FLAGS</a:t>
            </a:r>
            <a:r>
              <a:rPr lang="en-US" noProof="0">
                <a:sym typeface="Wingdings" panose="05000000000000000000" pitchFamily="2" charset="2"/>
              </a:rPr>
              <a:t>. </a:t>
            </a:r>
            <a:br>
              <a:rPr lang="en-US" noProof="0">
                <a:sym typeface="Wingdings" panose="05000000000000000000" pitchFamily="2" charset="2"/>
              </a:rPr>
            </a:br>
            <a:r>
              <a:rPr lang="en-US" noProof="0">
                <a:sym typeface="Wingdings" panose="05000000000000000000" pitchFamily="2" charset="2"/>
              </a:rPr>
              <a:t>If you want to set </a:t>
            </a:r>
            <a:r>
              <a:rPr lang="en-US" sz="2200" noProof="0">
                <a:latin typeface="Consolas" panose="020B0609020204030204" pitchFamily="49" charset="0"/>
                <a:sym typeface="Wingdings" panose="05000000000000000000" pitchFamily="2" charset="2"/>
              </a:rPr>
              <a:t>-</a:t>
            </a:r>
            <a:r>
              <a:rPr lang="en-US" sz="2200" noProof="0" err="1">
                <a:latin typeface="Consolas" panose="020B0609020204030204" pitchFamily="49" charset="0"/>
                <a:sym typeface="Wingdings" panose="05000000000000000000" pitchFamily="2" charset="2"/>
              </a:rPr>
              <a:t>Werror</a:t>
            </a:r>
            <a:r>
              <a:rPr lang="en-US" noProof="0">
                <a:sym typeface="Wingdings" panose="05000000000000000000" pitchFamily="2" charset="2"/>
              </a:rPr>
              <a:t>, to this only depending on an option the user can set</a:t>
            </a:r>
          </a:p>
          <a:p>
            <a:r>
              <a:rPr lang="en-US" noProof="0">
                <a:sym typeface="Wingdings" panose="05000000000000000000" pitchFamily="2" charset="2"/>
              </a:rPr>
              <a:t>Optimization level </a:t>
            </a:r>
            <a:br>
              <a:rPr lang="en-US" noProof="0">
                <a:sym typeface="Wingdings" panose="05000000000000000000" pitchFamily="2" charset="2"/>
              </a:rPr>
            </a:br>
            <a:r>
              <a:rPr lang="en-US" noProof="0">
                <a:sym typeface="Wingdings" panose="05000000000000000000" pitchFamily="2" charset="2"/>
              </a:rPr>
              <a:t> The user should set </a:t>
            </a:r>
            <a:r>
              <a:rPr lang="en-US" sz="2200" noProof="0">
                <a:latin typeface="Consolas" panose="020B0609020204030204" pitchFamily="49" charset="0"/>
                <a:sym typeface="Wingdings" panose="05000000000000000000" pitchFamily="2" charset="2"/>
              </a:rPr>
              <a:t>CMAKE_CXX_FLAGS_&lt;</a:t>
            </a:r>
            <a:r>
              <a:rPr lang="en-US" sz="2200" noProof="0" err="1">
                <a:latin typeface="Consolas" panose="020B0609020204030204" pitchFamily="49" charset="0"/>
                <a:sym typeface="Wingdings" panose="05000000000000000000" pitchFamily="2" charset="2"/>
              </a:rPr>
              <a:t>build_type</a:t>
            </a:r>
            <a:r>
              <a:rPr lang="en-US" sz="2200" noProof="0">
                <a:latin typeface="Consolas" panose="020B0609020204030204" pitchFamily="49" charset="0"/>
                <a:sym typeface="Wingdings" panose="05000000000000000000" pitchFamily="2" charset="2"/>
              </a:rPr>
              <a:t>&gt;</a:t>
            </a:r>
            <a:r>
              <a:rPr lang="en-US" noProof="0">
                <a:sym typeface="Wingdings" panose="05000000000000000000" pitchFamily="2" charset="2"/>
              </a:rPr>
              <a:t> and </a:t>
            </a:r>
            <a:r>
              <a:rPr lang="en-US" sz="2200" noProof="0">
                <a:latin typeface="Consolas" panose="020B0609020204030204" pitchFamily="49" charset="0"/>
                <a:sym typeface="Wingdings" panose="05000000000000000000" pitchFamily="2" charset="2"/>
              </a:rPr>
              <a:t>CMAKE_BUILD_TYPE</a:t>
            </a:r>
          </a:p>
          <a:p>
            <a:endParaRPr lang="en-US" sz="2200" noProof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D896F-8DE3-4F48-BB8F-85A42E2C9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87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47E8-3459-4FAA-8741-F5B02ED6C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28045762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FFBF-6A0D-4F34-9D4D-85E27520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How-to debug CMake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0825A-E2A2-4420-8FE8-0E64A3A7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Check the compile commands using </a:t>
            </a:r>
            <a:r>
              <a:rPr lang="en-US" noProof="0">
                <a:latin typeface="Consolas" panose="020B0609020204030204" pitchFamily="49" charset="0"/>
              </a:rPr>
              <a:t>make VERBOSE=1</a:t>
            </a:r>
          </a:p>
          <a:p>
            <a:r>
              <a:rPr lang="en-US" noProof="0"/>
              <a:t>Check the files </a:t>
            </a:r>
            <a:r>
              <a:rPr lang="en-US" noProof="0" err="1">
                <a:latin typeface="Consolas" panose="020B0609020204030204" pitchFamily="49" charset="0"/>
              </a:rPr>
              <a:t>CMakeFiles</a:t>
            </a:r>
            <a:r>
              <a:rPr lang="en-US" noProof="0">
                <a:latin typeface="Consolas" panose="020B0609020204030204" pitchFamily="49" charset="0"/>
              </a:rPr>
              <a:t>/</a:t>
            </a:r>
            <a:r>
              <a:rPr lang="en-US" noProof="0" err="1">
                <a:latin typeface="Consolas" panose="020B0609020204030204" pitchFamily="49" charset="0"/>
              </a:rPr>
              <a:t>MakeError.cmake</a:t>
            </a:r>
            <a:r>
              <a:rPr lang="en-US" noProof="0"/>
              <a:t> and </a:t>
            </a:r>
            <a:r>
              <a:rPr lang="en-US" noProof="0" err="1">
                <a:latin typeface="Consolas" panose="020B0609020204030204" pitchFamily="49" charset="0"/>
              </a:rPr>
              <a:t>CMakeFiles</a:t>
            </a:r>
            <a:r>
              <a:rPr lang="en-US" noProof="0">
                <a:latin typeface="Consolas" panose="020B0609020204030204" pitchFamily="49" charset="0"/>
              </a:rPr>
              <a:t>/</a:t>
            </a:r>
            <a:r>
              <a:rPr lang="en-US" noProof="0" err="1">
                <a:latin typeface="Consolas" panose="020B0609020204030204" pitchFamily="49" charset="0"/>
              </a:rPr>
              <a:t>CMakeOutput.cmake</a:t>
            </a:r>
            <a:r>
              <a:rPr lang="en-US" noProof="0">
                <a:latin typeface="Consolas" panose="020B0609020204030204" pitchFamily="49" charset="0"/>
              </a:rPr>
              <a:t> </a:t>
            </a:r>
            <a:r>
              <a:rPr lang="en-US" noProof="0"/>
              <a:t>(much more verbose output than on the console)</a:t>
            </a:r>
          </a:p>
          <a:p>
            <a:r>
              <a:rPr lang="en-US" noProof="0"/>
              <a:t>If a call to </a:t>
            </a:r>
            <a:r>
              <a:rPr lang="en-US" noProof="0" err="1">
                <a:latin typeface="Consolas" panose="020B0609020204030204" pitchFamily="49" charset="0"/>
              </a:rPr>
              <a:t>find_package</a:t>
            </a:r>
            <a:r>
              <a:rPr lang="en-US" noProof="0">
                <a:latin typeface="Consolas" panose="020B0609020204030204" pitchFamily="49" charset="0"/>
              </a:rPr>
              <a:t> </a:t>
            </a:r>
            <a:r>
              <a:rPr lang="en-US" noProof="0"/>
              <a:t>does not find a suitable package, you can get verbose information by setting </a:t>
            </a:r>
            <a:r>
              <a:rPr lang="en-US" noProof="0">
                <a:latin typeface="Consolas" panose="020B0609020204030204" pitchFamily="49" charset="0"/>
              </a:rPr>
              <a:t>CMAKE_FIND_DEBUG_MODE=ON</a:t>
            </a:r>
          </a:p>
          <a:p>
            <a:r>
              <a:rPr lang="en-US" noProof="0"/>
              <a:t>"Old-style </a:t>
            </a:r>
            <a:r>
              <a:rPr lang="en-US" noProof="0" err="1"/>
              <a:t>printf</a:t>
            </a:r>
            <a:r>
              <a:rPr lang="en-US" noProof="0"/>
              <a:t>"-Debugging using </a:t>
            </a:r>
            <a:r>
              <a:rPr lang="en-US" noProof="0">
                <a:solidFill>
                  <a:srgbClr val="06287E"/>
                </a:solidFill>
                <a:latin typeface="Consolas" panose="020B0609020204030204" pitchFamily="49" charset="0"/>
              </a:rPr>
              <a:t>message</a:t>
            </a:r>
            <a:r>
              <a:rPr lang="en-US" noProof="0">
                <a:latin typeface="Consolas" panose="020B0609020204030204" pitchFamily="49" charset="0"/>
              </a:rPr>
              <a:t>(STATUS "...")</a:t>
            </a:r>
          </a:p>
          <a:p>
            <a:r>
              <a:rPr lang="en-US" noProof="0" err="1">
                <a:solidFill>
                  <a:srgbClr val="06287E"/>
                </a:solidFill>
                <a:latin typeface="Consolas" panose="020B0609020204030204" pitchFamily="49" charset="0"/>
              </a:rPr>
              <a:t>variable_watch</a:t>
            </a:r>
            <a:r>
              <a:rPr lang="en-US" noProof="0">
                <a:latin typeface="Consolas" panose="020B0609020204030204" pitchFamily="49" charset="0"/>
              </a:rPr>
              <a:t>(</a:t>
            </a:r>
            <a:r>
              <a:rPr lang="en-US" noProof="0" err="1">
                <a:latin typeface="Consolas" panose="020B0609020204030204" pitchFamily="49" charset="0"/>
              </a:rPr>
              <a:t>myvar</a:t>
            </a:r>
            <a:r>
              <a:rPr lang="en-US" noProof="0">
                <a:latin typeface="Consolas" panose="020B0609020204030204" pitchFamily="49" charset="0"/>
              </a:rPr>
              <a:t>) </a:t>
            </a:r>
            <a:r>
              <a:rPr lang="en-US" noProof="0"/>
              <a:t>will print a warning with a </a:t>
            </a:r>
            <a:r>
              <a:rPr lang="en-US" noProof="0" err="1"/>
              <a:t>backtrace</a:t>
            </a:r>
            <a:r>
              <a:rPr lang="en-US" noProof="0"/>
              <a:t> whenever the variable is changed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22E77-FBD5-4F9A-B356-0856DC2AA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88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78ADE-7B3B-47CC-8F9E-E4A68B54F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36547270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0561-BDFD-478C-AD10-6E2AED78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Fortran in CMake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05F1-45BE-4BF2-8E3D-6D717741E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Fortran is a first level language and can be used after </a:t>
            </a:r>
            <a:r>
              <a:rPr lang="en-US" sz="2200" noProof="0" err="1">
                <a:solidFill>
                  <a:srgbClr val="007020"/>
                </a:solidFill>
                <a:latin typeface="Consolas" panose="020B0609020204030204" pitchFamily="49" charset="0"/>
              </a:rPr>
              <a:t>enable_language</a:t>
            </a:r>
            <a:r>
              <a:rPr lang="en-US" sz="2200" noProof="0">
                <a:latin typeface="Consolas" panose="020B0609020204030204" pitchFamily="49" charset="0"/>
              </a:rPr>
              <a:t>(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Fortran</a:t>
            </a:r>
            <a:r>
              <a:rPr lang="en-US" sz="2200" noProof="0">
                <a:latin typeface="Consolas" panose="020B0609020204030204" pitchFamily="49" charset="0"/>
              </a:rPr>
              <a:t>)</a:t>
            </a:r>
          </a:p>
          <a:p>
            <a:r>
              <a:rPr lang="en-US" noProof="0"/>
              <a:t>Modules will be written into </a:t>
            </a:r>
            <a:r>
              <a:rPr lang="en-US" sz="2200" noProof="0" err="1">
                <a:latin typeface="Consolas" panose="020B0609020204030204" pitchFamily="49" charset="0"/>
              </a:rPr>
              <a:t>CMAKE_Fortran_MODULE_DIRECTORY</a:t>
            </a:r>
            <a:r>
              <a:rPr lang="en-US" sz="2200" noProof="0">
                <a:latin typeface="Consolas" panose="020B0609020204030204" pitchFamily="49" charset="0"/>
              </a:rPr>
              <a:t> </a:t>
            </a:r>
            <a:r>
              <a:rPr lang="en-US" noProof="0"/>
              <a:t>(target property</a:t>
            </a:r>
            <a:r>
              <a:rPr lang="en-US" sz="2200" noProof="0">
                <a:latin typeface="Consolas" panose="020B0609020204030204" pitchFamily="49" charset="0"/>
              </a:rPr>
              <a:t> </a:t>
            </a:r>
            <a:r>
              <a:rPr lang="en-US" sz="2200" noProof="0" err="1">
                <a:latin typeface="Consolas" panose="020B0609020204030204" pitchFamily="49" charset="0"/>
              </a:rPr>
              <a:t>Fortran_MODULE_DIRECTORY</a:t>
            </a:r>
            <a:r>
              <a:rPr lang="en-US" noProof="0"/>
              <a:t>)</a:t>
            </a:r>
          </a:p>
          <a:p>
            <a:r>
              <a:rPr lang="en-US" noProof="0"/>
              <a:t>Some compilers use different symbol names for main (e.g., Intel compiler: </a:t>
            </a:r>
            <a:r>
              <a:rPr lang="en-US" noProof="0">
                <a:latin typeface="Consolas" panose="020B0609020204030204" pitchFamily="49" charset="0"/>
              </a:rPr>
              <a:t>MAIN__</a:t>
            </a:r>
            <a:r>
              <a:rPr lang="en-US" noProof="0"/>
              <a:t> with </a:t>
            </a:r>
            <a:r>
              <a:rPr lang="en-US" noProof="0" err="1"/>
              <a:t>ifort</a:t>
            </a:r>
            <a:r>
              <a:rPr lang="en-US" noProof="0"/>
              <a:t>; </a:t>
            </a:r>
            <a:r>
              <a:rPr lang="en-US" noProof="0">
                <a:latin typeface="Consolas" panose="020B0609020204030204" pitchFamily="49" charset="0"/>
              </a:rPr>
              <a:t>main</a:t>
            </a:r>
            <a:r>
              <a:rPr lang="en-US" noProof="0"/>
              <a:t> with </a:t>
            </a:r>
            <a:r>
              <a:rPr lang="en-US" noProof="0" err="1"/>
              <a:t>icpc</a:t>
            </a:r>
            <a:r>
              <a:rPr lang="en-US" noProof="0"/>
              <a:t>) </a:t>
            </a:r>
            <a:r>
              <a:rPr lang="en-US" noProof="0">
                <a:sym typeface="Wingdings" panose="05000000000000000000" pitchFamily="2" charset="2"/>
              </a:rPr>
              <a:t> Change link language if main is not found:</a:t>
            </a:r>
            <a:br>
              <a:rPr lang="en-US" noProof="0">
                <a:sym typeface="Wingdings" panose="05000000000000000000" pitchFamily="2" charset="2"/>
              </a:rPr>
            </a:br>
            <a:r>
              <a:rPr lang="en-US" sz="2200" noProof="0" err="1">
                <a:solidFill>
                  <a:srgbClr val="007020"/>
                </a:solidFill>
                <a:latin typeface="Consolas" panose="020B0609020204030204" pitchFamily="49" charset="0"/>
              </a:rPr>
              <a:t>set_target_properties</a:t>
            </a:r>
            <a:r>
              <a:rPr lang="en-US" sz="22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noProof="0" err="1">
                <a:solidFill>
                  <a:srgbClr val="4070A0"/>
                </a:solidFill>
                <a:latin typeface="Consolas" panose="020B0609020204030204" pitchFamily="49" charset="0"/>
              </a:rPr>
              <a:t>MyExe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 PROPERTIES LINKER_LANGUAGE Fortran)</a:t>
            </a:r>
            <a:endParaRPr lang="en-US" sz="2200" noProof="0"/>
          </a:p>
          <a:p>
            <a:r>
              <a:rPr lang="en-US" noProof="0"/>
              <a:t>Some users might not have Fortran!</a:t>
            </a:r>
          </a:p>
          <a:p>
            <a:r>
              <a:rPr lang="en-US" noProof="0"/>
              <a:t>Future CMake will use optional keyword:</a:t>
            </a:r>
            <a:br>
              <a:rPr lang="en-US" noProof="0"/>
            </a:br>
            <a:r>
              <a:rPr lang="en-US" sz="2200" noProof="0" err="1">
                <a:solidFill>
                  <a:srgbClr val="007020"/>
                </a:solidFill>
                <a:latin typeface="Consolas" panose="020B0609020204030204" pitchFamily="49" charset="0"/>
              </a:rPr>
              <a:t>enable_language</a:t>
            </a:r>
            <a:r>
              <a:rPr lang="en-US" sz="2200" noProof="0">
                <a:latin typeface="Consolas" panose="020B0609020204030204" pitchFamily="49" charset="0"/>
              </a:rPr>
              <a:t>(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Fortran OPTIONAL</a:t>
            </a:r>
            <a:r>
              <a:rPr lang="en-US" sz="2200" noProof="0">
                <a:latin typeface="Consolas" panose="020B0609020204030204" pitchFamily="49" charset="0"/>
              </a:rPr>
              <a:t>)</a:t>
            </a:r>
            <a:br>
              <a:rPr lang="en-US" noProof="0"/>
            </a:br>
            <a:endParaRPr lang="en-US" noProof="0"/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ED056-3575-48AD-A0ED-995AB0D47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89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ED0EC-2DD0-4D8A-B690-6D2C64DF1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01ACE-85A9-45A4-AA6B-71DB3EF26252}"/>
              </a:ext>
            </a:extLst>
          </p:cNvPr>
          <p:cNvSpPr/>
          <p:nvPr/>
        </p:nvSpPr>
        <p:spPr>
          <a:xfrm>
            <a:off x="7105350" y="3924241"/>
            <a:ext cx="45398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include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CheckLanguage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check_language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Fortran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if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CMAKE_Fortran_COMPILER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enable_language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Fortran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i="1">
                <a:solidFill>
                  <a:srgbClr val="60A0B0"/>
                </a:solidFill>
                <a:latin typeface="Consolas" panose="020B0609020204030204" pitchFamily="49" charset="0"/>
              </a:rPr>
              <a:t>    # ...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    add_executable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myexe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>
                <a:solidFill>
                  <a:srgbClr val="4070A0"/>
                </a:solidFill>
                <a:latin typeface="Consolas" panose="020B0609020204030204" pitchFamily="49" charset="0"/>
              </a:rPr>
              <a:t>src.f90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CH">
                <a:solidFill>
                  <a:srgbClr val="007020"/>
                </a:solidFill>
                <a:latin typeface="Consolas" panose="020B0609020204030204" pitchFamily="49" charset="0"/>
              </a:rPr>
              <a:t>endif</a:t>
            </a:r>
            <a:r>
              <a:rPr lang="de-CH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CH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AAF7-D0F0-41F9-ADDC-EAFACAF7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442A0-1B73-4DA7-8B8E-33FCAEEA3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0628-42B8-4284-8033-154E331F1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0E9329-83E2-4741-9EF9-0F2202247333}"/>
              </a:ext>
            </a:extLst>
          </p:cNvPr>
          <p:cNvSpPr/>
          <p:nvPr/>
        </p:nvSpPr>
        <p:spPr>
          <a:xfrm>
            <a:off x="2711624" y="11525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err="1">
                <a:solidFill>
                  <a:srgbClr val="007020"/>
                </a:solidFill>
                <a:latin typeface="&amp;quot"/>
              </a:rPr>
              <a:t>cmake_minimum_required</a:t>
            </a:r>
            <a:r>
              <a:rPr lang="en-US">
                <a:solidFill>
                  <a:srgbClr val="000000"/>
                </a:solidFill>
                <a:latin typeface="&amp;quot"/>
              </a:rPr>
              <a:t>(</a:t>
            </a:r>
            <a:r>
              <a:rPr lang="en-US">
                <a:solidFill>
                  <a:srgbClr val="4070A0"/>
                </a:solidFill>
                <a:latin typeface="&amp;quot"/>
              </a:rPr>
              <a:t>VERSION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&amp;quot"/>
              </a:rPr>
              <a:t>3.14</a:t>
            </a:r>
            <a:r>
              <a:rPr lang="en-US">
                <a:solidFill>
                  <a:srgbClr val="000000"/>
                </a:solidFill>
                <a:latin typeface="&amp;quot"/>
              </a:rPr>
              <a:t>)</a:t>
            </a: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7020"/>
                </a:solidFill>
                <a:latin typeface="&amp;quot"/>
              </a:rPr>
              <a:t>project</a:t>
            </a:r>
            <a:r>
              <a:rPr lang="en-US">
                <a:solidFill>
                  <a:srgbClr val="000000"/>
                </a:solidFill>
                <a:latin typeface="&amp;quot"/>
              </a:rPr>
              <a:t>(</a:t>
            </a:r>
            <a:r>
              <a:rPr lang="en-US">
                <a:solidFill>
                  <a:srgbClr val="4070A0"/>
                </a:solidFill>
                <a:latin typeface="&amp;quot"/>
              </a:rPr>
              <a:t>example LANGUAGE CXX</a:t>
            </a:r>
            <a:r>
              <a:rPr lang="en-US">
                <a:solidFill>
                  <a:srgbClr val="000000"/>
                </a:solidFill>
                <a:latin typeface="&amp;quot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err="1">
                <a:solidFill>
                  <a:srgbClr val="007020"/>
                </a:solidFill>
                <a:latin typeface="&amp;quot"/>
              </a:rPr>
              <a:t>add_executable</a:t>
            </a:r>
            <a:r>
              <a:rPr lang="en-US">
                <a:solidFill>
                  <a:srgbClr val="000000"/>
                </a:solidFill>
                <a:latin typeface="&amp;quot"/>
              </a:rPr>
              <a:t>(</a:t>
            </a:r>
            <a:r>
              <a:rPr lang="en-US" err="1">
                <a:solidFill>
                  <a:srgbClr val="4070A0"/>
                </a:solidFill>
                <a:latin typeface="&amp;quot"/>
              </a:rPr>
              <a:t>my_example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070A0"/>
                </a:solidFill>
                <a:latin typeface="&amp;quot"/>
              </a:rPr>
              <a:t>example.cpp</a:t>
            </a:r>
            <a:r>
              <a:rPr lang="en-US">
                <a:solidFill>
                  <a:srgbClr val="000000"/>
                </a:solidFill>
                <a:latin typeface="&amp;quot"/>
              </a:rPr>
              <a:t>)</a:t>
            </a:r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054ABC-AD57-4F58-A3B3-F6472371F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139869"/>
            <a:ext cx="1905000" cy="7429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11D454-5A89-40FA-8DF2-A4514AE1E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2597474"/>
            <a:ext cx="11328400" cy="3630290"/>
          </a:xfrm>
        </p:spPr>
        <p:txBody>
          <a:bodyPr/>
          <a:lstStyle/>
          <a:p>
            <a:r>
              <a:rPr lang="en-US" noProof="0"/>
              <a:t>Can be build using the following commands: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noProof="0" err="1">
                <a:solidFill>
                  <a:srgbClr val="000000"/>
                </a:solidFill>
                <a:latin typeface="Consolas" panose="020B0609020204030204" pitchFamily="49" charset="0"/>
              </a:rPr>
              <a:t>mkdir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build </a:t>
            </a:r>
            <a:r>
              <a:rPr lang="en-US" sz="1800" noProof="0">
                <a:solidFill>
                  <a:srgbClr val="666666"/>
                </a:solidFill>
                <a:latin typeface="&amp;quot"/>
              </a:rPr>
              <a:t>&amp;&amp;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0">
                <a:solidFill>
                  <a:srgbClr val="007020"/>
                </a:solidFill>
                <a:latin typeface="&amp;quot"/>
              </a:rPr>
              <a:t>cd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build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noProof="0" err="1">
                <a:solidFill>
                  <a:srgbClr val="000000"/>
                </a:solidFill>
                <a:latin typeface="Consolas" panose="020B0609020204030204" pitchFamily="49" charset="0"/>
              </a:rPr>
              <a:t>cmake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..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noProof="0" err="1">
                <a:solidFill>
                  <a:srgbClr val="000000"/>
                </a:solidFill>
                <a:latin typeface="Consolas" panose="020B0609020204030204" pitchFamily="49" charset="0"/>
              </a:rPr>
              <a:t>cmake</a:t>
            </a:r>
            <a:r>
              <a:rPr lang="en-US" sz="1800" noProof="0">
                <a:solidFill>
                  <a:srgbClr val="000000"/>
                </a:solidFill>
                <a:latin typeface="Consolas" panose="020B0609020204030204" pitchFamily="49" charset="0"/>
              </a:rPr>
              <a:t> --build .</a:t>
            </a:r>
            <a:endParaRPr lang="en-US" noProof="0"/>
          </a:p>
          <a:p>
            <a:r>
              <a:rPr lang="en-US" noProof="0"/>
              <a:t>Assuming the generator is «Unix </a:t>
            </a:r>
            <a:r>
              <a:rPr lang="en-US" noProof="0" err="1"/>
              <a:t>Makefiles</a:t>
            </a:r>
            <a:r>
              <a:rPr lang="en-US" noProof="0"/>
              <a:t>» (default on Linux),</a:t>
            </a:r>
            <a:br>
              <a:rPr lang="en-US" noProof="0"/>
            </a:br>
            <a:r>
              <a:rPr lang="en-US" noProof="0"/>
              <a:t>we can also invoke make directly, e.g. </a:t>
            </a:r>
            <a:r>
              <a:rPr lang="en-US" noProof="0">
                <a:latin typeface="Courier New" panose="02070309020205020404" pitchFamily="49" charset="0"/>
                <a:cs typeface="Courier New" panose="02070309020205020404" pitchFamily="49" charset="0"/>
              </a:rPr>
              <a:t>make –j 4</a:t>
            </a:r>
          </a:p>
          <a:p>
            <a:r>
              <a:rPr lang="en-US" noProof="0"/>
              <a:t>Prefer out-of-source builds over in-source builds</a:t>
            </a:r>
          </a:p>
          <a:p>
            <a:pPr marL="0" indent="0">
              <a:buNone/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614272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468E-CA15-4F9E-9AD7-DFB55F89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CUDA in CMake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F049-84C0-471C-9260-D1A3FB532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CUDA is a first level language and can be used after </a:t>
            </a:r>
            <a:r>
              <a:rPr lang="en-US" sz="2200" noProof="0" err="1">
                <a:solidFill>
                  <a:srgbClr val="007020"/>
                </a:solidFill>
                <a:latin typeface="Consolas" panose="020B0609020204030204" pitchFamily="49" charset="0"/>
              </a:rPr>
              <a:t>enable_language</a:t>
            </a:r>
            <a:r>
              <a:rPr lang="en-US" sz="2200" noProof="0">
                <a:latin typeface="Consolas" panose="020B0609020204030204" pitchFamily="49" charset="0"/>
              </a:rPr>
              <a:t>(</a:t>
            </a:r>
            <a:r>
              <a:rPr lang="en-US" sz="2200" noProof="0">
                <a:solidFill>
                  <a:srgbClr val="4070A0"/>
                </a:solidFill>
                <a:latin typeface="Consolas" panose="020B0609020204030204" pitchFamily="49" charset="0"/>
              </a:rPr>
              <a:t>CUDA</a:t>
            </a:r>
            <a:r>
              <a:rPr lang="en-US" sz="2200" noProof="0">
                <a:latin typeface="Consolas" panose="020B0609020204030204" pitchFamily="49" charset="0"/>
              </a:rPr>
              <a:t>)</a:t>
            </a:r>
          </a:p>
          <a:p>
            <a:r>
              <a:rPr lang="en-US" noProof="0"/>
              <a:t>Compile language is determined by file ending</a:t>
            </a:r>
          </a:p>
          <a:p>
            <a:r>
              <a:rPr lang="en-US" noProof="0">
                <a:latin typeface="Consolas" panose="020B0609020204030204" pitchFamily="49" charset="0"/>
              </a:rPr>
              <a:t>LANGUAGE</a:t>
            </a:r>
            <a:r>
              <a:rPr lang="en-US" noProof="0"/>
              <a:t> is a source file property and can be changed:</a:t>
            </a:r>
            <a:br>
              <a:rPr lang="en-US" noProof="0"/>
            </a:br>
            <a:r>
              <a:rPr lang="en-US" noProof="0" err="1">
                <a:solidFill>
                  <a:srgbClr val="007020"/>
                </a:solidFill>
                <a:latin typeface="Consolas" panose="020B0609020204030204" pitchFamily="49" charset="0"/>
              </a:rPr>
              <a:t>set_property</a:t>
            </a:r>
            <a:r>
              <a:rPr lang="en-US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noProof="0">
                <a:solidFill>
                  <a:srgbClr val="4070A0"/>
                </a:solidFill>
                <a:latin typeface="Consolas" panose="020B0609020204030204" pitchFamily="49" charset="0"/>
              </a:rPr>
              <a:t>SOURCE</a:t>
            </a:r>
            <a:r>
              <a:rPr lang="en-US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0">
                <a:solidFill>
                  <a:srgbClr val="4070A0"/>
                </a:solidFill>
                <a:latin typeface="Consolas" panose="020B0609020204030204" pitchFamily="49" charset="0"/>
              </a:rPr>
              <a:t>myfile.cpp</a:t>
            </a:r>
            <a:r>
              <a:rPr lang="en-US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0">
                <a:solidFill>
                  <a:srgbClr val="4070A0"/>
                </a:solidFill>
                <a:latin typeface="Consolas" panose="020B0609020204030204" pitchFamily="49" charset="0"/>
              </a:rPr>
              <a:t>PROPERTY</a:t>
            </a:r>
            <a:r>
              <a:rPr lang="en-US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0">
                <a:solidFill>
                  <a:srgbClr val="4070A0"/>
                </a:solidFill>
                <a:latin typeface="Consolas" panose="020B0609020204030204" pitchFamily="49" charset="0"/>
              </a:rPr>
              <a:t>LANGUAGE</a:t>
            </a:r>
            <a:r>
              <a:rPr lang="en-US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0">
                <a:solidFill>
                  <a:srgbClr val="4070A0"/>
                </a:solidFill>
                <a:latin typeface="Consolas" panose="020B0609020204030204" pitchFamily="49" charset="0"/>
              </a:rPr>
              <a:t>CUDA</a:t>
            </a:r>
            <a:r>
              <a:rPr lang="en-US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noProof="0"/>
              <a:t>CUDA as a first level language is new </a:t>
            </a:r>
            <a:r>
              <a:rPr lang="en-US" noProof="0">
                <a:sym typeface="Wingdings" panose="05000000000000000000" pitchFamily="2" charset="2"/>
              </a:rPr>
              <a:t> might still have bugs!</a:t>
            </a:r>
            <a:endParaRPr lang="en-US" noProof="0"/>
          </a:p>
          <a:p>
            <a:r>
              <a:rPr lang="en-US" noProof="0"/>
              <a:t>There is no module yet that looks for the CUDA runtime libraries and headers (see </a:t>
            </a:r>
            <a:r>
              <a:rPr lang="en-US" noProof="0">
                <a:hlinkClick r:id="rId2"/>
              </a:rPr>
              <a:t>issue 17816</a:t>
            </a:r>
            <a:r>
              <a:rPr lang="en-US" noProof="0"/>
              <a:t>). The bug report contains several possible workarounds.</a:t>
            </a:r>
          </a:p>
          <a:p>
            <a:r>
              <a:rPr lang="en-US" noProof="0"/>
              <a:t>CUDA architecture needs to be set manually </a:t>
            </a:r>
            <a:r>
              <a:rPr lang="en-US" noProof="0">
                <a:sym typeface="Wingdings" panose="05000000000000000000" pitchFamily="2" charset="2"/>
              </a:rPr>
              <a:t> you can try </a:t>
            </a:r>
            <a:r>
              <a:rPr lang="en-US" noProof="0" err="1">
                <a:sym typeface="Wingdings" panose="05000000000000000000" pitchFamily="2" charset="2"/>
                <a:hlinkClick r:id="rId3"/>
              </a:rPr>
              <a:t>CUDAUtilities.cmake</a:t>
            </a:r>
            <a:r>
              <a:rPr lang="en-US" noProof="0">
                <a:sym typeface="Wingdings" panose="05000000000000000000" pitchFamily="2" charset="2"/>
              </a:rPr>
              <a:t> or set the flag manually (see </a:t>
            </a:r>
            <a:r>
              <a:rPr lang="en-US" noProof="0">
                <a:sym typeface="Wingdings" panose="05000000000000000000" pitchFamily="2" charset="2"/>
                <a:hlinkClick r:id="rId4"/>
              </a:rPr>
              <a:t>issue 17408</a:t>
            </a:r>
            <a:r>
              <a:rPr lang="en-US" noProof="0">
                <a:sym typeface="Wingdings" panose="05000000000000000000" pitchFamily="2" charset="2"/>
              </a:rPr>
              <a:t>)</a:t>
            </a: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C5C30-1557-4830-9878-D08EF3251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83E0D-5B18-40E3-917A-5032A5C4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</p:spTree>
    <p:extLst>
      <p:ext uri="{BB962C8B-B14F-4D97-AF65-F5344CB8AC3E}">
        <p14:creationId xmlns:p14="http://schemas.microsoft.com/office/powerpoint/2010/main" val="30060080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2422-5968-499D-A5B1-7477BF337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025646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2422-5968-499D-A5B1-7477BF337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25830562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7546-2357-4DF1-9BB5-6A751C2D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MPI in CMake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53479-B28F-4691-8882-C26120EF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MPI is a preinstalled module in CMake: </a:t>
            </a:r>
            <a:r>
              <a:rPr lang="en-US" sz="2200" noProof="0" err="1">
                <a:latin typeface="Consolas" panose="020B0609020204030204" pitchFamily="49" charset="0"/>
              </a:rPr>
              <a:t>find_package</a:t>
            </a:r>
            <a:r>
              <a:rPr lang="en-US" sz="2200" noProof="0">
                <a:latin typeface="Consolas" panose="020B0609020204030204" pitchFamily="49" charset="0"/>
              </a:rPr>
              <a:t>(MPI)</a:t>
            </a:r>
          </a:p>
          <a:p>
            <a:r>
              <a:rPr lang="en-US" noProof="0"/>
              <a:t>Four components: </a:t>
            </a:r>
            <a:r>
              <a:rPr lang="en-US" sz="2200" noProof="0">
                <a:latin typeface="Consolas" panose="020B0609020204030204" pitchFamily="49" charset="0"/>
              </a:rPr>
              <a:t>CXX</a:t>
            </a:r>
            <a:r>
              <a:rPr lang="en-US" noProof="0"/>
              <a:t>, </a:t>
            </a:r>
            <a:r>
              <a:rPr lang="en-US" sz="2200" noProof="0">
                <a:latin typeface="Consolas" panose="020B0609020204030204" pitchFamily="49" charset="0"/>
              </a:rPr>
              <a:t>C</a:t>
            </a:r>
            <a:r>
              <a:rPr lang="en-US" noProof="0"/>
              <a:t>, </a:t>
            </a:r>
            <a:r>
              <a:rPr lang="en-US" sz="2200" noProof="0">
                <a:latin typeface="Consolas" panose="020B0609020204030204" pitchFamily="49" charset="0"/>
              </a:rPr>
              <a:t>Fortran</a:t>
            </a:r>
            <a:r>
              <a:rPr lang="en-US" noProof="0"/>
              <a:t>, and </a:t>
            </a:r>
            <a:r>
              <a:rPr lang="en-US" sz="2200" noProof="0">
                <a:latin typeface="Consolas" panose="020B0609020204030204" pitchFamily="49" charset="0"/>
              </a:rPr>
              <a:t>MPICXX</a:t>
            </a:r>
            <a:r>
              <a:rPr lang="en-US" noProof="0"/>
              <a:t> (C++ Interface of MPI)</a:t>
            </a:r>
          </a:p>
          <a:p>
            <a:r>
              <a:rPr lang="en-US" noProof="0"/>
              <a:t>Cray compiler wrappers with built-in MPI are supported</a:t>
            </a:r>
          </a:p>
          <a:p>
            <a:r>
              <a:rPr lang="en-US" noProof="0"/>
              <a:t>Search procedure: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/>
              <a:t>Test, if standard compiler has built-in MPI Support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/>
              <a:t>Look for a </a:t>
            </a:r>
            <a:r>
              <a:rPr lang="en-US" noProof="0" err="1"/>
              <a:t>mpi</a:t>
            </a:r>
            <a:r>
              <a:rPr lang="en-US" noProof="0"/>
              <a:t> wrapper with a common name</a:t>
            </a:r>
          </a:p>
          <a:p>
            <a:r>
              <a:rPr lang="en-US" noProof="0"/>
              <a:t>Link against </a:t>
            </a:r>
            <a:r>
              <a:rPr lang="en-US" sz="2200" noProof="0">
                <a:latin typeface="Consolas" panose="020B0609020204030204" pitchFamily="49" charset="0"/>
              </a:rPr>
              <a:t>MPI::MPI_CXX</a:t>
            </a:r>
            <a:r>
              <a:rPr lang="en-US" noProof="0"/>
              <a:t>, </a:t>
            </a:r>
            <a:r>
              <a:rPr lang="en-US" sz="2200" noProof="0">
                <a:latin typeface="Consolas" panose="020B0609020204030204" pitchFamily="49" charset="0"/>
              </a:rPr>
              <a:t>MPI::MPI_C</a:t>
            </a:r>
            <a:r>
              <a:rPr lang="en-US" noProof="0"/>
              <a:t>, </a:t>
            </a:r>
            <a:r>
              <a:rPr lang="en-US" sz="2200" noProof="0">
                <a:latin typeface="Consolas" panose="020B0609020204030204" pitchFamily="49" charset="0"/>
              </a:rPr>
              <a:t>MPI::</a:t>
            </a:r>
            <a:r>
              <a:rPr lang="en-US" sz="2200" noProof="0" err="1">
                <a:latin typeface="Consolas" panose="020B0609020204030204" pitchFamily="49" charset="0"/>
              </a:rPr>
              <a:t>MPI_Fortran</a:t>
            </a:r>
            <a:endParaRPr lang="en-US" sz="2200" noProof="0">
              <a:latin typeface="Consolas" panose="020B0609020204030204" pitchFamily="49" charset="0"/>
            </a:endParaRPr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6FC8F-3927-49F5-94EB-158EA3B4E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AC63D-FC2C-4ED7-A962-6DF0D7216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F424F-89B5-4D3A-A04D-A409DCF3B16C}"/>
              </a:ext>
            </a:extLst>
          </p:cNvPr>
          <p:cNvSpPr txBox="1"/>
          <p:nvPr/>
        </p:nvSpPr>
        <p:spPr>
          <a:xfrm>
            <a:off x="10908685" y="591998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>
                <a:hlinkClick r:id="rId3"/>
              </a:rPr>
              <a:t>FindMPI</a:t>
            </a:r>
            <a:endParaRPr lang="en-CH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8078BC-7F1A-4832-BD6A-D31543B5BED0}"/>
              </a:ext>
            </a:extLst>
          </p:cNvPr>
          <p:cNvSpPr/>
          <p:nvPr/>
        </p:nvSpPr>
        <p:spPr>
          <a:xfrm>
            <a:off x="2973493" y="443156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find_package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MPI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COMPONENTS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CXX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REQUIRED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test.cpp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target_link_libraries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mylib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PUBLIC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MPI::MPI_CXX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6959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3A6E-4E2B-419A-933B-F30E5597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Generator expressions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453D-5F13-47F0-9657-BD033732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Powerful, but hard to read</a:t>
            </a:r>
          </a:p>
          <a:p>
            <a:r>
              <a:rPr lang="en-US" noProof="0"/>
              <a:t>Generator expressions can be used in many target properties (populated with </a:t>
            </a:r>
            <a:r>
              <a:rPr lang="en-US" noProof="0">
                <a:latin typeface="Consolas" panose="020B0609020204030204" pitchFamily="49" charset="0"/>
              </a:rPr>
              <a:t>target_*</a:t>
            </a:r>
            <a:r>
              <a:rPr lang="en-US" noProof="0"/>
              <a:t> commands)</a:t>
            </a:r>
          </a:p>
          <a:p>
            <a:r>
              <a:rPr lang="en-US" noProof="0"/>
              <a:t>They are evaluated during generation phase</a:t>
            </a:r>
          </a:p>
          <a:p>
            <a:r>
              <a:rPr lang="en-US" noProof="0"/>
              <a:t>Each expression has the form </a:t>
            </a:r>
            <a:r>
              <a:rPr lang="en-US" noProof="0">
                <a:latin typeface="Consolas" panose="020B0609020204030204" pitchFamily="49" charset="0"/>
              </a:rPr>
              <a:t>$&lt;...&gt;</a:t>
            </a:r>
            <a:r>
              <a:rPr lang="en-US" noProof="0"/>
              <a:t> and it returns a </a:t>
            </a:r>
            <a:r>
              <a:rPr lang="en-US" noProof="0" err="1"/>
              <a:t>boolean</a:t>
            </a:r>
            <a:r>
              <a:rPr lang="en-US" noProof="0"/>
              <a:t> or a string</a:t>
            </a:r>
            <a:br>
              <a:rPr lang="en-US" noProof="0"/>
            </a:br>
            <a:r>
              <a:rPr lang="en-US" sz="1900" noProof="0" err="1">
                <a:solidFill>
                  <a:srgbClr val="007020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noProof="0">
                <a:solidFill>
                  <a:srgbClr val="4070A0"/>
                </a:solidFill>
                <a:latin typeface="Consolas" panose="020B0609020204030204" pitchFamily="49" charset="0"/>
              </a:rPr>
              <a:t>example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noProof="0">
                <a:solidFill>
                  <a:srgbClr val="4070A0"/>
                </a:solidFill>
                <a:latin typeface="Consolas" panose="020B0609020204030204" pitchFamily="49" charset="0"/>
              </a:rPr>
              <a:t>PRIVATE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noProof="0">
                <a:solidFill>
                  <a:srgbClr val="666666"/>
                </a:solidFill>
                <a:latin typeface="Consolas" panose="020B0609020204030204" pitchFamily="49" charset="0"/>
              </a:rPr>
              <a:t>$&lt;</a:t>
            </a:r>
            <a:r>
              <a:rPr lang="en-US" sz="1900" noProof="0">
                <a:solidFill>
                  <a:srgbClr val="BB60D5"/>
                </a:solidFill>
                <a:latin typeface="Consolas" panose="020B0609020204030204" pitchFamily="49" charset="0"/>
              </a:rPr>
              <a:t>$&lt;COMPILE_LANGUAGE:CUDA</a:t>
            </a:r>
            <a:r>
              <a:rPr lang="en-US" sz="1900" noProof="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US" sz="1900" noProof="0">
                <a:solidFill>
                  <a:srgbClr val="4070A0"/>
                </a:solidFill>
                <a:latin typeface="Consolas" panose="020B0609020204030204" pitchFamily="49" charset="0"/>
              </a:rPr>
              <a:t>:ENABLE_GPU&gt;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noProof="0">
              <a:latin typeface="Consolas" panose="020B0609020204030204" pitchFamily="49" charset="0"/>
            </a:endParaRPr>
          </a:p>
          <a:p>
            <a:r>
              <a:rPr lang="en-US" noProof="0"/>
              <a:t>Can query properties of the current or other targets</a:t>
            </a:r>
            <a:br>
              <a:rPr lang="en-US" noProof="0"/>
            </a:br>
            <a:r>
              <a:rPr lang="en-US" sz="1900" noProof="0" err="1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noProof="0" err="1">
                <a:solidFill>
                  <a:srgbClr val="4070A0"/>
                </a:solidFill>
                <a:latin typeface="Consolas" panose="020B0609020204030204" pitchFamily="49" charset="0"/>
              </a:rPr>
              <a:t>objlib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noProof="0">
                <a:solidFill>
                  <a:srgbClr val="4070A0"/>
                </a:solidFill>
                <a:latin typeface="Consolas" panose="020B0609020204030204" pitchFamily="49" charset="0"/>
              </a:rPr>
              <a:t>my_source.cpp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noProof="0" err="1">
                <a:solidFill>
                  <a:srgbClr val="007020"/>
                </a:solidFill>
                <a:latin typeface="Consolas" panose="020B0609020204030204" pitchFamily="49" charset="0"/>
              </a:rPr>
              <a:t>add_library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noProof="0">
                <a:solidFill>
                  <a:srgbClr val="4070A0"/>
                </a:solidFill>
                <a:latin typeface="Consolas" panose="020B0609020204030204" pitchFamily="49" charset="0"/>
              </a:rPr>
              <a:t>lib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noProof="0">
                <a:solidFill>
                  <a:srgbClr val="666666"/>
                </a:solidFill>
                <a:latin typeface="Consolas" panose="020B0609020204030204" pitchFamily="49" charset="0"/>
              </a:rPr>
              <a:t>$&lt;</a:t>
            </a:r>
            <a:r>
              <a:rPr lang="en-US" sz="1900" noProof="0" err="1">
                <a:solidFill>
                  <a:srgbClr val="BB60D5"/>
                </a:solidFill>
                <a:latin typeface="Consolas" panose="020B0609020204030204" pitchFamily="49" charset="0"/>
              </a:rPr>
              <a:t>TARGET_OBJECTS:objlib</a:t>
            </a:r>
            <a:r>
              <a:rPr lang="en-US" sz="1900" noProof="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US" sz="1900" noProof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900" noProof="0">
              <a:latin typeface="Consolas" panose="020B0609020204030204" pitchFamily="49" charset="0"/>
            </a:endParaRPr>
          </a:p>
          <a:p>
            <a:endParaRPr lang="en-US" noProof="0"/>
          </a:p>
          <a:p>
            <a:endParaRPr lang="en-US" noProof="0"/>
          </a:p>
          <a:p>
            <a:pPr marL="0" indent="0">
              <a:buNone/>
            </a:pPr>
            <a:endParaRPr lang="en-US" noProof="0"/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59339-8A0E-4D32-9295-FA15A3A37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A5BCC-A54A-4B72-95C3-259B26C1D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602213-6D9B-435D-86FB-322C3BED8790}"/>
              </a:ext>
            </a:extLst>
          </p:cNvPr>
          <p:cNvSpPr/>
          <p:nvPr/>
        </p:nvSpPr>
        <p:spPr>
          <a:xfrm>
            <a:off x="9719296" y="5981543"/>
            <a:ext cx="20409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000">
                <a:hlinkClick r:id="rId3"/>
              </a:rPr>
              <a:t>cmake-generator-expressions.7</a:t>
            </a:r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411148202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E551-E63E-4D1E-8B8B-26DD6BAB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Generator expressions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2E7D-1350-4B62-A496-9DCE2DC59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329" y="1183293"/>
            <a:ext cx="3713938" cy="14322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noProof="0"/>
              <a:t>Problem: </a:t>
            </a:r>
          </a:p>
          <a:p>
            <a:pPr marL="0" indent="0">
              <a:buNone/>
            </a:pPr>
            <a:r>
              <a:rPr lang="en-US" noProof="0"/>
              <a:t>When you export </a:t>
            </a:r>
            <a:r>
              <a:rPr lang="en-US" sz="2200" noProof="0" err="1">
                <a:latin typeface="Consolas" panose="020B0609020204030204" pitchFamily="49" charset="0"/>
              </a:rPr>
              <a:t>my_target</a:t>
            </a:r>
            <a:r>
              <a:rPr lang="en-US" noProof="0"/>
              <a:t>, compile definitions will be fixed to the compiler that was used when compiling </a:t>
            </a:r>
            <a:r>
              <a:rPr lang="en-US" sz="2200" noProof="0" err="1">
                <a:latin typeface="Consolas" panose="020B0609020204030204" pitchFamily="49" charset="0"/>
              </a:rPr>
              <a:t>my_target</a:t>
            </a:r>
            <a:endParaRPr lang="en-US" sz="2200" noProof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BD9A8-C9D9-4A0C-A707-5715E5AB8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B8F7-7FAB-46E5-9B37-883AA443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AB14B-3508-475B-B6A7-BC3C30403C2F}"/>
              </a:ext>
            </a:extLst>
          </p:cNvPr>
          <p:cNvSpPr/>
          <p:nvPr/>
        </p:nvSpPr>
        <p:spPr>
          <a:xfrm>
            <a:off x="431800" y="1183293"/>
            <a:ext cx="91678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if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CMAKE_CXX_COMPILER_ID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STREQUAL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Clang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t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arget_compile_definitions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my_target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INTERFACE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CLANG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elseif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CMAKE_CXX_COMPILER_ID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STREQUAL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GNU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AND</a:t>
            </a:r>
          </a:p>
          <a:p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        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${</a:t>
            </a:r>
            <a:r>
              <a:rPr lang="de-CH" sz="1600">
                <a:solidFill>
                  <a:srgbClr val="BB60D5"/>
                </a:solidFill>
                <a:latin typeface="Consolas" panose="020B0609020204030204" pitchFamily="49" charset="0"/>
              </a:rPr>
              <a:t>CMAKE_CXX_COMPILER_VERSION</a:t>
            </a:r>
            <a:r>
              <a:rPr lang="de-CH" sz="160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VERSION_GREATER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8.2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my_target</a:t>
            </a:r>
            <a:endParaRPr lang="de-CH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INTERFACE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GCC_AT_LEAST_8_3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else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my_target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INTERFACE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>
                <a:solidFill>
                  <a:srgbClr val="4070A0"/>
                </a:solidFill>
                <a:latin typeface="Consolas" panose="020B0609020204030204" pitchFamily="49" charset="0"/>
              </a:rPr>
              <a:t>OTHERS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CH" sz="1600">
                <a:solidFill>
                  <a:srgbClr val="007020"/>
                </a:solidFill>
                <a:latin typeface="Consolas" panose="020B0609020204030204" pitchFamily="49" charset="0"/>
              </a:rPr>
              <a:t>endif</a:t>
            </a:r>
            <a:r>
              <a:rPr lang="de-CH" sz="16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CH" sz="160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E6C9A8-012E-4333-983B-9381A8B3CFD4}"/>
              </a:ext>
            </a:extLst>
          </p:cNvPr>
          <p:cNvSpPr/>
          <p:nvPr/>
        </p:nvSpPr>
        <p:spPr>
          <a:xfrm>
            <a:off x="4138775" y="4542489"/>
            <a:ext cx="70707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err="1">
                <a:solidFill>
                  <a:srgbClr val="007020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4070A0"/>
                </a:solidFill>
                <a:latin typeface="Consolas" panose="020B0609020204030204" pitchFamily="49" charset="0"/>
              </a:rPr>
              <a:t>my_target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INTERFACE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5"/>
                </a:solidFill>
                <a:latin typeface="Consolas" panose="020B0609020204030204" pitchFamily="49" charset="0"/>
              </a:rPr>
              <a:t>$&lt;IF:</a:t>
            </a:r>
            <a:r>
              <a:rPr lang="en-US" sz="1600">
                <a:solidFill>
                  <a:srgbClr val="BB60D5"/>
                </a:solidFill>
                <a:latin typeface="Consolas" panose="020B0609020204030204" pitchFamily="49" charset="0"/>
              </a:rPr>
              <a:t>$&lt;</a:t>
            </a:r>
            <a:r>
              <a:rPr lang="en-US" sz="1600" err="1">
                <a:solidFill>
                  <a:srgbClr val="BB60D5"/>
                </a:solidFill>
                <a:latin typeface="Consolas" panose="020B0609020204030204" pitchFamily="49" charset="0"/>
              </a:rPr>
              <a:t>CXX_COMPILER_ID:Clang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solidFill>
                  <a:schemeClr val="accent5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CLANG</a:t>
            </a:r>
            <a:r>
              <a:rPr lang="en-US" sz="1600">
                <a:solidFill>
                  <a:schemeClr val="accent5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CC3399"/>
                </a:solidFill>
                <a:latin typeface="Consolas" panose="020B0609020204030204" pitchFamily="49" charset="0"/>
              </a:rPr>
              <a:t>$&lt;IF: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$&lt;AND:</a:t>
            </a:r>
            <a:br>
              <a:rPr lang="en-US" sz="1600">
                <a:solidFill>
                  <a:srgbClr val="BB60D5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$&lt;CXX_COMPILER_ID:GNU&gt;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$&lt;VERSION_GREATER:</a:t>
            </a:r>
            <a:b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$&lt;CXX_COMPILER_VERSION&gt;,8.2&gt;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solidFill>
                  <a:srgbClr val="CC3399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GCC_AT_LEAST_8_3,OTHERS</a:t>
            </a:r>
            <a:r>
              <a:rPr lang="en-US" sz="1600">
                <a:solidFill>
                  <a:srgbClr val="CC3399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solidFill>
                  <a:schemeClr val="accent5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 sz="1600">
              <a:latin typeface="Consolas" panose="020B06090202040302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C4EFAAD-5FEC-4585-A406-6243288EE30E}"/>
              </a:ext>
            </a:extLst>
          </p:cNvPr>
          <p:cNvSpPr/>
          <p:nvPr/>
        </p:nvSpPr>
        <p:spPr>
          <a:xfrm>
            <a:off x="1560667" y="4994824"/>
            <a:ext cx="1443790" cy="46063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6434EA-026F-401D-8B6E-662A8ED7E4C3}"/>
              </a:ext>
            </a:extLst>
          </p:cNvPr>
          <p:cNvSpPr txBox="1">
            <a:spLocks/>
          </p:cNvSpPr>
          <p:nvPr/>
        </p:nvSpPr>
        <p:spPr>
          <a:xfrm>
            <a:off x="1174988" y="4232991"/>
            <a:ext cx="2626991" cy="747495"/>
          </a:xfrm>
          <a:prstGeom prst="rect">
            <a:avLst/>
          </a:prstGeom>
        </p:spPr>
        <p:txBody>
          <a:bodyPr vert="horz" lIns="0" tIns="5760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A60B1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de-CH" sz="1900"/>
              <a:t>Generator expressions will do what you want</a:t>
            </a:r>
          </a:p>
        </p:txBody>
      </p:sp>
    </p:spTree>
    <p:extLst>
      <p:ext uri="{BB962C8B-B14F-4D97-AF65-F5344CB8AC3E}">
        <p14:creationId xmlns:p14="http://schemas.microsoft.com/office/powerpoint/2010/main" val="317561200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7210-38D9-4121-B40E-D7FAF45A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Generator expressions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A38F-2F4F-48D3-A47A-D8A416E42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They are very verbose!</a:t>
            </a:r>
          </a:p>
          <a:p>
            <a:r>
              <a:rPr lang="en-US" noProof="0"/>
              <a:t>Lacks some expressions (e.g., no </a:t>
            </a:r>
            <a:r>
              <a:rPr lang="en-US" sz="2200" noProof="0">
                <a:latin typeface="Consolas" panose="020B0609020204030204" pitchFamily="49" charset="0"/>
              </a:rPr>
              <a:t>CUDA_COMPILER_VERSION</a:t>
            </a:r>
            <a:r>
              <a:rPr lang="en-US" noProof="0"/>
              <a:t>)</a:t>
            </a:r>
          </a:p>
          <a:p>
            <a:r>
              <a:rPr lang="en-US" noProof="0"/>
              <a:t>Workarounds for some cases:</a:t>
            </a:r>
          </a:p>
          <a:p>
            <a:pPr lvl="1"/>
            <a:r>
              <a:rPr lang="en-US" sz="1800" noProof="0">
                <a:latin typeface="Consolas" panose="020B0609020204030204" pitchFamily="49" charset="0"/>
              </a:rPr>
              <a:t>PRIVATE</a:t>
            </a:r>
            <a:r>
              <a:rPr lang="en-US" noProof="0"/>
              <a:t> definitions: Use normal conditionals (generally a good idea)</a:t>
            </a:r>
          </a:p>
          <a:p>
            <a:pPr lvl="1"/>
            <a:r>
              <a:rPr lang="en-US" sz="1800" noProof="0">
                <a:latin typeface="Consolas" panose="020B0609020204030204" pitchFamily="49" charset="0"/>
              </a:rPr>
              <a:t>INTERFACE</a:t>
            </a:r>
            <a:r>
              <a:rPr lang="en-US" noProof="0"/>
              <a:t> definitions: In some cases, you can put the logic into the config module file and use conditionals there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92956-4CCF-4399-8E7F-66F6CD4CC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96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9FF3E-7051-419F-A01F-4DC637151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D9A663-29D4-4DF6-AA04-F0250C5F0883}"/>
              </a:ext>
            </a:extLst>
          </p:cNvPr>
          <p:cNvSpPr/>
          <p:nvPr/>
        </p:nvSpPr>
        <p:spPr>
          <a:xfrm>
            <a:off x="2854304" y="3989697"/>
            <a:ext cx="64833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err="1">
                <a:solidFill>
                  <a:srgbClr val="007020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4070A0"/>
                </a:solidFill>
                <a:latin typeface="Consolas" panose="020B0609020204030204" pitchFamily="49" charset="0"/>
              </a:rPr>
              <a:t>my_target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INTERFACE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5"/>
                </a:solidFill>
                <a:latin typeface="Consolas" panose="020B0609020204030204" pitchFamily="49" charset="0"/>
              </a:rPr>
              <a:t>$&lt;IF:</a:t>
            </a:r>
            <a:r>
              <a:rPr lang="en-US" sz="1600">
                <a:solidFill>
                  <a:srgbClr val="BB60D5"/>
                </a:solidFill>
                <a:latin typeface="Consolas" panose="020B0609020204030204" pitchFamily="49" charset="0"/>
              </a:rPr>
              <a:t>$&lt;</a:t>
            </a:r>
            <a:r>
              <a:rPr lang="en-US" sz="1600" err="1">
                <a:solidFill>
                  <a:srgbClr val="BB60D5"/>
                </a:solidFill>
                <a:latin typeface="Consolas" panose="020B0609020204030204" pitchFamily="49" charset="0"/>
              </a:rPr>
              <a:t>CXX_COMPILER_ID:Clang</a:t>
            </a:r>
            <a:r>
              <a:rPr lang="en-US" sz="160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solidFill>
                  <a:schemeClr val="accent5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CLANG</a:t>
            </a:r>
            <a:r>
              <a:rPr lang="en-US" sz="1600">
                <a:solidFill>
                  <a:schemeClr val="accent5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CC3399"/>
                </a:solidFill>
                <a:latin typeface="Consolas" panose="020B0609020204030204" pitchFamily="49" charset="0"/>
              </a:rPr>
              <a:t>$&lt;IF: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$&lt;AND:</a:t>
            </a:r>
            <a:br>
              <a:rPr lang="en-US" sz="1600">
                <a:solidFill>
                  <a:srgbClr val="BB60D5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$&lt;CXX_COMPILER_ID:GNU&gt;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$&lt;VERSION_GREATER:</a:t>
            </a:r>
            <a:b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$&lt;CXX_COMPILER_VERSION&gt;,8.2&gt;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solidFill>
                  <a:srgbClr val="CC3399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4070A0"/>
                </a:solidFill>
                <a:latin typeface="Consolas" panose="020B0609020204030204" pitchFamily="49" charset="0"/>
              </a:rPr>
              <a:t>GCC_AT_LEAST_8_3,OTHERS</a:t>
            </a:r>
            <a:r>
              <a:rPr lang="en-US" sz="1600">
                <a:solidFill>
                  <a:srgbClr val="CC3399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solidFill>
                  <a:schemeClr val="accent5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H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347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C754-FA5F-4A76-8A4C-3A601A83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Setting the C++ Standard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CBE6A-B92E-41FE-86A9-C66C92B74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D7C9-A955-4D01-ACF6-D8CCC275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2D057B-FA7E-4DD3-8733-F876DA291122}"/>
              </a:ext>
            </a:extLst>
          </p:cNvPr>
          <p:cNvSpPr/>
          <p:nvPr/>
        </p:nvSpPr>
        <p:spPr>
          <a:xfrm>
            <a:off x="1271464" y="2060848"/>
            <a:ext cx="8496944" cy="244827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strike="sngStrike">
                <a:solidFill>
                  <a:srgbClr val="06287E"/>
                </a:solidFill>
                <a:latin typeface="Consolas" panose="020B0609020204030204" pitchFamily="49" charset="0"/>
              </a:rPr>
              <a:t>target_compile_options</a:t>
            </a:r>
            <a:r>
              <a:rPr lang="de-CH" sz="2800" strike="sngStrike">
                <a:solidFill>
                  <a:srgbClr val="000000"/>
                </a:solidFill>
                <a:latin typeface="Consolas" panose="020B0609020204030204" pitchFamily="49" charset="0"/>
              </a:rPr>
              <a:t>(lib –std=c++11)</a:t>
            </a:r>
          </a:p>
          <a:p>
            <a:pPr algn="ctr"/>
            <a:r>
              <a:rPr lang="de-CH" sz="2800" strike="sngStrike">
                <a:solidFill>
                  <a:srgbClr val="06287E"/>
                </a:solidFill>
                <a:latin typeface="Consolas" panose="020B0609020204030204" pitchFamily="49" charset="0"/>
              </a:rPr>
              <a:t>set</a:t>
            </a:r>
            <a:r>
              <a:rPr lang="de-CH" sz="2800" strike="sngStrike">
                <a:solidFill>
                  <a:srgbClr val="000000"/>
                </a:solidFill>
                <a:latin typeface="Consolas" panose="020B0609020204030204" pitchFamily="49" charset="0"/>
              </a:rPr>
              <a:t>(CMAKE_CXX_FLAGS "-std=c++11")</a:t>
            </a:r>
          </a:p>
          <a:p>
            <a:pPr algn="ctr"/>
            <a:br>
              <a:rPr lang="de-CH" sz="1200" b="1">
                <a:solidFill>
                  <a:schemeClr val="tx1"/>
                </a:solidFill>
              </a:rPr>
            </a:br>
            <a:r>
              <a:rPr lang="de-CH" sz="2800" b="1">
                <a:solidFill>
                  <a:schemeClr val="tx1"/>
                </a:solidFill>
              </a:rPr>
              <a:t>You should not use compile options to set the CXX Standard (for compatibility reasons)</a:t>
            </a:r>
            <a:endParaRPr lang="en-CH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573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FD37-BC2B-407A-B61F-E5704F1A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Properties to set the C++ Standard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A83B4-D359-49D1-9C47-2202DB3C1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7459-434B-4166-AAE6-214C214BB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B3E8AC-B7E4-4611-A26A-E58F04A3B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140325"/>
          </a:xfrm>
        </p:spPr>
        <p:txBody>
          <a:bodyPr/>
          <a:lstStyle/>
          <a:p>
            <a:r>
              <a:rPr lang="en-US" noProof="0"/>
              <a:t>Several global properties determine the default standard:</a:t>
            </a:r>
          </a:p>
          <a:p>
            <a:pPr lvl="1"/>
            <a:r>
              <a:rPr lang="en-US" noProof="0">
                <a:latin typeface="Consolas" panose="020B0609020204030204" pitchFamily="49" charset="0"/>
              </a:rPr>
              <a:t>CMAKE_CXX_STANDARD</a:t>
            </a:r>
            <a:r>
              <a:rPr lang="en-US" noProof="0"/>
              <a:t>: Can be either 98/11/14/17/20</a:t>
            </a:r>
          </a:p>
          <a:p>
            <a:pPr lvl="1"/>
            <a:r>
              <a:rPr lang="en-US" noProof="0">
                <a:latin typeface="Consolas" panose="020B0609020204030204" pitchFamily="49" charset="0"/>
              </a:rPr>
              <a:t>CMAKE_CXX_STANDARD_REQUIRED</a:t>
            </a:r>
            <a:r>
              <a:rPr lang="en-US" noProof="0"/>
              <a:t>: When off (default), the compile will only raise a warning if the compiler does not support the standard</a:t>
            </a:r>
          </a:p>
          <a:p>
            <a:pPr lvl="1"/>
            <a:r>
              <a:rPr lang="en-US" noProof="0">
                <a:latin typeface="Consolas" panose="020B0609020204030204" pitchFamily="49" charset="0"/>
              </a:rPr>
              <a:t>CMAKE_CXX_EXTENSIONS</a:t>
            </a:r>
            <a:r>
              <a:rPr lang="en-US" noProof="0"/>
              <a:t>: When on (default), extensions like gnu extensions will be enabled. For </a:t>
            </a:r>
            <a:r>
              <a:rPr lang="en-US" noProof="0" err="1"/>
              <a:t>gcc</a:t>
            </a:r>
            <a:r>
              <a:rPr lang="en-US" noProof="0"/>
              <a:t>, this means compiling with </a:t>
            </a:r>
            <a:r>
              <a:rPr lang="en-US" noProof="0">
                <a:latin typeface="Consolas" panose="020B0609020204030204" pitchFamily="49" charset="0"/>
              </a:rPr>
              <a:t>-std=gnu++11 </a:t>
            </a:r>
            <a:r>
              <a:rPr lang="en-US" noProof="0"/>
              <a:t>instead </a:t>
            </a:r>
            <a:r>
              <a:rPr lang="en-US" noProof="0">
                <a:latin typeface="Consolas" panose="020B0609020204030204" pitchFamily="49" charset="0"/>
              </a:rPr>
              <a:t>-std=</a:t>
            </a:r>
            <a:r>
              <a:rPr lang="en-US" noProof="0" err="1">
                <a:latin typeface="Consolas" panose="020B0609020204030204" pitchFamily="49" charset="0"/>
              </a:rPr>
              <a:t>c++</a:t>
            </a:r>
            <a:r>
              <a:rPr lang="en-US" noProof="0">
                <a:latin typeface="Consolas" panose="020B0609020204030204" pitchFamily="49" charset="0"/>
              </a:rPr>
              <a:t>11</a:t>
            </a:r>
            <a:r>
              <a:rPr lang="en-US" noProof="0"/>
              <a:t>.</a:t>
            </a:r>
          </a:p>
          <a:p>
            <a:r>
              <a:rPr lang="en-US" noProof="0"/>
              <a:t>Target properties can </a:t>
            </a:r>
            <a:r>
              <a:rPr lang="en-US" b="1" noProof="0"/>
              <a:t>overwrite</a:t>
            </a:r>
            <a:r>
              <a:rPr lang="en-US" noProof="0"/>
              <a:t> the global properties</a:t>
            </a:r>
          </a:p>
          <a:p>
            <a:pPr lvl="1"/>
            <a:r>
              <a:rPr lang="en-US" noProof="0">
                <a:latin typeface="Consolas" panose="020B0609020204030204" pitchFamily="49" charset="0"/>
              </a:rPr>
              <a:t>CXX_STANDARD</a:t>
            </a:r>
            <a:r>
              <a:rPr lang="en-US" noProof="0"/>
              <a:t>, </a:t>
            </a:r>
            <a:r>
              <a:rPr lang="en-US" noProof="0">
                <a:latin typeface="Consolas" panose="020B0609020204030204" pitchFamily="49" charset="0"/>
              </a:rPr>
              <a:t>CXX_STANDARD_REQUIRED</a:t>
            </a:r>
            <a:r>
              <a:rPr lang="en-US" noProof="0"/>
              <a:t>, </a:t>
            </a:r>
            <a:r>
              <a:rPr lang="en-US" noProof="0">
                <a:latin typeface="Consolas" panose="020B0609020204030204" pitchFamily="49" charset="0"/>
              </a:rPr>
              <a:t>CXX_EXTENSIONS</a:t>
            </a:r>
            <a:r>
              <a:rPr lang="en-US" noProof="0"/>
              <a:t> </a:t>
            </a:r>
          </a:p>
          <a:p>
            <a:pPr marL="0" indent="0">
              <a:buNone/>
            </a:pPr>
            <a:endParaRPr lang="en-US" sz="1800" noProof="0"/>
          </a:p>
          <a:p>
            <a:pPr marL="0" indent="0">
              <a:buNone/>
            </a:pPr>
            <a:r>
              <a:rPr lang="en-US" noProof="0"/>
              <a:t>Problem: These properties are not inherited!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12DDE-FEDA-4BEF-97D3-463DF3BE3237}"/>
              </a:ext>
            </a:extLst>
          </p:cNvPr>
          <p:cNvSpPr/>
          <p:nvPr/>
        </p:nvSpPr>
        <p:spPr>
          <a:xfrm>
            <a:off x="5879976" y="49418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7020"/>
                </a:solidFill>
                <a:latin typeface="&amp;quot"/>
              </a:rPr>
              <a:t>set</a:t>
            </a:r>
            <a:r>
              <a:rPr lang="en-US">
                <a:solidFill>
                  <a:srgbClr val="000000"/>
                </a:solidFill>
                <a:latin typeface="&amp;quot"/>
              </a:rPr>
              <a:t>(</a:t>
            </a:r>
            <a:r>
              <a:rPr lang="en-US">
                <a:solidFill>
                  <a:srgbClr val="4070A0"/>
                </a:solidFill>
                <a:latin typeface="&amp;quot"/>
              </a:rPr>
              <a:t>CMAKE_CXX_STANDARD 20</a:t>
            </a:r>
            <a:r>
              <a:rPr lang="en-US">
                <a:solidFill>
                  <a:srgbClr val="000000"/>
                </a:solidFill>
                <a:latin typeface="&amp;quot"/>
              </a:rPr>
              <a:t>)</a:t>
            </a:r>
          </a:p>
          <a:p>
            <a:r>
              <a:rPr lang="en-US" err="1">
                <a:solidFill>
                  <a:srgbClr val="007020"/>
                </a:solidFill>
                <a:latin typeface="&amp;quot"/>
              </a:rPr>
              <a:t>add_library</a:t>
            </a:r>
            <a:r>
              <a:rPr lang="en-US">
                <a:solidFill>
                  <a:srgbClr val="000000"/>
                </a:solidFill>
                <a:latin typeface="&amp;quot"/>
              </a:rPr>
              <a:t>(</a:t>
            </a:r>
            <a:r>
              <a:rPr lang="en-US">
                <a:solidFill>
                  <a:srgbClr val="4070A0"/>
                </a:solidFill>
                <a:latin typeface="&amp;quot"/>
              </a:rPr>
              <a:t>example example.cpp</a:t>
            </a:r>
            <a:r>
              <a:rPr lang="en-US">
                <a:solidFill>
                  <a:srgbClr val="000000"/>
                </a:solidFill>
                <a:latin typeface="&amp;quot"/>
              </a:rPr>
              <a:t> )</a:t>
            </a:r>
          </a:p>
          <a:p>
            <a:r>
              <a:rPr lang="en-US" err="1">
                <a:solidFill>
                  <a:srgbClr val="007020"/>
                </a:solidFill>
                <a:latin typeface="&amp;quot"/>
              </a:rPr>
              <a:t>set_property</a:t>
            </a:r>
            <a:r>
              <a:rPr lang="en-US">
                <a:solidFill>
                  <a:srgbClr val="000000"/>
                </a:solidFill>
                <a:latin typeface="&amp;quot"/>
              </a:rPr>
              <a:t>(</a:t>
            </a:r>
            <a:r>
              <a:rPr lang="en-US">
                <a:solidFill>
                  <a:srgbClr val="4070A0"/>
                </a:solidFill>
                <a:latin typeface="&amp;quot"/>
              </a:rPr>
              <a:t>TARGET example PROPERTY CXX_STANDARD 14</a:t>
            </a:r>
            <a:r>
              <a:rPr lang="en-US">
                <a:solidFill>
                  <a:srgbClr val="000000"/>
                </a:solidFill>
                <a:latin typeface="&amp;quo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930950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4950-F8BD-4F36-AF4C-0FE7C988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Setting the C++ Standard using compile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C0275-6829-443D-B05A-45327857D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Compile features can require certain features or a whole standard</a:t>
            </a:r>
            <a:br>
              <a:rPr lang="en-US" noProof="0"/>
            </a:br>
            <a:r>
              <a:rPr lang="en-US" noProof="0" err="1">
                <a:solidFill>
                  <a:srgbClr val="007020"/>
                </a:solidFill>
                <a:latin typeface="&amp;quot"/>
              </a:rPr>
              <a:t>target_compile_features</a:t>
            </a:r>
            <a:r>
              <a:rPr lang="en-US" noProof="0">
                <a:solidFill>
                  <a:srgbClr val="000000"/>
                </a:solidFill>
                <a:latin typeface="&amp;quot"/>
              </a:rPr>
              <a:t>(</a:t>
            </a:r>
            <a:r>
              <a:rPr lang="en-US" noProof="0">
                <a:solidFill>
                  <a:srgbClr val="4070A0"/>
                </a:solidFill>
                <a:latin typeface="&amp;quot"/>
              </a:rPr>
              <a:t>example</a:t>
            </a:r>
            <a:r>
              <a:rPr lang="en-US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0">
                <a:solidFill>
                  <a:srgbClr val="4070A0"/>
                </a:solidFill>
                <a:latin typeface="&amp;quot"/>
              </a:rPr>
              <a:t>PUBLIC cxx_std_11</a:t>
            </a:r>
            <a:r>
              <a:rPr lang="en-US" noProof="0">
                <a:solidFill>
                  <a:srgbClr val="000000"/>
                </a:solidFill>
                <a:latin typeface="&amp;quot"/>
              </a:rPr>
              <a:t>)</a:t>
            </a:r>
            <a:br>
              <a:rPr lang="en-US" noProof="0">
                <a:solidFill>
                  <a:srgbClr val="000000"/>
                </a:solidFill>
                <a:latin typeface="&amp;quot"/>
              </a:rPr>
            </a:br>
            <a:r>
              <a:rPr lang="en-US" noProof="0" err="1">
                <a:solidFill>
                  <a:srgbClr val="007020"/>
                </a:solidFill>
                <a:latin typeface="&amp;quot"/>
              </a:rPr>
              <a:t>target_compile_features</a:t>
            </a:r>
            <a:r>
              <a:rPr lang="en-US" noProof="0">
                <a:solidFill>
                  <a:srgbClr val="000000"/>
                </a:solidFill>
                <a:latin typeface="&amp;quot"/>
              </a:rPr>
              <a:t>(</a:t>
            </a:r>
            <a:r>
              <a:rPr lang="en-US" noProof="0" err="1">
                <a:solidFill>
                  <a:srgbClr val="4070A0"/>
                </a:solidFill>
                <a:latin typeface="&amp;quot"/>
              </a:rPr>
              <a:t>another_example</a:t>
            </a:r>
            <a:r>
              <a:rPr lang="en-US" noProof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0">
                <a:solidFill>
                  <a:srgbClr val="4070A0"/>
                </a:solidFill>
                <a:latin typeface="&amp;quot"/>
              </a:rPr>
              <a:t>PUBLIC </a:t>
            </a:r>
            <a:r>
              <a:rPr lang="en-US" noProof="0" err="1">
                <a:solidFill>
                  <a:srgbClr val="4070A0"/>
                </a:solidFill>
                <a:latin typeface="&amp;quot"/>
              </a:rPr>
              <a:t>cxx_constexpr</a:t>
            </a:r>
            <a:r>
              <a:rPr lang="en-US" noProof="0">
                <a:solidFill>
                  <a:srgbClr val="4070A0"/>
                </a:solidFill>
                <a:latin typeface="&amp;quot"/>
              </a:rPr>
              <a:t> </a:t>
            </a:r>
            <a:r>
              <a:rPr lang="en-US" noProof="0" err="1">
                <a:solidFill>
                  <a:srgbClr val="4070A0"/>
                </a:solidFill>
                <a:latin typeface="&amp;quot"/>
              </a:rPr>
              <a:t>cxx_lambdas</a:t>
            </a:r>
            <a:r>
              <a:rPr lang="en-US" noProof="0">
                <a:solidFill>
                  <a:srgbClr val="000000"/>
                </a:solidFill>
                <a:latin typeface="&amp;quot"/>
              </a:rPr>
              <a:t>)</a:t>
            </a:r>
          </a:p>
          <a:p>
            <a:r>
              <a:rPr lang="en-US" noProof="0"/>
              <a:t>They can be part of the target interface and are inheritable!</a:t>
            </a:r>
          </a:p>
          <a:p>
            <a:r>
              <a:rPr lang="en-US" noProof="0"/>
              <a:t>If a target has the property </a:t>
            </a:r>
            <a:r>
              <a:rPr lang="en-US" noProof="0">
                <a:latin typeface="Consolas" panose="020B0609020204030204" pitchFamily="49" charset="0"/>
              </a:rPr>
              <a:t>CXX_STANDARD </a:t>
            </a:r>
            <a:r>
              <a:rPr lang="en-US" noProof="0"/>
              <a:t>set and it requires a standard as a compile feature, both requirements are considered when building, but the property is never inherited</a:t>
            </a:r>
          </a:p>
          <a:p>
            <a:r>
              <a:rPr lang="en-US" noProof="0"/>
              <a:t>I recommend to set both for compatibility reasons</a:t>
            </a:r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6B01F-7A4C-4A7A-A745-9E2409684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B58E1-BB9F-4C34-BCD1-52DF54DAD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Software Management Course, 13.-14.05.2019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1BE62-3DBB-4481-AC0B-7F1222A2F772}"/>
              </a:ext>
            </a:extLst>
          </p:cNvPr>
          <p:cNvSpPr txBox="1"/>
          <p:nvPr/>
        </p:nvSpPr>
        <p:spPr>
          <a:xfrm>
            <a:off x="8632934" y="5646057"/>
            <a:ext cx="3127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>
                <a:hlinkClick r:id="rId2"/>
              </a:rPr>
              <a:t>CMAKE_CXX_KNOWN_FEATURES</a:t>
            </a:r>
            <a:endParaRPr lang="de-CH" sz="1400"/>
          </a:p>
          <a:p>
            <a:r>
              <a:rPr lang="de-CH" sz="1400">
                <a:hlinkClick r:id="rId3"/>
              </a:rPr>
              <a:t>target_compile_features</a:t>
            </a:r>
            <a:endParaRPr lang="en-CH" sz="1400"/>
          </a:p>
        </p:txBody>
      </p:sp>
    </p:spTree>
    <p:extLst>
      <p:ext uri="{BB962C8B-B14F-4D97-AF65-F5344CB8AC3E}">
        <p14:creationId xmlns:p14="http://schemas.microsoft.com/office/powerpoint/2010/main" val="3596128422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 CSCS">
  <a:themeElements>
    <a:clrScheme name="CSCS_Renato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CS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CS PowerPoint Template 16to9 2016.potx" id="{6067074B-F877-4B69-9C81-C187D8F7ECF8}" vid="{394EFFA6-587B-410F-94C5-9B01B230B62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CSCS_PowerPoint_template_16to9 (1)</Template>
  <TotalTime>0</TotalTime>
  <Words>8034</Words>
  <Application>Microsoft Office PowerPoint</Application>
  <PresentationFormat>Breitbild</PresentationFormat>
  <Paragraphs>1282</Paragraphs>
  <Slides>112</Slides>
  <Notes>19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112</vt:i4>
      </vt:variant>
    </vt:vector>
  </HeadingPairs>
  <TitlesOfParts>
    <vt:vector size="119" baseType="lpstr">
      <vt:lpstr>&amp;quot</vt:lpstr>
      <vt:lpstr>Arial</vt:lpstr>
      <vt:lpstr>Calibri</vt:lpstr>
      <vt:lpstr>Consolas</vt:lpstr>
      <vt:lpstr>Courier New</vt:lpstr>
      <vt:lpstr>Wingdings</vt:lpstr>
      <vt:lpstr>PPT Template CSCS</vt:lpstr>
      <vt:lpstr>Introduction to Modern CMake</vt:lpstr>
      <vt:lpstr>Setup</vt:lpstr>
      <vt:lpstr>Overview of the sessions</vt:lpstr>
      <vt:lpstr>Session 1: CMake Basics</vt:lpstr>
      <vt:lpstr>Outline</vt:lpstr>
      <vt:lpstr>What is CMake?</vt:lpstr>
      <vt:lpstr>Motivation</vt:lpstr>
      <vt:lpstr>Motivation</vt:lpstr>
      <vt:lpstr>Motivation</vt:lpstr>
      <vt:lpstr>Never used CMake?</vt:lpstr>
      <vt:lpstr>Example</vt:lpstr>
      <vt:lpstr>Basics (1)</vt:lpstr>
      <vt:lpstr>Basics (2)</vt:lpstr>
      <vt:lpstr>The top level CMakeLists.txt</vt:lpstr>
      <vt:lpstr>Targets</vt:lpstr>
      <vt:lpstr>CMake Commands for dependencies (target_* commands)</vt:lpstr>
      <vt:lpstr>Basics about CMake</vt:lpstr>
      <vt:lpstr>Configure</vt:lpstr>
      <vt:lpstr>Generate / Build</vt:lpstr>
      <vt:lpstr>Cached variables</vt:lpstr>
      <vt:lpstr>Built-in variables</vt:lpstr>
      <vt:lpstr>Functions and Macros</vt:lpstr>
      <vt:lpstr>Functions and Macros – Keyword arguments</vt:lpstr>
      <vt:lpstr>Functions and Macros – Keyword arguments</vt:lpstr>
      <vt:lpstr>Using packages (1)</vt:lpstr>
      <vt:lpstr>Using packages (2)</vt:lpstr>
      <vt:lpstr>Many module files already exist!</vt:lpstr>
      <vt:lpstr>Install a library</vt:lpstr>
      <vt:lpstr>Questions?</vt:lpstr>
      <vt:lpstr>Hands-on Session 1</vt:lpstr>
      <vt:lpstr>Setup</vt:lpstr>
      <vt:lpstr>Structure of the repository</vt:lpstr>
      <vt:lpstr>Storyline</vt:lpstr>
      <vt:lpstr>Discussion hands-on session 1</vt:lpstr>
      <vt:lpstr>Discussion hands-on session 1</vt:lpstr>
      <vt:lpstr>Session 2: Modern CMake</vt:lpstr>
      <vt:lpstr>Outline</vt:lpstr>
      <vt:lpstr>What is Modern CMake (1)</vt:lpstr>
      <vt:lpstr>What is Modern CMake (2)</vt:lpstr>
      <vt:lpstr>File structure – A proposal</vt:lpstr>
      <vt:lpstr>Back to Targets: Properties</vt:lpstr>
      <vt:lpstr>Properties – Different scopes (1)</vt:lpstr>
      <vt:lpstr>Properties – Different scopes (2)</vt:lpstr>
      <vt:lpstr>Properties – Build vs. Usage requirements (1)</vt:lpstr>
      <vt:lpstr>CMake Commands for dependencies (target_* commands)</vt:lpstr>
      <vt:lpstr>Setting compile options</vt:lpstr>
      <vt:lpstr>Interface Libraries</vt:lpstr>
      <vt:lpstr>find_package’s Module mode</vt:lpstr>
      <vt:lpstr>About find_package</vt:lpstr>
      <vt:lpstr>find_package’s Module mode </vt:lpstr>
      <vt:lpstr>find_package’s Module mode – How to guess</vt:lpstr>
      <vt:lpstr>find_package’s Module mode – Finding artifacts (1)</vt:lpstr>
      <vt:lpstr>find_package’s Module mode – Good first guesses</vt:lpstr>
      <vt:lpstr>find_package’s Module mode – Finding artifacts (2)</vt:lpstr>
      <vt:lpstr>find_package’s Module mode – Handle Arguments (1)</vt:lpstr>
      <vt:lpstr>find_package’s Module mode – Handle Arguments (2)</vt:lpstr>
      <vt:lpstr>find_package’s Module mode – Create imported targets (1)</vt:lpstr>
      <vt:lpstr>find_package’s Module mode – Create imported targets (2)</vt:lpstr>
      <vt:lpstr>find_package’s Module mode – Altogether (1)</vt:lpstr>
      <vt:lpstr>find_package’s Module mode – Altogether (2)</vt:lpstr>
      <vt:lpstr>Questions?</vt:lpstr>
      <vt:lpstr>Hands-on Session 2</vt:lpstr>
      <vt:lpstr>Hands-on</vt:lpstr>
      <vt:lpstr>Session 3: Installing libraries – The modern way </vt:lpstr>
      <vt:lpstr>Discussion hands-on session 2</vt:lpstr>
      <vt:lpstr>Outline</vt:lpstr>
      <vt:lpstr>Installing projects</vt:lpstr>
      <vt:lpstr>Installing projects – Installing targets</vt:lpstr>
      <vt:lpstr>Installing projects – Installing headers</vt:lpstr>
      <vt:lpstr>Installing projects – Exporting targets</vt:lpstr>
      <vt:lpstr>Installing projects – Exporting targets</vt:lpstr>
      <vt:lpstr>Installing projects – find_package’s Config mode again</vt:lpstr>
      <vt:lpstr>Installing projects – Configuration file MyLibConfig.cmake</vt:lpstr>
      <vt:lpstr>Installing projects – Version file MyLibConfigVersion.cmake</vt:lpstr>
      <vt:lpstr>Installing projects – Altogether (1)</vt:lpstr>
      <vt:lpstr>Installing projects – Altogether (2)</vt:lpstr>
      <vt:lpstr>Installing projects – Package registry (1)</vt:lpstr>
      <vt:lpstr>Installing projects – Package registry (2)</vt:lpstr>
      <vt:lpstr>External Projects as subdirectory</vt:lpstr>
      <vt:lpstr>External Projects using FetchContent (CMake &gt;= 3.11)</vt:lpstr>
      <vt:lpstr>Questions?</vt:lpstr>
      <vt:lpstr>Hands-on Session 3</vt:lpstr>
      <vt:lpstr>Discussion hands-on session 3</vt:lpstr>
      <vt:lpstr>Session 4: Best practices and advanced topics</vt:lpstr>
      <vt:lpstr>Outline</vt:lpstr>
      <vt:lpstr>Setting the compiler</vt:lpstr>
      <vt:lpstr>Setting flags</vt:lpstr>
      <vt:lpstr>How-to debug CMake</vt:lpstr>
      <vt:lpstr>Fortran in CMake</vt:lpstr>
      <vt:lpstr>CUDA in CMake</vt:lpstr>
      <vt:lpstr>Questions?</vt:lpstr>
      <vt:lpstr>Backup slides</vt:lpstr>
      <vt:lpstr>MPI in CMake</vt:lpstr>
      <vt:lpstr>Generator expressions (1)</vt:lpstr>
      <vt:lpstr>Generator expressions (2)</vt:lpstr>
      <vt:lpstr>Generator expressions (3)</vt:lpstr>
      <vt:lpstr>Setting the C++ Standard</vt:lpstr>
      <vt:lpstr>Properties to set the C++ Standard</vt:lpstr>
      <vt:lpstr>Setting the C++ Standard using compile features</vt:lpstr>
      <vt:lpstr>Discussion hands-on session 4</vt:lpstr>
      <vt:lpstr>What’s more</vt:lpstr>
      <vt:lpstr>Questions?</vt:lpstr>
      <vt:lpstr>Thank you for your attention.</vt:lpstr>
      <vt:lpstr>Backup Slides</vt:lpstr>
      <vt:lpstr>Prefer functions if possible</vt:lpstr>
      <vt:lpstr>Backward Compatibility – Policies </vt:lpstr>
      <vt:lpstr>Custom Commands – Generating files (1)</vt:lpstr>
      <vt:lpstr>Custom Commands – Generating files (2)</vt:lpstr>
      <vt:lpstr>Adding test infrastructure in CMakeLists.txt (1)</vt:lpstr>
      <vt:lpstr>Adding test infrastructure in CMakeLists.txt (2)</vt:lpstr>
      <vt:lpstr>Generating files – configure_file</vt:lpstr>
      <vt:lpstr>Generating files – configure_file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jzt89U7qHQ@ethz.ch</dc:creator>
  <cp:lastModifiedBy>Hannes Vogt</cp:lastModifiedBy>
  <cp:revision>1</cp:revision>
  <dcterms:created xsi:type="dcterms:W3CDTF">2019-05-02T05:47:46Z</dcterms:created>
  <dcterms:modified xsi:type="dcterms:W3CDTF">2019-05-14T09:37:09Z</dcterms:modified>
</cp:coreProperties>
</file>