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9" r:id="rId4"/>
    <p:sldId id="300" r:id="rId5"/>
    <p:sldId id="304" r:id="rId6"/>
    <p:sldId id="305" r:id="rId7"/>
    <p:sldId id="260" r:id="rId8"/>
    <p:sldId id="303" r:id="rId9"/>
    <p:sldId id="301" r:id="rId10"/>
    <p:sldId id="302" r:id="rId11"/>
    <p:sldId id="310" r:id="rId12"/>
    <p:sldId id="311" r:id="rId13"/>
    <p:sldId id="312" r:id="rId14"/>
    <p:sldId id="313" r:id="rId15"/>
    <p:sldId id="306" r:id="rId16"/>
    <p:sldId id="309" r:id="rId17"/>
    <p:sldId id="307" r:id="rId18"/>
    <p:sldId id="308" r:id="rId19"/>
    <p:sldId id="314" r:id="rId20"/>
    <p:sldId id="315" r:id="rId21"/>
    <p:sldId id="316" r:id="rId22"/>
    <p:sldId id="317" r:id="rId23"/>
  </p:sldIdLst>
  <p:sldSz cx="9144000" cy="5143500" type="screen16x9"/>
  <p:notesSz cx="6858000" cy="9144000"/>
  <p:embeddedFontLst>
    <p:embeddedFont>
      <p:font typeface="Anton" panose="020B0604020202020204" charset="0"/>
      <p:regular r:id="rId25"/>
    </p:embeddedFont>
    <p:embeddedFont>
      <p:font typeface="Assistant" panose="020B0604020202020204" charset="-79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Roboto Condensed Light" panose="020B060402020202020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5756B1E8-0144-4FAF-9036-B9A3CE6715DF}">
          <p14:sldIdLst>
            <p14:sldId id="256"/>
            <p14:sldId id="257"/>
            <p14:sldId id="299"/>
            <p14:sldId id="300"/>
            <p14:sldId id="304"/>
            <p14:sldId id="305"/>
            <p14:sldId id="260"/>
            <p14:sldId id="303"/>
            <p14:sldId id="301"/>
          </p14:sldIdLst>
        </p14:section>
        <p14:section name="Untitled Section" id="{AEA1C097-89C2-40B4-A5FE-B40660F2BC0E}">
          <p14:sldIdLst>
            <p14:sldId id="302"/>
            <p14:sldId id="310"/>
            <p14:sldId id="311"/>
            <p14:sldId id="312"/>
            <p14:sldId id="313"/>
            <p14:sldId id="306"/>
            <p14:sldId id="309"/>
            <p14:sldId id="307"/>
            <p14:sldId id="308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1B56CEC-DB68-4B2C-9B3C-C5DCD456F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254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 rot="10800000" flipH="1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6" name="Google Shape;66;p4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19989" y="4847659"/>
            <a:ext cx="1472837" cy="118070"/>
            <a:chOff x="360600" y="4817825"/>
            <a:chExt cx="2219800" cy="125700"/>
          </a:xfrm>
        </p:grpSpPr>
        <p:sp>
          <p:nvSpPr>
            <p:cNvPr id="69" name="Google Shape;69;p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8639075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30908" y="280112"/>
            <a:ext cx="518965" cy="518597"/>
            <a:chOff x="3285550" y="1349075"/>
            <a:chExt cx="496475" cy="496075"/>
          </a:xfrm>
        </p:grpSpPr>
        <p:sp>
          <p:nvSpPr>
            <p:cNvPr id="82" name="Google Shape;82;p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93975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rot="10800000" flipH="1">
            <a:off x="3436436" y="4769632"/>
            <a:ext cx="5707382" cy="37386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 rot="10800000" flipH="1">
            <a:off x="0" y="482606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15"/>
          <p:cNvSpPr/>
          <p:nvPr/>
        </p:nvSpPr>
        <p:spPr>
          <a:xfrm rot="10800000" flipH="1">
            <a:off x="0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15"/>
          <p:cNvSpPr/>
          <p:nvPr/>
        </p:nvSpPr>
        <p:spPr>
          <a:xfrm flipH="1">
            <a:off x="7366325" y="1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15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483" name="Google Shape;483;p1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5"/>
          <p:cNvGrpSpPr/>
          <p:nvPr/>
        </p:nvGrpSpPr>
        <p:grpSpPr>
          <a:xfrm rot="3000838">
            <a:off x="7988440" y="1112726"/>
            <a:ext cx="884930" cy="536356"/>
            <a:chOff x="7867315" y="323427"/>
            <a:chExt cx="884931" cy="536356"/>
          </a:xfrm>
        </p:grpSpPr>
        <p:grpSp>
          <p:nvGrpSpPr>
            <p:cNvPr id="508" name="Google Shape;508;p15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509" name="Google Shape;509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5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526" name="Google Shape;526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2" name="Google Shape;542;p15"/>
          <p:cNvSpPr/>
          <p:nvPr/>
        </p:nvSpPr>
        <p:spPr>
          <a:xfrm>
            <a:off x="8387454" y="2989725"/>
            <a:ext cx="3174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5"/>
          <p:cNvGrpSpPr/>
          <p:nvPr/>
        </p:nvGrpSpPr>
        <p:grpSpPr>
          <a:xfrm>
            <a:off x="4572009" y="539391"/>
            <a:ext cx="2386275" cy="70150"/>
            <a:chOff x="4572009" y="539391"/>
            <a:chExt cx="2386275" cy="70150"/>
          </a:xfrm>
        </p:grpSpPr>
        <p:cxnSp>
          <p:nvCxnSpPr>
            <p:cNvPr id="544" name="Google Shape;544;p15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5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2077200" y="2989726"/>
            <a:ext cx="4989600" cy="64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15"/>
          <p:cNvSpPr txBox="1">
            <a:spLocks noGrp="1"/>
          </p:cNvSpPr>
          <p:nvPr>
            <p:ph type="subTitle" idx="1"/>
          </p:nvPr>
        </p:nvSpPr>
        <p:spPr>
          <a:xfrm>
            <a:off x="2077200" y="1511325"/>
            <a:ext cx="49896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  <p:sldLayoutId id="2147483661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/>
          <a:srcRect l="4677" r="4677"/>
          <a:stretch>
            <a:fillRect/>
          </a:stretch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" name="Google Shape;1062;p28"/>
          <p:cNvSpPr txBox="1">
            <a:spLocks noGrp="1"/>
          </p:cNvSpPr>
          <p:nvPr>
            <p:ph type="ctrTitle"/>
          </p:nvPr>
        </p:nvSpPr>
        <p:spPr>
          <a:xfrm>
            <a:off x="4251200" y="383083"/>
            <a:ext cx="4179600" cy="3424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sz="4800" dirty="0">
                <a:solidFill>
                  <a:schemeClr val="dk1"/>
                </a:solidFill>
              </a:rPr>
              <a:t>KELOMPOK 6</a:t>
            </a:r>
            <a:br>
              <a:rPr lang="en-GB" sz="4800" dirty="0">
                <a:solidFill>
                  <a:schemeClr val="dk1"/>
                </a:solidFill>
              </a:rPr>
            </a:br>
            <a:r>
              <a:rPr lang="en-GB" sz="3600" dirty="0"/>
              <a:t>Solid (Open Closed)</a:t>
            </a:r>
            <a:br>
              <a:rPr lang="en-GB" sz="3600" dirty="0"/>
            </a:br>
            <a:br>
              <a:rPr lang="en-GB" sz="1600" dirty="0"/>
            </a:br>
            <a:br>
              <a:rPr lang="en-GB" sz="1600" dirty="0"/>
            </a:br>
            <a:r>
              <a:rPr lang="en-ID" sz="1600" dirty="0">
                <a:solidFill>
                  <a:schemeClr val="tx2"/>
                </a:solidFill>
              </a:rPr>
              <a:t>Daniel Fernandez </a:t>
            </a:r>
            <a:r>
              <a:rPr lang="en-ID" sz="1600" dirty="0" err="1">
                <a:solidFill>
                  <a:schemeClr val="tx2"/>
                </a:solidFill>
              </a:rPr>
              <a:t>Lumbanraja</a:t>
            </a:r>
            <a:r>
              <a:rPr lang="en-ID" sz="1600" dirty="0">
                <a:solidFill>
                  <a:schemeClr val="tx2"/>
                </a:solidFill>
              </a:rPr>
              <a:t> - 11S19006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Gabryella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Apriani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Sinaga</a:t>
            </a:r>
            <a:r>
              <a:rPr lang="en-ID" sz="1600" dirty="0">
                <a:solidFill>
                  <a:schemeClr val="tx2"/>
                </a:solidFill>
              </a:rPr>
              <a:t> – 11S19022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Hari D.S.J </a:t>
            </a:r>
            <a:r>
              <a:rPr lang="en-ID" sz="1600" dirty="0" err="1">
                <a:solidFill>
                  <a:schemeClr val="tx2"/>
                </a:solidFill>
              </a:rPr>
              <a:t>Siburian</a:t>
            </a:r>
            <a:r>
              <a:rPr lang="en-ID" sz="1600" dirty="0">
                <a:solidFill>
                  <a:schemeClr val="tx2"/>
                </a:solidFill>
              </a:rPr>
              <a:t> - 11S19043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Josua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Gaolus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- 11S19045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Albet</a:t>
            </a:r>
            <a:r>
              <a:rPr lang="en-ID" sz="1600" dirty="0">
                <a:solidFill>
                  <a:schemeClr val="tx2"/>
                </a:solidFill>
              </a:rPr>
              <a:t> M B </a:t>
            </a:r>
            <a:r>
              <a:rPr lang="en-ID" sz="1600" dirty="0" err="1">
                <a:solidFill>
                  <a:schemeClr val="tx2"/>
                </a:solidFill>
              </a:rPr>
              <a:t>Nainggolan</a:t>
            </a:r>
            <a:r>
              <a:rPr lang="en-ID" sz="1600" dirty="0">
                <a:solidFill>
                  <a:schemeClr val="tx2"/>
                </a:solidFill>
              </a:rPr>
              <a:t> - 11S19049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>
                <a:solidFill>
                  <a:schemeClr val="tx2"/>
                </a:solidFill>
              </a:rPr>
              <a:t>Risky Junior </a:t>
            </a:r>
            <a:r>
              <a:rPr lang="en-ID" sz="1600" dirty="0" err="1">
                <a:solidFill>
                  <a:schemeClr val="tx2"/>
                </a:solidFill>
              </a:rPr>
              <a:t>Martua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Panggabean</a:t>
            </a:r>
            <a:r>
              <a:rPr lang="en-ID" sz="1600" dirty="0">
                <a:solidFill>
                  <a:schemeClr val="tx2"/>
                </a:solidFill>
              </a:rPr>
              <a:t> - 11S19050</a:t>
            </a:r>
            <a:br>
              <a:rPr lang="en-ID" sz="1600" dirty="0">
                <a:solidFill>
                  <a:schemeClr val="tx2"/>
                </a:solidFill>
              </a:rPr>
            </a:br>
            <a:r>
              <a:rPr lang="en-ID" sz="1600" dirty="0" err="1">
                <a:solidFill>
                  <a:schemeClr val="tx2"/>
                </a:solidFill>
              </a:rPr>
              <a:t>Aryanti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Verina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Putri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Siregar</a:t>
            </a:r>
            <a:r>
              <a:rPr lang="en-ID" sz="1600" dirty="0">
                <a:solidFill>
                  <a:schemeClr val="tx2"/>
                </a:solidFill>
              </a:rPr>
              <a:t> - 11S19065</a:t>
            </a:r>
            <a:endParaRPr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br>
              <a:rPr lang="en-US" sz="1200" dirty="0"/>
            </a:b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?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kopi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penggiling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menyeduh</a:t>
            </a:r>
            <a:r>
              <a:rPr lang="en-US" sz="1200" dirty="0"/>
              <a:t> kopi</a:t>
            </a:r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292911" y="2508966"/>
            <a:ext cx="2606040" cy="11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err="1"/>
              <a:t>Sayangnya</a:t>
            </a:r>
            <a:r>
              <a:rPr lang="en-US" sz="1800" dirty="0"/>
              <a:t>,  </a:t>
            </a:r>
            <a:r>
              <a:rPr lang="en-US" sz="1800" dirty="0" err="1"/>
              <a:t>Basic</a:t>
            </a:r>
            <a:r>
              <a:rPr lang="en-US" sz="1800" i="1" dirty="0" err="1"/>
              <a:t>CoffeeApp</a:t>
            </a:r>
            <a:r>
              <a:rPr lang="en-US" sz="1800" dirty="0"/>
              <a:t> 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kopi </a:t>
            </a:r>
            <a:r>
              <a:rPr lang="en-US" sz="1800" dirty="0" err="1"/>
              <a:t>ini</a:t>
            </a:r>
            <a:r>
              <a:rPr lang="en-US" sz="1800" dirty="0"/>
              <a:t>.</a:t>
            </a:r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/>
              <a:t>BASIC COFEE APP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BASIC MACHINE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269988" y="930645"/>
            <a:ext cx="835479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900" dirty="0" err="1"/>
              <a:t>Hanya</a:t>
            </a:r>
            <a:r>
              <a:rPr lang="en-US" sz="900" dirty="0"/>
              <a:t> </a:t>
            </a:r>
            <a:r>
              <a:rPr lang="en-US" sz="900" dirty="0" err="1"/>
              <a:t>menyaring</a:t>
            </a:r>
            <a:r>
              <a:rPr lang="en-US" sz="900" dirty="0"/>
              <a:t> </a:t>
            </a:r>
            <a:r>
              <a:rPr lang="en-US" sz="900" dirty="0" err="1"/>
              <a:t>dan</a:t>
            </a:r>
            <a:r>
              <a:rPr lang="en-US" sz="900" dirty="0"/>
              <a:t> </a:t>
            </a:r>
            <a:r>
              <a:rPr lang="en-US" sz="900" dirty="0" err="1"/>
              <a:t>menyeduh</a:t>
            </a:r>
            <a:endParaRPr lang="en-US" sz="900" dirty="0"/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/>
              <a:t>FRESH COFFEE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30177" y="2182760"/>
            <a:ext cx="342308" cy="326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724293" y="2330054"/>
            <a:ext cx="529873" cy="51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ANOTHER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/>
              <a:t>BISA MENGGILING KOPI DAN MENYEDUHNYA.</a:t>
            </a:r>
          </a:p>
        </p:txBody>
      </p:sp>
    </p:spTree>
    <p:extLst>
      <p:ext uri="{BB962C8B-B14F-4D97-AF65-F5344CB8AC3E}">
        <p14:creationId xmlns:p14="http://schemas.microsoft.com/office/powerpoint/2010/main" val="250247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interface </a:t>
            </a:r>
            <a:r>
              <a:rPr lang="en-US" sz="1200" dirty="0" err="1"/>
              <a:t>dimana</a:t>
            </a:r>
            <a:r>
              <a:rPr lang="en-US" sz="1200" dirty="0"/>
              <a:t> di </a:t>
            </a:r>
            <a:r>
              <a:rPr lang="en-US" sz="1200" dirty="0" err="1"/>
              <a:t>dalamnya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method </a:t>
            </a:r>
            <a:r>
              <a:rPr lang="en-US" sz="1200" dirty="0" err="1"/>
              <a:t>brewcoffee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kopi </a:t>
            </a:r>
            <a:r>
              <a:rPr lang="en-US" sz="1200" dirty="0" err="1"/>
              <a:t>apapun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mengimplementasikannya</a:t>
            </a:r>
            <a:r>
              <a:rPr lang="en-US" sz="1200" dirty="0"/>
              <a:t>.</a:t>
            </a:r>
          </a:p>
        </p:txBody>
      </p:sp>
      <p:sp>
        <p:nvSpPr>
          <p:cNvPr id="36" name="Google Shape;1218;p32"/>
          <p:cNvSpPr txBox="1">
            <a:spLocks/>
          </p:cNvSpPr>
          <p:nvPr/>
        </p:nvSpPr>
        <p:spPr>
          <a:xfrm>
            <a:off x="1516961" y="2940616"/>
            <a:ext cx="2029410" cy="6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i="1" dirty="0"/>
              <a:t>Coffee App </a:t>
            </a:r>
            <a:r>
              <a:rPr lang="en-US" sz="1400" u="sng" dirty="0" err="1"/>
              <a:t>dapat</a:t>
            </a:r>
            <a:r>
              <a:rPr lang="en-US" sz="1400" u="sng" dirty="0"/>
              <a:t> </a:t>
            </a:r>
            <a:r>
              <a:rPr lang="en-US" sz="1400" u="sng" dirty="0" err="1"/>
              <a:t>mengontrol</a:t>
            </a:r>
            <a:r>
              <a:rPr lang="en-US" sz="1400" u="sng" dirty="0"/>
              <a:t> </a:t>
            </a:r>
            <a:r>
              <a:rPr lang="en-US" sz="1400" u="sng" dirty="0" err="1"/>
              <a:t>jenis</a:t>
            </a:r>
            <a:r>
              <a:rPr lang="en-US" sz="1400" u="sng" dirty="0"/>
              <a:t> </a:t>
            </a:r>
            <a:r>
              <a:rPr lang="en-US" sz="1400" u="sng" dirty="0" err="1"/>
              <a:t>mesin</a:t>
            </a:r>
            <a:r>
              <a:rPr lang="en-US" sz="1400" u="sng" dirty="0"/>
              <a:t> </a:t>
            </a:r>
            <a:r>
              <a:rPr lang="en-US" sz="1400" u="sng" dirty="0" err="1"/>
              <a:t>apapun</a:t>
            </a:r>
            <a:r>
              <a:rPr lang="en-US" sz="1400" u="sng" dirty="0"/>
              <a:t> </a:t>
            </a:r>
            <a:r>
              <a:rPr lang="en-US" sz="1400" u="sng" dirty="0" err="1"/>
              <a:t>tanpa</a:t>
            </a:r>
            <a:r>
              <a:rPr lang="en-US" sz="1400" u="sng" dirty="0"/>
              <a:t> </a:t>
            </a:r>
            <a:r>
              <a:rPr lang="en-US" sz="1400" u="sng" dirty="0" err="1"/>
              <a:t>harus</a:t>
            </a:r>
            <a:r>
              <a:rPr lang="en-US" sz="1400" u="sng" dirty="0"/>
              <a:t> </a:t>
            </a:r>
            <a:r>
              <a:rPr lang="en-US" sz="1400" u="sng" dirty="0" err="1"/>
              <a:t>memodifikasi</a:t>
            </a:r>
            <a:r>
              <a:rPr lang="en-US" sz="1400" u="sng" dirty="0"/>
              <a:t> </a:t>
            </a:r>
            <a:r>
              <a:rPr lang="en-US" sz="1400" u="sng" dirty="0" err="1"/>
              <a:t>keseluruhan</a:t>
            </a:r>
            <a:r>
              <a:rPr lang="en-US" sz="1400" u="sng" dirty="0"/>
              <a:t> </a:t>
            </a:r>
            <a:r>
              <a:rPr lang="en-US" sz="1400" u="sng" dirty="0" err="1"/>
              <a:t>isinya</a:t>
            </a:r>
            <a:endParaRPr lang="en-US" sz="1400" dirty="0"/>
          </a:p>
        </p:txBody>
      </p:sp>
      <p:sp>
        <p:nvSpPr>
          <p:cNvPr id="30" name="Google Shape;1218;p32"/>
          <p:cNvSpPr txBox="1">
            <a:spLocks/>
          </p:cNvSpPr>
          <p:nvPr/>
        </p:nvSpPr>
        <p:spPr>
          <a:xfrm>
            <a:off x="4417540" y="1875510"/>
            <a:ext cx="754945" cy="20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 panose="020B0606020202050201"/>
              <a:buNone/>
              <a:defRPr sz="3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1200" dirty="0"/>
              <a:t>BASIC COFEE APP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68370"/>
            <a:ext cx="684615" cy="6846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84" y="1082675"/>
            <a:ext cx="656004" cy="65600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207106" y="1477540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99787" y="1449181"/>
            <a:ext cx="274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Google Shape;1218;p32"/>
          <p:cNvSpPr txBox="1">
            <a:spLocks/>
          </p:cNvSpPr>
          <p:nvPr/>
        </p:nvSpPr>
        <p:spPr>
          <a:xfrm>
            <a:off x="5613983" y="1903644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BASIC MACHINE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6405837" y="1116750"/>
            <a:ext cx="467143" cy="2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/>
              <a:t>JUST FILTER</a:t>
            </a:r>
          </a:p>
        </p:txBody>
      </p:sp>
      <p:sp>
        <p:nvSpPr>
          <p:cNvPr id="40" name="Google Shape;1218;p32"/>
          <p:cNvSpPr txBox="1">
            <a:spLocks/>
          </p:cNvSpPr>
          <p:nvPr/>
        </p:nvSpPr>
        <p:spPr>
          <a:xfrm>
            <a:off x="6895384" y="1687267"/>
            <a:ext cx="626437" cy="1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/>
              <a:t>FRESH COFFEE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50" y="1053333"/>
            <a:ext cx="587533" cy="58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1" y="2649357"/>
            <a:ext cx="535540" cy="53554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4855721" y="2182760"/>
            <a:ext cx="354219" cy="40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Google Shape;1218;p32"/>
          <p:cNvSpPr txBox="1">
            <a:spLocks/>
          </p:cNvSpPr>
          <p:nvPr/>
        </p:nvSpPr>
        <p:spPr>
          <a:xfrm>
            <a:off x="5178148" y="3326268"/>
            <a:ext cx="763838" cy="31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ANOTHER MACHINE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03" y="2508966"/>
            <a:ext cx="330834" cy="33083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5800607" y="2649357"/>
            <a:ext cx="219193" cy="26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809300" y="3013638"/>
            <a:ext cx="210500" cy="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71" y="2891967"/>
            <a:ext cx="375033" cy="375033"/>
          </a:xfrm>
          <a:prstGeom prst="rect">
            <a:avLst/>
          </a:prstGeom>
        </p:spPr>
      </p:pic>
      <p:sp>
        <p:nvSpPr>
          <p:cNvPr id="59" name="Google Shape;1218;p32"/>
          <p:cNvSpPr txBox="1">
            <a:spLocks/>
          </p:cNvSpPr>
          <p:nvPr/>
        </p:nvSpPr>
        <p:spPr>
          <a:xfrm>
            <a:off x="5079555" y="3699800"/>
            <a:ext cx="1002916" cy="43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800" dirty="0"/>
              <a:t>Cant grinds $ select the coffee before the brewing</a:t>
            </a:r>
          </a:p>
        </p:txBody>
      </p:sp>
    </p:spTree>
    <p:extLst>
      <p:ext uri="{BB962C8B-B14F-4D97-AF65-F5344CB8AC3E}">
        <p14:creationId xmlns:p14="http://schemas.microsoft.com/office/powerpoint/2010/main" val="1640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487284" y="742336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sp>
        <p:nvSpPr>
          <p:cNvPr id="35" name="Google Shape;1218;p32"/>
          <p:cNvSpPr txBox="1">
            <a:spLocks/>
          </p:cNvSpPr>
          <p:nvPr/>
        </p:nvSpPr>
        <p:spPr>
          <a:xfrm>
            <a:off x="995907" y="1396579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Interface </a:t>
            </a:r>
            <a:r>
              <a:rPr lang="en-US" sz="1200" dirty="0" err="1"/>
              <a:t>CoffeeMachine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.</a:t>
            </a:r>
          </a:p>
          <a:p>
            <a:r>
              <a:rPr lang="en-US" sz="1200" dirty="0"/>
              <a:t>Method </a:t>
            </a:r>
            <a:r>
              <a:rPr lang="en-US" sz="1200" dirty="0" err="1"/>
              <a:t>brewCoffee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mesin</a:t>
            </a:r>
            <a:r>
              <a:rPr lang="en-US" sz="1200" dirty="0"/>
              <a:t> </a:t>
            </a:r>
            <a:r>
              <a:rPr lang="en-US" sz="1200" dirty="0" err="1"/>
              <a:t>apapun</a:t>
            </a:r>
            <a:r>
              <a:rPr lang="en-US" sz="1200" dirty="0"/>
              <a:t> yang </a:t>
            </a:r>
            <a:r>
              <a:rPr lang="en-US" sz="1200" dirty="0" err="1"/>
              <a:t>mengimplementasikannya</a:t>
            </a:r>
            <a:r>
              <a:rPr lang="en-US" sz="12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7" y="1263436"/>
            <a:ext cx="3787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50" y="3076500"/>
            <a:ext cx="5016174" cy="2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6" y="2730622"/>
            <a:ext cx="1191292" cy="11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80" y="372388"/>
            <a:ext cx="3253740" cy="433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" y="1881045"/>
            <a:ext cx="917090" cy="9170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37" y="429529"/>
            <a:ext cx="3559470" cy="4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71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218;p32"/>
          <p:cNvSpPr txBox="1">
            <a:spLocks noGrp="1"/>
          </p:cNvSpPr>
          <p:nvPr>
            <p:ph type="title"/>
          </p:nvPr>
        </p:nvSpPr>
        <p:spPr>
          <a:xfrm>
            <a:off x="-471464" y="355912"/>
            <a:ext cx="3223547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312268"/>
            <a:ext cx="3302558" cy="439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70" y="1644270"/>
            <a:ext cx="1682054" cy="16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8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43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22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KASUS LOW COUPLING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F51A3-372E-4424-A9F3-AC3F48F1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90" y="1329396"/>
            <a:ext cx="5362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0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8;p32">
            <a:extLst>
              <a:ext uri="{FF2B5EF4-FFF2-40B4-BE49-F238E27FC236}">
                <a16:creationId xmlns:a16="http://schemas.microsoft.com/office/drawing/2014/main" id="{F2156BC0-5E95-47F6-B25F-7110684B3356}"/>
              </a:ext>
            </a:extLst>
          </p:cNvPr>
          <p:cNvSpPr/>
          <p:nvPr/>
        </p:nvSpPr>
        <p:spPr>
          <a:xfrm>
            <a:off x="3513084" y="31327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18;p32">
            <a:extLst>
              <a:ext uri="{FF2B5EF4-FFF2-40B4-BE49-F238E27FC236}">
                <a16:creationId xmlns:a16="http://schemas.microsoft.com/office/drawing/2014/main" id="{0D9698C2-D2C4-4584-A862-D55165BAB46C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1" dirty="0">
                <a:solidFill>
                  <a:schemeClr val="tx1">
                    <a:lumMod val="75000"/>
                  </a:schemeClr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Anton" pitchFamily="2" charset="0"/>
              </a:rPr>
              <a:t> interface to allow Low coupling implementation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2DFE7-DB88-462C-99B1-05527098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016" y="652026"/>
            <a:ext cx="4095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4;p29"/>
          <p:cNvSpPr txBox="1">
            <a:spLocks noGrp="1"/>
          </p:cNvSpPr>
          <p:nvPr>
            <p:ph type="title"/>
          </p:nvPr>
        </p:nvSpPr>
        <p:spPr>
          <a:xfrm>
            <a:off x="798059" y="385351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r>
              <a:rPr lang="en-ID" dirty="0"/>
              <a:t> Open Closed (Solid)</a:t>
            </a:r>
            <a:endParaRPr dirty="0"/>
          </a:p>
        </p:txBody>
      </p:sp>
      <p:sp>
        <p:nvSpPr>
          <p:cNvPr id="9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D" b="1" i="1" dirty="0"/>
              <a:t>“</a:t>
            </a:r>
            <a:r>
              <a:rPr lang="en-ID" b="1" i="1" dirty="0">
                <a:solidFill>
                  <a:schemeClr val="tx2"/>
                </a:solidFill>
              </a:rPr>
              <a:t>SOFTWARE ENTITIES (CLASSES, MODULES, FUNCTIONS, ETC.) SHOULD BE OPEN FOR EXTENSION BUT CLOSED FOR MODIFICATION”.</a:t>
            </a:r>
          </a:p>
          <a:p>
            <a:pPr marL="0" lvl="0" indent="0">
              <a:buNone/>
            </a:pPr>
            <a:endParaRPr lang="en-ID" b="1" i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           Open-Close Principle </a:t>
            </a:r>
            <a:r>
              <a:rPr lang="en-ID" b="1" dirty="0" err="1">
                <a:solidFill>
                  <a:schemeClr val="tx2"/>
                </a:solidFill>
              </a:rPr>
              <a:t>adalah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menyatakan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bahwa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Objek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entitas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itu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terbuka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ekstensi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tetapi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tertutup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modifikasi</a:t>
            </a:r>
            <a:r>
              <a:rPr lang="en-ID" b="1" dirty="0">
                <a:solidFill>
                  <a:schemeClr val="tx2"/>
                </a:solidFill>
              </a:rPr>
              <a:t>. </a:t>
            </a:r>
          </a:p>
          <a:p>
            <a:pPr marL="0" lvl="0" indent="0">
              <a:buNone/>
            </a:pPr>
            <a:endParaRPr lang="en-ID" b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ID" b="1" dirty="0">
                <a:solidFill>
                  <a:schemeClr val="tx2"/>
                </a:solidFill>
              </a:rPr>
              <a:t>           Class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open for extension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close for modification. Open for extension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desain</a:t>
            </a:r>
            <a:r>
              <a:rPr lang="en-ID" b="1" dirty="0">
                <a:solidFill>
                  <a:schemeClr val="tx2"/>
                </a:solidFill>
              </a:rPr>
              <a:t>  class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ketika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dapat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ditambahkan</a:t>
            </a:r>
            <a:r>
              <a:rPr lang="en-ID" b="1" dirty="0">
                <a:solidFill>
                  <a:schemeClr val="tx2"/>
                </a:solidFill>
              </a:rPr>
              <a:t>. Close for modification </a:t>
            </a:r>
            <a:r>
              <a:rPr lang="en-ID" b="1" dirty="0" err="1">
                <a:solidFill>
                  <a:schemeClr val="tx2"/>
                </a:solidFill>
              </a:rPr>
              <a:t>artinya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harusnya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dimodifikasi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lagi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kecuali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karena</a:t>
            </a:r>
            <a:r>
              <a:rPr lang="en-ID" b="1" dirty="0">
                <a:solidFill>
                  <a:schemeClr val="tx2"/>
                </a:solidFill>
              </a:rPr>
              <a:t> bug. </a:t>
            </a:r>
            <a:r>
              <a:rPr lang="en-ID" b="1" dirty="0" err="1">
                <a:solidFill>
                  <a:schemeClr val="tx2"/>
                </a:solidFill>
              </a:rPr>
              <a:t>Namun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kemungkinan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,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saja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terjadi</a:t>
            </a:r>
            <a:r>
              <a:rPr lang="en-ID" b="1" dirty="0">
                <a:solidFill>
                  <a:schemeClr val="tx2"/>
                </a:solidFill>
              </a:rPr>
              <a:t>. Mau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harus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menambahkan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fungsi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untuk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tersebut</a:t>
            </a:r>
            <a:r>
              <a:rPr lang="en-ID" b="1" dirty="0">
                <a:solidFill>
                  <a:schemeClr val="tx2"/>
                </a:solidFill>
              </a:rPr>
              <a:t>. </a:t>
            </a:r>
            <a:r>
              <a:rPr lang="en-ID" b="1" dirty="0" err="1">
                <a:solidFill>
                  <a:schemeClr val="tx2"/>
                </a:solidFill>
              </a:rPr>
              <a:t>Penambahan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fitur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atau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requirement </a:t>
            </a:r>
            <a:r>
              <a:rPr lang="en-ID" b="1" dirty="0" err="1">
                <a:solidFill>
                  <a:schemeClr val="tx2"/>
                </a:solidFill>
              </a:rPr>
              <a:t>bisa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dilakukan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membuat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suatu</a:t>
            </a:r>
            <a:r>
              <a:rPr lang="en-ID" b="1" dirty="0">
                <a:solidFill>
                  <a:schemeClr val="tx2"/>
                </a:solidFill>
              </a:rPr>
              <a:t> class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yang </a:t>
            </a:r>
            <a:r>
              <a:rPr lang="en-ID" b="1" dirty="0" err="1">
                <a:solidFill>
                  <a:schemeClr val="tx2"/>
                </a:solidFill>
              </a:rPr>
              <a:t>mengimplementasikan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sebuah</a:t>
            </a:r>
            <a:r>
              <a:rPr lang="en-ID" b="1" dirty="0">
                <a:solidFill>
                  <a:schemeClr val="tx2"/>
                </a:solidFill>
              </a:rPr>
              <a:t> interface </a:t>
            </a:r>
            <a:r>
              <a:rPr lang="en-ID" b="1" dirty="0" err="1">
                <a:solidFill>
                  <a:schemeClr val="tx2"/>
                </a:solidFill>
              </a:rPr>
              <a:t>ataupun</a:t>
            </a:r>
            <a:r>
              <a:rPr lang="en-ID" b="1" dirty="0">
                <a:solidFill>
                  <a:schemeClr val="tx2"/>
                </a:solidFill>
              </a:rPr>
              <a:t> abstract. </a:t>
            </a:r>
            <a:r>
              <a:rPr lang="en-ID" b="1" dirty="0" err="1">
                <a:solidFill>
                  <a:schemeClr val="tx2"/>
                </a:solidFill>
              </a:rPr>
              <a:t>Disinila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prinsip</a:t>
            </a:r>
            <a:r>
              <a:rPr lang="en-ID" b="1" dirty="0">
                <a:solidFill>
                  <a:schemeClr val="tx2"/>
                </a:solidFill>
              </a:rPr>
              <a:t> Open Close Principle </a:t>
            </a:r>
            <a:r>
              <a:rPr lang="en-ID" b="1" dirty="0" err="1">
                <a:solidFill>
                  <a:schemeClr val="tx2"/>
                </a:solidFill>
              </a:rPr>
              <a:t>dibutuhkan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dengan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membatasi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perubahan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pada</a:t>
            </a:r>
            <a:r>
              <a:rPr lang="en-ID" b="1" dirty="0">
                <a:solidFill>
                  <a:schemeClr val="tx2"/>
                </a:solidFill>
              </a:rPr>
              <a:t> class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didevelop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sebelumnya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sehingga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tidak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menimbulkan</a:t>
            </a:r>
            <a:r>
              <a:rPr lang="en-ID" b="1" dirty="0">
                <a:solidFill>
                  <a:schemeClr val="tx2"/>
                </a:solidFill>
              </a:rPr>
              <a:t> bug </a:t>
            </a:r>
            <a:r>
              <a:rPr lang="en-ID" b="1" dirty="0" err="1">
                <a:solidFill>
                  <a:schemeClr val="tx2"/>
                </a:solidFill>
              </a:rPr>
              <a:t>baru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terhadap</a:t>
            </a:r>
            <a:r>
              <a:rPr lang="en-ID" b="1" dirty="0">
                <a:solidFill>
                  <a:schemeClr val="tx2"/>
                </a:solidFill>
              </a:rPr>
              <a:t> code yang </a:t>
            </a:r>
            <a:r>
              <a:rPr lang="en-ID" b="1" dirty="0" err="1">
                <a:solidFill>
                  <a:schemeClr val="tx2"/>
                </a:solidFill>
              </a:rPr>
              <a:t>telah</a:t>
            </a:r>
            <a:r>
              <a:rPr lang="en-ID" b="1" dirty="0">
                <a:solidFill>
                  <a:schemeClr val="tx2"/>
                </a:solidFill>
              </a:rPr>
              <a:t> </a:t>
            </a:r>
            <a:r>
              <a:rPr lang="en-ID" b="1" dirty="0" err="1">
                <a:solidFill>
                  <a:schemeClr val="tx2"/>
                </a:solidFill>
              </a:rPr>
              <a:t>ada</a:t>
            </a:r>
            <a:r>
              <a:rPr lang="en-ID" b="1" dirty="0">
                <a:solidFill>
                  <a:schemeClr val="tx2"/>
                </a:solidFill>
              </a:rPr>
              <a:t>.</a:t>
            </a:r>
          </a:p>
          <a:p>
            <a:pPr marL="0" lvl="0" indent="0">
              <a:buNone/>
            </a:pPr>
            <a:endParaRPr lang="en-ID" b="1" i="1" dirty="0">
              <a:solidFill>
                <a:schemeClr val="dk2"/>
              </a:solidFill>
            </a:endParaRPr>
          </a:p>
          <a:p>
            <a:pPr marL="0" lvl="0" indent="0"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259" y="1017600"/>
            <a:ext cx="8051180" cy="65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8;p32">
            <a:extLst>
              <a:ext uri="{FF2B5EF4-FFF2-40B4-BE49-F238E27FC236}">
                <a16:creationId xmlns:a16="http://schemas.microsoft.com/office/drawing/2014/main" id="{B2F97606-3D97-48EE-A158-C312B9DF230A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The </a:t>
            </a:r>
            <a:r>
              <a:rPr lang="en-US" sz="1600" b="0" i="1" dirty="0">
                <a:solidFill>
                  <a:srgbClr val="D73A49"/>
                </a:solidFill>
                <a:effectLst/>
                <a:latin typeface="Anton" pitchFamily="2" charset="0"/>
              </a:rPr>
              <a:t>Car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class implements the </a:t>
            </a:r>
            <a:r>
              <a:rPr lang="en-US" sz="16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nton" pitchFamily="2" charset="0"/>
              </a:rPr>
              <a:t> 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04CD5-5E75-45EC-BA0D-902B3410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86624"/>
            <a:ext cx="3678540" cy="141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DE31B-A379-452D-9BE0-1F8F63D3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315811"/>
            <a:ext cx="3690539" cy="1258027"/>
          </a:xfrm>
          <a:prstGeom prst="rect">
            <a:avLst/>
          </a:prstGeom>
        </p:spPr>
      </p:pic>
      <p:sp>
        <p:nvSpPr>
          <p:cNvPr id="11" name="Google Shape;1218;p32">
            <a:extLst>
              <a:ext uri="{FF2B5EF4-FFF2-40B4-BE49-F238E27FC236}">
                <a16:creationId xmlns:a16="http://schemas.microsoft.com/office/drawing/2014/main" id="{E3CD7FB9-9060-4483-BF1B-D9342D674D1A}"/>
              </a:ext>
            </a:extLst>
          </p:cNvPr>
          <p:cNvSpPr txBox="1">
            <a:spLocks/>
          </p:cNvSpPr>
          <p:nvPr/>
        </p:nvSpPr>
        <p:spPr>
          <a:xfrm>
            <a:off x="709720" y="2385613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Bike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 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class implements 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</a:t>
            </a:r>
          </a:p>
          <a:p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8;p32">
            <a:extLst>
              <a:ext uri="{FF2B5EF4-FFF2-40B4-BE49-F238E27FC236}">
                <a16:creationId xmlns:a16="http://schemas.microsoft.com/office/drawing/2014/main" id="{EE0616E7-B164-47AE-A926-B56F3A62C785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</a:t>
            </a:r>
            <a:r>
              <a:rPr lang="en-US" sz="1800" b="1" i="0" dirty="0">
                <a:solidFill>
                  <a:srgbClr val="24292E"/>
                </a:solidFill>
                <a:effectLst/>
                <a:latin typeface="Anton" pitchFamily="2" charset="0"/>
              </a:rPr>
              <a:t> 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Now create a 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Traveler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class that holds the reference to the </a:t>
            </a:r>
            <a:r>
              <a:rPr lang="en-US" sz="1800" b="0" i="1" dirty="0">
                <a:solidFill>
                  <a:srgbClr val="24292E"/>
                </a:solidFill>
                <a:effectLst/>
                <a:latin typeface="Anton" pitchFamily="2" charset="0"/>
              </a:rPr>
              <a:t>Vehicle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interface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B8609-8D49-4FBF-945D-2935029B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20" y="626795"/>
            <a:ext cx="3968468" cy="26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8;p32">
            <a:extLst>
              <a:ext uri="{FF2B5EF4-FFF2-40B4-BE49-F238E27FC236}">
                <a16:creationId xmlns:a16="http://schemas.microsoft.com/office/drawing/2014/main" id="{38B19B5E-6AA6-49A3-B272-D5A22A21C361}"/>
              </a:ext>
            </a:extLst>
          </p:cNvPr>
          <p:cNvSpPr txBox="1">
            <a:spLocks/>
          </p:cNvSpPr>
          <p:nvPr/>
        </p:nvSpPr>
        <p:spPr>
          <a:xfrm>
            <a:off x="709720" y="782326"/>
            <a:ext cx="2326414" cy="9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1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Test class for Low coupling example - </a:t>
            </a:r>
            <a:r>
              <a:rPr lang="en-US" sz="1800" b="0" i="1" dirty="0">
                <a:solidFill>
                  <a:srgbClr val="FF0000"/>
                </a:solidFill>
                <a:effectLst/>
                <a:latin typeface="Anton" pitchFamily="2" charset="0"/>
              </a:rPr>
              <a:t>Traveler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Anton" pitchFamily="2" charset="0"/>
              </a:rPr>
              <a:t>  is an example of Low coupling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Anton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4824C-B4E0-4DD3-9591-FB65C44D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18" y="993187"/>
            <a:ext cx="4104330" cy="1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/>
          <a:srcRect l="9774" r="9774"/>
          <a:stretch>
            <a:fillRect/>
          </a:stretch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 txBox="1">
            <a:spLocks noGrp="1"/>
          </p:cNvSpPr>
          <p:nvPr>
            <p:ph type="title"/>
          </p:nvPr>
        </p:nvSpPr>
        <p:spPr>
          <a:xfrm>
            <a:off x="594599" y="620338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Manfaat Open Closed</a:t>
            </a:r>
            <a:endParaRPr sz="3200" dirty="0"/>
          </a:p>
        </p:txBody>
      </p: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>
            <a:off x="870945" y="1300627"/>
            <a:ext cx="3709200" cy="3466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diperluas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fungsionalitas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baru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dikemas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kelas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terpisah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tanpa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perlu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mengubah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implementasi</a:t>
            </a:r>
            <a:r>
              <a:rPr lang="en-ID" sz="1600" dirty="0">
                <a:solidFill>
                  <a:schemeClr val="tx2"/>
                </a:solidFill>
              </a:rPr>
              <a:t> di class 'X' (</a:t>
            </a:r>
            <a:r>
              <a:rPr lang="en-ID" sz="1600" dirty="0" err="1">
                <a:solidFill>
                  <a:schemeClr val="tx2"/>
                </a:solidFill>
              </a:rPr>
              <a:t>tidak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perubahan</a:t>
            </a:r>
            <a:r>
              <a:rPr lang="en-ID" sz="1600" dirty="0">
                <a:solidFill>
                  <a:schemeClr val="tx2"/>
                </a:solidFill>
              </a:rPr>
              <a:t> di class 'X')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code </a:t>
            </a:r>
            <a:r>
              <a:rPr lang="en-ID" sz="1600" dirty="0" err="1">
                <a:solidFill>
                  <a:schemeClr val="tx2"/>
                </a:solidFill>
              </a:rPr>
              <a:t>anda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menjadi</a:t>
            </a:r>
            <a:r>
              <a:rPr lang="en-ID" sz="1600" dirty="0">
                <a:solidFill>
                  <a:schemeClr val="tx2"/>
                </a:solidFill>
              </a:rPr>
              <a:t> loosely coupled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1600" dirty="0">
                <a:solidFill>
                  <a:schemeClr val="tx2"/>
                </a:solidFill>
              </a:rPr>
              <a:t>class 'Y' yang di </a:t>
            </a:r>
            <a:r>
              <a:rPr lang="en-ID" sz="1600" dirty="0" err="1">
                <a:solidFill>
                  <a:schemeClr val="tx2"/>
                </a:solidFill>
              </a:rPr>
              <a:t>pakai</a:t>
            </a:r>
            <a:r>
              <a:rPr lang="en-ID" sz="1600" dirty="0">
                <a:solidFill>
                  <a:schemeClr val="tx2"/>
                </a:solidFill>
              </a:rPr>
              <a:t> di </a:t>
            </a:r>
            <a:r>
              <a:rPr lang="en-ID" sz="1600" dirty="0" err="1">
                <a:solidFill>
                  <a:schemeClr val="tx2"/>
                </a:solidFill>
              </a:rPr>
              <a:t>dalam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dimock</a:t>
            </a:r>
            <a:r>
              <a:rPr lang="en-ID" sz="1600" dirty="0">
                <a:solidFill>
                  <a:schemeClr val="tx2"/>
                </a:solidFill>
              </a:rPr>
              <a:t> (</a:t>
            </a:r>
            <a:r>
              <a:rPr lang="en-ID" sz="1600" dirty="0" err="1">
                <a:solidFill>
                  <a:schemeClr val="tx2"/>
                </a:solidFill>
              </a:rPr>
              <a:t>dipalsukan</a:t>
            </a:r>
            <a:r>
              <a:rPr lang="en-ID" sz="1600" dirty="0">
                <a:solidFill>
                  <a:schemeClr val="tx2"/>
                </a:solidFill>
              </a:rPr>
              <a:t>), </a:t>
            </a:r>
            <a:r>
              <a:rPr lang="en-ID" sz="1600" dirty="0" err="1">
                <a:solidFill>
                  <a:schemeClr val="tx2"/>
                </a:solidFill>
              </a:rPr>
              <a:t>sehingga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membuat</a:t>
            </a:r>
            <a:r>
              <a:rPr lang="en-ID" sz="1600" dirty="0">
                <a:solidFill>
                  <a:schemeClr val="tx2"/>
                </a:solidFill>
              </a:rPr>
              <a:t> class 'X' </a:t>
            </a:r>
            <a:r>
              <a:rPr lang="en-ID" sz="1600" dirty="0" err="1">
                <a:solidFill>
                  <a:schemeClr val="tx2"/>
                </a:solidFill>
              </a:rPr>
              <a:t>lebih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mudah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untuk</a:t>
            </a:r>
            <a:r>
              <a:rPr lang="en-ID" sz="1600" dirty="0">
                <a:solidFill>
                  <a:schemeClr val="tx2"/>
                </a:solidFill>
              </a:rPr>
              <a:t> di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/>
              </a:solidFill>
            </a:endParaRPr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-8232" y="4293840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4659460" y="3759343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OPEN-CLOSED PRINCIPLE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PERBEDAAN OCP &amp; LOW COUPLING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6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997048" y="8215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OPEN CLOSED PRINCIPLE</a:t>
            </a:r>
            <a:endParaRPr dirty="0"/>
          </a:p>
        </p:txBody>
      </p:sp>
      <p:sp>
        <p:nvSpPr>
          <p:cNvPr id="28" name="Google Shape;1204;p31">
            <a:extLst>
              <a:ext uri="{FF2B5EF4-FFF2-40B4-BE49-F238E27FC236}">
                <a16:creationId xmlns:a16="http://schemas.microsoft.com/office/drawing/2014/main" id="{A96CFDAB-6940-4682-9B79-4CCA4FBF31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2155" y="1271943"/>
            <a:ext cx="4787317" cy="3466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D" sz="1600" b="1" dirty="0" err="1">
                <a:solidFill>
                  <a:schemeClr val="tx2"/>
                </a:solidFill>
              </a:rPr>
              <a:t>sebuah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dikatakan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terbuka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jika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masih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tersedia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untuk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ekstensi</a:t>
            </a:r>
            <a:r>
              <a:rPr lang="en-ID" sz="1600" b="1" dirty="0">
                <a:solidFill>
                  <a:schemeClr val="tx2"/>
                </a:solidFill>
              </a:rPr>
              <a:t>.</a:t>
            </a:r>
          </a:p>
          <a:p>
            <a:pPr marL="127000" indent="0"/>
            <a:endParaRPr lang="en-ID" sz="16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D" sz="1600" b="1" dirty="0" err="1">
                <a:solidFill>
                  <a:schemeClr val="tx2"/>
                </a:solidFill>
              </a:rPr>
              <a:t>sebuah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dikatakan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tertutup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apabila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tersedia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untuk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digunakan</a:t>
            </a:r>
            <a:r>
              <a:rPr lang="en-ID" sz="1600" b="1" dirty="0">
                <a:solidFill>
                  <a:schemeClr val="tx2"/>
                </a:solidFill>
              </a:rPr>
              <a:t> oleh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lain.   </a:t>
            </a:r>
            <a:r>
              <a:rPr lang="en-ID" sz="1600" b="1" dirty="0" err="1">
                <a:solidFill>
                  <a:schemeClr val="tx2"/>
                </a:solidFill>
              </a:rPr>
              <a:t>ini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memperkirakan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bahwa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modul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telah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diberikan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deskripsi</a:t>
            </a:r>
            <a:r>
              <a:rPr lang="en-ID" sz="1600" b="1" dirty="0">
                <a:solidFill>
                  <a:schemeClr val="tx2"/>
                </a:solidFill>
              </a:rPr>
              <a:t> yang </a:t>
            </a:r>
            <a:r>
              <a:rPr lang="en-ID" sz="1600" b="1" dirty="0" err="1">
                <a:solidFill>
                  <a:schemeClr val="tx2"/>
                </a:solidFill>
              </a:rPr>
              <a:t>terdefenisi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dengan</a:t>
            </a:r>
            <a:r>
              <a:rPr lang="en-ID" sz="1600" b="1" dirty="0">
                <a:solidFill>
                  <a:schemeClr val="tx2"/>
                </a:solidFill>
              </a:rPr>
              <a:t> </a:t>
            </a:r>
            <a:r>
              <a:rPr lang="en-ID" sz="1600" b="1" dirty="0" err="1">
                <a:solidFill>
                  <a:schemeClr val="tx2"/>
                </a:solidFill>
              </a:rPr>
              <a:t>baik</a:t>
            </a:r>
            <a:r>
              <a:rPr lang="en-ID" sz="1600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4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1388554" y="2899109"/>
            <a:ext cx="187652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APP</a:t>
            </a:r>
            <a:endParaRPr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4927"/>
            <a:ext cx="1209396" cy="12093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52187"/>
            <a:ext cx="1158854" cy="1158854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3124200" y="2266950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09" y="1698289"/>
            <a:ext cx="857789" cy="85778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486399" y="2231614"/>
            <a:ext cx="682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1218;p32"/>
          <p:cNvSpPr txBox="1">
            <a:spLocks/>
          </p:cNvSpPr>
          <p:nvPr/>
        </p:nvSpPr>
        <p:spPr>
          <a:xfrm>
            <a:off x="3806251" y="2905718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BASIC MACHINE</a:t>
            </a:r>
          </a:p>
        </p:txBody>
      </p:sp>
      <p:sp>
        <p:nvSpPr>
          <p:cNvPr id="38" name="Google Shape;1218;p32"/>
          <p:cNvSpPr txBox="1">
            <a:spLocks/>
          </p:cNvSpPr>
          <p:nvPr/>
        </p:nvSpPr>
        <p:spPr>
          <a:xfrm>
            <a:off x="5159354" y="1879782"/>
            <a:ext cx="1299149" cy="35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100" dirty="0"/>
              <a:t>JUST FILTER</a:t>
            </a:r>
          </a:p>
        </p:txBody>
      </p:sp>
      <p:sp>
        <p:nvSpPr>
          <p:cNvPr id="39" name="Google Shape;1218;p32"/>
          <p:cNvSpPr txBox="1">
            <a:spLocks/>
          </p:cNvSpPr>
          <p:nvPr/>
        </p:nvSpPr>
        <p:spPr>
          <a:xfrm>
            <a:off x="5942003" y="2886201"/>
            <a:ext cx="1557101" cy="2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FRESH COFFEE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0" y="611886"/>
            <a:ext cx="3150037" cy="381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4570"/>
            <a:ext cx="37957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Google Shape;1218;p32"/>
          <p:cNvSpPr txBox="1">
            <a:spLocks noGrp="1"/>
          </p:cNvSpPr>
          <p:nvPr>
            <p:ph type="title"/>
          </p:nvPr>
        </p:nvSpPr>
        <p:spPr>
          <a:xfrm>
            <a:off x="1370254" y="243995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90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218;p32"/>
          <p:cNvSpPr txBox="1">
            <a:spLocks noGrp="1"/>
          </p:cNvSpPr>
          <p:nvPr>
            <p:ph type="title"/>
          </p:nvPr>
        </p:nvSpPr>
        <p:spPr>
          <a:xfrm>
            <a:off x="205453" y="1962150"/>
            <a:ext cx="2690147" cy="3678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COFEE APP</a:t>
            </a:r>
            <a:endParaRPr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9376"/>
            <a:ext cx="3360737" cy="40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527295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547</Words>
  <Application>Microsoft Office PowerPoint</Application>
  <PresentationFormat>On-screen Show (16:9)</PresentationFormat>
  <Paragraphs>56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Assistant</vt:lpstr>
      <vt:lpstr>Anton</vt:lpstr>
      <vt:lpstr>Roboto Condensed Light</vt:lpstr>
      <vt:lpstr>Bebas Neue</vt:lpstr>
      <vt:lpstr>Wingdings</vt:lpstr>
      <vt:lpstr>-apple-system</vt:lpstr>
      <vt:lpstr>Public Libraries Thesis Defense by Slidesgo</vt:lpstr>
      <vt:lpstr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vt:lpstr>
      <vt:lpstr>Deskripsi Open Closed (Solid)</vt:lpstr>
      <vt:lpstr>Manfaat Open Closed</vt:lpstr>
      <vt:lpstr>MANFAAT OPEN-CLOSED PRINCIPLE</vt:lpstr>
      <vt:lpstr>PERBEDAAN OCP &amp; LOW COUPLING</vt:lpstr>
      <vt:lpstr>CIRI KHAS OPEN CLOSED PRINCIPLE</vt:lpstr>
      <vt:lpstr>BASIC COFEE APP</vt:lpstr>
      <vt:lpstr>BASIC COFEE MACHINE</vt:lpstr>
      <vt:lpstr>BASIC COFEE APP</vt:lpstr>
      <vt:lpstr>THE PROBLEM</vt:lpstr>
      <vt:lpstr>THE SOLUTION</vt:lpstr>
      <vt:lpstr>THE SOLUTION</vt:lpstr>
      <vt:lpstr>THE SOLUTION</vt:lpstr>
      <vt:lpstr>THE SOLUTION</vt:lpstr>
      <vt:lpstr>DESKRIPSI LOW COUPLING</vt:lpstr>
      <vt:lpstr>MANFAAT LOW COUPLING</vt:lpstr>
      <vt:lpstr>CIRI KHAS LOW COUPLING</vt:lpstr>
      <vt:lpstr>CONTOH KASUS LOW COUPLING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6 Solid (Open Closed)   Daniel Fernandez Lumbanraja - 11S19006 Gabryella Apriani Sinaga – 11S19022 Hari D.S.J Siburian - 11S19043 Josua Gaolus Nainggolan - 11S19045 Albet M B Nainggolan - 11S19049 Risky Junior Martua Panggabean - 11S19050 Aryanti Verina Putri Siregar - 11S19065</dc:title>
  <dc:creator/>
  <cp:lastModifiedBy>josua gaolus</cp:lastModifiedBy>
  <cp:revision>14</cp:revision>
  <dcterms:created xsi:type="dcterms:W3CDTF">2021-10-27T02:44:59Z</dcterms:created>
  <dcterms:modified xsi:type="dcterms:W3CDTF">2021-10-27T07:26:21Z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E0C1DA63CDCD4BB78384A7D9BD11B02E</vt:lpwstr>
  </property>
  <property fmtid="{D5CDD505-2E9C-101B-9397-08002B2CF9AE}" pid="3" name="KSOProductBuildVer">
    <vt:lpwstr>1033-11.2.0.10351</vt:lpwstr>
  </property>
</Properties>
</file>