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85" r:id="rId3"/>
    <p:sldId id="266" r:id="rId4"/>
    <p:sldId id="262" r:id="rId5"/>
    <p:sldId id="264" r:id="rId6"/>
    <p:sldId id="275" r:id="rId7"/>
    <p:sldId id="263" r:id="rId8"/>
    <p:sldId id="265" r:id="rId9"/>
    <p:sldId id="267" r:id="rId10"/>
    <p:sldId id="276" r:id="rId11"/>
    <p:sldId id="269" r:id="rId12"/>
    <p:sldId id="270" r:id="rId13"/>
    <p:sldId id="272" r:id="rId14"/>
    <p:sldId id="273" r:id="rId15"/>
    <p:sldId id="277" r:id="rId16"/>
    <p:sldId id="271" r:id="rId17"/>
    <p:sldId id="278" r:id="rId18"/>
    <p:sldId id="274" r:id="rId19"/>
    <p:sldId id="279" r:id="rId20"/>
    <p:sldId id="280" r:id="rId21"/>
    <p:sldId id="535" r:id="rId22"/>
    <p:sldId id="534" r:id="rId23"/>
  </p:sldIdLst>
  <p:sldSz cx="14039850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5AEB4"/>
    <a:srgbClr val="F6E2E4"/>
    <a:srgbClr val="E1207D"/>
    <a:srgbClr val="5B73C3"/>
    <a:srgbClr val="E67D5F"/>
    <a:srgbClr val="A778AC"/>
    <a:srgbClr val="A5A5A5"/>
    <a:srgbClr val="B41535"/>
    <a:srgbClr val="F18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6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4981" y="1296173"/>
            <a:ext cx="10529888" cy="2757347"/>
          </a:xfrm>
        </p:spPr>
        <p:txBody>
          <a:bodyPr anchor="b"/>
          <a:lstStyle>
            <a:lvl1pPr algn="ctr">
              <a:defRPr sz="69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4981" y="4159854"/>
            <a:ext cx="10529888" cy="1912175"/>
          </a:xfrm>
        </p:spPr>
        <p:txBody>
          <a:bodyPr/>
          <a:lstStyle>
            <a:lvl1pPr marL="0" indent="0" algn="ctr">
              <a:buNone/>
              <a:defRPr sz="2764"/>
            </a:lvl1pPr>
            <a:lvl2pPr marL="526512" indent="0" algn="ctr">
              <a:buNone/>
              <a:defRPr sz="2303"/>
            </a:lvl2pPr>
            <a:lvl3pPr marL="1053023" indent="0" algn="ctr">
              <a:buNone/>
              <a:defRPr sz="2073"/>
            </a:lvl3pPr>
            <a:lvl4pPr marL="1579535" indent="0" algn="ctr">
              <a:buNone/>
              <a:defRPr sz="1843"/>
            </a:lvl4pPr>
            <a:lvl5pPr marL="2106046" indent="0" algn="ctr">
              <a:buNone/>
              <a:defRPr sz="1843"/>
            </a:lvl5pPr>
            <a:lvl6pPr marL="2632558" indent="0" algn="ctr">
              <a:buNone/>
              <a:defRPr sz="1843"/>
            </a:lvl6pPr>
            <a:lvl7pPr marL="3159069" indent="0" algn="ctr">
              <a:buNone/>
              <a:defRPr sz="1843"/>
            </a:lvl7pPr>
            <a:lvl8pPr marL="3685581" indent="0" algn="ctr">
              <a:buNone/>
              <a:defRPr sz="1843"/>
            </a:lvl8pPr>
            <a:lvl9pPr marL="4212092" indent="0" algn="ctr">
              <a:buNone/>
              <a:defRPr sz="184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3DF5-EFCF-4DEB-939C-44F385B72D2E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D3EE-8061-4C42-9D8B-2B31D8CDD6ED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08B165-96BF-1C19-3B09-91C2E4E4D3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86" t="11979" r="41564" b="75049"/>
          <a:stretch/>
        </p:blipFill>
        <p:spPr>
          <a:xfrm>
            <a:off x="0" y="0"/>
            <a:ext cx="14039850" cy="142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4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3DF5-EFCF-4DEB-939C-44F385B72D2E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D3EE-8061-4C42-9D8B-2B31D8CDD6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91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7267" y="421669"/>
            <a:ext cx="3027343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5240" y="421669"/>
            <a:ext cx="8906530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3DF5-EFCF-4DEB-939C-44F385B72D2E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D3EE-8061-4C42-9D8B-2B31D8CDD6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75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3DF5-EFCF-4DEB-939C-44F385B72D2E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D3EE-8061-4C42-9D8B-2B31D8CDD6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0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927" y="1974511"/>
            <a:ext cx="12109371" cy="3294515"/>
          </a:xfrm>
        </p:spPr>
        <p:txBody>
          <a:bodyPr anchor="b"/>
          <a:lstStyle>
            <a:lvl1pPr>
              <a:defRPr sz="69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927" y="5300193"/>
            <a:ext cx="12109371" cy="1732508"/>
          </a:xfrm>
        </p:spPr>
        <p:txBody>
          <a:bodyPr/>
          <a:lstStyle>
            <a:lvl1pPr marL="0" indent="0">
              <a:buNone/>
              <a:defRPr sz="2764">
                <a:solidFill>
                  <a:schemeClr val="tx1">
                    <a:tint val="75000"/>
                  </a:schemeClr>
                </a:solidFill>
              </a:defRPr>
            </a:lvl1pPr>
            <a:lvl2pPr marL="526512" indent="0">
              <a:buNone/>
              <a:defRPr sz="2303">
                <a:solidFill>
                  <a:schemeClr val="tx1">
                    <a:tint val="75000"/>
                  </a:schemeClr>
                </a:solidFill>
              </a:defRPr>
            </a:lvl2pPr>
            <a:lvl3pPr marL="1053023" indent="0">
              <a:buNone/>
              <a:defRPr sz="2073">
                <a:solidFill>
                  <a:schemeClr val="tx1">
                    <a:tint val="75000"/>
                  </a:schemeClr>
                </a:solidFill>
              </a:defRPr>
            </a:lvl3pPr>
            <a:lvl4pPr marL="1579535" indent="0">
              <a:buNone/>
              <a:defRPr sz="1843">
                <a:solidFill>
                  <a:schemeClr val="tx1">
                    <a:tint val="75000"/>
                  </a:schemeClr>
                </a:solidFill>
              </a:defRPr>
            </a:lvl4pPr>
            <a:lvl5pPr marL="2106046" indent="0">
              <a:buNone/>
              <a:defRPr sz="1843">
                <a:solidFill>
                  <a:schemeClr val="tx1">
                    <a:tint val="75000"/>
                  </a:schemeClr>
                </a:solidFill>
              </a:defRPr>
            </a:lvl5pPr>
            <a:lvl6pPr marL="2632558" indent="0">
              <a:buNone/>
              <a:defRPr sz="1843">
                <a:solidFill>
                  <a:schemeClr val="tx1">
                    <a:tint val="75000"/>
                  </a:schemeClr>
                </a:solidFill>
              </a:defRPr>
            </a:lvl6pPr>
            <a:lvl7pPr marL="3159069" indent="0">
              <a:buNone/>
              <a:defRPr sz="1843">
                <a:solidFill>
                  <a:schemeClr val="tx1">
                    <a:tint val="75000"/>
                  </a:schemeClr>
                </a:solidFill>
              </a:defRPr>
            </a:lvl7pPr>
            <a:lvl8pPr marL="3685581" indent="0">
              <a:buNone/>
              <a:defRPr sz="1843">
                <a:solidFill>
                  <a:schemeClr val="tx1">
                    <a:tint val="75000"/>
                  </a:schemeClr>
                </a:solidFill>
              </a:defRPr>
            </a:lvl8pPr>
            <a:lvl9pPr marL="4212092" indent="0">
              <a:buNone/>
              <a:defRPr sz="18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3DF5-EFCF-4DEB-939C-44F385B72D2E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D3EE-8061-4C42-9D8B-2B31D8CDD6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90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5240" y="2108344"/>
            <a:ext cx="5966936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07674" y="2108344"/>
            <a:ext cx="5966936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3DF5-EFCF-4DEB-939C-44F385B72D2E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D3EE-8061-4C42-9D8B-2B31D8CDD6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13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68" y="421669"/>
            <a:ext cx="12109371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69" y="1941510"/>
            <a:ext cx="5939514" cy="951504"/>
          </a:xfrm>
        </p:spPr>
        <p:txBody>
          <a:bodyPr anchor="b"/>
          <a:lstStyle>
            <a:lvl1pPr marL="0" indent="0">
              <a:buNone/>
              <a:defRPr sz="2764" b="1"/>
            </a:lvl1pPr>
            <a:lvl2pPr marL="526512" indent="0">
              <a:buNone/>
              <a:defRPr sz="2303" b="1"/>
            </a:lvl2pPr>
            <a:lvl3pPr marL="1053023" indent="0">
              <a:buNone/>
              <a:defRPr sz="2073" b="1"/>
            </a:lvl3pPr>
            <a:lvl4pPr marL="1579535" indent="0">
              <a:buNone/>
              <a:defRPr sz="1843" b="1"/>
            </a:lvl4pPr>
            <a:lvl5pPr marL="2106046" indent="0">
              <a:buNone/>
              <a:defRPr sz="1843" b="1"/>
            </a:lvl5pPr>
            <a:lvl6pPr marL="2632558" indent="0">
              <a:buNone/>
              <a:defRPr sz="1843" b="1"/>
            </a:lvl6pPr>
            <a:lvl7pPr marL="3159069" indent="0">
              <a:buNone/>
              <a:defRPr sz="1843" b="1"/>
            </a:lvl7pPr>
            <a:lvl8pPr marL="3685581" indent="0">
              <a:buNone/>
              <a:defRPr sz="1843" b="1"/>
            </a:lvl8pPr>
            <a:lvl9pPr marL="4212092" indent="0">
              <a:buNone/>
              <a:defRPr sz="18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7069" y="2893014"/>
            <a:ext cx="5939514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07674" y="1941510"/>
            <a:ext cx="5968765" cy="951504"/>
          </a:xfrm>
        </p:spPr>
        <p:txBody>
          <a:bodyPr anchor="b"/>
          <a:lstStyle>
            <a:lvl1pPr marL="0" indent="0">
              <a:buNone/>
              <a:defRPr sz="2764" b="1"/>
            </a:lvl1pPr>
            <a:lvl2pPr marL="526512" indent="0">
              <a:buNone/>
              <a:defRPr sz="2303" b="1"/>
            </a:lvl2pPr>
            <a:lvl3pPr marL="1053023" indent="0">
              <a:buNone/>
              <a:defRPr sz="2073" b="1"/>
            </a:lvl3pPr>
            <a:lvl4pPr marL="1579535" indent="0">
              <a:buNone/>
              <a:defRPr sz="1843" b="1"/>
            </a:lvl4pPr>
            <a:lvl5pPr marL="2106046" indent="0">
              <a:buNone/>
              <a:defRPr sz="1843" b="1"/>
            </a:lvl5pPr>
            <a:lvl6pPr marL="2632558" indent="0">
              <a:buNone/>
              <a:defRPr sz="1843" b="1"/>
            </a:lvl6pPr>
            <a:lvl7pPr marL="3159069" indent="0">
              <a:buNone/>
              <a:defRPr sz="1843" b="1"/>
            </a:lvl7pPr>
            <a:lvl8pPr marL="3685581" indent="0">
              <a:buNone/>
              <a:defRPr sz="1843" b="1"/>
            </a:lvl8pPr>
            <a:lvl9pPr marL="4212092" indent="0">
              <a:buNone/>
              <a:defRPr sz="18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07674" y="2893014"/>
            <a:ext cx="5968765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3DF5-EFCF-4DEB-939C-44F385B72D2E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D3EE-8061-4C42-9D8B-2B31D8CDD6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30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3DF5-EFCF-4DEB-939C-44F385B72D2E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D3EE-8061-4C42-9D8B-2B31D8CDD6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95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3DF5-EFCF-4DEB-939C-44F385B72D2E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D3EE-8061-4C42-9D8B-2B31D8CDD6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05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69" y="528002"/>
            <a:ext cx="4528217" cy="1848009"/>
          </a:xfrm>
        </p:spPr>
        <p:txBody>
          <a:bodyPr anchor="b"/>
          <a:lstStyle>
            <a:lvl1pPr>
              <a:defRPr sz="36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8765" y="1140340"/>
            <a:ext cx="7107674" cy="5628360"/>
          </a:xfrm>
        </p:spPr>
        <p:txBody>
          <a:bodyPr/>
          <a:lstStyle>
            <a:lvl1pPr>
              <a:defRPr sz="3685"/>
            </a:lvl1pPr>
            <a:lvl2pPr>
              <a:defRPr sz="3224"/>
            </a:lvl2pPr>
            <a:lvl3pPr>
              <a:defRPr sz="2764"/>
            </a:lvl3pPr>
            <a:lvl4pPr>
              <a:defRPr sz="2303"/>
            </a:lvl4pPr>
            <a:lvl5pPr>
              <a:defRPr sz="2303"/>
            </a:lvl5pPr>
            <a:lvl6pPr>
              <a:defRPr sz="2303"/>
            </a:lvl6pPr>
            <a:lvl7pPr>
              <a:defRPr sz="2303"/>
            </a:lvl7pPr>
            <a:lvl8pPr>
              <a:defRPr sz="2303"/>
            </a:lvl8pPr>
            <a:lvl9pPr>
              <a:defRPr sz="23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069" y="2376011"/>
            <a:ext cx="4528217" cy="4401855"/>
          </a:xfrm>
        </p:spPr>
        <p:txBody>
          <a:bodyPr/>
          <a:lstStyle>
            <a:lvl1pPr marL="0" indent="0">
              <a:buNone/>
              <a:defRPr sz="1843"/>
            </a:lvl1pPr>
            <a:lvl2pPr marL="526512" indent="0">
              <a:buNone/>
              <a:defRPr sz="1612"/>
            </a:lvl2pPr>
            <a:lvl3pPr marL="1053023" indent="0">
              <a:buNone/>
              <a:defRPr sz="1382"/>
            </a:lvl3pPr>
            <a:lvl4pPr marL="1579535" indent="0">
              <a:buNone/>
              <a:defRPr sz="1152"/>
            </a:lvl4pPr>
            <a:lvl5pPr marL="2106046" indent="0">
              <a:buNone/>
              <a:defRPr sz="1152"/>
            </a:lvl5pPr>
            <a:lvl6pPr marL="2632558" indent="0">
              <a:buNone/>
              <a:defRPr sz="1152"/>
            </a:lvl6pPr>
            <a:lvl7pPr marL="3159069" indent="0">
              <a:buNone/>
              <a:defRPr sz="1152"/>
            </a:lvl7pPr>
            <a:lvl8pPr marL="3685581" indent="0">
              <a:buNone/>
              <a:defRPr sz="1152"/>
            </a:lvl8pPr>
            <a:lvl9pPr marL="4212092" indent="0">
              <a:buNone/>
              <a:defRPr sz="11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3DF5-EFCF-4DEB-939C-44F385B72D2E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D3EE-8061-4C42-9D8B-2B31D8CDD6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18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69" y="528002"/>
            <a:ext cx="4528217" cy="1848009"/>
          </a:xfrm>
        </p:spPr>
        <p:txBody>
          <a:bodyPr anchor="b"/>
          <a:lstStyle>
            <a:lvl1pPr>
              <a:defRPr sz="36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68765" y="1140340"/>
            <a:ext cx="7107674" cy="5628360"/>
          </a:xfrm>
        </p:spPr>
        <p:txBody>
          <a:bodyPr anchor="t"/>
          <a:lstStyle>
            <a:lvl1pPr marL="0" indent="0">
              <a:buNone/>
              <a:defRPr sz="3685"/>
            </a:lvl1pPr>
            <a:lvl2pPr marL="526512" indent="0">
              <a:buNone/>
              <a:defRPr sz="3224"/>
            </a:lvl2pPr>
            <a:lvl3pPr marL="1053023" indent="0">
              <a:buNone/>
              <a:defRPr sz="2764"/>
            </a:lvl3pPr>
            <a:lvl4pPr marL="1579535" indent="0">
              <a:buNone/>
              <a:defRPr sz="2303"/>
            </a:lvl4pPr>
            <a:lvl5pPr marL="2106046" indent="0">
              <a:buNone/>
              <a:defRPr sz="2303"/>
            </a:lvl5pPr>
            <a:lvl6pPr marL="2632558" indent="0">
              <a:buNone/>
              <a:defRPr sz="2303"/>
            </a:lvl6pPr>
            <a:lvl7pPr marL="3159069" indent="0">
              <a:buNone/>
              <a:defRPr sz="2303"/>
            </a:lvl7pPr>
            <a:lvl8pPr marL="3685581" indent="0">
              <a:buNone/>
              <a:defRPr sz="2303"/>
            </a:lvl8pPr>
            <a:lvl9pPr marL="4212092" indent="0">
              <a:buNone/>
              <a:defRPr sz="230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069" y="2376011"/>
            <a:ext cx="4528217" cy="4401855"/>
          </a:xfrm>
        </p:spPr>
        <p:txBody>
          <a:bodyPr/>
          <a:lstStyle>
            <a:lvl1pPr marL="0" indent="0">
              <a:buNone/>
              <a:defRPr sz="1843"/>
            </a:lvl1pPr>
            <a:lvl2pPr marL="526512" indent="0">
              <a:buNone/>
              <a:defRPr sz="1612"/>
            </a:lvl2pPr>
            <a:lvl3pPr marL="1053023" indent="0">
              <a:buNone/>
              <a:defRPr sz="1382"/>
            </a:lvl3pPr>
            <a:lvl4pPr marL="1579535" indent="0">
              <a:buNone/>
              <a:defRPr sz="1152"/>
            </a:lvl4pPr>
            <a:lvl5pPr marL="2106046" indent="0">
              <a:buNone/>
              <a:defRPr sz="1152"/>
            </a:lvl5pPr>
            <a:lvl6pPr marL="2632558" indent="0">
              <a:buNone/>
              <a:defRPr sz="1152"/>
            </a:lvl6pPr>
            <a:lvl7pPr marL="3159069" indent="0">
              <a:buNone/>
              <a:defRPr sz="1152"/>
            </a:lvl7pPr>
            <a:lvl8pPr marL="3685581" indent="0">
              <a:buNone/>
              <a:defRPr sz="1152"/>
            </a:lvl8pPr>
            <a:lvl9pPr marL="4212092" indent="0">
              <a:buNone/>
              <a:defRPr sz="11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3DF5-EFCF-4DEB-939C-44F385B72D2E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D3EE-8061-4C42-9D8B-2B31D8CDD6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7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5240" y="421669"/>
            <a:ext cx="12109371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5240" y="2108344"/>
            <a:ext cx="12109371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240" y="7340702"/>
            <a:ext cx="315896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E3DF5-EFCF-4DEB-939C-44F385B72D2E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0701" y="7340702"/>
            <a:ext cx="4738449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5644" y="7340702"/>
            <a:ext cx="315896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ED3EE-8061-4C42-9D8B-2B31D8CDD6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93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53023" rtl="0" eaLnBrk="1" latinLnBrk="0" hangingPunct="1">
        <a:lnSpc>
          <a:spcPct val="90000"/>
        </a:lnSpc>
        <a:spcBef>
          <a:spcPct val="0"/>
        </a:spcBef>
        <a:buNone/>
        <a:defRPr sz="50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256" indent="-263256" algn="l" defTabSz="1053023" rtl="0" eaLnBrk="1" latinLnBrk="0" hangingPunct="1">
        <a:lnSpc>
          <a:spcPct val="90000"/>
        </a:lnSpc>
        <a:spcBef>
          <a:spcPts val="1152"/>
        </a:spcBef>
        <a:buFont typeface="Arial" panose="020B0604020202020204" pitchFamily="34" charset="0"/>
        <a:buChar char="•"/>
        <a:defRPr sz="3224" kern="1200">
          <a:solidFill>
            <a:schemeClr val="tx1"/>
          </a:solidFill>
          <a:latin typeface="+mn-lt"/>
          <a:ea typeface="+mn-ea"/>
          <a:cs typeface="+mn-cs"/>
        </a:defRPr>
      </a:lvl1pPr>
      <a:lvl2pPr marL="789767" indent="-263256" algn="l" defTabSz="1053023" rtl="0" eaLnBrk="1" latinLnBrk="0" hangingPunct="1">
        <a:lnSpc>
          <a:spcPct val="90000"/>
        </a:lnSpc>
        <a:spcBef>
          <a:spcPts val="576"/>
        </a:spcBef>
        <a:buFont typeface="Arial" panose="020B0604020202020204" pitchFamily="34" charset="0"/>
        <a:buChar char="•"/>
        <a:defRPr sz="2764" kern="1200">
          <a:solidFill>
            <a:schemeClr val="tx1"/>
          </a:solidFill>
          <a:latin typeface="+mn-lt"/>
          <a:ea typeface="+mn-ea"/>
          <a:cs typeface="+mn-cs"/>
        </a:defRPr>
      </a:lvl2pPr>
      <a:lvl3pPr marL="1316279" indent="-263256" algn="l" defTabSz="1053023" rtl="0" eaLnBrk="1" latinLnBrk="0" hangingPunct="1">
        <a:lnSpc>
          <a:spcPct val="90000"/>
        </a:lnSpc>
        <a:spcBef>
          <a:spcPts val="576"/>
        </a:spcBef>
        <a:buFont typeface="Arial" panose="020B0604020202020204" pitchFamily="34" charset="0"/>
        <a:buChar char="•"/>
        <a:defRPr sz="2303" kern="1200">
          <a:solidFill>
            <a:schemeClr val="tx1"/>
          </a:solidFill>
          <a:latin typeface="+mn-lt"/>
          <a:ea typeface="+mn-ea"/>
          <a:cs typeface="+mn-cs"/>
        </a:defRPr>
      </a:lvl3pPr>
      <a:lvl4pPr marL="1842790" indent="-263256" algn="l" defTabSz="1053023" rtl="0" eaLnBrk="1" latinLnBrk="0" hangingPunct="1">
        <a:lnSpc>
          <a:spcPct val="90000"/>
        </a:lnSpc>
        <a:spcBef>
          <a:spcPts val="576"/>
        </a:spcBef>
        <a:buFont typeface="Arial" panose="020B0604020202020204" pitchFamily="34" charset="0"/>
        <a:buChar char="•"/>
        <a:defRPr sz="2073" kern="1200">
          <a:solidFill>
            <a:schemeClr val="tx1"/>
          </a:solidFill>
          <a:latin typeface="+mn-lt"/>
          <a:ea typeface="+mn-ea"/>
          <a:cs typeface="+mn-cs"/>
        </a:defRPr>
      </a:lvl4pPr>
      <a:lvl5pPr marL="2369302" indent="-263256" algn="l" defTabSz="1053023" rtl="0" eaLnBrk="1" latinLnBrk="0" hangingPunct="1">
        <a:lnSpc>
          <a:spcPct val="90000"/>
        </a:lnSpc>
        <a:spcBef>
          <a:spcPts val="576"/>
        </a:spcBef>
        <a:buFont typeface="Arial" panose="020B0604020202020204" pitchFamily="34" charset="0"/>
        <a:buChar char="•"/>
        <a:defRPr sz="2073" kern="1200">
          <a:solidFill>
            <a:schemeClr val="tx1"/>
          </a:solidFill>
          <a:latin typeface="+mn-lt"/>
          <a:ea typeface="+mn-ea"/>
          <a:cs typeface="+mn-cs"/>
        </a:defRPr>
      </a:lvl5pPr>
      <a:lvl6pPr marL="2895813" indent="-263256" algn="l" defTabSz="1053023" rtl="0" eaLnBrk="1" latinLnBrk="0" hangingPunct="1">
        <a:lnSpc>
          <a:spcPct val="90000"/>
        </a:lnSpc>
        <a:spcBef>
          <a:spcPts val="576"/>
        </a:spcBef>
        <a:buFont typeface="Arial" panose="020B0604020202020204" pitchFamily="34" charset="0"/>
        <a:buChar char="•"/>
        <a:defRPr sz="2073" kern="1200">
          <a:solidFill>
            <a:schemeClr val="tx1"/>
          </a:solidFill>
          <a:latin typeface="+mn-lt"/>
          <a:ea typeface="+mn-ea"/>
          <a:cs typeface="+mn-cs"/>
        </a:defRPr>
      </a:lvl6pPr>
      <a:lvl7pPr marL="3422325" indent="-263256" algn="l" defTabSz="1053023" rtl="0" eaLnBrk="1" latinLnBrk="0" hangingPunct="1">
        <a:lnSpc>
          <a:spcPct val="90000"/>
        </a:lnSpc>
        <a:spcBef>
          <a:spcPts val="576"/>
        </a:spcBef>
        <a:buFont typeface="Arial" panose="020B0604020202020204" pitchFamily="34" charset="0"/>
        <a:buChar char="•"/>
        <a:defRPr sz="2073" kern="1200">
          <a:solidFill>
            <a:schemeClr val="tx1"/>
          </a:solidFill>
          <a:latin typeface="+mn-lt"/>
          <a:ea typeface="+mn-ea"/>
          <a:cs typeface="+mn-cs"/>
        </a:defRPr>
      </a:lvl7pPr>
      <a:lvl8pPr marL="3948836" indent="-263256" algn="l" defTabSz="1053023" rtl="0" eaLnBrk="1" latinLnBrk="0" hangingPunct="1">
        <a:lnSpc>
          <a:spcPct val="90000"/>
        </a:lnSpc>
        <a:spcBef>
          <a:spcPts val="576"/>
        </a:spcBef>
        <a:buFont typeface="Arial" panose="020B0604020202020204" pitchFamily="34" charset="0"/>
        <a:buChar char="•"/>
        <a:defRPr sz="2073" kern="1200">
          <a:solidFill>
            <a:schemeClr val="tx1"/>
          </a:solidFill>
          <a:latin typeface="+mn-lt"/>
          <a:ea typeface="+mn-ea"/>
          <a:cs typeface="+mn-cs"/>
        </a:defRPr>
      </a:lvl8pPr>
      <a:lvl9pPr marL="4475348" indent="-263256" algn="l" defTabSz="1053023" rtl="0" eaLnBrk="1" latinLnBrk="0" hangingPunct="1">
        <a:lnSpc>
          <a:spcPct val="90000"/>
        </a:lnSpc>
        <a:spcBef>
          <a:spcPts val="576"/>
        </a:spcBef>
        <a:buFont typeface="Arial" panose="020B0604020202020204" pitchFamily="34" charset="0"/>
        <a:buChar char="•"/>
        <a:defRPr sz="20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3023" rtl="0" eaLnBrk="1" latinLnBrk="0" hangingPunct="1">
        <a:defRPr sz="2073" kern="1200">
          <a:solidFill>
            <a:schemeClr val="tx1"/>
          </a:solidFill>
          <a:latin typeface="+mn-lt"/>
          <a:ea typeface="+mn-ea"/>
          <a:cs typeface="+mn-cs"/>
        </a:defRPr>
      </a:lvl1pPr>
      <a:lvl2pPr marL="526512" algn="l" defTabSz="1053023" rtl="0" eaLnBrk="1" latinLnBrk="0" hangingPunct="1">
        <a:defRPr sz="2073" kern="1200">
          <a:solidFill>
            <a:schemeClr val="tx1"/>
          </a:solidFill>
          <a:latin typeface="+mn-lt"/>
          <a:ea typeface="+mn-ea"/>
          <a:cs typeface="+mn-cs"/>
        </a:defRPr>
      </a:lvl2pPr>
      <a:lvl3pPr marL="1053023" algn="l" defTabSz="1053023" rtl="0" eaLnBrk="1" latinLnBrk="0" hangingPunct="1">
        <a:defRPr sz="2073" kern="1200">
          <a:solidFill>
            <a:schemeClr val="tx1"/>
          </a:solidFill>
          <a:latin typeface="+mn-lt"/>
          <a:ea typeface="+mn-ea"/>
          <a:cs typeface="+mn-cs"/>
        </a:defRPr>
      </a:lvl3pPr>
      <a:lvl4pPr marL="1579535" algn="l" defTabSz="1053023" rtl="0" eaLnBrk="1" latinLnBrk="0" hangingPunct="1">
        <a:defRPr sz="2073" kern="1200">
          <a:solidFill>
            <a:schemeClr val="tx1"/>
          </a:solidFill>
          <a:latin typeface="+mn-lt"/>
          <a:ea typeface="+mn-ea"/>
          <a:cs typeface="+mn-cs"/>
        </a:defRPr>
      </a:lvl4pPr>
      <a:lvl5pPr marL="2106046" algn="l" defTabSz="1053023" rtl="0" eaLnBrk="1" latinLnBrk="0" hangingPunct="1">
        <a:defRPr sz="2073" kern="1200">
          <a:solidFill>
            <a:schemeClr val="tx1"/>
          </a:solidFill>
          <a:latin typeface="+mn-lt"/>
          <a:ea typeface="+mn-ea"/>
          <a:cs typeface="+mn-cs"/>
        </a:defRPr>
      </a:lvl5pPr>
      <a:lvl6pPr marL="2632558" algn="l" defTabSz="1053023" rtl="0" eaLnBrk="1" latinLnBrk="0" hangingPunct="1">
        <a:defRPr sz="2073" kern="1200">
          <a:solidFill>
            <a:schemeClr val="tx1"/>
          </a:solidFill>
          <a:latin typeface="+mn-lt"/>
          <a:ea typeface="+mn-ea"/>
          <a:cs typeface="+mn-cs"/>
        </a:defRPr>
      </a:lvl6pPr>
      <a:lvl7pPr marL="3159069" algn="l" defTabSz="1053023" rtl="0" eaLnBrk="1" latinLnBrk="0" hangingPunct="1">
        <a:defRPr sz="2073" kern="1200">
          <a:solidFill>
            <a:schemeClr val="tx1"/>
          </a:solidFill>
          <a:latin typeface="+mn-lt"/>
          <a:ea typeface="+mn-ea"/>
          <a:cs typeface="+mn-cs"/>
        </a:defRPr>
      </a:lvl7pPr>
      <a:lvl8pPr marL="3685581" algn="l" defTabSz="1053023" rtl="0" eaLnBrk="1" latinLnBrk="0" hangingPunct="1">
        <a:defRPr sz="2073" kern="1200">
          <a:solidFill>
            <a:schemeClr val="tx1"/>
          </a:solidFill>
          <a:latin typeface="+mn-lt"/>
          <a:ea typeface="+mn-ea"/>
          <a:cs typeface="+mn-cs"/>
        </a:defRPr>
      </a:lvl8pPr>
      <a:lvl9pPr marL="4212092" algn="l" defTabSz="1053023" rtl="0" eaLnBrk="1" latinLnBrk="0" hangingPunct="1">
        <a:defRPr sz="20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6.svg"/><Relationship Id="rId2" Type="http://schemas.openxmlformats.org/officeDocument/2006/relationships/image" Target="../media/image2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microsoft.com/office/2007/relationships/hdphoto" Target="../media/hdphoto1.wdp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EF666E30-6F0A-449A-BEC2-DF5912735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039850" cy="7920037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039850" cy="792003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BFCDB-880B-E6A4-1959-EB786F0DE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45" y="710787"/>
            <a:ext cx="9719953" cy="298722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GB" sz="9800" dirty="0">
                <a:solidFill>
                  <a:srgbClr val="FFFFFF"/>
                </a:solidFill>
                <a:latin typeface="Jumble" panose="02000503000000020004" pitchFamily="2" charset="0"/>
              </a:rPr>
              <a:t>Mi</a:t>
            </a:r>
            <a:r>
              <a:rPr lang="en-GB" sz="6400" dirty="0">
                <a:solidFill>
                  <a:srgbClr val="FFFFFF"/>
                </a:solidFill>
                <a:latin typeface="Jumble" panose="02000503000000020004" pitchFamily="2" charset="0"/>
              </a:rPr>
              <a:t>crobial Hazards </a:t>
            </a:r>
            <a:br>
              <a:rPr lang="en-GB" sz="6400" dirty="0">
                <a:solidFill>
                  <a:srgbClr val="FFFFFF"/>
                </a:solidFill>
                <a:latin typeface="Jumble" panose="02000503000000020004" pitchFamily="2" charset="0"/>
              </a:rPr>
            </a:br>
            <a:r>
              <a:rPr lang="en-GB" sz="6400" dirty="0">
                <a:solidFill>
                  <a:srgbClr val="FFFFFF"/>
                </a:solidFill>
                <a:latin typeface="Jumble" panose="02000503000000020004" pitchFamily="2" charset="0"/>
              </a:rPr>
              <a:t>Risk </a:t>
            </a:r>
            <a:r>
              <a:rPr lang="en-GB" sz="9800" dirty="0">
                <a:solidFill>
                  <a:srgbClr val="FFFFFF"/>
                </a:solidFill>
                <a:latin typeface="Jumble" panose="02000503000000020004" pitchFamily="2" charset="0"/>
              </a:rPr>
              <a:t>Ra</a:t>
            </a:r>
            <a:r>
              <a:rPr lang="en-GB" sz="6400" dirty="0">
                <a:solidFill>
                  <a:srgbClr val="FFFFFF"/>
                </a:solidFill>
                <a:latin typeface="Jumble" panose="02000503000000020004" pitchFamily="2" charset="0"/>
              </a:rPr>
              <a:t>nking</a:t>
            </a:r>
          </a:p>
        </p:txBody>
      </p:sp>
      <p:sp>
        <p:nvSpPr>
          <p:cNvPr id="26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67" y="1855181"/>
            <a:ext cx="160111" cy="160570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3822" y="2119984"/>
            <a:ext cx="104951" cy="105252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771" y="2379164"/>
            <a:ext cx="147070" cy="147490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2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98484" y="4048019"/>
            <a:ext cx="0" cy="387201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17">
            <a:extLst>
              <a:ext uri="{FF2B5EF4-FFF2-40B4-BE49-F238E27FC236}">
                <a16:creationId xmlns:a16="http://schemas.microsoft.com/office/drawing/2014/main" id="{3D80B838-4AFA-7A3E-3E3C-6D5F67E4B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2" r="29824" b="1"/>
          <a:stretch/>
        </p:blipFill>
        <p:spPr>
          <a:xfrm>
            <a:off x="7761943" y="1855181"/>
            <a:ext cx="6277907" cy="6064857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7AE903D7-C3D6-9BFF-767A-1BBF2343747D}"/>
              </a:ext>
            </a:extLst>
          </p:cNvPr>
          <p:cNvGrpSpPr/>
          <p:nvPr/>
        </p:nvGrpSpPr>
        <p:grpSpPr>
          <a:xfrm>
            <a:off x="139102" y="2609995"/>
            <a:ext cx="1583352" cy="5001962"/>
            <a:chOff x="12634944" y="2912308"/>
            <a:chExt cx="1564272" cy="4697175"/>
          </a:xfrm>
          <a:solidFill>
            <a:srgbClr val="E1207D"/>
          </a:solidFill>
        </p:grpSpPr>
        <p:pic>
          <p:nvPicPr>
            <p:cNvPr id="4" name="Graphic 3" descr="Germ with solid fill">
              <a:extLst>
                <a:ext uri="{FF2B5EF4-FFF2-40B4-BE49-F238E27FC236}">
                  <a16:creationId xmlns:a16="http://schemas.microsoft.com/office/drawing/2014/main" id="{73FF8E0C-1052-D6F5-2535-EC8AFA04F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634944" y="2912308"/>
              <a:ext cx="1564272" cy="1464339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D814AAF-D081-7AF2-979C-BFCFCD9BD37A}"/>
                </a:ext>
              </a:extLst>
            </p:cNvPr>
            <p:cNvGrpSpPr/>
            <p:nvPr/>
          </p:nvGrpSpPr>
          <p:grpSpPr>
            <a:xfrm>
              <a:off x="13152426" y="4426503"/>
              <a:ext cx="644738" cy="922212"/>
              <a:chOff x="5994400" y="3695700"/>
              <a:chExt cx="584362" cy="889000"/>
            </a:xfrm>
            <a:grp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17AA9E6-029F-BF99-99F6-0E9B70C05C7C}"/>
                  </a:ext>
                </a:extLst>
              </p:cNvPr>
              <p:cNvSpPr/>
              <p:nvPr/>
            </p:nvSpPr>
            <p:spPr>
              <a:xfrm>
                <a:off x="6007100" y="3886200"/>
                <a:ext cx="262575" cy="241300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7ACD3EF-00CB-D11F-10CD-4704EB95386B}"/>
                  </a:ext>
                </a:extLst>
              </p:cNvPr>
              <p:cNvSpPr/>
              <p:nvPr/>
            </p:nvSpPr>
            <p:spPr>
              <a:xfrm>
                <a:off x="6083300" y="3695700"/>
                <a:ext cx="262575" cy="241300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A658A28-E880-D118-E4C6-A1BA599D542E}"/>
                  </a:ext>
                </a:extLst>
              </p:cNvPr>
              <p:cNvSpPr/>
              <p:nvPr/>
            </p:nvSpPr>
            <p:spPr>
              <a:xfrm>
                <a:off x="6172200" y="4038600"/>
                <a:ext cx="262575" cy="241300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D889E46-A79D-7746-D5FE-3E1ED9D23382}"/>
                  </a:ext>
                </a:extLst>
              </p:cNvPr>
              <p:cNvSpPr/>
              <p:nvPr/>
            </p:nvSpPr>
            <p:spPr>
              <a:xfrm>
                <a:off x="6159500" y="4038600"/>
                <a:ext cx="262575" cy="241300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3462430-C127-B5F4-5875-EB59CB6CCB70}"/>
                  </a:ext>
                </a:extLst>
              </p:cNvPr>
              <p:cNvSpPr/>
              <p:nvPr/>
            </p:nvSpPr>
            <p:spPr>
              <a:xfrm>
                <a:off x="6146800" y="4229100"/>
                <a:ext cx="262575" cy="241300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3C9F6A6-5902-1585-E61A-3F72A5C2D385}"/>
                  </a:ext>
                </a:extLst>
              </p:cNvPr>
              <p:cNvSpPr/>
              <p:nvPr/>
            </p:nvSpPr>
            <p:spPr>
              <a:xfrm>
                <a:off x="5994400" y="4343400"/>
                <a:ext cx="262575" cy="241300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8A65061-C55C-C731-34EC-3486A5AB0E75}"/>
                  </a:ext>
                </a:extLst>
              </p:cNvPr>
              <p:cNvSpPr/>
              <p:nvPr/>
            </p:nvSpPr>
            <p:spPr>
              <a:xfrm>
                <a:off x="6316187" y="4241800"/>
                <a:ext cx="262575" cy="241300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9" name="Graphic 18" descr="Germ with solid fill">
              <a:extLst>
                <a:ext uri="{FF2B5EF4-FFF2-40B4-BE49-F238E27FC236}">
                  <a16:creationId xmlns:a16="http://schemas.microsoft.com/office/drawing/2014/main" id="{72B27C3C-031A-6B8C-429D-F096AE740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994123" y="5702570"/>
              <a:ext cx="845913" cy="791872"/>
            </a:xfrm>
            <a:prstGeom prst="rect">
              <a:avLst/>
            </a:prstGeo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Graphic 19" descr="Germ with solid fill">
              <a:extLst>
                <a:ext uri="{FF2B5EF4-FFF2-40B4-BE49-F238E27FC236}">
                  <a16:creationId xmlns:a16="http://schemas.microsoft.com/office/drawing/2014/main" id="{83E3DF59-1280-A6A2-73C0-B065FBAF5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042857" y="7037070"/>
              <a:ext cx="611477" cy="572413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89CB79E-CBF7-C1DB-2EE7-35DC8165F6C2}"/>
              </a:ext>
            </a:extLst>
          </p:cNvPr>
          <p:cNvGrpSpPr/>
          <p:nvPr/>
        </p:nvGrpSpPr>
        <p:grpSpPr>
          <a:xfrm>
            <a:off x="10920589" y="4026780"/>
            <a:ext cx="3541867" cy="3563831"/>
            <a:chOff x="4253481" y="275623"/>
            <a:chExt cx="3390368" cy="315678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385ECD8-BA8D-B14D-BE98-B5403D1E7199}"/>
                </a:ext>
              </a:extLst>
            </p:cNvPr>
            <p:cNvGrpSpPr/>
            <p:nvPr/>
          </p:nvGrpSpPr>
          <p:grpSpPr>
            <a:xfrm>
              <a:off x="4253481" y="275623"/>
              <a:ext cx="3390368" cy="3156787"/>
              <a:chOff x="4253481" y="275623"/>
              <a:chExt cx="3390368" cy="3156787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25C089C5-EAB6-E841-B4AC-EC8B691E3F6D}"/>
                  </a:ext>
                </a:extLst>
              </p:cNvPr>
              <p:cNvGrpSpPr/>
              <p:nvPr/>
            </p:nvGrpSpPr>
            <p:grpSpPr>
              <a:xfrm>
                <a:off x="4758454" y="275623"/>
                <a:ext cx="2366887" cy="2287616"/>
                <a:chOff x="915487" y="3356168"/>
                <a:chExt cx="2043606" cy="2024724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C535DA84-19C9-3D01-15B7-8E586D8416EF}"/>
                    </a:ext>
                  </a:extLst>
                </p:cNvPr>
                <p:cNvGrpSpPr/>
                <p:nvPr/>
              </p:nvGrpSpPr>
              <p:grpSpPr>
                <a:xfrm rot="2611969">
                  <a:off x="1554967" y="3356168"/>
                  <a:ext cx="1035226" cy="1021882"/>
                  <a:chOff x="5660487" y="2961395"/>
                  <a:chExt cx="1858859" cy="1781627"/>
                </a:xfrm>
              </p:grpSpPr>
              <p:pic>
                <p:nvPicPr>
                  <p:cNvPr id="58" name="Graphic 57" descr="Research with solid fill">
                    <a:extLst>
                      <a:ext uri="{FF2B5EF4-FFF2-40B4-BE49-F238E27FC236}">
                        <a16:creationId xmlns:a16="http://schemas.microsoft.com/office/drawing/2014/main" id="{0D5325F0-FF8C-FE40-B9F8-2BD3C29469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 rot="97706">
                    <a:off x="5660487" y="2961395"/>
                    <a:ext cx="1858859" cy="1781627"/>
                  </a:xfrm>
                  <a:prstGeom prst="rect">
                    <a:avLst/>
                  </a:prstGeom>
                </p:spPr>
              </p:pic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04C2BA96-24DA-B997-1B9D-AFDC5409414F}"/>
                      </a:ext>
                    </a:extLst>
                  </p:cNvPr>
                  <p:cNvSpPr/>
                  <p:nvPr/>
                </p:nvSpPr>
                <p:spPr>
                  <a:xfrm>
                    <a:off x="5936772" y="3208887"/>
                    <a:ext cx="914676" cy="93736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DA858BC2-91E8-0DA9-347E-D14189F1556C}"/>
                    </a:ext>
                  </a:extLst>
                </p:cNvPr>
                <p:cNvGrpSpPr/>
                <p:nvPr/>
              </p:nvGrpSpPr>
              <p:grpSpPr>
                <a:xfrm>
                  <a:off x="915487" y="4108112"/>
                  <a:ext cx="2043606" cy="1272780"/>
                  <a:chOff x="1475449" y="2676474"/>
                  <a:chExt cx="2425136" cy="1404959"/>
                </a:xfrm>
              </p:grpSpPr>
              <p:sp>
                <p:nvSpPr>
                  <p:cNvPr id="49" name="Rectangle: Rounded Corners 48">
                    <a:extLst>
                      <a:ext uri="{FF2B5EF4-FFF2-40B4-BE49-F238E27FC236}">
                        <a16:creationId xmlns:a16="http://schemas.microsoft.com/office/drawing/2014/main" id="{8E0CE33F-572D-AD1D-7D53-6DFBF7131B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644012" y="2824858"/>
                    <a:ext cx="734680" cy="1778467"/>
                  </a:xfrm>
                  <a:prstGeom prst="roundRect">
                    <a:avLst>
                      <a:gd name="adj" fmla="val 28594"/>
                    </a:avLst>
                  </a:prstGeom>
                  <a:pattFill prst="dkDnDiag">
                    <a:fgClr>
                      <a:srgbClr val="005172"/>
                    </a:fgClr>
                    <a:bgClr>
                      <a:schemeClr val="bg1"/>
                    </a:bgClr>
                  </a:patt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600" dirty="0"/>
                  </a:p>
                </p:txBody>
              </p:sp>
              <p:sp>
                <p:nvSpPr>
                  <p:cNvPr id="50" name="Rectangle: Rounded Corners 49">
                    <a:extLst>
                      <a:ext uri="{FF2B5EF4-FFF2-40B4-BE49-F238E27FC236}">
                        <a16:creationId xmlns:a16="http://schemas.microsoft.com/office/drawing/2014/main" id="{DD1BB030-2054-A009-C0DE-99D8E5FBECC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907483" y="2734999"/>
                    <a:ext cx="914400" cy="1778468"/>
                  </a:xfrm>
                  <a:prstGeom prst="roundRect">
                    <a:avLst>
                      <a:gd name="adj" fmla="val 28594"/>
                    </a:avLst>
                  </a:prstGeom>
                  <a:pattFill prst="dkDnDiag">
                    <a:fgClr>
                      <a:srgbClr val="008A00"/>
                    </a:fgClr>
                    <a:bgClr>
                      <a:schemeClr val="bg1"/>
                    </a:bgClr>
                  </a:patt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600" dirty="0"/>
                  </a:p>
                </p:txBody>
              </p:sp>
              <p:sp>
                <p:nvSpPr>
                  <p:cNvPr id="53" name="Rectangle: Rounded Corners 52">
                    <a:extLst>
                      <a:ext uri="{FF2B5EF4-FFF2-40B4-BE49-F238E27FC236}">
                        <a16:creationId xmlns:a16="http://schemas.microsoft.com/office/drawing/2014/main" id="{13E6FEC9-7A27-F3B9-E123-EDAB19F39552}"/>
                      </a:ext>
                    </a:extLst>
                  </p:cNvPr>
                  <p:cNvSpPr/>
                  <p:nvPr/>
                </p:nvSpPr>
                <p:spPr>
                  <a:xfrm>
                    <a:off x="2338663" y="2676474"/>
                    <a:ext cx="914399" cy="1404957"/>
                  </a:xfrm>
                  <a:prstGeom prst="roundRect">
                    <a:avLst>
                      <a:gd name="adj" fmla="val 28594"/>
                    </a:avLst>
                  </a:prstGeom>
                  <a:solidFill>
                    <a:srgbClr val="008A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600" dirty="0"/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96890FBB-A218-6879-5BD0-41DF206AD967}"/>
                      </a:ext>
                    </a:extLst>
                  </p:cNvPr>
                  <p:cNvSpPr txBox="1"/>
                  <p:nvPr/>
                </p:nvSpPr>
                <p:spPr>
                  <a:xfrm>
                    <a:off x="2523421" y="2717643"/>
                    <a:ext cx="509752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3200" dirty="0">
                        <a:solidFill>
                          <a:schemeClr val="bg1"/>
                        </a:solidFill>
                        <a:latin typeface="Jumble" panose="02000503000000020004" pitchFamily="2" charset="0"/>
                      </a:rPr>
                      <a:t>1</a:t>
                    </a:r>
                  </a:p>
                </p:txBody>
              </p:sp>
            </p:grp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094C252-3FF0-DCEF-2AFC-3D05CE9E8131}"/>
                  </a:ext>
                </a:extLst>
              </p:cNvPr>
              <p:cNvSpPr txBox="1"/>
              <p:nvPr/>
            </p:nvSpPr>
            <p:spPr>
              <a:xfrm>
                <a:off x="4253481" y="1862750"/>
                <a:ext cx="339036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9600" dirty="0" err="1">
                    <a:solidFill>
                      <a:srgbClr val="1A4D71"/>
                    </a:solidFill>
                    <a:latin typeface="Jumble" panose="02000503000000020004" pitchFamily="2" charset="0"/>
                  </a:rPr>
                  <a:t>M</a:t>
                </a:r>
                <a:r>
                  <a:rPr lang="en-GB" sz="7200" dirty="0" err="1">
                    <a:solidFill>
                      <a:srgbClr val="1A4D71"/>
                    </a:solidFill>
                    <a:latin typeface="Jumble" panose="02000503000000020004" pitchFamily="2" charset="0"/>
                  </a:rPr>
                  <a:t>iRA</a:t>
                </a:r>
                <a:endParaRPr lang="en-GB" sz="7200" dirty="0">
                  <a:solidFill>
                    <a:srgbClr val="1A4D71"/>
                  </a:solidFill>
                  <a:latin typeface="Jumble" panose="02000503000000020004" pitchFamily="2" charset="0"/>
                </a:endParaRPr>
              </a:p>
            </p:txBody>
          </p:sp>
        </p:grpSp>
        <p:pic>
          <p:nvPicPr>
            <p:cNvPr id="61" name="Graphic 60" descr="Germ with solid fill">
              <a:extLst>
                <a:ext uri="{FF2B5EF4-FFF2-40B4-BE49-F238E27FC236}">
                  <a16:creationId xmlns:a16="http://schemas.microsoft.com/office/drawing/2014/main" id="{D82FE811-7967-C4C1-B3EB-4E5C01F80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 l="19656" t="43554" r="34735" b="10133"/>
            <a:stretch/>
          </p:blipFill>
          <p:spPr>
            <a:xfrm rot="2611969">
              <a:off x="5829207" y="401122"/>
              <a:ext cx="538764" cy="567904"/>
            </a:xfrm>
            <a:prstGeom prst="ellipse">
              <a:avLst/>
            </a:prstGeom>
          </p:spPr>
        </p:pic>
      </p:grpSp>
      <p:pic>
        <p:nvPicPr>
          <p:cNvPr id="66" name="Picture 65" descr="A black background with blue and green text&#10;&#10;Description automatically generated with low confidence">
            <a:extLst>
              <a:ext uri="{FF2B5EF4-FFF2-40B4-BE49-F238E27FC236}">
                <a16:creationId xmlns:a16="http://schemas.microsoft.com/office/drawing/2014/main" id="{F12AA0C0-E36E-FA17-6255-7D54D82E2E4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954" y="7137222"/>
            <a:ext cx="2889510" cy="856490"/>
          </a:xfrm>
          <a:prstGeom prst="rect">
            <a:avLst/>
          </a:prstGeom>
        </p:spPr>
      </p:pic>
      <p:pic>
        <p:nvPicPr>
          <p:cNvPr id="1030" name="Picture 6" descr="Computer Icon 1233642">
            <a:extLst>
              <a:ext uri="{FF2B5EF4-FFF2-40B4-BE49-F238E27FC236}">
                <a16:creationId xmlns:a16="http://schemas.microsoft.com/office/drawing/2014/main" id="{B45A814D-C5A1-4699-1BF3-D70A1DC9A4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63" t="16889" r="12945" b="19104"/>
          <a:stretch/>
        </p:blipFill>
        <p:spPr bwMode="auto">
          <a:xfrm>
            <a:off x="2312581" y="4279438"/>
            <a:ext cx="4853239" cy="3446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bliqueBottom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Graphic 84" descr="Warning with solid fill">
            <a:extLst>
              <a:ext uri="{FF2B5EF4-FFF2-40B4-BE49-F238E27FC236}">
                <a16:creationId xmlns:a16="http://schemas.microsoft.com/office/drawing/2014/main" id="{B4A83252-6704-9F8A-75F7-D3D4DA15FDB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75376" y="5107288"/>
            <a:ext cx="1527648" cy="1527648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8118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CBF68CC5-0D34-BBA2-FE80-51DE3E786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41564" b="75049"/>
          <a:stretch/>
        </p:blipFill>
        <p:spPr>
          <a:xfrm rot="5400000">
            <a:off x="-3893680" y="3886660"/>
            <a:ext cx="7932740" cy="13401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5CC665B-3931-E19D-BE22-C45FEB3DAE56}"/>
              </a:ext>
            </a:extLst>
          </p:cNvPr>
          <p:cNvSpPr txBox="1"/>
          <p:nvPr/>
        </p:nvSpPr>
        <p:spPr>
          <a:xfrm>
            <a:off x="-132678" y="209021"/>
            <a:ext cx="3544276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3600" b="1" kern="0" dirty="0" err="1">
                <a:latin typeface="Calibri" panose="020F0502020204030204"/>
              </a:rPr>
              <a:t>Decision</a:t>
            </a:r>
            <a:r>
              <a:rPr lang="nl-NL" sz="3600" b="1" kern="0" dirty="0">
                <a:latin typeface="Calibri" panose="020F0502020204030204"/>
              </a:rPr>
              <a:t> tree</a:t>
            </a:r>
          </a:p>
        </p:txBody>
      </p:sp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1F04E960-BEFA-3328-3039-1479774AF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212905"/>
              </p:ext>
            </p:extLst>
          </p:nvPr>
        </p:nvGraphicFramePr>
        <p:xfrm>
          <a:off x="10632787" y="295746"/>
          <a:ext cx="3273639" cy="90106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18858">
                  <a:extLst>
                    <a:ext uri="{9D8B030D-6E8A-4147-A177-3AD203B41FA5}">
                      <a16:colId xmlns:a16="http://schemas.microsoft.com/office/drawing/2014/main" val="296708545"/>
                    </a:ext>
                  </a:extLst>
                </a:gridCol>
                <a:gridCol w="1754781">
                  <a:extLst>
                    <a:ext uri="{9D8B030D-6E8A-4147-A177-3AD203B41FA5}">
                      <a16:colId xmlns:a16="http://schemas.microsoft.com/office/drawing/2014/main" val="39531428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b="1" u="none" strike="noStrike" dirty="0" err="1">
                          <a:effectLst/>
                        </a:rPr>
                        <a:t>Category</a:t>
                      </a:r>
                      <a:r>
                        <a:rPr lang="nl-NL" sz="1050" b="1" u="none" strike="noStrike" dirty="0">
                          <a:effectLst/>
                        </a:rPr>
                        <a:t> of dry </a:t>
                      </a:r>
                      <a:r>
                        <a:rPr lang="nl-NL" sz="1050" b="1" u="none" strike="noStrike" dirty="0" err="1">
                          <a:effectLst/>
                        </a:rPr>
                        <a:t>ingredients</a:t>
                      </a:r>
                      <a:endParaRPr lang="nl-NL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Risk of recontamination for relevant hazard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802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dry </a:t>
                      </a:r>
                      <a:r>
                        <a:rPr lang="nl-NL" sz="1050" u="none" strike="noStrike" dirty="0" err="1">
                          <a:effectLst/>
                        </a:rPr>
                        <a:t>spices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u="none" strike="noStrike" dirty="0">
                          <a:effectLst/>
                        </a:rPr>
                        <a:t>0.5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367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 err="1">
                          <a:effectLst/>
                        </a:rPr>
                        <a:t>other</a:t>
                      </a:r>
                      <a:r>
                        <a:rPr lang="nl-NL" sz="1050" u="none" strike="noStrike" dirty="0">
                          <a:effectLst/>
                        </a:rPr>
                        <a:t> dry </a:t>
                      </a:r>
                      <a:r>
                        <a:rPr lang="nl-NL" sz="1050" u="none" strike="noStrike" dirty="0" err="1">
                          <a:effectLst/>
                        </a:rPr>
                        <a:t>ingredients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u="none" strike="noStrike" dirty="0">
                          <a:effectLst/>
                        </a:rPr>
                        <a:t>0.05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1372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dry </a:t>
                      </a:r>
                      <a:r>
                        <a:rPr lang="nl-NL" sz="1050" u="none" strike="noStrike" dirty="0" err="1">
                          <a:effectLst/>
                        </a:rPr>
                        <a:t>vitamins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u="none" strike="noStrike" dirty="0">
                          <a:effectLst/>
                        </a:rPr>
                        <a:t>0.005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62285"/>
                  </a:ext>
                </a:extLst>
              </a:tr>
            </a:tbl>
          </a:graphicData>
        </a:graphic>
      </p:graphicFrame>
      <p:graphicFrame>
        <p:nvGraphicFramePr>
          <p:cNvPr id="108" name="Table 107">
            <a:extLst>
              <a:ext uri="{FF2B5EF4-FFF2-40B4-BE49-F238E27FC236}">
                <a16:creationId xmlns:a16="http://schemas.microsoft.com/office/drawing/2014/main" id="{53801B36-415A-39CC-7116-36289754B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187598"/>
              </p:ext>
            </p:extLst>
          </p:nvPr>
        </p:nvGraphicFramePr>
        <p:xfrm>
          <a:off x="12079705" y="1464869"/>
          <a:ext cx="1826720" cy="1143000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935288">
                  <a:extLst>
                    <a:ext uri="{9D8B030D-6E8A-4147-A177-3AD203B41FA5}">
                      <a16:colId xmlns:a16="http://schemas.microsoft.com/office/drawing/2014/main" val="296708545"/>
                    </a:ext>
                  </a:extLst>
                </a:gridCol>
                <a:gridCol w="891432">
                  <a:extLst>
                    <a:ext uri="{9D8B030D-6E8A-4147-A177-3AD203B41FA5}">
                      <a16:colId xmlns:a16="http://schemas.microsoft.com/office/drawing/2014/main" val="39531428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b="1" u="none" strike="noStrike" dirty="0">
                          <a:effectLst/>
                        </a:rPr>
                        <a:t>Risk </a:t>
                      </a:r>
                      <a:r>
                        <a:rPr lang="nl-NL" sz="1050" b="1" u="none" strike="noStrike" dirty="0" err="1">
                          <a:effectLst/>
                        </a:rPr>
                        <a:t>value</a:t>
                      </a:r>
                      <a:endParaRPr lang="nl-NL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Score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802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1E-6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0367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0.005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58097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4062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53675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9917624"/>
                  </a:ext>
                </a:extLst>
              </a:tr>
            </a:tbl>
          </a:graphicData>
        </a:graphic>
      </p:graphicFrame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18A6AB87-1B45-1CC5-CBCE-02A6BB3528B8}"/>
              </a:ext>
            </a:extLst>
          </p:cNvPr>
          <p:cNvCxnSpPr>
            <a:cxnSpLocks/>
            <a:stCxn id="144" idx="2"/>
            <a:endCxn id="131" idx="0"/>
          </p:cNvCxnSpPr>
          <p:nvPr/>
        </p:nvCxnSpPr>
        <p:spPr>
          <a:xfrm rot="16200000" flipH="1">
            <a:off x="3000118" y="4831298"/>
            <a:ext cx="397613" cy="8472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5217EF08-4F68-75BD-1087-632BE113C446}"/>
              </a:ext>
            </a:extLst>
          </p:cNvPr>
          <p:cNvCxnSpPr>
            <a:cxnSpLocks/>
            <a:stCxn id="144" idx="2"/>
            <a:endCxn id="113" idx="0"/>
          </p:cNvCxnSpPr>
          <p:nvPr/>
        </p:nvCxnSpPr>
        <p:spPr>
          <a:xfrm rot="5400000">
            <a:off x="1970425" y="4607885"/>
            <a:ext cx="1195420" cy="1253106"/>
          </a:xfrm>
          <a:prstGeom prst="bentConnector3">
            <a:avLst>
              <a:gd name="adj1" fmla="val 24774"/>
            </a:avLst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BC2D965-AD75-A2DE-9451-FC5691AD4FA7}"/>
              </a:ext>
            </a:extLst>
          </p:cNvPr>
          <p:cNvGrpSpPr/>
          <p:nvPr/>
        </p:nvGrpSpPr>
        <p:grpSpPr>
          <a:xfrm>
            <a:off x="1461109" y="5832148"/>
            <a:ext cx="960946" cy="684343"/>
            <a:chOff x="1449302" y="2444611"/>
            <a:chExt cx="1202765" cy="68434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E528E5E-52FD-BFB7-DCD5-6111ED4F989C}"/>
                </a:ext>
              </a:extLst>
            </p:cNvPr>
            <p:cNvSpPr/>
            <p:nvPr/>
          </p:nvSpPr>
          <p:spPr>
            <a:xfrm>
              <a:off x="1449303" y="2872923"/>
              <a:ext cx="1202764" cy="2560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1E-6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0F74477-1EC7-0AC2-DA51-50FC798DCEE6}"/>
                </a:ext>
              </a:extLst>
            </p:cNvPr>
            <p:cNvSpPr/>
            <p:nvPr/>
          </p:nvSpPr>
          <p:spPr>
            <a:xfrm>
              <a:off x="1449302" y="2444611"/>
              <a:ext cx="1202765" cy="4346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None/</a:t>
              </a:r>
              <a:r>
                <a:rPr lang="nl-NL" sz="105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very</a:t>
              </a: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low risk</a:t>
              </a:r>
            </a:p>
          </p:txBody>
        </p:sp>
      </p:grp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B4CA4F84-DB8B-7C30-91FA-07667C176863}"/>
              </a:ext>
            </a:extLst>
          </p:cNvPr>
          <p:cNvCxnSpPr>
            <a:cxnSpLocks/>
            <a:stCxn id="148" idx="3"/>
            <a:endCxn id="118" idx="1"/>
          </p:cNvCxnSpPr>
          <p:nvPr/>
        </p:nvCxnSpPr>
        <p:spPr>
          <a:xfrm>
            <a:off x="5413058" y="3200808"/>
            <a:ext cx="1085549" cy="2118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E387E826-9146-4DDC-BF85-46CD039A9840}"/>
              </a:ext>
            </a:extLst>
          </p:cNvPr>
          <p:cNvCxnSpPr>
            <a:cxnSpLocks/>
            <a:stCxn id="147" idx="2"/>
            <a:endCxn id="116" idx="0"/>
          </p:cNvCxnSpPr>
          <p:nvPr/>
        </p:nvCxnSpPr>
        <p:spPr>
          <a:xfrm rot="16200000" flipH="1">
            <a:off x="4806779" y="3225820"/>
            <a:ext cx="422116" cy="11596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2B048F4-D6D5-B296-DCFB-8478A7C6E32E}"/>
              </a:ext>
            </a:extLst>
          </p:cNvPr>
          <p:cNvSpPr/>
          <p:nvPr/>
        </p:nvSpPr>
        <p:spPr>
          <a:xfrm>
            <a:off x="4813397" y="4016679"/>
            <a:ext cx="1568482" cy="556549"/>
          </a:xfrm>
          <a:prstGeom prst="rect">
            <a:avLst/>
          </a:prstGeom>
          <a:solidFill>
            <a:srgbClr val="CB5722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0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Addition</a:t>
            </a:r>
            <a:r>
              <a:rPr lang="nl-NL" sz="120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 of </a:t>
            </a:r>
            <a:r>
              <a:rPr lang="nl-NL" sz="120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unprocessed</a:t>
            </a:r>
            <a:r>
              <a:rPr lang="nl-NL" sz="120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ingredients</a:t>
            </a:r>
            <a:r>
              <a:rPr lang="nl-NL" sz="120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?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3B54224-062B-31A2-8CE5-C0306DEB77CE}"/>
              </a:ext>
            </a:extLst>
          </p:cNvPr>
          <p:cNvGrpSpPr/>
          <p:nvPr/>
        </p:nvGrpSpPr>
        <p:grpSpPr>
          <a:xfrm>
            <a:off x="6498607" y="2990707"/>
            <a:ext cx="1772423" cy="678147"/>
            <a:chOff x="8050290" y="1405947"/>
            <a:chExt cx="1828078" cy="6781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4FB2042-15FE-A334-0164-0A87194D430C}"/>
                </a:ext>
              </a:extLst>
            </p:cNvPr>
            <p:cNvSpPr/>
            <p:nvPr/>
          </p:nvSpPr>
          <p:spPr>
            <a:xfrm>
              <a:off x="8050290" y="1405947"/>
              <a:ext cx="1828078" cy="42443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0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No risk </a:t>
              </a:r>
              <a:r>
                <a:rPr lang="nl-NL" sz="120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and</a:t>
              </a:r>
              <a:r>
                <a:rPr lang="nl-NL" sz="120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no </a:t>
              </a:r>
              <a:r>
                <a:rPr lang="nl-NL" sz="120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addition</a:t>
              </a:r>
              <a:r>
                <a:rPr lang="nl-NL" sz="120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of </a:t>
              </a:r>
              <a:r>
                <a:rPr lang="nl-NL" sz="120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other</a:t>
              </a:r>
              <a:r>
                <a:rPr lang="nl-NL" sz="120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</a:t>
              </a:r>
              <a:r>
                <a:rPr lang="nl-NL" sz="120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ingredients</a:t>
              </a:r>
              <a:endParaRPr lang="nl-NL" sz="1200" dirty="0">
                <a:solidFill>
                  <a:schemeClr val="tx1"/>
                </a:solidFill>
                <a:latin typeface="Abadi" panose="020B0604020104020204" pitchFamily="34" charset="0"/>
                <a:cs typeface="AngsanaUPC" panose="02020603050405020304" pitchFamily="18" charset="-34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A13A748-37A2-738C-4573-EBB37C93E2CC}"/>
                </a:ext>
              </a:extLst>
            </p:cNvPr>
            <p:cNvSpPr/>
            <p:nvPr/>
          </p:nvSpPr>
          <p:spPr>
            <a:xfrm>
              <a:off x="8050290" y="1828063"/>
              <a:ext cx="1828078" cy="2560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0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0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65714BDE-1189-F38D-7281-CEEACE69E3BD}"/>
              </a:ext>
            </a:extLst>
          </p:cNvPr>
          <p:cNvCxnSpPr>
            <a:cxnSpLocks/>
            <a:stCxn id="116" idx="2"/>
            <a:endCxn id="157" idx="0"/>
          </p:cNvCxnSpPr>
          <p:nvPr/>
        </p:nvCxnSpPr>
        <p:spPr>
          <a:xfrm rot="16200000" flipH="1">
            <a:off x="5913521" y="4257345"/>
            <a:ext cx="461247" cy="1093012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10DA8F39-6293-1376-6273-690C2C7F6BEF}"/>
              </a:ext>
            </a:extLst>
          </p:cNvPr>
          <p:cNvCxnSpPr>
            <a:cxnSpLocks/>
            <a:stCxn id="116" idx="2"/>
            <a:endCxn id="133" idx="0"/>
          </p:cNvCxnSpPr>
          <p:nvPr/>
        </p:nvCxnSpPr>
        <p:spPr>
          <a:xfrm rot="5400000">
            <a:off x="5063897" y="4509651"/>
            <a:ext cx="470164" cy="59731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30EF5BD-A4FA-9861-94B2-4EE0D536EA48}"/>
              </a:ext>
            </a:extLst>
          </p:cNvPr>
          <p:cNvGrpSpPr/>
          <p:nvPr/>
        </p:nvGrpSpPr>
        <p:grpSpPr>
          <a:xfrm>
            <a:off x="3988740" y="5829563"/>
            <a:ext cx="960946" cy="684343"/>
            <a:chOff x="1449302" y="2444611"/>
            <a:chExt cx="1202765" cy="6843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438AF32-DD38-AC30-89D3-A7102012D431}"/>
                </a:ext>
              </a:extLst>
            </p:cNvPr>
            <p:cNvSpPr/>
            <p:nvPr/>
          </p:nvSpPr>
          <p:spPr>
            <a:xfrm>
              <a:off x="1449303" y="2872923"/>
              <a:ext cx="1202764" cy="2560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1E-6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0D56775-78EB-95E2-F72B-64D9740CF386}"/>
                </a:ext>
              </a:extLst>
            </p:cNvPr>
            <p:cNvSpPr/>
            <p:nvPr/>
          </p:nvSpPr>
          <p:spPr>
            <a:xfrm>
              <a:off x="1449302" y="2444611"/>
              <a:ext cx="1202765" cy="4346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None/</a:t>
              </a:r>
              <a:r>
                <a:rPr lang="nl-NL" sz="105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very</a:t>
              </a: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low risk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B5F0220-2745-BD88-29D0-2185E14D4A95}"/>
              </a:ext>
            </a:extLst>
          </p:cNvPr>
          <p:cNvGrpSpPr/>
          <p:nvPr/>
        </p:nvGrpSpPr>
        <p:grpSpPr>
          <a:xfrm>
            <a:off x="5041895" y="5832148"/>
            <a:ext cx="1094222" cy="680379"/>
            <a:chOff x="5438050" y="4458301"/>
            <a:chExt cx="1315900" cy="68037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6616B8F-2C0A-B1F5-8FC3-49662E087309}"/>
                </a:ext>
              </a:extLst>
            </p:cNvPr>
            <p:cNvSpPr/>
            <p:nvPr/>
          </p:nvSpPr>
          <p:spPr>
            <a:xfrm>
              <a:off x="5438050" y="4458301"/>
              <a:ext cx="1315900" cy="4320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Minor risk </a:t>
              </a:r>
              <a:r>
                <a:rPr lang="nl-NL" sz="105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with</a:t>
              </a: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MH- </a:t>
              </a:r>
              <a:r>
                <a:rPr lang="nl-NL" sz="105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humans</a:t>
              </a:r>
              <a:endParaRPr lang="nl-NL" sz="1050" dirty="0">
                <a:solidFill>
                  <a:schemeClr val="tx1"/>
                </a:solidFill>
                <a:latin typeface="Abadi" panose="020B0604020104020204" pitchFamily="34" charset="0"/>
                <a:cs typeface="AngsanaUPC" panose="02020603050405020304" pitchFamily="18" charset="-34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1FA2F3C-6D97-105D-FC36-CCD9E328F2DC}"/>
                </a:ext>
              </a:extLst>
            </p:cNvPr>
            <p:cNvSpPr/>
            <p:nvPr/>
          </p:nvSpPr>
          <p:spPr>
            <a:xfrm>
              <a:off x="5438050" y="4882649"/>
              <a:ext cx="1315900" cy="2560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0.001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756EE37-F934-4934-79B5-1C0B2E5542D9}"/>
              </a:ext>
            </a:extLst>
          </p:cNvPr>
          <p:cNvGrpSpPr/>
          <p:nvPr/>
        </p:nvGrpSpPr>
        <p:grpSpPr>
          <a:xfrm>
            <a:off x="6642626" y="5823177"/>
            <a:ext cx="1484383" cy="689350"/>
            <a:chOff x="8050290" y="2327405"/>
            <a:chExt cx="1828078" cy="66909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5CFCAA6-F404-4A44-FB5C-1727D16BD97B}"/>
                </a:ext>
              </a:extLst>
            </p:cNvPr>
            <p:cNvSpPr/>
            <p:nvPr/>
          </p:nvSpPr>
          <p:spPr>
            <a:xfrm>
              <a:off x="8050290" y="2327405"/>
              <a:ext cx="1828078" cy="415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Major risk </a:t>
              </a:r>
              <a:r>
                <a:rPr lang="nl-NL" sz="105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with</a:t>
              </a: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MH- dry/wet </a:t>
              </a:r>
              <a:r>
                <a:rPr lang="nl-NL" sz="105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ingredients</a:t>
              </a:r>
              <a:endParaRPr lang="nl-NL" sz="1050" dirty="0">
                <a:solidFill>
                  <a:schemeClr val="tx1"/>
                </a:solidFill>
                <a:latin typeface="Abadi" panose="020B0604020104020204" pitchFamily="34" charset="0"/>
                <a:cs typeface="AngsanaUPC" panose="02020603050405020304" pitchFamily="18" charset="-34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7735F5-02CA-1D88-C569-1C469AC9A95A}"/>
                </a:ext>
              </a:extLst>
            </p:cNvPr>
            <p:cNvSpPr/>
            <p:nvPr/>
          </p:nvSpPr>
          <p:spPr>
            <a:xfrm>
              <a:off x="8050290" y="2717709"/>
              <a:ext cx="1828078" cy="27879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0.005</a:t>
              </a:r>
            </a:p>
          </p:txBody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80C1100-57AD-60CF-AB90-A474CD24F226}"/>
              </a:ext>
            </a:extLst>
          </p:cNvPr>
          <p:cNvSpPr/>
          <p:nvPr/>
        </p:nvSpPr>
        <p:spPr>
          <a:xfrm>
            <a:off x="2829415" y="5034341"/>
            <a:ext cx="747489" cy="424438"/>
          </a:xfrm>
          <a:prstGeom prst="rect">
            <a:avLst/>
          </a:prstGeom>
          <a:solidFill>
            <a:srgbClr val="CB5722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spcBef>
                <a:spcPct val="0"/>
              </a:spcBef>
            </a:pPr>
            <a:r>
              <a:rPr lang="nl-NL" sz="105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Dry/Wet? 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0270A086-F976-E7C2-D4BD-4BE95873B926}"/>
              </a:ext>
            </a:extLst>
          </p:cNvPr>
          <p:cNvCxnSpPr>
            <a:cxnSpLocks/>
            <a:stCxn id="157" idx="1"/>
            <a:endCxn id="133" idx="3"/>
          </p:cNvCxnSpPr>
          <p:nvPr/>
        </p:nvCxnSpPr>
        <p:spPr>
          <a:xfrm rot="10800000" flipV="1">
            <a:off x="5518133" y="5246694"/>
            <a:ext cx="798772" cy="439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ACF6EDB-3E4C-24FE-CA60-0DEFC66B0625}"/>
              </a:ext>
            </a:extLst>
          </p:cNvPr>
          <p:cNvSpPr/>
          <p:nvPr/>
        </p:nvSpPr>
        <p:spPr>
          <a:xfrm>
            <a:off x="4482505" y="5043392"/>
            <a:ext cx="1035628" cy="415387"/>
          </a:xfrm>
          <a:prstGeom prst="rect">
            <a:avLst/>
          </a:prstGeom>
          <a:solidFill>
            <a:srgbClr val="CB5722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05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Human contact </a:t>
            </a:r>
            <a:r>
              <a:rPr lang="nl-NL" sz="105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with</a:t>
            </a:r>
            <a:r>
              <a:rPr lang="nl-NL" sz="105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 food?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FF86D12B-0F79-0D88-F210-DB2646FDF09F}"/>
              </a:ext>
            </a:extLst>
          </p:cNvPr>
          <p:cNvCxnSpPr>
            <a:cxnSpLocks/>
            <a:stCxn id="133" idx="2"/>
            <a:endCxn id="124" idx="0"/>
          </p:cNvCxnSpPr>
          <p:nvPr/>
        </p:nvCxnSpPr>
        <p:spPr>
          <a:xfrm rot="5400000">
            <a:off x="4549374" y="5378618"/>
            <a:ext cx="370784" cy="53110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3C53FDE9-AA99-E31D-8579-D956B57C7FC9}"/>
              </a:ext>
            </a:extLst>
          </p:cNvPr>
          <p:cNvCxnSpPr>
            <a:cxnSpLocks/>
            <a:stCxn id="133" idx="2"/>
            <a:endCxn id="126" idx="0"/>
          </p:cNvCxnSpPr>
          <p:nvPr/>
        </p:nvCxnSpPr>
        <p:spPr>
          <a:xfrm rot="16200000" flipH="1">
            <a:off x="5107978" y="5351119"/>
            <a:ext cx="373369" cy="58868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546DBBBD-1189-8ED8-FBB5-CC5CC5784EAF}"/>
              </a:ext>
            </a:extLst>
          </p:cNvPr>
          <p:cNvCxnSpPr>
            <a:cxnSpLocks/>
            <a:stCxn id="157" idx="3"/>
            <a:endCxn id="129" idx="0"/>
          </p:cNvCxnSpPr>
          <p:nvPr/>
        </p:nvCxnSpPr>
        <p:spPr>
          <a:xfrm>
            <a:off x="7064394" y="5246694"/>
            <a:ext cx="320424" cy="576483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17406678-0459-5DD0-D22C-9D55523DD80A}"/>
              </a:ext>
            </a:extLst>
          </p:cNvPr>
          <p:cNvSpPr txBox="1"/>
          <p:nvPr/>
        </p:nvSpPr>
        <p:spPr>
          <a:xfrm>
            <a:off x="6249736" y="6038537"/>
            <a:ext cx="26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X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C4015ED-0F8E-DE28-ADCA-9C3D71E54B5A}"/>
              </a:ext>
            </a:extLst>
          </p:cNvPr>
          <p:cNvGrpSpPr/>
          <p:nvPr/>
        </p:nvGrpSpPr>
        <p:grpSpPr>
          <a:xfrm>
            <a:off x="3042096" y="2151289"/>
            <a:ext cx="2783761" cy="688186"/>
            <a:chOff x="4906017" y="1083718"/>
            <a:chExt cx="1841640" cy="523875"/>
          </a:xfrm>
          <a:solidFill>
            <a:srgbClr val="CB5722"/>
          </a:solidFill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BB2E8566-7133-1DC7-D8C8-56A8D488A0E3}"/>
                </a:ext>
              </a:extLst>
            </p:cNvPr>
            <p:cNvSpPr/>
            <p:nvPr/>
          </p:nvSpPr>
          <p:spPr>
            <a:xfrm>
              <a:off x="4908799" y="1083718"/>
              <a:ext cx="1838858" cy="523875"/>
            </a:xfrm>
            <a:prstGeom prst="round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BC174EC-EDEB-077E-6F93-0B18B967BF58}"/>
                </a:ext>
              </a:extLst>
            </p:cNvPr>
            <p:cNvSpPr/>
            <p:nvPr/>
          </p:nvSpPr>
          <p:spPr>
            <a:xfrm>
              <a:off x="4906017" y="1153243"/>
              <a:ext cx="1838858" cy="39100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600" b="1" dirty="0" err="1">
                  <a:solidFill>
                    <a:schemeClr val="bg1"/>
                  </a:solidFill>
                </a:rPr>
                <a:t>Recontamination</a:t>
              </a:r>
              <a:r>
                <a:rPr lang="nl-NL" sz="1600" b="1" dirty="0">
                  <a:solidFill>
                    <a:schemeClr val="bg1"/>
                  </a:solidFill>
                </a:rPr>
                <a:t> =</a:t>
              </a:r>
              <a:r>
                <a:rPr lang="nl-NL" sz="1600" dirty="0">
                  <a:solidFill>
                    <a:schemeClr val="bg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</a:t>
              </a:r>
            </a:p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600" dirty="0">
                  <a:solidFill>
                    <a:schemeClr val="bg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R </a:t>
              </a:r>
              <a:r>
                <a:rPr lang="nl-NL" sz="1600" baseline="-25000" dirty="0" err="1">
                  <a:solidFill>
                    <a:schemeClr val="bg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environmental</a:t>
              </a:r>
              <a:r>
                <a:rPr lang="nl-NL" sz="1600" baseline="-25000" dirty="0">
                  <a:solidFill>
                    <a:schemeClr val="bg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factor +</a:t>
              </a:r>
              <a:r>
                <a:rPr lang="nl-NL" sz="1600" dirty="0">
                  <a:solidFill>
                    <a:schemeClr val="bg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R </a:t>
              </a:r>
              <a:r>
                <a:rPr lang="nl-NL" sz="1600" baseline="-25000" dirty="0">
                  <a:solidFill>
                    <a:schemeClr val="bg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food handling</a:t>
              </a:r>
              <a:endParaRPr lang="nl-NL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9D848E2C-0FD7-AC9E-5707-9DD9BC83A211}"/>
              </a:ext>
            </a:extLst>
          </p:cNvPr>
          <p:cNvCxnSpPr>
            <a:cxnSpLocks/>
            <a:stCxn id="139" idx="2"/>
            <a:endCxn id="148" idx="0"/>
          </p:cNvCxnSpPr>
          <p:nvPr/>
        </p:nvCxnSpPr>
        <p:spPr>
          <a:xfrm rot="16200000" flipH="1">
            <a:off x="4320400" y="2955154"/>
            <a:ext cx="233316" cy="1958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DABBFB0-1D84-A501-0EBA-F891AC151E33}"/>
              </a:ext>
            </a:extLst>
          </p:cNvPr>
          <p:cNvGrpSpPr/>
          <p:nvPr/>
        </p:nvGrpSpPr>
        <p:grpSpPr>
          <a:xfrm>
            <a:off x="2147651" y="3998111"/>
            <a:ext cx="2094074" cy="638617"/>
            <a:chOff x="1153947" y="1549011"/>
            <a:chExt cx="1367016" cy="638617"/>
          </a:xfrm>
          <a:solidFill>
            <a:srgbClr val="CB5722"/>
          </a:solidFill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4CC523C-983C-00C5-61D1-2B12D7F43D19}"/>
                </a:ext>
              </a:extLst>
            </p:cNvPr>
            <p:cNvSpPr/>
            <p:nvPr/>
          </p:nvSpPr>
          <p:spPr>
            <a:xfrm>
              <a:off x="1153948" y="1549011"/>
              <a:ext cx="1367015" cy="256032"/>
            </a:xfrm>
            <a:prstGeom prst="rect">
              <a:avLst/>
            </a:prstGeom>
            <a:grpFill/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spcBef>
                  <a:spcPct val="0"/>
                </a:spcBef>
              </a:pPr>
              <a:r>
                <a:rPr lang="nl-NL" sz="1200" dirty="0" err="1">
                  <a:solidFill>
                    <a:schemeClr val="bg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Environmental</a:t>
              </a:r>
              <a:r>
                <a:rPr lang="nl-NL" sz="1200" dirty="0">
                  <a:solidFill>
                    <a:schemeClr val="bg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factor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BA904DD-6C37-B614-8749-84504F42CE8E}"/>
                </a:ext>
              </a:extLst>
            </p:cNvPr>
            <p:cNvSpPr/>
            <p:nvPr/>
          </p:nvSpPr>
          <p:spPr>
            <a:xfrm>
              <a:off x="1153947" y="1810140"/>
              <a:ext cx="1367016" cy="377488"/>
            </a:xfrm>
            <a:prstGeom prst="rect">
              <a:avLst/>
            </a:prstGeom>
            <a:solidFill>
              <a:schemeClr val="bg1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spcBef>
                  <a:spcPct val="0"/>
                </a:spcBef>
              </a:pPr>
              <a:r>
                <a:rPr lang="nl-NL" sz="120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Include</a:t>
              </a:r>
              <a:r>
                <a:rPr lang="nl-NL" sz="120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</a:t>
              </a:r>
              <a:r>
                <a:rPr lang="nl-NL" sz="120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possible</a:t>
              </a:r>
              <a:r>
                <a:rPr lang="nl-NL" sz="120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</a:t>
              </a:r>
              <a:r>
                <a:rPr lang="nl-NL" sz="120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environmental</a:t>
              </a:r>
              <a:r>
                <a:rPr lang="nl-NL" sz="120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</a:t>
              </a:r>
              <a:r>
                <a:rPr lang="nl-NL" sz="120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contaminants</a:t>
              </a:r>
              <a:r>
                <a:rPr lang="nl-NL" sz="120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?</a:t>
              </a:r>
            </a:p>
          </p:txBody>
        </p:sp>
      </p:grp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92637ACF-37B6-F809-861A-0799B48EEA18}"/>
              </a:ext>
            </a:extLst>
          </p:cNvPr>
          <p:cNvCxnSpPr>
            <a:cxnSpLocks/>
            <a:stCxn id="131" idx="2"/>
            <a:endCxn id="156" idx="0"/>
          </p:cNvCxnSpPr>
          <p:nvPr/>
        </p:nvCxnSpPr>
        <p:spPr>
          <a:xfrm rot="5400000">
            <a:off x="3016476" y="5645463"/>
            <a:ext cx="373369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35A3D1C-FEAC-B74D-2E14-05C53936DE87}"/>
              </a:ext>
            </a:extLst>
          </p:cNvPr>
          <p:cNvGrpSpPr/>
          <p:nvPr/>
        </p:nvGrpSpPr>
        <p:grpSpPr>
          <a:xfrm>
            <a:off x="3463014" y="3072791"/>
            <a:ext cx="1950044" cy="521772"/>
            <a:chOff x="4592933" y="1231083"/>
            <a:chExt cx="1950044" cy="521772"/>
          </a:xfrm>
          <a:solidFill>
            <a:srgbClr val="CB5722"/>
          </a:solidFill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D213F00-3A1A-62D7-927A-D168F855A0ED}"/>
                </a:ext>
              </a:extLst>
            </p:cNvPr>
            <p:cNvSpPr/>
            <p:nvPr/>
          </p:nvSpPr>
          <p:spPr>
            <a:xfrm>
              <a:off x="4592933" y="1478560"/>
              <a:ext cx="1950043" cy="274295"/>
            </a:xfrm>
            <a:prstGeom prst="rect">
              <a:avLst/>
            </a:prstGeom>
            <a:solidFill>
              <a:schemeClr val="bg1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spcBef>
                  <a:spcPct val="0"/>
                </a:spcBef>
              </a:pPr>
              <a:r>
                <a:rPr lang="nl-NL" sz="120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Processing in close bag?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3E6B68F-876C-9A79-E908-B7A1DD896009}"/>
                </a:ext>
              </a:extLst>
            </p:cNvPr>
            <p:cNvSpPr/>
            <p:nvPr/>
          </p:nvSpPr>
          <p:spPr>
            <a:xfrm>
              <a:off x="4592934" y="1231083"/>
              <a:ext cx="1950043" cy="256033"/>
            </a:xfrm>
            <a:prstGeom prst="rect">
              <a:avLst/>
            </a:prstGeom>
            <a:grpFill/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spcBef>
                  <a:spcPct val="0"/>
                </a:spcBef>
              </a:pPr>
              <a:r>
                <a:rPr lang="nl-NL" sz="1200" dirty="0">
                  <a:solidFill>
                    <a:schemeClr val="bg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Food handling</a:t>
              </a:r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83B7AF22-148E-B5A1-8452-C9088B160DA6}"/>
              </a:ext>
            </a:extLst>
          </p:cNvPr>
          <p:cNvSpPr txBox="1"/>
          <p:nvPr/>
        </p:nvSpPr>
        <p:spPr>
          <a:xfrm>
            <a:off x="6483591" y="3684451"/>
            <a:ext cx="1879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C00000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*Zero here indicates the entire branch of recontamination will be excluded from RR instead of multiplying with the value zero</a:t>
            </a:r>
            <a:endParaRPr lang="en-GB" sz="1000" i="1" dirty="0">
              <a:solidFill>
                <a:srgbClr val="C00000"/>
              </a:solidFill>
              <a:latin typeface="Abadi" panose="020B0604020104020204" pitchFamily="34" charset="0"/>
              <a:cs typeface="AngsanaUPC" panose="02020603050405020304" pitchFamily="18" charset="-34"/>
            </a:endParaRP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56994A5D-CF2A-EF0F-0D3B-A98AE856E682}"/>
              </a:ext>
            </a:extLst>
          </p:cNvPr>
          <p:cNvCxnSpPr>
            <a:cxnSpLocks/>
            <a:stCxn id="147" idx="2"/>
            <a:endCxn id="143" idx="0"/>
          </p:cNvCxnSpPr>
          <p:nvPr/>
        </p:nvCxnSpPr>
        <p:spPr>
          <a:xfrm rot="5400000">
            <a:off x="3614589" y="3174664"/>
            <a:ext cx="403548" cy="1243347"/>
          </a:xfrm>
          <a:prstGeom prst="bentConnector3">
            <a:avLst>
              <a:gd name="adj1" fmla="val 52411"/>
            </a:avLst>
          </a:prstGeom>
          <a:ln w="19050">
            <a:solidFill>
              <a:schemeClr val="tx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0B36F48-6CCC-EFD2-2600-27D92D51DD20}"/>
              </a:ext>
            </a:extLst>
          </p:cNvPr>
          <p:cNvSpPr txBox="1"/>
          <p:nvPr/>
        </p:nvSpPr>
        <p:spPr>
          <a:xfrm>
            <a:off x="5725608" y="2974560"/>
            <a:ext cx="386644" cy="2539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badi" panose="020B0604020104020204" pitchFamily="34" charset="0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21F2683-9C37-8222-639D-BC77DC810FB3}"/>
              </a:ext>
            </a:extLst>
          </p:cNvPr>
          <p:cNvSpPr txBox="1"/>
          <p:nvPr/>
        </p:nvSpPr>
        <p:spPr>
          <a:xfrm>
            <a:off x="4387112" y="3593389"/>
            <a:ext cx="346570" cy="2539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badi" panose="020B0604020104020204" pitchFamily="34" charset="0"/>
                <a:cs typeface="AngsanaUPC" panose="02020603050405020304" pitchFamily="18" charset="-34"/>
              </a:rPr>
              <a:t>No</a:t>
            </a:r>
          </a:p>
        </p:txBody>
      </p:sp>
      <p:graphicFrame>
        <p:nvGraphicFramePr>
          <p:cNvPr id="153" name="Table 152">
            <a:extLst>
              <a:ext uri="{FF2B5EF4-FFF2-40B4-BE49-F238E27FC236}">
                <a16:creationId xmlns:a16="http://schemas.microsoft.com/office/drawing/2014/main" id="{1759E4EC-634F-7E10-F87E-591D0A692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24949"/>
              </p:ext>
            </p:extLst>
          </p:nvPr>
        </p:nvGraphicFramePr>
        <p:xfrm>
          <a:off x="5725608" y="6610627"/>
          <a:ext cx="2376522" cy="90106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39071">
                  <a:extLst>
                    <a:ext uri="{9D8B030D-6E8A-4147-A177-3AD203B41FA5}">
                      <a16:colId xmlns:a16="http://schemas.microsoft.com/office/drawing/2014/main" val="296708545"/>
                    </a:ext>
                  </a:extLst>
                </a:gridCol>
                <a:gridCol w="1437451">
                  <a:extLst>
                    <a:ext uri="{9D8B030D-6E8A-4147-A177-3AD203B41FA5}">
                      <a16:colId xmlns:a16="http://schemas.microsoft.com/office/drawing/2014/main" val="39531428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b="1" u="none" strike="noStrike" dirty="0" err="1">
                          <a:effectLst/>
                        </a:rPr>
                        <a:t>Category</a:t>
                      </a:r>
                      <a:r>
                        <a:rPr lang="nl-NL" sz="1050" b="1" u="none" strike="noStrike" dirty="0">
                          <a:effectLst/>
                        </a:rPr>
                        <a:t> of dry </a:t>
                      </a:r>
                      <a:r>
                        <a:rPr lang="nl-NL" sz="1050" b="1" u="none" strike="noStrike" dirty="0" err="1">
                          <a:effectLst/>
                        </a:rPr>
                        <a:t>ingredients</a:t>
                      </a:r>
                      <a:endParaRPr lang="nl-NL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Risk of recontamination for relevant hazard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802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dry </a:t>
                      </a:r>
                      <a:r>
                        <a:rPr lang="nl-NL" sz="1050" u="none" strike="noStrike" dirty="0" err="1">
                          <a:effectLst/>
                        </a:rPr>
                        <a:t>spices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u="none" strike="noStrike" dirty="0">
                          <a:effectLst/>
                        </a:rPr>
                        <a:t>0.5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367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 err="1">
                          <a:effectLst/>
                        </a:rPr>
                        <a:t>others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u="none" strike="noStrike" dirty="0">
                          <a:effectLst/>
                        </a:rPr>
                        <a:t>0.05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1372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dry </a:t>
                      </a:r>
                      <a:r>
                        <a:rPr lang="nl-NL" sz="1050" u="none" strike="noStrike" dirty="0" err="1">
                          <a:effectLst/>
                        </a:rPr>
                        <a:t>vitamins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u="none" strike="noStrike" dirty="0">
                          <a:effectLst/>
                        </a:rPr>
                        <a:t>0.005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62285"/>
                  </a:ext>
                </a:extLst>
              </a:tr>
            </a:tbl>
          </a:graphicData>
        </a:graphic>
      </p:graphicFrame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13984A8-0396-EE32-8AB0-4D51B4954317}"/>
              </a:ext>
            </a:extLst>
          </p:cNvPr>
          <p:cNvGrpSpPr/>
          <p:nvPr/>
        </p:nvGrpSpPr>
        <p:grpSpPr>
          <a:xfrm>
            <a:off x="2490564" y="5832148"/>
            <a:ext cx="1425189" cy="684343"/>
            <a:chOff x="1449302" y="2444611"/>
            <a:chExt cx="1202765" cy="68434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A8A55F9-EBA0-00F7-0744-3DDBD0B82812}"/>
                </a:ext>
              </a:extLst>
            </p:cNvPr>
            <p:cNvSpPr/>
            <p:nvPr/>
          </p:nvSpPr>
          <p:spPr>
            <a:xfrm>
              <a:off x="1449303" y="2872923"/>
              <a:ext cx="1202764" cy="2560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0.001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30E09FD-06F6-6A6D-6C2A-A408D87251B8}"/>
                </a:ext>
              </a:extLst>
            </p:cNvPr>
            <p:cNvSpPr/>
            <p:nvPr/>
          </p:nvSpPr>
          <p:spPr>
            <a:xfrm>
              <a:off x="1449302" y="2444611"/>
              <a:ext cx="1202765" cy="4346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Minor risk </a:t>
              </a:r>
              <a:r>
                <a:rPr lang="nl-NL" sz="105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with</a:t>
              </a: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MH- dry/wet environment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81F03C0-64BE-00C5-EEA4-DAF2619964F9}"/>
              </a:ext>
            </a:extLst>
          </p:cNvPr>
          <p:cNvSpPr/>
          <p:nvPr/>
        </p:nvSpPr>
        <p:spPr>
          <a:xfrm>
            <a:off x="6316905" y="5034475"/>
            <a:ext cx="747489" cy="424438"/>
          </a:xfrm>
          <a:prstGeom prst="rect">
            <a:avLst/>
          </a:prstGeom>
          <a:solidFill>
            <a:srgbClr val="CB5722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spcBef>
                <a:spcPct val="0"/>
              </a:spcBef>
            </a:pPr>
            <a:r>
              <a:rPr lang="nl-NL" sz="105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Dry/Wet?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6D6A709-4D15-0F42-2DEE-074D85CD7416}"/>
              </a:ext>
            </a:extLst>
          </p:cNvPr>
          <p:cNvSpPr txBox="1"/>
          <p:nvPr/>
        </p:nvSpPr>
        <p:spPr>
          <a:xfrm>
            <a:off x="5272653" y="4554394"/>
            <a:ext cx="346570" cy="2539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badi" panose="020B0604020104020204" pitchFamily="34" charset="0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BF9606F-3802-7490-CCC4-9F36CCA49B4A}"/>
              </a:ext>
            </a:extLst>
          </p:cNvPr>
          <p:cNvSpPr txBox="1"/>
          <p:nvPr/>
        </p:nvSpPr>
        <p:spPr>
          <a:xfrm>
            <a:off x="4617387" y="5424840"/>
            <a:ext cx="346570" cy="2539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badi" panose="020B0604020104020204" pitchFamily="34" charset="0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CE0630E-D903-6CA6-043B-C3C18475FD2F}"/>
              </a:ext>
            </a:extLst>
          </p:cNvPr>
          <p:cNvSpPr txBox="1"/>
          <p:nvPr/>
        </p:nvSpPr>
        <p:spPr>
          <a:xfrm>
            <a:off x="4948092" y="5424670"/>
            <a:ext cx="386644" cy="2539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badi" panose="020B0604020104020204" pitchFamily="34" charset="0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AE19EFE-2366-2331-74DE-517E46FDF0AC}"/>
              </a:ext>
            </a:extLst>
          </p:cNvPr>
          <p:cNvSpPr txBox="1"/>
          <p:nvPr/>
        </p:nvSpPr>
        <p:spPr>
          <a:xfrm>
            <a:off x="5569771" y="4550982"/>
            <a:ext cx="386644" cy="2539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badi" panose="020B0604020104020204" pitchFamily="34" charset="0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D1FFF29-484D-669C-84D6-F70C3EC7692D}"/>
              </a:ext>
            </a:extLst>
          </p:cNvPr>
          <p:cNvSpPr txBox="1"/>
          <p:nvPr/>
        </p:nvSpPr>
        <p:spPr>
          <a:xfrm>
            <a:off x="3155604" y="4655164"/>
            <a:ext cx="386644" cy="2539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badi" panose="020B0604020104020204" pitchFamily="34" charset="0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6B41358-B07B-ABC1-5841-608692F1A591}"/>
              </a:ext>
            </a:extLst>
          </p:cNvPr>
          <p:cNvSpPr txBox="1"/>
          <p:nvPr/>
        </p:nvSpPr>
        <p:spPr>
          <a:xfrm>
            <a:off x="3190260" y="5587953"/>
            <a:ext cx="386644" cy="2539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badi" panose="020B0604020104020204" pitchFamily="34" charset="0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E8E138C-23A3-B5B7-A7DE-8E1BB987AE2A}"/>
              </a:ext>
            </a:extLst>
          </p:cNvPr>
          <p:cNvSpPr txBox="1"/>
          <p:nvPr/>
        </p:nvSpPr>
        <p:spPr>
          <a:xfrm>
            <a:off x="2781167" y="4662237"/>
            <a:ext cx="346570" cy="2539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badi" panose="020B0604020104020204" pitchFamily="34" charset="0"/>
                <a:cs typeface="AngsanaUPC" panose="02020603050405020304" pitchFamily="18" charset="-34"/>
              </a:rPr>
              <a:t>No</a:t>
            </a:r>
          </a:p>
        </p:txBody>
      </p: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448E9246-5E65-7720-1B04-1F2A57BAA969}"/>
              </a:ext>
            </a:extLst>
          </p:cNvPr>
          <p:cNvCxnSpPr>
            <a:cxnSpLocks/>
            <a:stCxn id="133" idx="3"/>
            <a:endCxn id="126" idx="0"/>
          </p:cNvCxnSpPr>
          <p:nvPr/>
        </p:nvCxnSpPr>
        <p:spPr>
          <a:xfrm>
            <a:off x="5518133" y="5251086"/>
            <a:ext cx="70873" cy="581062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018A170E-5EAF-50CD-4054-4B901DFC02C2}"/>
              </a:ext>
            </a:extLst>
          </p:cNvPr>
          <p:cNvSpPr txBox="1"/>
          <p:nvPr/>
        </p:nvSpPr>
        <p:spPr>
          <a:xfrm>
            <a:off x="8255613" y="5978233"/>
            <a:ext cx="250456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rgbClr val="C00000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*Assuming 50% of 100% of unprocessed ingredients may be contaminated</a:t>
            </a:r>
            <a:endParaRPr lang="en-GB" sz="1050" i="1" dirty="0">
              <a:solidFill>
                <a:srgbClr val="C00000"/>
              </a:solidFill>
              <a:latin typeface="Abadi" panose="020B0604020104020204" pitchFamily="34" charset="0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84662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20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F5A3CA-E853-E0F8-8649-7AEEE1B3D84C}"/>
              </a:ext>
            </a:extLst>
          </p:cNvPr>
          <p:cNvSpPr txBox="1"/>
          <p:nvPr/>
        </p:nvSpPr>
        <p:spPr>
          <a:xfrm>
            <a:off x="3077068" y="6344125"/>
            <a:ext cx="5110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358772">
              <a:spcAft>
                <a:spcPts val="691"/>
              </a:spcAft>
            </a:pPr>
            <a:r>
              <a:rPr lang="nl-NL" sz="2000" dirty="0" err="1">
                <a:solidFill>
                  <a:schemeClr val="bg1"/>
                </a:solidFill>
              </a:rPr>
              <a:t>Replace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with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addition</a:t>
            </a:r>
            <a:r>
              <a:rPr lang="nl-NL" sz="2000" dirty="0">
                <a:solidFill>
                  <a:schemeClr val="bg1"/>
                </a:solidFill>
              </a:rPr>
              <a:t>, </a:t>
            </a:r>
            <a:r>
              <a:rPr lang="nl-NL" sz="2000" dirty="0" err="1">
                <a:solidFill>
                  <a:schemeClr val="bg1"/>
                </a:solidFill>
              </a:rPr>
              <a:t>and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it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reflects</a:t>
            </a:r>
            <a:r>
              <a:rPr lang="nl-NL" sz="2000" dirty="0">
                <a:solidFill>
                  <a:schemeClr val="bg1"/>
                </a:solidFill>
              </a:rPr>
              <a:t> more </a:t>
            </a:r>
            <a:r>
              <a:rPr lang="nl-NL" sz="2000" dirty="0" err="1">
                <a:solidFill>
                  <a:schemeClr val="bg1"/>
                </a:solidFill>
              </a:rPr>
              <a:t>to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the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reality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AFA0BE-1B36-4F59-C8CE-500D5437B7BF}"/>
              </a:ext>
            </a:extLst>
          </p:cNvPr>
          <p:cNvSpPr txBox="1"/>
          <p:nvPr/>
        </p:nvSpPr>
        <p:spPr>
          <a:xfrm>
            <a:off x="3077068" y="5067061"/>
            <a:ext cx="5110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358772">
              <a:spcAft>
                <a:spcPts val="691"/>
              </a:spcAft>
            </a:pPr>
            <a:r>
              <a:rPr lang="nl-NL" sz="2000" dirty="0" err="1">
                <a:solidFill>
                  <a:schemeClr val="bg1"/>
                </a:solidFill>
              </a:rPr>
              <a:t>Selection</a:t>
            </a:r>
            <a:r>
              <a:rPr lang="nl-NL" sz="2000" dirty="0">
                <a:solidFill>
                  <a:schemeClr val="bg1"/>
                </a:solidFill>
              </a:rPr>
              <a:t> of more options </a:t>
            </a:r>
            <a:r>
              <a:rPr lang="nl-NL" sz="2000" dirty="0" err="1">
                <a:solidFill>
                  <a:schemeClr val="bg1"/>
                </a:solidFill>
              </a:rPr>
              <a:t>for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recontamination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category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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lower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value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due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to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multiplication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720AB5-E451-5D94-1BF9-4B4ADAC578AF}"/>
              </a:ext>
            </a:extLst>
          </p:cNvPr>
          <p:cNvSpPr txBox="1"/>
          <p:nvPr/>
        </p:nvSpPr>
        <p:spPr>
          <a:xfrm>
            <a:off x="1231900" y="5105989"/>
            <a:ext cx="1845168" cy="523220"/>
          </a:xfrm>
          <a:prstGeom prst="rect">
            <a:avLst/>
          </a:prstGeom>
          <a:solidFill>
            <a:srgbClr val="E1207D"/>
          </a:solidFill>
        </p:spPr>
        <p:txBody>
          <a:bodyPr wrap="square" rtlCol="0">
            <a:spAutoFit/>
          </a:bodyPr>
          <a:lstStyle/>
          <a:p>
            <a:pPr algn="ctr" defTabSz="2358772">
              <a:spcAft>
                <a:spcPts val="691"/>
              </a:spcAft>
            </a:pPr>
            <a:r>
              <a:rPr lang="nl-NL" sz="2800" b="1" dirty="0" err="1">
                <a:solidFill>
                  <a:schemeClr val="bg1"/>
                </a:solidFill>
              </a:rPr>
              <a:t>Problem</a:t>
            </a:r>
            <a:r>
              <a:rPr lang="nl-NL" sz="2800" b="1" dirty="0">
                <a:solidFill>
                  <a:schemeClr val="bg1"/>
                </a:solidFill>
              </a:rPr>
              <a:t>: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6625E6-545C-7CC2-E4D7-CA85060D264D}"/>
              </a:ext>
            </a:extLst>
          </p:cNvPr>
          <p:cNvSpPr txBox="1"/>
          <p:nvPr/>
        </p:nvSpPr>
        <p:spPr>
          <a:xfrm>
            <a:off x="1208713" y="6344125"/>
            <a:ext cx="1743568" cy="528566"/>
          </a:xfrm>
          <a:prstGeom prst="rect">
            <a:avLst/>
          </a:prstGeom>
          <a:solidFill>
            <a:srgbClr val="E1207D"/>
          </a:solidFill>
        </p:spPr>
        <p:txBody>
          <a:bodyPr wrap="square" rtlCol="0">
            <a:spAutoFit/>
          </a:bodyPr>
          <a:lstStyle/>
          <a:p>
            <a:pPr algn="ctr" defTabSz="2358772">
              <a:spcAft>
                <a:spcPts val="691"/>
              </a:spcAft>
            </a:pPr>
            <a:r>
              <a:rPr lang="nl-NL" sz="2800" b="1" dirty="0">
                <a:solidFill>
                  <a:schemeClr val="bg1"/>
                </a:solidFill>
              </a:rPr>
              <a:t>Solution:</a:t>
            </a:r>
            <a:endParaRPr lang="en-GB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BAAC8A-6EE9-B855-05E6-A03BE00D5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838351"/>
              </p:ext>
            </p:extLst>
          </p:nvPr>
        </p:nvGraphicFramePr>
        <p:xfrm>
          <a:off x="1436944" y="342928"/>
          <a:ext cx="10470916" cy="4330065"/>
        </p:xfrm>
        <a:graphic>
          <a:graphicData uri="http://schemas.openxmlformats.org/drawingml/2006/table">
            <a:tbl>
              <a:tblPr/>
              <a:tblGrid>
                <a:gridCol w="3026053">
                  <a:extLst>
                    <a:ext uri="{9D8B030D-6E8A-4147-A177-3AD203B41FA5}">
                      <a16:colId xmlns:a16="http://schemas.microsoft.com/office/drawing/2014/main" val="2260579800"/>
                    </a:ext>
                  </a:extLst>
                </a:gridCol>
                <a:gridCol w="1385000">
                  <a:extLst>
                    <a:ext uri="{9D8B030D-6E8A-4147-A177-3AD203B41FA5}">
                      <a16:colId xmlns:a16="http://schemas.microsoft.com/office/drawing/2014/main" val="1696035001"/>
                    </a:ext>
                  </a:extLst>
                </a:gridCol>
                <a:gridCol w="744874">
                  <a:extLst>
                    <a:ext uri="{9D8B030D-6E8A-4147-A177-3AD203B41FA5}">
                      <a16:colId xmlns:a16="http://schemas.microsoft.com/office/drawing/2014/main" val="177833405"/>
                    </a:ext>
                  </a:extLst>
                </a:gridCol>
                <a:gridCol w="744874">
                  <a:extLst>
                    <a:ext uri="{9D8B030D-6E8A-4147-A177-3AD203B41FA5}">
                      <a16:colId xmlns:a16="http://schemas.microsoft.com/office/drawing/2014/main" val="1213419057"/>
                    </a:ext>
                  </a:extLst>
                </a:gridCol>
                <a:gridCol w="744874">
                  <a:extLst>
                    <a:ext uri="{9D8B030D-6E8A-4147-A177-3AD203B41FA5}">
                      <a16:colId xmlns:a16="http://schemas.microsoft.com/office/drawing/2014/main" val="4103570061"/>
                    </a:ext>
                  </a:extLst>
                </a:gridCol>
                <a:gridCol w="744874">
                  <a:extLst>
                    <a:ext uri="{9D8B030D-6E8A-4147-A177-3AD203B41FA5}">
                      <a16:colId xmlns:a16="http://schemas.microsoft.com/office/drawing/2014/main" val="687620042"/>
                    </a:ext>
                  </a:extLst>
                </a:gridCol>
                <a:gridCol w="1047481">
                  <a:extLst>
                    <a:ext uri="{9D8B030D-6E8A-4147-A177-3AD203B41FA5}">
                      <a16:colId xmlns:a16="http://schemas.microsoft.com/office/drawing/2014/main" val="1315880385"/>
                    </a:ext>
                  </a:extLst>
                </a:gridCol>
                <a:gridCol w="1288012">
                  <a:extLst>
                    <a:ext uri="{9D8B030D-6E8A-4147-A177-3AD203B41FA5}">
                      <a16:colId xmlns:a16="http://schemas.microsoft.com/office/drawing/2014/main" val="2242803321"/>
                    </a:ext>
                  </a:extLst>
                </a:gridCol>
                <a:gridCol w="744874">
                  <a:extLst>
                    <a:ext uri="{9D8B030D-6E8A-4147-A177-3AD203B41FA5}">
                      <a16:colId xmlns:a16="http://schemas.microsoft.com/office/drawing/2014/main" val="523876434"/>
                    </a:ext>
                  </a:extLst>
                </a:gridCol>
              </a:tblGrid>
              <a:tr h="408835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Recontamination</a:t>
                      </a:r>
                      <a:r>
                        <a:rPr lang="nl-NL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scenario </a:t>
                      </a:r>
                      <a:r>
                        <a:rPr lang="nl-NL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comparision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48974"/>
                  </a:ext>
                </a:extLst>
              </a:tr>
              <a:tr h="208333"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Assign</a:t>
                      </a:r>
                      <a:r>
                        <a:rPr lang="nl-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risk </a:t>
                      </a:r>
                      <a:r>
                        <a:rPr lang="nl-NL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values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947318"/>
                  </a:ext>
                </a:extLst>
              </a:tr>
              <a:tr h="208333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Aseptic</a:t>
                      </a:r>
                      <a:r>
                        <a:rPr lang="nl-NL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processing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385608"/>
                  </a:ext>
                </a:extLst>
              </a:tr>
              <a:tr h="709587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Environment factor: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vitamin</a:t>
                      </a:r>
                      <a:br>
                        <a:rPr lang="nl-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nl-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 human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dry ingre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spices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addition of 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dry options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addition of all dry options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human contamination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19069"/>
                  </a:ext>
                </a:extLst>
              </a:tr>
              <a:tr h="208333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Wet environment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1E-6 OR 0.005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069087"/>
                  </a:ext>
                </a:extLst>
              </a:tr>
              <a:tr h="208333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Dry environment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311046"/>
                  </a:ext>
                </a:extLst>
              </a:tr>
              <a:tr h="208333"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997660"/>
                  </a:ext>
                </a:extLst>
              </a:tr>
              <a:tr h="208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Addition of dry herbs or spices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1E-6 OR 0.005 OR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 or 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820508"/>
                  </a:ext>
                </a:extLst>
              </a:tr>
              <a:tr h="208333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Addition</a:t>
                      </a:r>
                      <a:r>
                        <a:rPr lang="nl-NL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of dry </a:t>
                      </a:r>
                      <a:r>
                        <a:rPr lang="nl-NL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vitamins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921731"/>
                  </a:ext>
                </a:extLst>
              </a:tr>
              <a:tr h="208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Addition of other dry ingredients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204105"/>
                  </a:ext>
                </a:extLst>
              </a:tr>
              <a:tr h="208333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Human cross-</a:t>
                      </a:r>
                      <a:r>
                        <a:rPr lang="nl-NL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contamination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692938"/>
                  </a:ext>
                </a:extLst>
              </a:tr>
              <a:tr h="208333"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Calculated risk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5.00E-09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5.00E-08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1.25E-10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6.25E-13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55380"/>
                  </a:ext>
                </a:extLst>
              </a:tr>
              <a:tr h="358709"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3.34E-03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3.62E-03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root </a:t>
                      </a:r>
                      <a:r>
                        <a:rPr lang="nl-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158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14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20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AFA0BE-1B36-4F59-C8CE-500D5437B7BF}"/>
              </a:ext>
            </a:extLst>
          </p:cNvPr>
          <p:cNvSpPr txBox="1"/>
          <p:nvPr/>
        </p:nvSpPr>
        <p:spPr>
          <a:xfrm>
            <a:off x="2365868" y="5105989"/>
            <a:ext cx="5110006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358772">
              <a:spcAft>
                <a:spcPts val="691"/>
              </a:spcAft>
            </a:pPr>
            <a:r>
              <a:rPr lang="nl-NL" sz="2000" dirty="0">
                <a:solidFill>
                  <a:schemeClr val="bg1"/>
                </a:solidFill>
              </a:rPr>
              <a:t>Scenario 1: “ 0 “ in </a:t>
            </a:r>
            <a:r>
              <a:rPr lang="nl-NL" sz="2000" dirty="0" err="1">
                <a:solidFill>
                  <a:schemeClr val="bg1"/>
                </a:solidFill>
              </a:rPr>
              <a:t>the</a:t>
            </a:r>
            <a:r>
              <a:rPr lang="nl-NL" sz="2000" dirty="0">
                <a:solidFill>
                  <a:schemeClr val="bg1"/>
                </a:solidFill>
              </a:rPr>
              <a:t> RP </a:t>
            </a:r>
            <a:r>
              <a:rPr lang="nl-NL" sz="2000" dirty="0" err="1">
                <a:solidFill>
                  <a:schemeClr val="bg1"/>
                </a:solidFill>
              </a:rPr>
              <a:t>category</a:t>
            </a:r>
            <a:endParaRPr lang="nl-NL" sz="2000" dirty="0">
              <a:solidFill>
                <a:schemeClr val="bg1"/>
              </a:solidFill>
            </a:endParaRPr>
          </a:p>
          <a:p>
            <a:pPr defTabSz="2358772">
              <a:spcAft>
                <a:spcPts val="691"/>
              </a:spcAft>
            </a:pPr>
            <a:r>
              <a:rPr lang="nl-NL" sz="2000" dirty="0" err="1">
                <a:solidFill>
                  <a:schemeClr val="bg1"/>
                </a:solidFill>
              </a:rPr>
              <a:t>Scenerio</a:t>
            </a:r>
            <a:r>
              <a:rPr lang="nl-NL" sz="2000" dirty="0">
                <a:solidFill>
                  <a:schemeClr val="bg1"/>
                </a:solidFill>
              </a:rPr>
              <a:t> 2: “ 0.005” in </a:t>
            </a:r>
            <a:r>
              <a:rPr lang="nl-NL" sz="2000" dirty="0" err="1">
                <a:solidFill>
                  <a:schemeClr val="bg1"/>
                </a:solidFill>
              </a:rPr>
              <a:t>the</a:t>
            </a:r>
            <a:r>
              <a:rPr lang="nl-NL" sz="2000" dirty="0">
                <a:solidFill>
                  <a:schemeClr val="bg1"/>
                </a:solidFill>
              </a:rPr>
              <a:t> RP </a:t>
            </a:r>
            <a:r>
              <a:rPr lang="nl-NL" sz="2000" dirty="0" err="1">
                <a:solidFill>
                  <a:schemeClr val="bg1"/>
                </a:solidFill>
              </a:rPr>
              <a:t>category</a:t>
            </a:r>
            <a:endParaRPr lang="nl-NL" sz="2000" dirty="0">
              <a:solidFill>
                <a:schemeClr val="bg1"/>
              </a:solidFill>
            </a:endParaRPr>
          </a:p>
          <a:p>
            <a:pPr defTabSz="2358772">
              <a:spcAft>
                <a:spcPts val="691"/>
              </a:spcAft>
            </a:pPr>
            <a:endParaRPr lang="nl-NL" sz="2000" dirty="0">
              <a:solidFill>
                <a:schemeClr val="bg1"/>
              </a:solidFill>
            </a:endParaRPr>
          </a:p>
          <a:p>
            <a:pPr defTabSz="2358772">
              <a:spcAft>
                <a:spcPts val="691"/>
              </a:spcAft>
            </a:pPr>
            <a:r>
              <a:rPr lang="nl-NL" sz="2000" dirty="0" err="1">
                <a:solidFill>
                  <a:schemeClr val="bg1"/>
                </a:solidFill>
              </a:rPr>
              <a:t>Final</a:t>
            </a:r>
            <a:r>
              <a:rPr lang="nl-NL" sz="2000" dirty="0">
                <a:solidFill>
                  <a:schemeClr val="bg1"/>
                </a:solidFill>
              </a:rPr>
              <a:t> RR: Scenario 1 </a:t>
            </a:r>
            <a:r>
              <a:rPr lang="nl-NL" sz="2000" dirty="0" err="1">
                <a:solidFill>
                  <a:schemeClr val="bg1"/>
                </a:solidFill>
              </a:rPr>
              <a:t>should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be</a:t>
            </a:r>
            <a:r>
              <a:rPr lang="nl-NL" sz="2000" dirty="0">
                <a:solidFill>
                  <a:schemeClr val="bg1"/>
                </a:solidFill>
              </a:rPr>
              <a:t> &lt; Scenario 2</a:t>
            </a:r>
          </a:p>
          <a:p>
            <a:pPr defTabSz="2358772">
              <a:spcAft>
                <a:spcPts val="691"/>
              </a:spcAft>
            </a:pPr>
            <a:r>
              <a:rPr lang="nl-NL" sz="2000" dirty="0">
                <a:solidFill>
                  <a:schemeClr val="bg1"/>
                </a:solidFill>
              </a:rPr>
              <a:t>But </a:t>
            </a:r>
            <a:r>
              <a:rPr lang="nl-NL" sz="2000" dirty="0" err="1">
                <a:solidFill>
                  <a:schemeClr val="bg1"/>
                </a:solidFill>
              </a:rPr>
              <a:t>it</a:t>
            </a:r>
            <a:r>
              <a:rPr lang="nl-NL" sz="2000" dirty="0">
                <a:solidFill>
                  <a:schemeClr val="bg1"/>
                </a:solidFill>
              </a:rPr>
              <a:t> is </a:t>
            </a:r>
            <a:r>
              <a:rPr lang="nl-NL" sz="2000" dirty="0" err="1">
                <a:solidFill>
                  <a:schemeClr val="bg1"/>
                </a:solidFill>
              </a:rPr>
              <a:t>the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opposite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for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now</a:t>
            </a:r>
            <a:r>
              <a:rPr lang="nl-NL" sz="2000" dirty="0">
                <a:solidFill>
                  <a:schemeClr val="bg1"/>
                </a:solidFill>
              </a:rPr>
              <a:t>. 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720AB5-E451-5D94-1BF9-4B4ADAC578AF}"/>
              </a:ext>
            </a:extLst>
          </p:cNvPr>
          <p:cNvSpPr txBox="1"/>
          <p:nvPr/>
        </p:nvSpPr>
        <p:spPr>
          <a:xfrm>
            <a:off x="228600" y="5105989"/>
            <a:ext cx="1845168" cy="523220"/>
          </a:xfrm>
          <a:prstGeom prst="rect">
            <a:avLst/>
          </a:prstGeom>
          <a:solidFill>
            <a:srgbClr val="E1207D"/>
          </a:solidFill>
        </p:spPr>
        <p:txBody>
          <a:bodyPr wrap="square" rtlCol="0">
            <a:spAutoFit/>
          </a:bodyPr>
          <a:lstStyle/>
          <a:p>
            <a:pPr algn="ctr" defTabSz="2358772">
              <a:spcAft>
                <a:spcPts val="691"/>
              </a:spcAft>
            </a:pPr>
            <a:r>
              <a:rPr lang="nl-NL" sz="2800" b="1" dirty="0" err="1">
                <a:solidFill>
                  <a:schemeClr val="bg1"/>
                </a:solidFill>
              </a:rPr>
              <a:t>Problem</a:t>
            </a:r>
            <a:r>
              <a:rPr lang="nl-NL" sz="2800" b="1" dirty="0">
                <a:solidFill>
                  <a:schemeClr val="bg1"/>
                </a:solidFill>
              </a:rPr>
              <a:t>:</a:t>
            </a:r>
            <a:endParaRPr lang="en-GB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BAAC8A-6EE9-B855-05E6-A03BE00D506A}"/>
              </a:ext>
            </a:extLst>
          </p:cNvPr>
          <p:cNvGraphicFramePr>
            <a:graphicFrameLocks noGrp="1"/>
          </p:cNvGraphicFramePr>
          <p:nvPr/>
        </p:nvGraphicFramePr>
        <p:xfrm>
          <a:off x="1436944" y="342928"/>
          <a:ext cx="10470916" cy="4330065"/>
        </p:xfrm>
        <a:graphic>
          <a:graphicData uri="http://schemas.openxmlformats.org/drawingml/2006/table">
            <a:tbl>
              <a:tblPr/>
              <a:tblGrid>
                <a:gridCol w="3026053">
                  <a:extLst>
                    <a:ext uri="{9D8B030D-6E8A-4147-A177-3AD203B41FA5}">
                      <a16:colId xmlns:a16="http://schemas.microsoft.com/office/drawing/2014/main" val="2260579800"/>
                    </a:ext>
                  </a:extLst>
                </a:gridCol>
                <a:gridCol w="1385000">
                  <a:extLst>
                    <a:ext uri="{9D8B030D-6E8A-4147-A177-3AD203B41FA5}">
                      <a16:colId xmlns:a16="http://schemas.microsoft.com/office/drawing/2014/main" val="1696035001"/>
                    </a:ext>
                  </a:extLst>
                </a:gridCol>
                <a:gridCol w="744874">
                  <a:extLst>
                    <a:ext uri="{9D8B030D-6E8A-4147-A177-3AD203B41FA5}">
                      <a16:colId xmlns:a16="http://schemas.microsoft.com/office/drawing/2014/main" val="177833405"/>
                    </a:ext>
                  </a:extLst>
                </a:gridCol>
                <a:gridCol w="744874">
                  <a:extLst>
                    <a:ext uri="{9D8B030D-6E8A-4147-A177-3AD203B41FA5}">
                      <a16:colId xmlns:a16="http://schemas.microsoft.com/office/drawing/2014/main" val="1213419057"/>
                    </a:ext>
                  </a:extLst>
                </a:gridCol>
                <a:gridCol w="744874">
                  <a:extLst>
                    <a:ext uri="{9D8B030D-6E8A-4147-A177-3AD203B41FA5}">
                      <a16:colId xmlns:a16="http://schemas.microsoft.com/office/drawing/2014/main" val="4103570061"/>
                    </a:ext>
                  </a:extLst>
                </a:gridCol>
                <a:gridCol w="744874">
                  <a:extLst>
                    <a:ext uri="{9D8B030D-6E8A-4147-A177-3AD203B41FA5}">
                      <a16:colId xmlns:a16="http://schemas.microsoft.com/office/drawing/2014/main" val="687620042"/>
                    </a:ext>
                  </a:extLst>
                </a:gridCol>
                <a:gridCol w="1047481">
                  <a:extLst>
                    <a:ext uri="{9D8B030D-6E8A-4147-A177-3AD203B41FA5}">
                      <a16:colId xmlns:a16="http://schemas.microsoft.com/office/drawing/2014/main" val="1315880385"/>
                    </a:ext>
                  </a:extLst>
                </a:gridCol>
                <a:gridCol w="1288012">
                  <a:extLst>
                    <a:ext uri="{9D8B030D-6E8A-4147-A177-3AD203B41FA5}">
                      <a16:colId xmlns:a16="http://schemas.microsoft.com/office/drawing/2014/main" val="2242803321"/>
                    </a:ext>
                  </a:extLst>
                </a:gridCol>
                <a:gridCol w="744874">
                  <a:extLst>
                    <a:ext uri="{9D8B030D-6E8A-4147-A177-3AD203B41FA5}">
                      <a16:colId xmlns:a16="http://schemas.microsoft.com/office/drawing/2014/main" val="523876434"/>
                    </a:ext>
                  </a:extLst>
                </a:gridCol>
              </a:tblGrid>
              <a:tr h="408835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Recontamination</a:t>
                      </a:r>
                      <a:r>
                        <a:rPr lang="nl-NL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scenario </a:t>
                      </a:r>
                      <a:r>
                        <a:rPr lang="nl-NL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comparision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48974"/>
                  </a:ext>
                </a:extLst>
              </a:tr>
              <a:tr h="208333"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Assign</a:t>
                      </a:r>
                      <a:r>
                        <a:rPr lang="nl-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risk </a:t>
                      </a:r>
                      <a:r>
                        <a:rPr lang="nl-NL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values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947318"/>
                  </a:ext>
                </a:extLst>
              </a:tr>
              <a:tr h="208333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Aseptic</a:t>
                      </a:r>
                      <a:r>
                        <a:rPr lang="nl-NL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processing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385608"/>
                  </a:ext>
                </a:extLst>
              </a:tr>
              <a:tr h="709587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Environment factor: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vitamin</a:t>
                      </a:r>
                      <a:br>
                        <a:rPr lang="nl-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nl-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 human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dry ingre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spices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addition of 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dry options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addition of all dry options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human contamination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19069"/>
                  </a:ext>
                </a:extLst>
              </a:tr>
              <a:tr h="208333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Wet environment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1E-6 OR 0.005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069087"/>
                  </a:ext>
                </a:extLst>
              </a:tr>
              <a:tr h="208333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Dry environment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311046"/>
                  </a:ext>
                </a:extLst>
              </a:tr>
              <a:tr h="208333"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997660"/>
                  </a:ext>
                </a:extLst>
              </a:tr>
              <a:tr h="208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Addition of dry herbs or spices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1E-6 OR 0.005 OR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 or 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820508"/>
                  </a:ext>
                </a:extLst>
              </a:tr>
              <a:tr h="208333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Addition</a:t>
                      </a:r>
                      <a:r>
                        <a:rPr lang="nl-NL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of dry </a:t>
                      </a:r>
                      <a:r>
                        <a:rPr lang="nl-NL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vitamins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921731"/>
                  </a:ext>
                </a:extLst>
              </a:tr>
              <a:tr h="208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Addition of other dry ingredients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204105"/>
                  </a:ext>
                </a:extLst>
              </a:tr>
              <a:tr h="208333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Human cross-</a:t>
                      </a:r>
                      <a:r>
                        <a:rPr lang="nl-NL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contamination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692938"/>
                  </a:ext>
                </a:extLst>
              </a:tr>
              <a:tr h="208333"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Calculated risk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5.00E-09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5.00E-08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1.25E-10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6.25E-13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55380"/>
                  </a:ext>
                </a:extLst>
              </a:tr>
              <a:tr h="358709"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3.34E-03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3.62E-03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root </a:t>
                      </a:r>
                      <a:r>
                        <a:rPr lang="nl-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15863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F80EC86-07EE-E20A-3039-1D59667F0752}"/>
              </a:ext>
            </a:extLst>
          </p:cNvPr>
          <p:cNvSpPr txBox="1"/>
          <p:nvPr/>
        </p:nvSpPr>
        <p:spPr>
          <a:xfrm>
            <a:off x="8011166" y="5152155"/>
            <a:ext cx="4436726" cy="954107"/>
          </a:xfrm>
          <a:prstGeom prst="rect">
            <a:avLst/>
          </a:prstGeom>
          <a:solidFill>
            <a:srgbClr val="E1207D"/>
          </a:solidFill>
        </p:spPr>
        <p:txBody>
          <a:bodyPr wrap="square" rtlCol="0">
            <a:spAutoFit/>
          </a:bodyPr>
          <a:lstStyle/>
          <a:p>
            <a:pPr algn="ctr" defTabSz="2358772">
              <a:spcAft>
                <a:spcPts val="691"/>
              </a:spcAft>
            </a:pPr>
            <a:r>
              <a:rPr lang="nl-NL" sz="2800" b="1" dirty="0">
                <a:solidFill>
                  <a:schemeClr val="bg1"/>
                </a:solidFill>
              </a:rPr>
              <a:t>Solution: </a:t>
            </a:r>
            <a:r>
              <a:rPr lang="nl-NL" sz="2800" dirty="0" err="1">
                <a:solidFill>
                  <a:schemeClr val="bg1"/>
                </a:solidFill>
              </a:rPr>
              <a:t>addition</a:t>
            </a:r>
            <a:r>
              <a:rPr lang="nl-NL" sz="2800" dirty="0">
                <a:solidFill>
                  <a:schemeClr val="bg1"/>
                </a:solidFill>
              </a:rPr>
              <a:t> </a:t>
            </a:r>
            <a:r>
              <a:rPr lang="nl-NL" sz="2800" dirty="0" err="1">
                <a:solidFill>
                  <a:schemeClr val="bg1"/>
                </a:solidFill>
              </a:rPr>
              <a:t>will</a:t>
            </a:r>
            <a:r>
              <a:rPr lang="nl-NL" sz="2800" dirty="0">
                <a:solidFill>
                  <a:schemeClr val="bg1"/>
                </a:solidFill>
              </a:rPr>
              <a:t> </a:t>
            </a:r>
            <a:r>
              <a:rPr lang="nl-NL" sz="2800" dirty="0" err="1">
                <a:solidFill>
                  <a:schemeClr val="bg1"/>
                </a:solidFill>
              </a:rPr>
              <a:t>solve</a:t>
            </a:r>
            <a:r>
              <a:rPr lang="nl-NL" sz="2800" dirty="0">
                <a:solidFill>
                  <a:schemeClr val="bg1"/>
                </a:solidFill>
              </a:rPr>
              <a:t> </a:t>
            </a:r>
            <a:r>
              <a:rPr lang="nl-NL" sz="2800" dirty="0" err="1">
                <a:solidFill>
                  <a:schemeClr val="bg1"/>
                </a:solidFill>
              </a:rPr>
              <a:t>the</a:t>
            </a:r>
            <a:r>
              <a:rPr lang="nl-NL" sz="2800" dirty="0">
                <a:solidFill>
                  <a:schemeClr val="bg1"/>
                </a:solidFill>
              </a:rPr>
              <a:t> </a:t>
            </a:r>
            <a:r>
              <a:rPr lang="nl-NL" sz="2800" dirty="0" err="1">
                <a:solidFill>
                  <a:schemeClr val="bg1"/>
                </a:solidFill>
              </a:rPr>
              <a:t>problem</a:t>
            </a:r>
            <a:endParaRPr lang="en-GB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635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BAAC8A-6EE9-B855-05E6-A03BE00D5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43137"/>
              </p:ext>
            </p:extLst>
          </p:nvPr>
        </p:nvGraphicFramePr>
        <p:xfrm>
          <a:off x="1932244" y="254028"/>
          <a:ext cx="10470916" cy="3893820"/>
        </p:xfrm>
        <a:graphic>
          <a:graphicData uri="http://schemas.openxmlformats.org/drawingml/2006/table">
            <a:tbl>
              <a:tblPr/>
              <a:tblGrid>
                <a:gridCol w="3026053">
                  <a:extLst>
                    <a:ext uri="{9D8B030D-6E8A-4147-A177-3AD203B41FA5}">
                      <a16:colId xmlns:a16="http://schemas.microsoft.com/office/drawing/2014/main" val="2260579800"/>
                    </a:ext>
                  </a:extLst>
                </a:gridCol>
                <a:gridCol w="1385000">
                  <a:extLst>
                    <a:ext uri="{9D8B030D-6E8A-4147-A177-3AD203B41FA5}">
                      <a16:colId xmlns:a16="http://schemas.microsoft.com/office/drawing/2014/main" val="1696035001"/>
                    </a:ext>
                  </a:extLst>
                </a:gridCol>
                <a:gridCol w="744874">
                  <a:extLst>
                    <a:ext uri="{9D8B030D-6E8A-4147-A177-3AD203B41FA5}">
                      <a16:colId xmlns:a16="http://schemas.microsoft.com/office/drawing/2014/main" val="177833405"/>
                    </a:ext>
                  </a:extLst>
                </a:gridCol>
                <a:gridCol w="744874">
                  <a:extLst>
                    <a:ext uri="{9D8B030D-6E8A-4147-A177-3AD203B41FA5}">
                      <a16:colId xmlns:a16="http://schemas.microsoft.com/office/drawing/2014/main" val="1213419057"/>
                    </a:ext>
                  </a:extLst>
                </a:gridCol>
                <a:gridCol w="744874">
                  <a:extLst>
                    <a:ext uri="{9D8B030D-6E8A-4147-A177-3AD203B41FA5}">
                      <a16:colId xmlns:a16="http://schemas.microsoft.com/office/drawing/2014/main" val="4103570061"/>
                    </a:ext>
                  </a:extLst>
                </a:gridCol>
                <a:gridCol w="744874">
                  <a:extLst>
                    <a:ext uri="{9D8B030D-6E8A-4147-A177-3AD203B41FA5}">
                      <a16:colId xmlns:a16="http://schemas.microsoft.com/office/drawing/2014/main" val="687620042"/>
                    </a:ext>
                  </a:extLst>
                </a:gridCol>
                <a:gridCol w="1047481">
                  <a:extLst>
                    <a:ext uri="{9D8B030D-6E8A-4147-A177-3AD203B41FA5}">
                      <a16:colId xmlns:a16="http://schemas.microsoft.com/office/drawing/2014/main" val="1315880385"/>
                    </a:ext>
                  </a:extLst>
                </a:gridCol>
                <a:gridCol w="1288012">
                  <a:extLst>
                    <a:ext uri="{9D8B030D-6E8A-4147-A177-3AD203B41FA5}">
                      <a16:colId xmlns:a16="http://schemas.microsoft.com/office/drawing/2014/main" val="2242803321"/>
                    </a:ext>
                  </a:extLst>
                </a:gridCol>
                <a:gridCol w="744874">
                  <a:extLst>
                    <a:ext uri="{9D8B030D-6E8A-4147-A177-3AD203B41FA5}">
                      <a16:colId xmlns:a16="http://schemas.microsoft.com/office/drawing/2014/main" val="523876434"/>
                    </a:ext>
                  </a:extLst>
                </a:gridCol>
              </a:tblGrid>
              <a:tr h="408835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Recontamination</a:t>
                      </a:r>
                      <a:r>
                        <a:rPr lang="nl-NL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scenario </a:t>
                      </a:r>
                      <a:r>
                        <a:rPr lang="nl-NL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comparision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48974"/>
                  </a:ext>
                </a:extLst>
              </a:tr>
              <a:tr h="208333"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Assign</a:t>
                      </a:r>
                      <a:r>
                        <a:rPr lang="nl-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risk </a:t>
                      </a:r>
                      <a:r>
                        <a:rPr lang="nl-NL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values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947318"/>
                  </a:ext>
                </a:extLst>
              </a:tr>
              <a:tr h="208333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Aseptic</a:t>
                      </a:r>
                      <a:r>
                        <a:rPr lang="nl-NL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processing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385608"/>
                  </a:ext>
                </a:extLst>
              </a:tr>
              <a:tr h="709587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Environment factor: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vitamin</a:t>
                      </a:r>
                      <a:br>
                        <a:rPr lang="nl-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nl-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 human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dry ingre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spices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addition of 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dry options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addition of all dry options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human contamination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19069"/>
                  </a:ext>
                </a:extLst>
              </a:tr>
              <a:tr h="208333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Wet environment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1E-6 OR 0.005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069087"/>
                  </a:ext>
                </a:extLst>
              </a:tr>
              <a:tr h="208333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Dry environment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311046"/>
                  </a:ext>
                </a:extLst>
              </a:tr>
              <a:tr h="208333"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997660"/>
                  </a:ext>
                </a:extLst>
              </a:tr>
              <a:tr h="208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Addition of dry herbs or spices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1E-6 OR 0.005 OR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 or 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820508"/>
                  </a:ext>
                </a:extLst>
              </a:tr>
              <a:tr h="208333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Addition</a:t>
                      </a:r>
                      <a:r>
                        <a:rPr lang="nl-NL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of dry </a:t>
                      </a:r>
                      <a:r>
                        <a:rPr lang="nl-NL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vitamins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921731"/>
                  </a:ext>
                </a:extLst>
              </a:tr>
              <a:tr h="208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Addition of other dry ingredients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204105"/>
                  </a:ext>
                </a:extLst>
              </a:tr>
              <a:tr h="208333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Human cross-</a:t>
                      </a:r>
                      <a:r>
                        <a:rPr lang="nl-NL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contamination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692938"/>
                  </a:ext>
                </a:extLst>
              </a:tr>
              <a:tr h="208333"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Calculated risk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2.00E-06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5.00E-03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5.00E-02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5.00E-01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5.55E-01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5.60E-01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5538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1846F42-2E2B-507E-E739-6379B6F577BE}"/>
              </a:ext>
            </a:extLst>
          </p:cNvPr>
          <p:cNvSpPr txBox="1"/>
          <p:nvPr/>
        </p:nvSpPr>
        <p:spPr>
          <a:xfrm>
            <a:off x="879968" y="4515478"/>
            <a:ext cx="5110006" cy="119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358772">
              <a:spcAft>
                <a:spcPts val="691"/>
              </a:spcAft>
            </a:pPr>
            <a:r>
              <a:rPr lang="nl-NL" sz="2000" dirty="0">
                <a:solidFill>
                  <a:schemeClr val="bg1"/>
                </a:solidFill>
              </a:rPr>
              <a:t>Scenario 1: “ 0 “ in </a:t>
            </a:r>
            <a:r>
              <a:rPr lang="nl-NL" sz="2000" dirty="0" err="1">
                <a:solidFill>
                  <a:schemeClr val="bg1"/>
                </a:solidFill>
              </a:rPr>
              <a:t>the</a:t>
            </a:r>
            <a:r>
              <a:rPr lang="nl-NL" sz="2000" dirty="0">
                <a:solidFill>
                  <a:schemeClr val="bg1"/>
                </a:solidFill>
              </a:rPr>
              <a:t> RP </a:t>
            </a:r>
            <a:r>
              <a:rPr lang="nl-NL" sz="2000" dirty="0" err="1">
                <a:solidFill>
                  <a:schemeClr val="bg1"/>
                </a:solidFill>
              </a:rPr>
              <a:t>category</a:t>
            </a:r>
            <a:endParaRPr lang="nl-NL" sz="2000" dirty="0">
              <a:solidFill>
                <a:schemeClr val="bg1"/>
              </a:solidFill>
            </a:endParaRPr>
          </a:p>
          <a:p>
            <a:pPr defTabSz="2358772">
              <a:spcAft>
                <a:spcPts val="691"/>
              </a:spcAft>
            </a:pPr>
            <a:r>
              <a:rPr lang="nl-NL" sz="2000" dirty="0" err="1">
                <a:solidFill>
                  <a:schemeClr val="bg1"/>
                </a:solidFill>
              </a:rPr>
              <a:t>Scenerio</a:t>
            </a:r>
            <a:r>
              <a:rPr lang="nl-NL" sz="2000" dirty="0">
                <a:solidFill>
                  <a:schemeClr val="bg1"/>
                </a:solidFill>
              </a:rPr>
              <a:t> 2: “ 0.005” in </a:t>
            </a:r>
            <a:r>
              <a:rPr lang="nl-NL" sz="2000" dirty="0" err="1">
                <a:solidFill>
                  <a:schemeClr val="bg1"/>
                </a:solidFill>
              </a:rPr>
              <a:t>the</a:t>
            </a:r>
            <a:r>
              <a:rPr lang="nl-NL" sz="2000" dirty="0">
                <a:solidFill>
                  <a:schemeClr val="bg1"/>
                </a:solidFill>
              </a:rPr>
              <a:t> RP </a:t>
            </a:r>
            <a:r>
              <a:rPr lang="nl-NL" sz="2000" dirty="0" err="1">
                <a:solidFill>
                  <a:schemeClr val="bg1"/>
                </a:solidFill>
              </a:rPr>
              <a:t>category</a:t>
            </a:r>
            <a:endParaRPr lang="nl-NL" sz="2000" dirty="0">
              <a:solidFill>
                <a:schemeClr val="bg1"/>
              </a:solidFill>
            </a:endParaRPr>
          </a:p>
          <a:p>
            <a:pPr defTabSz="2358772">
              <a:spcAft>
                <a:spcPts val="691"/>
              </a:spcAft>
            </a:pPr>
            <a:endParaRPr lang="nl-NL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B2B184-B4D0-9CA0-E424-CD06A93FE010}"/>
              </a:ext>
            </a:extLst>
          </p:cNvPr>
          <p:cNvSpPr txBox="1"/>
          <p:nvPr/>
        </p:nvSpPr>
        <p:spPr>
          <a:xfrm>
            <a:off x="879968" y="5710677"/>
            <a:ext cx="2447432" cy="119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358772">
              <a:spcAft>
                <a:spcPts val="691"/>
              </a:spcAft>
            </a:pPr>
            <a:r>
              <a:rPr lang="nl-NL" sz="2000" dirty="0" err="1">
                <a:solidFill>
                  <a:schemeClr val="bg1"/>
                </a:solidFill>
              </a:rPr>
              <a:t>Mutiplication</a:t>
            </a:r>
            <a:r>
              <a:rPr lang="nl-NL" sz="2000" dirty="0">
                <a:solidFill>
                  <a:schemeClr val="bg1"/>
                </a:solidFill>
              </a:rPr>
              <a:t>:  </a:t>
            </a:r>
          </a:p>
          <a:p>
            <a:pPr defTabSz="2358772">
              <a:spcAft>
                <a:spcPts val="691"/>
              </a:spcAft>
            </a:pPr>
            <a:r>
              <a:rPr lang="nl-NL" sz="2000" dirty="0">
                <a:solidFill>
                  <a:schemeClr val="bg1"/>
                </a:solidFill>
              </a:rPr>
              <a:t>Scenario 1: “0”* 5  </a:t>
            </a:r>
          </a:p>
          <a:p>
            <a:pPr defTabSz="2358772">
              <a:spcAft>
                <a:spcPts val="691"/>
              </a:spcAft>
            </a:pPr>
            <a:r>
              <a:rPr lang="nl-NL" sz="2000" dirty="0">
                <a:solidFill>
                  <a:schemeClr val="bg1"/>
                </a:solidFill>
              </a:rPr>
              <a:t>Scenario 2: 0.005 * 5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9F4C0A-F590-6E62-6792-E7CD6E9D947A}"/>
              </a:ext>
            </a:extLst>
          </p:cNvPr>
          <p:cNvSpPr txBox="1"/>
          <p:nvPr/>
        </p:nvSpPr>
        <p:spPr>
          <a:xfrm>
            <a:off x="6480668" y="5710677"/>
            <a:ext cx="3844432" cy="119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358772">
              <a:spcAft>
                <a:spcPts val="691"/>
              </a:spcAft>
            </a:pPr>
            <a:r>
              <a:rPr lang="nl-NL" sz="2000" dirty="0" err="1">
                <a:solidFill>
                  <a:schemeClr val="bg1"/>
                </a:solidFill>
              </a:rPr>
              <a:t>Addition</a:t>
            </a:r>
            <a:r>
              <a:rPr lang="nl-NL" sz="2000" dirty="0">
                <a:solidFill>
                  <a:schemeClr val="bg1"/>
                </a:solidFill>
              </a:rPr>
              <a:t>:  </a:t>
            </a:r>
          </a:p>
          <a:p>
            <a:pPr defTabSz="2358772">
              <a:spcAft>
                <a:spcPts val="691"/>
              </a:spcAft>
            </a:pPr>
            <a:r>
              <a:rPr lang="nl-NL" sz="2000" dirty="0">
                <a:solidFill>
                  <a:schemeClr val="bg1"/>
                </a:solidFill>
              </a:rPr>
              <a:t>Scenario 1: 0+5 = 5  </a:t>
            </a:r>
          </a:p>
          <a:p>
            <a:pPr defTabSz="2358772">
              <a:spcAft>
                <a:spcPts val="691"/>
              </a:spcAft>
            </a:pPr>
            <a:r>
              <a:rPr lang="nl-NL" sz="2000" dirty="0">
                <a:solidFill>
                  <a:schemeClr val="bg1"/>
                </a:solidFill>
              </a:rPr>
              <a:t>Scenario 2: 0.005+5 = 5.0005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395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B98DF5-FCAD-B391-26DA-DFBABAAE6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41564" b="75049"/>
          <a:stretch/>
        </p:blipFill>
        <p:spPr>
          <a:xfrm>
            <a:off x="0" y="0"/>
            <a:ext cx="14039850" cy="14223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F5A130-380E-1748-02DC-95D90C1EF267}"/>
              </a:ext>
            </a:extLst>
          </p:cNvPr>
          <p:cNvSpPr txBox="1"/>
          <p:nvPr/>
        </p:nvSpPr>
        <p:spPr>
          <a:xfrm>
            <a:off x="1562101" y="536003"/>
            <a:ext cx="10258536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3600" b="1" kern="0" dirty="0">
                <a:latin typeface="Calibri" panose="020F0502020204030204"/>
              </a:rPr>
              <a:t>Distribution parameter – storage/</a:t>
            </a:r>
            <a:r>
              <a:rPr lang="nl-NL" sz="3600" b="1" kern="0" dirty="0" err="1">
                <a:latin typeface="Calibri" panose="020F0502020204030204"/>
              </a:rPr>
              <a:t>distribute</a:t>
            </a:r>
            <a:r>
              <a:rPr lang="nl-NL" sz="3600" b="1" kern="0" dirty="0">
                <a:latin typeface="Calibri" panose="020F0502020204030204"/>
              </a:rPr>
              <a:t>/</a:t>
            </a:r>
            <a:r>
              <a:rPr lang="nl-NL" sz="3600" b="1" kern="0" dirty="0" err="1">
                <a:latin typeface="Calibri" panose="020F0502020204030204"/>
              </a:rPr>
              <a:t>retail</a:t>
            </a:r>
            <a:endParaRPr lang="nl-NL" sz="3600" b="1" kern="0" dirty="0">
              <a:latin typeface="Calibri" panose="020F0502020204030204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90C6AC1-5D75-8DCA-1E4F-70417EEFC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80048" b="75049"/>
          <a:stretch/>
        </p:blipFill>
        <p:spPr>
          <a:xfrm flipH="1">
            <a:off x="5827783" y="1422399"/>
            <a:ext cx="118012" cy="651444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165F35A-3BFD-5747-EBB2-CB04071DE679}"/>
              </a:ext>
            </a:extLst>
          </p:cNvPr>
          <p:cNvSpPr txBox="1"/>
          <p:nvPr/>
        </p:nvSpPr>
        <p:spPr>
          <a:xfrm>
            <a:off x="1927048" y="1765049"/>
            <a:ext cx="195114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400" b="1" kern="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User’s</a:t>
            </a:r>
            <a:r>
              <a:rPr lang="nl-NL" sz="2400" b="1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input</a:t>
            </a:r>
            <a:endParaRPr lang="nl-NL" sz="2400" b="1" kern="0" dirty="0">
              <a:latin typeface="Calibri" panose="020F050202020403020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714EDD-EAE9-012B-F0BD-DD9E7403188A}"/>
              </a:ext>
            </a:extLst>
          </p:cNvPr>
          <p:cNvSpPr txBox="1"/>
          <p:nvPr/>
        </p:nvSpPr>
        <p:spPr>
          <a:xfrm>
            <a:off x="9096928" y="1803346"/>
            <a:ext cx="2337923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400" b="1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Mira</a:t>
            </a:r>
            <a:endParaRPr lang="nl-NL" sz="2400" b="1" kern="0" dirty="0">
              <a:latin typeface="Calibri" panose="020F0502020204030204"/>
            </a:endParaRPr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00C642BB-777C-432A-B9A0-ECC06F1A3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786798"/>
              </p:ext>
            </p:extLst>
          </p:nvPr>
        </p:nvGraphicFramePr>
        <p:xfrm>
          <a:off x="261780" y="3458490"/>
          <a:ext cx="5006607" cy="18703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60615">
                  <a:extLst>
                    <a:ext uri="{9D8B030D-6E8A-4147-A177-3AD203B41FA5}">
                      <a16:colId xmlns:a16="http://schemas.microsoft.com/office/drawing/2014/main" val="3409433667"/>
                    </a:ext>
                  </a:extLst>
                </a:gridCol>
                <a:gridCol w="1745992">
                  <a:extLst>
                    <a:ext uri="{9D8B030D-6E8A-4147-A177-3AD203B41FA5}">
                      <a16:colId xmlns:a16="http://schemas.microsoft.com/office/drawing/2014/main" val="3013350430"/>
                    </a:ext>
                  </a:extLst>
                </a:gridCol>
              </a:tblGrid>
              <a:tr h="292238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Storage/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</a:rPr>
                        <a:t>distribution</a:t>
                      </a: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</a:rPr>
                        <a:t>retail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</a:rPr>
                        <a:t>Tick</a:t>
                      </a: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 relevant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950767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Room </a:t>
                      </a:r>
                      <a:r>
                        <a:rPr lang="nl-NL" sz="1800" dirty="0" err="1"/>
                        <a:t>temperature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49775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en-GB" sz="1800" dirty="0"/>
                        <a:t>Refrigeration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715781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/>
                        <a:t>F</a:t>
                      </a:r>
                      <a:r>
                        <a:rPr lang="en-GB" sz="1800" dirty="0" err="1"/>
                        <a:t>rozen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58626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 err="1"/>
                        <a:t>Potential</a:t>
                      </a:r>
                      <a:r>
                        <a:rPr lang="nl-NL" sz="1800" dirty="0"/>
                        <a:t> </a:t>
                      </a:r>
                      <a:r>
                        <a:rPr lang="nl-NL" sz="1800" dirty="0" err="1"/>
                        <a:t>temperature</a:t>
                      </a:r>
                      <a:r>
                        <a:rPr lang="nl-NL" sz="1800" dirty="0"/>
                        <a:t> </a:t>
                      </a:r>
                      <a:r>
                        <a:rPr lang="nl-NL" sz="1800" dirty="0" err="1"/>
                        <a:t>abuse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78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9020B4-660A-282B-242F-8F3164F4E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372118"/>
              </p:ext>
            </p:extLst>
          </p:nvPr>
        </p:nvGraphicFramePr>
        <p:xfrm>
          <a:off x="6213301" y="3424480"/>
          <a:ext cx="6893100" cy="33251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41425">
                  <a:extLst>
                    <a:ext uri="{9D8B030D-6E8A-4147-A177-3AD203B41FA5}">
                      <a16:colId xmlns:a16="http://schemas.microsoft.com/office/drawing/2014/main" val="3409433667"/>
                    </a:ext>
                  </a:extLst>
                </a:gridCol>
                <a:gridCol w="856356">
                  <a:extLst>
                    <a:ext uri="{9D8B030D-6E8A-4147-A177-3AD203B41FA5}">
                      <a16:colId xmlns:a16="http://schemas.microsoft.com/office/drawing/2014/main" val="3013350430"/>
                    </a:ext>
                  </a:extLst>
                </a:gridCol>
                <a:gridCol w="1701140">
                  <a:extLst>
                    <a:ext uri="{9D8B030D-6E8A-4147-A177-3AD203B41FA5}">
                      <a16:colId xmlns:a16="http://schemas.microsoft.com/office/drawing/2014/main" val="468239137"/>
                    </a:ext>
                  </a:extLst>
                </a:gridCol>
                <a:gridCol w="2394179">
                  <a:extLst>
                    <a:ext uri="{9D8B030D-6E8A-4147-A177-3AD203B41FA5}">
                      <a16:colId xmlns:a16="http://schemas.microsoft.com/office/drawing/2014/main" val="4143592921"/>
                    </a:ext>
                  </a:extLst>
                </a:gridCol>
              </a:tblGrid>
              <a:tr h="606008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Storage/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</a:rPr>
                        <a:t>distribution</a:t>
                      </a: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</a:rPr>
                        <a:t>retail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5A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</a:rPr>
                        <a:t>Tick</a:t>
                      </a: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 relevant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5A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Food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</a:rPr>
                        <a:t>composition</a:t>
                      </a: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</a:rPr>
                        <a:t>filled</a:t>
                      </a: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</a:rPr>
                        <a:t>by</a:t>
                      </a: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 user 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5A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Cardinal parameter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5AE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950767"/>
                  </a:ext>
                </a:extLst>
              </a:tr>
              <a:tr h="306462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Room </a:t>
                      </a:r>
                      <a:r>
                        <a:rPr lang="nl-NL" sz="1800" dirty="0" err="1"/>
                        <a:t>temperature</a:t>
                      </a: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rgbClr val="F6E2E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/>
                        <a:t>Take data in food parameter</a:t>
                      </a: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 err="1"/>
                        <a:t>Compare</a:t>
                      </a:r>
                      <a:r>
                        <a:rPr lang="nl-NL" sz="1800" dirty="0"/>
                        <a:t> </a:t>
                      </a:r>
                      <a:r>
                        <a:rPr lang="nl-NL" sz="1800" dirty="0" err="1"/>
                        <a:t>with</a:t>
                      </a:r>
                      <a:r>
                        <a:rPr lang="nl-NL" sz="1800" dirty="0"/>
                        <a:t> </a:t>
                      </a:r>
                      <a:r>
                        <a:rPr lang="nl-NL" sz="1800" dirty="0" err="1"/>
                        <a:t>cardinal</a:t>
                      </a:r>
                      <a:r>
                        <a:rPr lang="nl-NL" sz="1800" dirty="0"/>
                        <a:t> parameter in </a:t>
                      </a:r>
                      <a:r>
                        <a:rPr lang="nl-NL" sz="1800" dirty="0" err="1"/>
                        <a:t>Supplementary</a:t>
                      </a:r>
                      <a:r>
                        <a:rPr lang="nl-NL" sz="1800" dirty="0"/>
                        <a:t> </a:t>
                      </a:r>
                      <a:r>
                        <a:rPr lang="nl-NL" sz="1800" dirty="0" err="1"/>
                        <a:t>Table</a:t>
                      </a:r>
                      <a:r>
                        <a:rPr lang="nl-NL" sz="1800" dirty="0"/>
                        <a:t> X, &amp; take </a:t>
                      </a:r>
                      <a:r>
                        <a:rPr lang="nl-NL" sz="1800" dirty="0" err="1"/>
                        <a:t>the</a:t>
                      </a:r>
                      <a:r>
                        <a:rPr lang="nl-NL" sz="1800" dirty="0"/>
                        <a:t> </a:t>
                      </a:r>
                      <a:r>
                        <a:rPr lang="nl-NL" sz="1800" dirty="0" err="1"/>
                        <a:t>estimated</a:t>
                      </a:r>
                      <a:r>
                        <a:rPr lang="nl-NL" sz="1800" dirty="0"/>
                        <a:t> </a:t>
                      </a:r>
                      <a:r>
                        <a:rPr lang="nl-NL" sz="1800" dirty="0" err="1"/>
                        <a:t>likelihood</a:t>
                      </a:r>
                      <a:r>
                        <a:rPr lang="nl-NL" sz="1800" dirty="0"/>
                        <a:t> in step 4_ PPC2</a:t>
                      </a: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49775"/>
                  </a:ext>
                </a:extLst>
              </a:tr>
              <a:tr h="306462">
                <a:tc>
                  <a:txBody>
                    <a:bodyPr/>
                    <a:lstStyle/>
                    <a:p>
                      <a:pPr algn="l"/>
                      <a:r>
                        <a:rPr lang="en-GB" sz="1800" dirty="0"/>
                        <a:t>Refrigeration</a:t>
                      </a:r>
                    </a:p>
                  </a:txBody>
                  <a:tcPr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rgbClr val="F6E2E4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715781"/>
                  </a:ext>
                </a:extLst>
              </a:tr>
              <a:tr h="306462">
                <a:tc>
                  <a:txBody>
                    <a:bodyPr/>
                    <a:lstStyle/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/>
                        <a:t>F</a:t>
                      </a:r>
                      <a:r>
                        <a:rPr lang="en-GB" sz="1800" dirty="0" err="1"/>
                        <a:t>rozen</a:t>
                      </a: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rgbClr val="F6E2E4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58626"/>
                  </a:ext>
                </a:extLst>
              </a:tr>
              <a:tr h="536309">
                <a:tc>
                  <a:txBody>
                    <a:bodyPr/>
                    <a:lstStyle/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 err="1"/>
                        <a:t>Potential</a:t>
                      </a:r>
                      <a:r>
                        <a:rPr lang="nl-NL" sz="1800" dirty="0"/>
                        <a:t> </a:t>
                      </a:r>
                      <a:r>
                        <a:rPr lang="nl-NL" sz="1800" dirty="0" err="1"/>
                        <a:t>temperature</a:t>
                      </a:r>
                      <a:r>
                        <a:rPr lang="nl-NL" sz="1800" dirty="0"/>
                        <a:t> </a:t>
                      </a:r>
                      <a:r>
                        <a:rPr lang="nl-NL" sz="1800" dirty="0" err="1"/>
                        <a:t>abuse</a:t>
                      </a: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rgbClr val="F6E2E4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7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251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CBF68CC5-0D34-BBA2-FE80-51DE3E786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41564" b="75049"/>
          <a:stretch/>
        </p:blipFill>
        <p:spPr>
          <a:xfrm rot="5400000">
            <a:off x="-3893680" y="3886660"/>
            <a:ext cx="7932740" cy="13401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5CC665B-3931-E19D-BE22-C45FEB3DAE56}"/>
              </a:ext>
            </a:extLst>
          </p:cNvPr>
          <p:cNvSpPr txBox="1"/>
          <p:nvPr/>
        </p:nvSpPr>
        <p:spPr>
          <a:xfrm>
            <a:off x="-132678" y="209021"/>
            <a:ext cx="3544276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3600" b="1" kern="0" dirty="0" err="1">
                <a:latin typeface="Calibri" panose="020F0502020204030204"/>
              </a:rPr>
              <a:t>Decision</a:t>
            </a:r>
            <a:r>
              <a:rPr lang="nl-NL" sz="3600" b="1" kern="0" dirty="0">
                <a:latin typeface="Calibri" panose="020F0502020204030204"/>
              </a:rPr>
              <a:t> tree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6D22BB-1AAC-1E69-F98B-8F35B7E9A15E}"/>
              </a:ext>
            </a:extLst>
          </p:cNvPr>
          <p:cNvGrpSpPr/>
          <p:nvPr/>
        </p:nvGrpSpPr>
        <p:grpSpPr>
          <a:xfrm>
            <a:off x="5458942" y="2139518"/>
            <a:ext cx="1992189" cy="804533"/>
            <a:chOff x="4282608" y="2095046"/>
            <a:chExt cx="1992189" cy="80453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080294-5532-B93B-6E36-9DFFC000AFCA}"/>
                </a:ext>
              </a:extLst>
            </p:cNvPr>
            <p:cNvSpPr/>
            <p:nvPr/>
          </p:nvSpPr>
          <p:spPr>
            <a:xfrm>
              <a:off x="4283938" y="2095046"/>
              <a:ext cx="1990859" cy="306011"/>
            </a:xfrm>
            <a:prstGeom prst="rect">
              <a:avLst/>
            </a:prstGeom>
            <a:solidFill>
              <a:srgbClr val="CB5722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spcBef>
                  <a:spcPct val="0"/>
                </a:spcBef>
              </a:pPr>
              <a:r>
                <a:rPr lang="nl-NL" sz="1200" b="1" dirty="0" err="1">
                  <a:solidFill>
                    <a:schemeClr val="bg1"/>
                  </a:solidFill>
                  <a:cs typeface="AngsanaUPC" panose="02020603050405020304" pitchFamily="18" charset="-34"/>
                </a:rPr>
                <a:t>Growth</a:t>
              </a:r>
              <a:r>
                <a:rPr lang="nl-NL" sz="1200" b="1" dirty="0">
                  <a:solidFill>
                    <a:schemeClr val="bg1"/>
                  </a:solidFill>
                  <a:cs typeface="AngsanaUPC" panose="02020603050405020304" pitchFamily="18" charset="-34"/>
                </a:rPr>
                <a:t> Opportunity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677B13-A8BD-37DE-8878-C318B75D9E97}"/>
                </a:ext>
              </a:extLst>
            </p:cNvPr>
            <p:cNvSpPr/>
            <p:nvPr/>
          </p:nvSpPr>
          <p:spPr>
            <a:xfrm>
              <a:off x="4282608" y="2402836"/>
              <a:ext cx="1990859" cy="496743"/>
            </a:xfrm>
            <a:prstGeom prst="rect">
              <a:avLst/>
            </a:prstGeom>
            <a:solidFill>
              <a:schemeClr val="bg1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00" dirty="0">
                  <a:solidFill>
                    <a:schemeClr val="tx1"/>
                  </a:solidFill>
                </a:rPr>
                <a:t>Hazard </a:t>
              </a:r>
              <a:r>
                <a:rPr lang="nl-NL" sz="1200" dirty="0" err="1">
                  <a:solidFill>
                    <a:schemeClr val="tx1"/>
                  </a:solidFill>
                </a:rPr>
                <a:t>needs</a:t>
              </a:r>
              <a:r>
                <a:rPr lang="nl-NL" sz="1200" dirty="0">
                  <a:solidFill>
                    <a:schemeClr val="tx1"/>
                  </a:solidFill>
                </a:rPr>
                <a:t> growth in food </a:t>
              </a:r>
              <a:r>
                <a:rPr lang="nl-NL" sz="1200" dirty="0" err="1">
                  <a:solidFill>
                    <a:schemeClr val="tx1"/>
                  </a:solidFill>
                </a:rPr>
                <a:t>to</a:t>
              </a:r>
              <a:r>
                <a:rPr lang="nl-NL" sz="1200" dirty="0">
                  <a:solidFill>
                    <a:schemeClr val="tx1"/>
                  </a:solidFill>
                </a:rPr>
                <a:t> cause illness?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E3C122F-3922-8E6A-F86D-955CFD4256EC}"/>
              </a:ext>
            </a:extLst>
          </p:cNvPr>
          <p:cNvGrpSpPr/>
          <p:nvPr/>
        </p:nvGrpSpPr>
        <p:grpSpPr>
          <a:xfrm>
            <a:off x="5052865" y="1453014"/>
            <a:ext cx="2783761" cy="471023"/>
            <a:chOff x="4906017" y="1083718"/>
            <a:chExt cx="1841640" cy="523875"/>
          </a:xfrm>
          <a:solidFill>
            <a:srgbClr val="CB5722"/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AE2C340-12DA-06D1-BBF0-A8732BAE4FC1}"/>
                </a:ext>
              </a:extLst>
            </p:cNvPr>
            <p:cNvSpPr/>
            <p:nvPr/>
          </p:nvSpPr>
          <p:spPr>
            <a:xfrm>
              <a:off x="4908799" y="1083718"/>
              <a:ext cx="1838858" cy="523875"/>
            </a:xfrm>
            <a:prstGeom prst="round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66457B-7D9C-3CFF-E4F0-B05E7DFF60C5}"/>
                </a:ext>
              </a:extLst>
            </p:cNvPr>
            <p:cNvSpPr/>
            <p:nvPr/>
          </p:nvSpPr>
          <p:spPr>
            <a:xfrm>
              <a:off x="4906017" y="1153243"/>
              <a:ext cx="1838858" cy="39100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400" b="1" dirty="0">
                  <a:solidFill>
                    <a:schemeClr val="bg1"/>
                  </a:solidFill>
                </a:rPr>
                <a:t>Post-processing control</a:t>
              </a:r>
            </a:p>
          </p:txBody>
        </p: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4C8207A-9668-52C7-5FBF-B67CE4DAB9D9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rot="16200000" flipH="1">
            <a:off x="6343535" y="2027350"/>
            <a:ext cx="215481" cy="8854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642CFB1-1DD7-7BBA-492E-C7075E2F44B0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rot="16200000" flipH="1">
            <a:off x="6330214" y="3068208"/>
            <a:ext cx="248863" cy="54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AC25B0-C508-ED76-307B-3F114A8EC1E0}"/>
              </a:ext>
            </a:extLst>
          </p:cNvPr>
          <p:cNvGrpSpPr/>
          <p:nvPr/>
        </p:nvGrpSpPr>
        <p:grpSpPr>
          <a:xfrm>
            <a:off x="5460273" y="3192914"/>
            <a:ext cx="1990859" cy="1168444"/>
            <a:chOff x="6560679" y="2983291"/>
            <a:chExt cx="1667953" cy="11684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81F5D6-CFC7-4413-E0A5-1DAC2B267B71}"/>
                </a:ext>
              </a:extLst>
            </p:cNvPr>
            <p:cNvSpPr/>
            <p:nvPr/>
          </p:nvSpPr>
          <p:spPr>
            <a:xfrm>
              <a:off x="6560680" y="3677949"/>
              <a:ext cx="1666639" cy="473786"/>
            </a:xfrm>
            <a:prstGeom prst="rect">
              <a:avLst/>
            </a:prstGeom>
            <a:solidFill>
              <a:srgbClr val="E6672D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00" dirty="0">
                  <a:solidFill>
                    <a:schemeClr val="bg1"/>
                  </a:solidFill>
                </a:rPr>
                <a:t>Food </a:t>
              </a:r>
              <a:r>
                <a:rPr lang="nl-NL" sz="1200" dirty="0" err="1">
                  <a:solidFill>
                    <a:schemeClr val="bg1"/>
                  </a:solidFill>
                </a:rPr>
                <a:t>characteristics</a:t>
              </a:r>
              <a:r>
                <a:rPr lang="nl-NL" sz="1200" dirty="0">
                  <a:solidFill>
                    <a:schemeClr val="bg1"/>
                  </a:solidFill>
                </a:rPr>
                <a:t> support hazard </a:t>
              </a:r>
              <a:r>
                <a:rPr lang="nl-NL" sz="1200" dirty="0" err="1">
                  <a:solidFill>
                    <a:schemeClr val="bg1"/>
                  </a:solidFill>
                </a:rPr>
                <a:t>growth</a:t>
              </a:r>
              <a:r>
                <a:rPr lang="nl-NL" sz="1200" dirty="0">
                  <a:solidFill>
                    <a:schemeClr val="bg1"/>
                  </a:solidFill>
                </a:rPr>
                <a:t>?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4BE48E-E12C-EE33-C225-30F46BD79AB4}"/>
                </a:ext>
              </a:extLst>
            </p:cNvPr>
            <p:cNvSpPr/>
            <p:nvPr/>
          </p:nvSpPr>
          <p:spPr>
            <a:xfrm>
              <a:off x="6560679" y="3253975"/>
              <a:ext cx="849045" cy="414053"/>
            </a:xfrm>
            <a:prstGeom prst="rect">
              <a:avLst/>
            </a:prstGeom>
            <a:solidFill>
              <a:schemeClr val="bg1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</a:rPr>
                <a:t>pH &lt;4.5 or &gt;4.5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10D086-513C-BE8C-8424-F6E94227261F}"/>
                </a:ext>
              </a:extLst>
            </p:cNvPr>
            <p:cNvSpPr/>
            <p:nvPr/>
          </p:nvSpPr>
          <p:spPr>
            <a:xfrm>
              <a:off x="7392416" y="3254015"/>
              <a:ext cx="836216" cy="414053"/>
            </a:xfrm>
            <a:prstGeom prst="rect">
              <a:avLst/>
            </a:prstGeom>
            <a:solidFill>
              <a:schemeClr val="bg1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</a:rPr>
                <a:t>Dry/half dry/wet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6E0DD43-C3D6-3ACC-E143-E7F0B8A38943}"/>
                </a:ext>
              </a:extLst>
            </p:cNvPr>
            <p:cNvSpPr/>
            <p:nvPr/>
          </p:nvSpPr>
          <p:spPr>
            <a:xfrm>
              <a:off x="6560679" y="2983291"/>
              <a:ext cx="1666639" cy="270291"/>
            </a:xfrm>
            <a:prstGeom prst="rect">
              <a:avLst/>
            </a:prstGeom>
            <a:solidFill>
              <a:srgbClr val="D85F27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00" b="1" dirty="0">
                  <a:solidFill>
                    <a:schemeClr val="bg1"/>
                  </a:solidFill>
                </a:rPr>
                <a:t>Food </a:t>
              </a:r>
              <a:r>
                <a:rPr lang="nl-NL" sz="1200" b="1" dirty="0" err="1">
                  <a:solidFill>
                    <a:schemeClr val="bg1"/>
                  </a:solidFill>
                </a:rPr>
                <a:t>characteristic</a:t>
              </a:r>
              <a:r>
                <a:rPr lang="nl-NL" sz="1200" b="1" dirty="0">
                  <a:solidFill>
                    <a:schemeClr val="bg1"/>
                  </a:solidFill>
                </a:rPr>
                <a:t> ?</a:t>
              </a:r>
            </a:p>
          </p:txBody>
        </p: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B5FACBC-5E15-E0CD-0B4B-53860E7EC553}"/>
              </a:ext>
            </a:extLst>
          </p:cNvPr>
          <p:cNvCxnSpPr>
            <a:cxnSpLocks/>
            <a:stCxn id="11" idx="2"/>
            <a:endCxn id="31" idx="0"/>
          </p:cNvCxnSpPr>
          <p:nvPr/>
        </p:nvCxnSpPr>
        <p:spPr>
          <a:xfrm rot="5400000">
            <a:off x="6298936" y="4514576"/>
            <a:ext cx="309203" cy="276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EE81713-7EC3-4F8B-9EC6-7A50C7258F11}"/>
              </a:ext>
            </a:extLst>
          </p:cNvPr>
          <p:cNvCxnSpPr>
            <a:cxnSpLocks/>
            <a:stCxn id="11" idx="3"/>
            <a:endCxn id="24" idx="0"/>
          </p:cNvCxnSpPr>
          <p:nvPr/>
        </p:nvCxnSpPr>
        <p:spPr>
          <a:xfrm>
            <a:off x="7449565" y="4124465"/>
            <a:ext cx="792778" cy="229054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5A35A4-9792-27E2-6A68-4153A515BDA8}"/>
              </a:ext>
            </a:extLst>
          </p:cNvPr>
          <p:cNvGrpSpPr/>
          <p:nvPr/>
        </p:nvGrpSpPr>
        <p:grpSpPr>
          <a:xfrm>
            <a:off x="5484337" y="6417160"/>
            <a:ext cx="720000" cy="714099"/>
            <a:chOff x="10421397" y="1721765"/>
            <a:chExt cx="720000" cy="71409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B020DC3-BF65-4064-21AF-870675CA2631}"/>
                </a:ext>
              </a:extLst>
            </p:cNvPr>
            <p:cNvSpPr/>
            <p:nvPr/>
          </p:nvSpPr>
          <p:spPr>
            <a:xfrm>
              <a:off x="10421397" y="1721765"/>
              <a:ext cx="72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00" dirty="0">
                  <a:solidFill>
                    <a:schemeClr val="tx1"/>
                  </a:solidFill>
                </a:rPr>
                <a:t>medium risk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AA18D11-212D-83D0-B46C-98312AC1BEB4}"/>
                </a:ext>
              </a:extLst>
            </p:cNvPr>
            <p:cNvSpPr/>
            <p:nvPr/>
          </p:nvSpPr>
          <p:spPr>
            <a:xfrm>
              <a:off x="10421397" y="2075864"/>
              <a:ext cx="72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100" dirty="0">
                  <a:solidFill>
                    <a:schemeClr val="tx1"/>
                  </a:solidFill>
                </a:rPr>
                <a:t>1.00E-03</a:t>
              </a:r>
            </a:p>
          </p:txBody>
        </p:sp>
      </p:grp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5D54C9C-239E-19E3-59EF-EDD39B357CFD}"/>
              </a:ext>
            </a:extLst>
          </p:cNvPr>
          <p:cNvCxnSpPr>
            <a:cxnSpLocks/>
            <a:stCxn id="30" idx="2"/>
            <a:endCxn id="26" idx="0"/>
          </p:cNvCxnSpPr>
          <p:nvPr/>
        </p:nvCxnSpPr>
        <p:spPr>
          <a:xfrm rot="16200000" flipH="1">
            <a:off x="6558693" y="5388057"/>
            <a:ext cx="281399" cy="46070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9B66BF5-57E8-CBDC-859F-EC5F91CD24C5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 rot="5400000">
            <a:off x="4899727" y="5513977"/>
            <a:ext cx="927086" cy="86689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56388CB-C0FA-0BE3-5664-7982981FCD46}"/>
              </a:ext>
            </a:extLst>
          </p:cNvPr>
          <p:cNvCxnSpPr>
            <a:cxnSpLocks/>
            <a:stCxn id="26" idx="2"/>
            <a:endCxn id="24" idx="1"/>
          </p:cNvCxnSpPr>
          <p:nvPr/>
        </p:nvCxnSpPr>
        <p:spPr>
          <a:xfrm rot="16200000" flipH="1">
            <a:off x="7263469" y="5976133"/>
            <a:ext cx="285148" cy="9525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1B6841-75E1-6C49-1AFB-02F807A031CE}"/>
              </a:ext>
            </a:extLst>
          </p:cNvPr>
          <p:cNvGrpSpPr/>
          <p:nvPr/>
        </p:nvGrpSpPr>
        <p:grpSpPr>
          <a:xfrm>
            <a:off x="7882343" y="6415007"/>
            <a:ext cx="720000" cy="714099"/>
            <a:chOff x="10421397" y="1721765"/>
            <a:chExt cx="720000" cy="71409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875EBAC-FA9F-C735-70A2-2A44783C0294}"/>
                </a:ext>
              </a:extLst>
            </p:cNvPr>
            <p:cNvSpPr/>
            <p:nvPr/>
          </p:nvSpPr>
          <p:spPr>
            <a:xfrm>
              <a:off x="10421397" y="1721765"/>
              <a:ext cx="72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00" dirty="0">
                  <a:solidFill>
                    <a:schemeClr val="tx1"/>
                  </a:solidFill>
                </a:rPr>
                <a:t>low risk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DC0A93-5B21-26B8-4BAE-71888F0C909D}"/>
                </a:ext>
              </a:extLst>
            </p:cNvPr>
            <p:cNvSpPr/>
            <p:nvPr/>
          </p:nvSpPr>
          <p:spPr>
            <a:xfrm>
              <a:off x="10421397" y="2075864"/>
              <a:ext cx="72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100" dirty="0">
                  <a:solidFill>
                    <a:schemeClr val="tx1"/>
                  </a:solidFill>
                </a:rPr>
                <a:t>1.00E-06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DCB0072-9B13-CC43-920A-25CD3B0801E7}"/>
              </a:ext>
            </a:extLst>
          </p:cNvPr>
          <p:cNvSpPr/>
          <p:nvPr/>
        </p:nvSpPr>
        <p:spPr>
          <a:xfrm>
            <a:off x="6287325" y="5759109"/>
            <a:ext cx="1284838" cy="550750"/>
          </a:xfrm>
          <a:prstGeom prst="rect">
            <a:avLst/>
          </a:prstGeom>
          <a:solidFill>
            <a:schemeClr val="bg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00" dirty="0" err="1">
                <a:solidFill>
                  <a:schemeClr val="tx1"/>
                </a:solidFill>
              </a:rPr>
              <a:t>Potential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temperature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abuse</a:t>
            </a:r>
            <a:r>
              <a:rPr lang="nl-NL" sz="1200" dirty="0">
                <a:solidFill>
                  <a:schemeClr val="tx1"/>
                </a:solidFill>
              </a:rPr>
              <a:t>?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24EBC0F-2C9C-6488-3FC6-F5DB1ABE1554}"/>
              </a:ext>
            </a:extLst>
          </p:cNvPr>
          <p:cNvGrpSpPr/>
          <p:nvPr/>
        </p:nvGrpSpPr>
        <p:grpSpPr>
          <a:xfrm>
            <a:off x="5449317" y="4670561"/>
            <a:ext cx="2005673" cy="813321"/>
            <a:chOff x="8220851" y="2854707"/>
            <a:chExt cx="2532874" cy="813321"/>
          </a:xfrm>
          <a:solidFill>
            <a:schemeClr val="bg1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2304FD3-3A0D-E7FE-2B03-FED46EE98B8B}"/>
                </a:ext>
              </a:extLst>
            </p:cNvPr>
            <p:cNvSpPr/>
            <p:nvPr/>
          </p:nvSpPr>
          <p:spPr>
            <a:xfrm>
              <a:off x="8241460" y="3253975"/>
              <a:ext cx="836216" cy="414053"/>
            </a:xfrm>
            <a:prstGeom prst="rect">
              <a:avLst/>
            </a:prstGeom>
            <a:grpFill/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</a:rPr>
                <a:t>RT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BFD83A-81ED-5B8C-2C13-119959BBD2AC}"/>
                </a:ext>
              </a:extLst>
            </p:cNvPr>
            <p:cNvSpPr/>
            <p:nvPr/>
          </p:nvSpPr>
          <p:spPr>
            <a:xfrm>
              <a:off x="9917509" y="3242931"/>
              <a:ext cx="836216" cy="414053"/>
            </a:xfrm>
            <a:prstGeom prst="rect">
              <a:avLst/>
            </a:prstGeom>
            <a:grpFill/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 err="1">
                  <a:solidFill>
                    <a:schemeClr val="tx1"/>
                  </a:solidFill>
                </a:rPr>
                <a:t>Freeze</a:t>
              </a:r>
              <a:endParaRPr lang="nl-NL" sz="1050" dirty="0">
                <a:solidFill>
                  <a:schemeClr val="tx1"/>
                </a:solidFill>
              </a:endParaRPr>
            </a:p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</a:rPr>
                <a:t>0°C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B0B58C5-CB5B-C78D-4CD9-F968407B9169}"/>
                </a:ext>
              </a:extLst>
            </p:cNvPr>
            <p:cNvSpPr/>
            <p:nvPr/>
          </p:nvSpPr>
          <p:spPr>
            <a:xfrm>
              <a:off x="9090505" y="3247803"/>
              <a:ext cx="836216" cy="414053"/>
            </a:xfrm>
            <a:prstGeom prst="rect">
              <a:avLst/>
            </a:prstGeom>
            <a:grpFill/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 err="1">
                  <a:solidFill>
                    <a:schemeClr val="tx1"/>
                  </a:solidFill>
                </a:rPr>
                <a:t>Cold</a:t>
              </a:r>
              <a:r>
                <a:rPr lang="nl-NL" sz="1050" dirty="0">
                  <a:solidFill>
                    <a:schemeClr val="tx1"/>
                  </a:solidFill>
                </a:rPr>
                <a:t> </a:t>
              </a:r>
            </a:p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</a:rPr>
                <a:t>1-4°C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4179E3E-2CBA-9639-0634-E475BD6F6B1B}"/>
                </a:ext>
              </a:extLst>
            </p:cNvPr>
            <p:cNvSpPr/>
            <p:nvPr/>
          </p:nvSpPr>
          <p:spPr>
            <a:xfrm>
              <a:off x="8220851" y="2854707"/>
              <a:ext cx="2532874" cy="386911"/>
            </a:xfrm>
            <a:prstGeom prst="rect">
              <a:avLst/>
            </a:prstGeom>
            <a:solidFill>
              <a:srgbClr val="D85F27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b="1" dirty="0">
                  <a:solidFill>
                    <a:schemeClr val="bg1"/>
                  </a:solidFill>
                </a:rPr>
                <a:t>Storage/</a:t>
              </a:r>
              <a:r>
                <a:rPr lang="nl-NL" sz="1050" b="1" dirty="0" err="1">
                  <a:solidFill>
                    <a:schemeClr val="bg1"/>
                  </a:solidFill>
                </a:rPr>
                <a:t>distribution</a:t>
              </a:r>
              <a:r>
                <a:rPr lang="nl-NL" sz="1050" b="1" dirty="0">
                  <a:solidFill>
                    <a:schemeClr val="bg1"/>
                  </a:solidFill>
                </a:rPr>
                <a:t>/</a:t>
              </a:r>
              <a:r>
                <a:rPr lang="nl-NL" sz="1050" b="1" dirty="0" err="1">
                  <a:solidFill>
                    <a:schemeClr val="bg1"/>
                  </a:solidFill>
                </a:rPr>
                <a:t>retailing</a:t>
              </a:r>
              <a:r>
                <a:rPr lang="nl-NL" sz="1050" b="1" dirty="0">
                  <a:solidFill>
                    <a:schemeClr val="bg1"/>
                  </a:solidFill>
                </a:rPr>
                <a:t> </a:t>
              </a:r>
              <a:r>
                <a:rPr lang="nl-NL" sz="1050" b="1" dirty="0" err="1">
                  <a:solidFill>
                    <a:schemeClr val="bg1"/>
                  </a:solidFill>
                </a:rPr>
                <a:t>conditions</a:t>
              </a:r>
              <a:endParaRPr lang="nl-NL" sz="105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8E0A6D5-237E-A210-15BE-79FA2F8E2AC5}"/>
              </a:ext>
            </a:extLst>
          </p:cNvPr>
          <p:cNvCxnSpPr>
            <a:cxnSpLocks/>
            <a:stCxn id="4" idx="1"/>
            <a:endCxn id="34" idx="0"/>
          </p:cNvCxnSpPr>
          <p:nvPr/>
        </p:nvCxnSpPr>
        <p:spPr>
          <a:xfrm rot="10800000" flipV="1">
            <a:off x="4929822" y="2695680"/>
            <a:ext cx="529121" cy="371528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9EA128-742C-8564-7A4A-8FD8D8B930E3}"/>
              </a:ext>
            </a:extLst>
          </p:cNvPr>
          <p:cNvGrpSpPr/>
          <p:nvPr/>
        </p:nvGrpSpPr>
        <p:grpSpPr>
          <a:xfrm>
            <a:off x="4569821" y="6410968"/>
            <a:ext cx="720000" cy="719778"/>
            <a:chOff x="1696603" y="4109556"/>
            <a:chExt cx="720000" cy="71977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8071B99-F269-1820-8230-7937BE34246D}"/>
                </a:ext>
              </a:extLst>
            </p:cNvPr>
            <p:cNvSpPr/>
            <p:nvPr/>
          </p:nvSpPr>
          <p:spPr>
            <a:xfrm>
              <a:off x="1696603" y="4109556"/>
              <a:ext cx="72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00" dirty="0">
                  <a:solidFill>
                    <a:schemeClr val="tx1"/>
                  </a:solidFill>
                </a:rPr>
                <a:t>High risk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128166E-BB16-EE2E-CC8F-7800D567DBEE}"/>
                </a:ext>
              </a:extLst>
            </p:cNvPr>
            <p:cNvSpPr/>
            <p:nvPr/>
          </p:nvSpPr>
          <p:spPr>
            <a:xfrm>
              <a:off x="1696603" y="4469334"/>
              <a:ext cx="72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B4BB193-0710-A565-0930-7763F7C1236F}"/>
              </a:ext>
            </a:extLst>
          </p:cNvPr>
          <p:cNvCxnSpPr>
            <a:cxnSpLocks/>
            <a:stCxn id="26" idx="2"/>
            <a:endCxn id="18" idx="3"/>
          </p:cNvCxnSpPr>
          <p:nvPr/>
        </p:nvCxnSpPr>
        <p:spPr>
          <a:xfrm rot="5400000">
            <a:off x="6423391" y="6090806"/>
            <a:ext cx="287301" cy="725407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4770465-09C4-B9A4-B9E7-81AA67748A4B}"/>
              </a:ext>
            </a:extLst>
          </p:cNvPr>
          <p:cNvCxnSpPr>
            <a:cxnSpLocks/>
            <a:stCxn id="29" idx="3"/>
            <a:endCxn id="24" idx="0"/>
          </p:cNvCxnSpPr>
          <p:nvPr/>
        </p:nvCxnSpPr>
        <p:spPr>
          <a:xfrm>
            <a:off x="7454990" y="5265812"/>
            <a:ext cx="787353" cy="114919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E747E5C-2F77-2602-F5FF-1BD7B446D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456577"/>
              </p:ext>
            </p:extLst>
          </p:nvPr>
        </p:nvGraphicFramePr>
        <p:xfrm>
          <a:off x="11704320" y="327646"/>
          <a:ext cx="1549667" cy="762000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793436">
                  <a:extLst>
                    <a:ext uri="{9D8B030D-6E8A-4147-A177-3AD203B41FA5}">
                      <a16:colId xmlns:a16="http://schemas.microsoft.com/office/drawing/2014/main" val="296708545"/>
                    </a:ext>
                  </a:extLst>
                </a:gridCol>
                <a:gridCol w="756231">
                  <a:extLst>
                    <a:ext uri="{9D8B030D-6E8A-4147-A177-3AD203B41FA5}">
                      <a16:colId xmlns:a16="http://schemas.microsoft.com/office/drawing/2014/main" val="39531428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b="1" u="none" strike="noStrike" dirty="0">
                          <a:effectLst/>
                        </a:rPr>
                        <a:t>Risk </a:t>
                      </a:r>
                      <a:r>
                        <a:rPr lang="nl-NL" sz="1050" b="1" u="none" strike="noStrike" dirty="0" err="1">
                          <a:effectLst/>
                        </a:rPr>
                        <a:t>value</a:t>
                      </a:r>
                      <a:endParaRPr lang="nl-NL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Score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802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1E-6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41031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1E-3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37886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5141016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AB979274-E239-2286-86DF-8815500A12FE}"/>
              </a:ext>
            </a:extLst>
          </p:cNvPr>
          <p:cNvSpPr txBox="1"/>
          <p:nvPr/>
        </p:nvSpPr>
        <p:spPr>
          <a:xfrm>
            <a:off x="8242343" y="4041809"/>
            <a:ext cx="3273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>
                <a:solidFill>
                  <a:srgbClr val="FF0000"/>
                </a:solidFill>
              </a:rPr>
              <a:t>*Only yes/no growth in food characteristics is taken into consideration, with exceptions for some strains that can otherwise grow in the conditions they cannot grow are </a:t>
            </a:r>
          </a:p>
          <a:p>
            <a:pPr algn="just"/>
            <a:r>
              <a:rPr lang="en-GB" sz="1200" dirty="0">
                <a:solidFill>
                  <a:srgbClr val="FF0000"/>
                </a:solidFill>
              </a:rPr>
              <a:t>are not taken into consideration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12F51B-457E-B3EB-1494-27109C12DFF9}"/>
              </a:ext>
            </a:extLst>
          </p:cNvPr>
          <p:cNvSpPr txBox="1"/>
          <p:nvPr/>
        </p:nvSpPr>
        <p:spPr>
          <a:xfrm>
            <a:off x="4938041" y="2412490"/>
            <a:ext cx="366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No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6A7A84-886A-7A17-D332-6FF2C38D7F96}"/>
              </a:ext>
            </a:extLst>
          </p:cNvPr>
          <p:cNvSpPr txBox="1"/>
          <p:nvPr/>
        </p:nvSpPr>
        <p:spPr>
          <a:xfrm>
            <a:off x="6469039" y="2928644"/>
            <a:ext cx="419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2345C7-6D32-08A3-E5EF-2FE3703973AB}"/>
              </a:ext>
            </a:extLst>
          </p:cNvPr>
          <p:cNvSpPr txBox="1"/>
          <p:nvPr/>
        </p:nvSpPr>
        <p:spPr>
          <a:xfrm>
            <a:off x="7479705" y="3856881"/>
            <a:ext cx="366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No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8C1A68-2209-EFB3-6931-0F31E9A9C428}"/>
              </a:ext>
            </a:extLst>
          </p:cNvPr>
          <p:cNvSpPr txBox="1"/>
          <p:nvPr/>
        </p:nvSpPr>
        <p:spPr>
          <a:xfrm>
            <a:off x="6420095" y="4384290"/>
            <a:ext cx="419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B050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112031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B98DF5-FCAD-B391-26DA-DFBABAAE6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41564" b="75049"/>
          <a:stretch/>
        </p:blipFill>
        <p:spPr>
          <a:xfrm>
            <a:off x="0" y="0"/>
            <a:ext cx="14039850" cy="14223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F5A130-380E-1748-02DC-95D90C1EF267}"/>
              </a:ext>
            </a:extLst>
          </p:cNvPr>
          <p:cNvSpPr txBox="1"/>
          <p:nvPr/>
        </p:nvSpPr>
        <p:spPr>
          <a:xfrm>
            <a:off x="2629465" y="536003"/>
            <a:ext cx="9191171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3600" b="1" kern="0" dirty="0">
                <a:latin typeface="Calibri" panose="020F0502020204030204"/>
              </a:rPr>
              <a:t>Distribution parameter – </a:t>
            </a:r>
            <a:r>
              <a:rPr lang="nl-NL" sz="3600" b="1" kern="0" dirty="0" err="1">
                <a:latin typeface="Calibri" panose="020F0502020204030204"/>
              </a:rPr>
              <a:t>Meal</a:t>
            </a:r>
            <a:r>
              <a:rPr lang="nl-NL" sz="3600" b="1" kern="0" dirty="0">
                <a:latin typeface="Calibri" panose="020F0502020204030204"/>
              </a:rPr>
              <a:t> </a:t>
            </a:r>
            <a:r>
              <a:rPr lang="nl-NL" sz="3600" b="1" kern="0" dirty="0" err="1">
                <a:latin typeface="Calibri" panose="020F0502020204030204"/>
              </a:rPr>
              <a:t>preparation</a:t>
            </a:r>
            <a:endParaRPr lang="nl-NL" sz="3600" b="1" kern="0" dirty="0">
              <a:latin typeface="Calibri" panose="020F0502020204030204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90C6AC1-5D75-8DCA-1E4F-70417EEFC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80048" b="75049"/>
          <a:stretch/>
        </p:blipFill>
        <p:spPr>
          <a:xfrm flipH="1">
            <a:off x="6142283" y="1405589"/>
            <a:ext cx="118012" cy="651444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165F35A-3BFD-5747-EBB2-CB04071DE679}"/>
              </a:ext>
            </a:extLst>
          </p:cNvPr>
          <p:cNvSpPr txBox="1"/>
          <p:nvPr/>
        </p:nvSpPr>
        <p:spPr>
          <a:xfrm>
            <a:off x="2035722" y="1794754"/>
            <a:ext cx="195114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400" b="1" kern="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User’s</a:t>
            </a:r>
            <a:r>
              <a:rPr lang="nl-NL" sz="2400" b="1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input</a:t>
            </a:r>
            <a:endParaRPr lang="nl-NL" sz="2400" b="1" kern="0" dirty="0">
              <a:latin typeface="Calibri" panose="020F050202020403020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714EDD-EAE9-012B-F0BD-DD9E7403188A}"/>
              </a:ext>
            </a:extLst>
          </p:cNvPr>
          <p:cNvSpPr txBox="1"/>
          <p:nvPr/>
        </p:nvSpPr>
        <p:spPr>
          <a:xfrm>
            <a:off x="8627028" y="1794754"/>
            <a:ext cx="2337923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400" b="1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Mira</a:t>
            </a:r>
            <a:endParaRPr lang="nl-NL" sz="2400" b="1" kern="0" dirty="0">
              <a:latin typeface="Calibri" panose="020F050202020403020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8A5A11-D558-E3A4-0B62-104BD0616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987130"/>
              </p:ext>
            </p:extLst>
          </p:nvPr>
        </p:nvGraphicFramePr>
        <p:xfrm>
          <a:off x="6767488" y="3918902"/>
          <a:ext cx="5495206" cy="27584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7326">
                  <a:extLst>
                    <a:ext uri="{9D8B030D-6E8A-4147-A177-3AD203B41FA5}">
                      <a16:colId xmlns:a16="http://schemas.microsoft.com/office/drawing/2014/main" val="1106518533"/>
                    </a:ext>
                  </a:extLst>
                </a:gridCol>
                <a:gridCol w="1340330">
                  <a:extLst>
                    <a:ext uri="{9D8B030D-6E8A-4147-A177-3AD203B41FA5}">
                      <a16:colId xmlns:a16="http://schemas.microsoft.com/office/drawing/2014/main" val="125454744"/>
                    </a:ext>
                  </a:extLst>
                </a:gridCol>
                <a:gridCol w="1340330">
                  <a:extLst>
                    <a:ext uri="{9D8B030D-6E8A-4147-A177-3AD203B41FA5}">
                      <a16:colId xmlns:a16="http://schemas.microsoft.com/office/drawing/2014/main" val="543033877"/>
                    </a:ext>
                  </a:extLst>
                </a:gridCol>
                <a:gridCol w="1477220">
                  <a:extLst>
                    <a:ext uri="{9D8B030D-6E8A-4147-A177-3AD203B41FA5}">
                      <a16:colId xmlns:a16="http://schemas.microsoft.com/office/drawing/2014/main" val="2992038773"/>
                    </a:ext>
                  </a:extLst>
                </a:gridCol>
              </a:tblGrid>
              <a:tr h="244554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Hazard </a:t>
                      </a:r>
                      <a:r>
                        <a:rPr lang="nl-NL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group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E5AE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ngsana New" panose="02020603050405020304" pitchFamily="18" charset="-34"/>
                        </a:rPr>
                        <a:t>RTE</a:t>
                      </a:r>
                    </a:p>
                  </a:txBody>
                  <a:tcPr marL="9525" marR="9525" marT="9525" marB="0" anchor="b">
                    <a:solidFill>
                      <a:srgbClr val="E5AE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RTH &lt;70°C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E5AE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RTC &gt;70°C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E5AE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512226"/>
                  </a:ext>
                </a:extLst>
              </a:tr>
              <a:tr h="479914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Vegetative</a:t>
                      </a:r>
                      <a:r>
                        <a:rPr lang="nl-N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bacteria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1E-2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1E-4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04802"/>
                  </a:ext>
                </a:extLst>
              </a:tr>
              <a:tr h="244554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Virus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1E-2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1E-4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639282"/>
                  </a:ext>
                </a:extLst>
              </a:tr>
              <a:tr h="479914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Vegetative</a:t>
                      </a:r>
                      <a:r>
                        <a:rPr lang="nl-N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parasites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1E-2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1E-4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124255"/>
                  </a:ext>
                </a:extLst>
              </a:tr>
              <a:tr h="244554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Parasite </a:t>
                      </a:r>
                      <a:r>
                        <a:rPr lang="nl-NL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cysts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1E-1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1E-03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684795"/>
                  </a:ext>
                </a:extLst>
              </a:tr>
              <a:tr h="479914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Heat-</a:t>
                      </a:r>
                      <a:r>
                        <a:rPr lang="nl-NL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resistant</a:t>
                      </a:r>
                      <a:r>
                        <a:rPr lang="nl-N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virus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1E-02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073886"/>
                  </a:ext>
                </a:extLst>
              </a:tr>
              <a:tr h="244554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Bacterial</a:t>
                      </a:r>
                      <a:r>
                        <a:rPr lang="nl-N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spores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43167"/>
                  </a:ext>
                </a:extLst>
              </a:tr>
              <a:tr h="244554">
                <a:tc>
                  <a:txBody>
                    <a:bodyPr/>
                    <a:lstStyle/>
                    <a:p>
                      <a:pPr marL="0" marR="0" lvl="0" indent="0" algn="l" defTabSz="91437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Bacterial</a:t>
                      </a:r>
                      <a:r>
                        <a:rPr lang="nl-N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toxin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45211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246C8C81-76A6-A128-D8AA-CB76BBA35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476472"/>
              </p:ext>
            </p:extLst>
          </p:nvPr>
        </p:nvGraphicFramePr>
        <p:xfrm>
          <a:off x="628483" y="3918902"/>
          <a:ext cx="5006607" cy="15046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60615">
                  <a:extLst>
                    <a:ext uri="{9D8B030D-6E8A-4147-A177-3AD203B41FA5}">
                      <a16:colId xmlns:a16="http://schemas.microsoft.com/office/drawing/2014/main" val="3409433667"/>
                    </a:ext>
                  </a:extLst>
                </a:gridCol>
                <a:gridCol w="1745992">
                  <a:extLst>
                    <a:ext uri="{9D8B030D-6E8A-4147-A177-3AD203B41FA5}">
                      <a16:colId xmlns:a16="http://schemas.microsoft.com/office/drawing/2014/main" val="3013350430"/>
                    </a:ext>
                  </a:extLst>
                </a:gridCol>
              </a:tblGrid>
              <a:tr h="292238">
                <a:tc>
                  <a:txBody>
                    <a:bodyPr/>
                    <a:lstStyle/>
                    <a:p>
                      <a:pPr algn="ctr"/>
                      <a:r>
                        <a:rPr lang="nl-NL" dirty="0" err="1">
                          <a:solidFill>
                            <a:schemeClr val="tx1"/>
                          </a:solidFill>
                        </a:rPr>
                        <a:t>Meal</a:t>
                      </a: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</a:rPr>
                        <a:t>preparation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</a:rPr>
                        <a:t>Tick</a:t>
                      </a: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 relevant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950767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Ready </a:t>
                      </a:r>
                      <a:r>
                        <a:rPr lang="nl-NL" sz="1800" dirty="0" err="1"/>
                        <a:t>to</a:t>
                      </a:r>
                      <a:r>
                        <a:rPr lang="nl-NL" sz="1800" dirty="0"/>
                        <a:t> </a:t>
                      </a:r>
                      <a:r>
                        <a:rPr lang="nl-NL" sz="1800" dirty="0" err="1"/>
                        <a:t>eat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49775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en-GB" sz="1800" dirty="0"/>
                        <a:t>Ready to heat &lt;70°C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715781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Ready to cook &gt; 70°C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586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C09CFF5-B861-925F-D8BF-24488359F0EC}"/>
              </a:ext>
            </a:extLst>
          </p:cNvPr>
          <p:cNvSpPr txBox="1"/>
          <p:nvPr/>
        </p:nvSpPr>
        <p:spPr>
          <a:xfrm>
            <a:off x="11340986" y="2607774"/>
            <a:ext cx="2521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358772">
              <a:spcAft>
                <a:spcPts val="691"/>
              </a:spcAft>
            </a:pPr>
            <a:r>
              <a:rPr lang="nl-NL" sz="2000" dirty="0"/>
              <a:t>Step 5_MP: </a:t>
            </a:r>
            <a:r>
              <a:rPr lang="nl-NL" sz="2000" dirty="0" err="1"/>
              <a:t>pick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value</a:t>
            </a:r>
            <a:r>
              <a:rPr lang="nl-NL" sz="2000" dirty="0"/>
              <a:t> in </a:t>
            </a:r>
            <a:r>
              <a:rPr lang="nl-NL" sz="2000" dirty="0" err="1"/>
              <a:t>the</a:t>
            </a:r>
            <a:r>
              <a:rPr lang="nl-NL" sz="2000" dirty="0"/>
              <a:t> relevant columns E, F or G</a:t>
            </a:r>
          </a:p>
        </p:txBody>
      </p:sp>
    </p:spTree>
    <p:extLst>
      <p:ext uri="{BB962C8B-B14F-4D97-AF65-F5344CB8AC3E}">
        <p14:creationId xmlns:p14="http://schemas.microsoft.com/office/powerpoint/2010/main" val="1296540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CBF68CC5-0D34-BBA2-FE80-51DE3E786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41564" b="75049"/>
          <a:stretch/>
        </p:blipFill>
        <p:spPr>
          <a:xfrm rot="5400000">
            <a:off x="-3893680" y="3886660"/>
            <a:ext cx="7932740" cy="13401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5CC665B-3931-E19D-BE22-C45FEB3DAE56}"/>
              </a:ext>
            </a:extLst>
          </p:cNvPr>
          <p:cNvSpPr txBox="1"/>
          <p:nvPr/>
        </p:nvSpPr>
        <p:spPr>
          <a:xfrm>
            <a:off x="-132678" y="209021"/>
            <a:ext cx="3544276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3600" b="1" kern="0" dirty="0" err="1">
                <a:latin typeface="Calibri" panose="020F0502020204030204"/>
              </a:rPr>
              <a:t>Decision</a:t>
            </a:r>
            <a:r>
              <a:rPr lang="nl-NL" sz="3600" b="1" kern="0" dirty="0">
                <a:latin typeface="Calibri" panose="020F0502020204030204"/>
              </a:rPr>
              <a:t> tree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A243D1E7-8097-8727-81BF-267EB626E5AF}"/>
              </a:ext>
            </a:extLst>
          </p:cNvPr>
          <p:cNvCxnSpPr>
            <a:cxnSpLocks/>
          </p:cNvCxnSpPr>
          <p:nvPr/>
        </p:nvCxnSpPr>
        <p:spPr>
          <a:xfrm rot="5400000">
            <a:off x="5268801" y="3676266"/>
            <a:ext cx="1651466" cy="1112048"/>
          </a:xfrm>
          <a:prstGeom prst="bentConnector3">
            <a:avLst>
              <a:gd name="adj1" fmla="val 13376"/>
            </a:avLst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7088993-AA89-4271-4F18-889E2EC3FC12}"/>
              </a:ext>
            </a:extLst>
          </p:cNvPr>
          <p:cNvCxnSpPr>
            <a:cxnSpLocks/>
            <a:stCxn id="62" idx="2"/>
            <a:endCxn id="47" idx="0"/>
          </p:cNvCxnSpPr>
          <p:nvPr/>
        </p:nvCxnSpPr>
        <p:spPr>
          <a:xfrm rot="16200000" flipH="1">
            <a:off x="7109086" y="4472513"/>
            <a:ext cx="774402" cy="437018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C170454-2296-E44A-BE1F-D8339809E330}"/>
              </a:ext>
            </a:extLst>
          </p:cNvPr>
          <p:cNvGrpSpPr/>
          <p:nvPr/>
        </p:nvGrpSpPr>
        <p:grpSpPr>
          <a:xfrm>
            <a:off x="7342749" y="5078223"/>
            <a:ext cx="744094" cy="737996"/>
            <a:chOff x="3591303" y="3136819"/>
            <a:chExt cx="720000" cy="7141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21F0823-4266-09C5-E9B8-7349B8D60B23}"/>
                </a:ext>
              </a:extLst>
            </p:cNvPr>
            <p:cNvSpPr/>
            <p:nvPr/>
          </p:nvSpPr>
          <p:spPr>
            <a:xfrm>
              <a:off x="3591303" y="3136819"/>
              <a:ext cx="72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low risk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59EA536-1010-FA8A-3EB2-A6F57D60179D}"/>
                </a:ext>
              </a:extLst>
            </p:cNvPr>
            <p:cNvSpPr/>
            <p:nvPr/>
          </p:nvSpPr>
          <p:spPr>
            <a:xfrm>
              <a:off x="3591303" y="3490919"/>
              <a:ext cx="72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 err="1">
                  <a:solidFill>
                    <a:schemeClr val="tx1"/>
                  </a:solidFill>
                  <a:latin typeface="Abadi" panose="020B0604020104020204" pitchFamily="34" charset="0"/>
                </a:rPr>
                <a:t>Table</a:t>
              </a: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 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30815E8-8A1E-DE8C-03C2-D710E19B5504}"/>
              </a:ext>
            </a:extLst>
          </p:cNvPr>
          <p:cNvGrpSpPr/>
          <p:nvPr/>
        </p:nvGrpSpPr>
        <p:grpSpPr>
          <a:xfrm>
            <a:off x="5169885" y="5072967"/>
            <a:ext cx="737250" cy="744094"/>
            <a:chOff x="1706475" y="3130919"/>
            <a:chExt cx="713378" cy="720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4066ACE-5451-6210-25B6-AEBD13433038}"/>
                </a:ext>
              </a:extLst>
            </p:cNvPr>
            <p:cNvSpPr/>
            <p:nvPr/>
          </p:nvSpPr>
          <p:spPr>
            <a:xfrm>
              <a:off x="1706475" y="3130919"/>
              <a:ext cx="713378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High risk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7CF5D83-674C-2072-BC66-C976CFCD4ADC}"/>
                </a:ext>
              </a:extLst>
            </p:cNvPr>
            <p:cNvSpPr/>
            <p:nvPr/>
          </p:nvSpPr>
          <p:spPr>
            <a:xfrm>
              <a:off x="1706475" y="3490919"/>
              <a:ext cx="713378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1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E1E6F814-3D83-8CE5-CD70-1E29417A2A40}"/>
              </a:ext>
            </a:extLst>
          </p:cNvPr>
          <p:cNvSpPr txBox="1"/>
          <p:nvPr/>
        </p:nvSpPr>
        <p:spPr>
          <a:xfrm>
            <a:off x="4566943" y="5834754"/>
            <a:ext cx="1813075" cy="440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85" dirty="0">
                <a:solidFill>
                  <a:srgbClr val="C00000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* Meal preparation ELIMINATES no hazards</a:t>
            </a:r>
            <a:endParaRPr lang="en-GB" sz="1085" i="1" dirty="0">
              <a:solidFill>
                <a:srgbClr val="C00000"/>
              </a:solidFill>
              <a:latin typeface="Abadi" panose="020B0604020104020204" pitchFamily="34" charset="0"/>
              <a:cs typeface="AngsanaUPC" panose="02020603050405020304" pitchFamily="18" charset="-34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CFE3F8C-A787-39F7-C2A6-028459E80CBD}"/>
              </a:ext>
            </a:extLst>
          </p:cNvPr>
          <p:cNvGrpSpPr/>
          <p:nvPr/>
        </p:nvGrpSpPr>
        <p:grpSpPr>
          <a:xfrm>
            <a:off x="5229264" y="2246882"/>
            <a:ext cx="2876916" cy="486785"/>
            <a:chOff x="4906017" y="1083718"/>
            <a:chExt cx="1841640" cy="523875"/>
          </a:xfrm>
          <a:solidFill>
            <a:srgbClr val="CB5722"/>
          </a:solidFill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618AA3FD-934A-B9BA-397A-C75133207DE4}"/>
                </a:ext>
              </a:extLst>
            </p:cNvPr>
            <p:cNvSpPr/>
            <p:nvPr/>
          </p:nvSpPr>
          <p:spPr>
            <a:xfrm>
              <a:off x="4908799" y="1083718"/>
              <a:ext cx="1838858" cy="523875"/>
            </a:xfrm>
            <a:prstGeom prst="round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6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98AEFFC-C277-F1D3-C699-6E2103AE0D32}"/>
                </a:ext>
              </a:extLst>
            </p:cNvPr>
            <p:cNvSpPr/>
            <p:nvPr/>
          </p:nvSpPr>
          <p:spPr>
            <a:xfrm>
              <a:off x="4906017" y="1153243"/>
              <a:ext cx="1838858" cy="39100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447" b="1" dirty="0">
                  <a:solidFill>
                    <a:schemeClr val="bg1"/>
                  </a:solidFill>
                </a:rPr>
                <a:t> Effect of </a:t>
              </a:r>
              <a:r>
                <a:rPr lang="nl-NL" sz="1447" b="1" dirty="0" err="1">
                  <a:solidFill>
                    <a:schemeClr val="bg1"/>
                  </a:solidFill>
                </a:rPr>
                <a:t>meal</a:t>
              </a:r>
              <a:r>
                <a:rPr lang="nl-NL" sz="1447" b="1" dirty="0">
                  <a:solidFill>
                    <a:schemeClr val="bg1"/>
                  </a:solidFill>
                </a:rPr>
                <a:t> </a:t>
              </a:r>
              <a:r>
                <a:rPr lang="nl-NL" sz="1447" b="1" dirty="0" err="1">
                  <a:solidFill>
                    <a:schemeClr val="bg1"/>
                  </a:solidFill>
                </a:rPr>
                <a:t>preparation</a:t>
              </a:r>
              <a:endParaRPr lang="nl-NL" sz="1447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10B5A43D-46DE-1749-2959-5B8231A3FFA2}"/>
              </a:ext>
            </a:extLst>
          </p:cNvPr>
          <p:cNvSpPr/>
          <p:nvPr/>
        </p:nvSpPr>
        <p:spPr>
          <a:xfrm>
            <a:off x="8353682" y="5072967"/>
            <a:ext cx="720000" cy="2560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nl-NL" sz="1200" b="1" dirty="0" err="1">
                <a:solidFill>
                  <a:schemeClr val="tx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Table</a:t>
            </a:r>
            <a:r>
              <a:rPr lang="nl-NL" sz="1200" b="1" dirty="0">
                <a:solidFill>
                  <a:schemeClr val="tx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 4</a:t>
            </a: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9C760EB6-30A1-E23E-E4D0-BACC74EC5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597575"/>
              </p:ext>
            </p:extLst>
          </p:nvPr>
        </p:nvGraphicFramePr>
        <p:xfrm>
          <a:off x="8475383" y="5377773"/>
          <a:ext cx="4031943" cy="14173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297758">
                  <a:extLst>
                    <a:ext uri="{9D8B030D-6E8A-4147-A177-3AD203B41FA5}">
                      <a16:colId xmlns:a16="http://schemas.microsoft.com/office/drawing/2014/main" val="1106518533"/>
                    </a:ext>
                  </a:extLst>
                </a:gridCol>
                <a:gridCol w="1300672">
                  <a:extLst>
                    <a:ext uri="{9D8B030D-6E8A-4147-A177-3AD203B41FA5}">
                      <a16:colId xmlns:a16="http://schemas.microsoft.com/office/drawing/2014/main" val="543033877"/>
                    </a:ext>
                  </a:extLst>
                </a:gridCol>
                <a:gridCol w="1433513">
                  <a:extLst>
                    <a:ext uri="{9D8B030D-6E8A-4147-A177-3AD203B41FA5}">
                      <a16:colId xmlns:a16="http://schemas.microsoft.com/office/drawing/2014/main" val="2992038773"/>
                    </a:ext>
                  </a:extLst>
                </a:gridCol>
              </a:tblGrid>
              <a:tr h="10001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Hazard </a:t>
                      </a:r>
                      <a:r>
                        <a:rPr lang="nl-NL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group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Cooking &lt;70C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Cooking &gt;70C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8512226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Vegetative</a:t>
                      </a:r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bacteria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1E-2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1E-4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0204802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Virus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1E-2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1E-4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6639282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Vegetative</a:t>
                      </a:r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parasites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1E-2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1E-4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5124255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Parasite </a:t>
                      </a:r>
                      <a:r>
                        <a:rPr lang="nl-NL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cysts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1E-1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1E-03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8684795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Heat-</a:t>
                      </a:r>
                      <a:r>
                        <a:rPr lang="nl-NL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resistant</a:t>
                      </a:r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virus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1E-02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3073886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Bacterial</a:t>
                      </a:r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spores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343167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marL="0" marR="0" lvl="0" indent="0" algn="l" defTabSz="91437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Bacterial</a:t>
                      </a:r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toxin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5452117"/>
                  </a:ext>
                </a:extLst>
              </a:tr>
            </a:tbl>
          </a:graphicData>
        </a:graphic>
      </p:graphicFrame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8785252B-1AFA-34B3-FDA6-39414E41BE41}"/>
              </a:ext>
            </a:extLst>
          </p:cNvPr>
          <p:cNvCxnSpPr>
            <a:cxnSpLocks/>
            <a:stCxn id="62" idx="2"/>
            <a:endCxn id="66" idx="0"/>
          </p:cNvCxnSpPr>
          <p:nvPr/>
        </p:nvCxnSpPr>
        <p:spPr>
          <a:xfrm rot="5400000">
            <a:off x="6588177" y="4383366"/>
            <a:ext cx="769146" cy="6100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96F26EE2-7CC1-21C3-F1E1-C5A69A414CA8}"/>
              </a:ext>
            </a:extLst>
          </p:cNvPr>
          <p:cNvSpPr/>
          <p:nvPr/>
        </p:nvSpPr>
        <p:spPr>
          <a:xfrm>
            <a:off x="5796209" y="2910930"/>
            <a:ext cx="1708697" cy="510571"/>
          </a:xfrm>
          <a:prstGeom prst="rect">
            <a:avLst/>
          </a:prstGeom>
          <a:solidFill>
            <a:srgbClr val="CB5722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40" dirty="0" err="1">
                <a:solidFill>
                  <a:schemeClr val="bg1"/>
                </a:solidFill>
                <a:latin typeface="Abadi" panose="020B0604020104020204" pitchFamily="34" charset="0"/>
              </a:rPr>
              <a:t>Further</a:t>
            </a:r>
            <a:r>
              <a:rPr lang="nl-NL" sz="124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nl-NL" sz="1240" dirty="0" err="1">
                <a:solidFill>
                  <a:schemeClr val="bg1"/>
                </a:solidFill>
                <a:latin typeface="Abadi" panose="020B0604020104020204" pitchFamily="34" charset="0"/>
              </a:rPr>
              <a:t>cooking</a:t>
            </a:r>
            <a:r>
              <a:rPr lang="nl-NL" sz="1240" dirty="0">
                <a:solidFill>
                  <a:schemeClr val="bg1"/>
                </a:solidFill>
                <a:latin typeface="Abadi" panose="020B0604020104020204" pitchFamily="34" charset="0"/>
              </a:rPr>
              <a:t>/</a:t>
            </a:r>
            <a:r>
              <a:rPr lang="nl-NL" sz="1240" dirty="0" err="1">
                <a:solidFill>
                  <a:schemeClr val="bg1"/>
                </a:solidFill>
                <a:latin typeface="Abadi" panose="020B0604020104020204" pitchFamily="34" charset="0"/>
              </a:rPr>
              <a:t>prep</a:t>
            </a:r>
            <a:r>
              <a:rPr lang="nl-NL" sz="124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nl-NL" sz="1240" dirty="0" err="1">
                <a:solidFill>
                  <a:schemeClr val="bg1"/>
                </a:solidFill>
                <a:latin typeface="Abadi" panose="020B0604020104020204" pitchFamily="34" charset="0"/>
              </a:rPr>
              <a:t>process</a:t>
            </a:r>
            <a:r>
              <a:rPr lang="nl-NL" sz="124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nl-NL" sz="1240" dirty="0" err="1">
                <a:solidFill>
                  <a:schemeClr val="bg1"/>
                </a:solidFill>
                <a:latin typeface="Abadi" panose="020B0604020104020204" pitchFamily="34" charset="0"/>
              </a:rPr>
              <a:t>involved</a:t>
            </a:r>
            <a:r>
              <a:rPr lang="nl-NL" sz="1240" dirty="0">
                <a:solidFill>
                  <a:schemeClr val="bg1"/>
                </a:solidFill>
                <a:latin typeface="Abadi" panose="020B0604020104020204" pitchFamily="34" charset="0"/>
              </a:rPr>
              <a:t>?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A5B7F59-66DE-9F8E-DE69-50C453800A65}"/>
              </a:ext>
            </a:extLst>
          </p:cNvPr>
          <p:cNvSpPr/>
          <p:nvPr/>
        </p:nvSpPr>
        <p:spPr>
          <a:xfrm>
            <a:off x="6650558" y="3871656"/>
            <a:ext cx="1254440" cy="432165"/>
          </a:xfrm>
          <a:prstGeom prst="rect">
            <a:avLst/>
          </a:prstGeom>
          <a:solidFill>
            <a:srgbClr val="CB5722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00" dirty="0" err="1">
                <a:solidFill>
                  <a:schemeClr val="bg1"/>
                </a:solidFill>
                <a:latin typeface="Abadi" panose="020B0604020104020204" pitchFamily="34" charset="0"/>
              </a:rPr>
              <a:t>Thermal</a:t>
            </a:r>
            <a:r>
              <a:rPr lang="nl-NL" sz="1200" dirty="0">
                <a:solidFill>
                  <a:schemeClr val="bg1"/>
                </a:solidFill>
                <a:latin typeface="Abadi" panose="020B0604020104020204" pitchFamily="34" charset="0"/>
              </a:rPr>
              <a:t> Cooking &gt; 70°C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DEABEB7-2042-020B-B2D5-E9CC951D1F26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rot="16200000" flipH="1">
            <a:off x="6739091" y="3332968"/>
            <a:ext cx="450155" cy="627220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1F05F6C9-D79E-9E5B-254E-96DFD5C37FD3}"/>
              </a:ext>
            </a:extLst>
          </p:cNvPr>
          <p:cNvSpPr/>
          <p:nvPr/>
        </p:nvSpPr>
        <p:spPr>
          <a:xfrm>
            <a:off x="3979083" y="3871656"/>
            <a:ext cx="1509714" cy="36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00" dirty="0">
                <a:solidFill>
                  <a:schemeClr val="tx1"/>
                </a:solidFill>
                <a:latin typeface="Abadi" panose="020B0604020104020204" pitchFamily="34" charset="0"/>
              </a:rPr>
              <a:t>Ready </a:t>
            </a:r>
            <a:r>
              <a:rPr lang="nl-NL" sz="1200" dirty="0" err="1">
                <a:solidFill>
                  <a:schemeClr val="tx1"/>
                </a:solidFill>
                <a:latin typeface="Abadi" panose="020B0604020104020204" pitchFamily="34" charset="0"/>
              </a:rPr>
              <a:t>to</a:t>
            </a:r>
            <a:r>
              <a:rPr lang="nl-NL" sz="120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nl-NL" sz="1200" dirty="0" err="1">
                <a:solidFill>
                  <a:schemeClr val="tx1"/>
                </a:solidFill>
                <a:latin typeface="Abadi" panose="020B0604020104020204" pitchFamily="34" charset="0"/>
              </a:rPr>
              <a:t>eat</a:t>
            </a:r>
            <a:r>
              <a:rPr lang="nl-NL" sz="120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nl-NL" sz="1200" dirty="0" err="1">
                <a:solidFill>
                  <a:schemeClr val="tx1"/>
                </a:solidFill>
                <a:latin typeface="Abadi" panose="020B0604020104020204" pitchFamily="34" charset="0"/>
              </a:rPr>
              <a:t>foods</a:t>
            </a:r>
            <a:endParaRPr lang="nl-NL" sz="12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F71E51D-BA93-7394-32E7-5D02525040F6}"/>
              </a:ext>
            </a:extLst>
          </p:cNvPr>
          <p:cNvGrpSpPr/>
          <p:nvPr/>
        </p:nvGrpSpPr>
        <p:grpSpPr>
          <a:xfrm>
            <a:off x="6295675" y="5072967"/>
            <a:ext cx="744094" cy="737996"/>
            <a:chOff x="3591303" y="3136819"/>
            <a:chExt cx="720000" cy="7141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135D4A-782F-9F65-3E72-68B442FB802F}"/>
                </a:ext>
              </a:extLst>
            </p:cNvPr>
            <p:cNvSpPr/>
            <p:nvPr/>
          </p:nvSpPr>
          <p:spPr>
            <a:xfrm>
              <a:off x="3591303" y="3136819"/>
              <a:ext cx="72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Medium risk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A1F0BE-C53B-D998-3E73-AA2889567844}"/>
                </a:ext>
              </a:extLst>
            </p:cNvPr>
            <p:cNvSpPr/>
            <p:nvPr/>
          </p:nvSpPr>
          <p:spPr>
            <a:xfrm>
              <a:off x="3591303" y="3490919"/>
              <a:ext cx="72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 err="1">
                  <a:solidFill>
                    <a:schemeClr val="tx1"/>
                  </a:solidFill>
                  <a:latin typeface="Abadi" panose="020B0604020104020204" pitchFamily="34" charset="0"/>
                </a:rPr>
                <a:t>Table</a:t>
              </a: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 4</a:t>
              </a:r>
            </a:p>
          </p:txBody>
        </p:sp>
      </p:grp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E4370845-9D23-4E64-8236-89736F0DE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917449"/>
              </p:ext>
            </p:extLst>
          </p:nvPr>
        </p:nvGraphicFramePr>
        <p:xfrm>
          <a:off x="11223057" y="327646"/>
          <a:ext cx="1732547" cy="1143000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887071">
                  <a:extLst>
                    <a:ext uri="{9D8B030D-6E8A-4147-A177-3AD203B41FA5}">
                      <a16:colId xmlns:a16="http://schemas.microsoft.com/office/drawing/2014/main" val="296708545"/>
                    </a:ext>
                  </a:extLst>
                </a:gridCol>
                <a:gridCol w="845476">
                  <a:extLst>
                    <a:ext uri="{9D8B030D-6E8A-4147-A177-3AD203B41FA5}">
                      <a16:colId xmlns:a16="http://schemas.microsoft.com/office/drawing/2014/main" val="39531428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b="1" u="none" strike="noStrike" dirty="0">
                          <a:effectLst/>
                        </a:rPr>
                        <a:t>Risk </a:t>
                      </a:r>
                      <a:r>
                        <a:rPr lang="nl-NL" sz="1050" b="1" u="none" strike="noStrike" dirty="0" err="1">
                          <a:effectLst/>
                        </a:rPr>
                        <a:t>value</a:t>
                      </a:r>
                      <a:endParaRPr lang="nl-NL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Score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802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1E-4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93063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1E-3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4534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1E-2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30538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1E-1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25010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5141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334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B98DF5-FCAD-B391-26DA-DFBABAAE6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41564" b="75049"/>
          <a:stretch/>
        </p:blipFill>
        <p:spPr>
          <a:xfrm>
            <a:off x="0" y="0"/>
            <a:ext cx="14039850" cy="14223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F5A130-380E-1748-02DC-95D90C1EF267}"/>
              </a:ext>
            </a:extLst>
          </p:cNvPr>
          <p:cNvSpPr txBox="1"/>
          <p:nvPr/>
        </p:nvSpPr>
        <p:spPr>
          <a:xfrm>
            <a:off x="2629465" y="536003"/>
            <a:ext cx="9191171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3600" b="1" kern="0" dirty="0" err="1">
                <a:latin typeface="Calibri" panose="020F0502020204030204"/>
              </a:rPr>
              <a:t>Prevalence</a:t>
            </a:r>
            <a:r>
              <a:rPr lang="nl-NL" sz="3600" b="1" kern="0" dirty="0">
                <a:latin typeface="Calibri" panose="020F0502020204030204"/>
              </a:rPr>
              <a:t> </a:t>
            </a:r>
            <a:r>
              <a:rPr lang="nl-NL" sz="3600" b="1" kern="0" dirty="0" err="1">
                <a:latin typeface="Calibri" panose="020F0502020204030204"/>
              </a:rPr>
              <a:t>and</a:t>
            </a:r>
            <a:r>
              <a:rPr lang="nl-NL" sz="3600" b="1" kern="0" dirty="0">
                <a:latin typeface="Calibri" panose="020F0502020204030204"/>
              </a:rPr>
              <a:t> </a:t>
            </a:r>
            <a:r>
              <a:rPr lang="nl-NL" sz="3600" b="1" kern="0" dirty="0" err="1">
                <a:latin typeface="Calibri" panose="020F0502020204030204"/>
              </a:rPr>
              <a:t>Severity</a:t>
            </a:r>
            <a:r>
              <a:rPr lang="nl-NL" sz="3600" b="1" kern="0" dirty="0">
                <a:latin typeface="Calibri" panose="020F0502020204030204"/>
              </a:rPr>
              <a:t>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6115D5-BF02-841C-FF44-04DFFA2B7DAE}"/>
              </a:ext>
            </a:extLst>
          </p:cNvPr>
          <p:cNvSpPr txBox="1"/>
          <p:nvPr/>
        </p:nvSpPr>
        <p:spPr>
          <a:xfrm>
            <a:off x="2035722" y="1794754"/>
            <a:ext cx="195114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400" b="1" kern="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User’s</a:t>
            </a:r>
            <a:r>
              <a:rPr lang="nl-NL" sz="2400" b="1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input</a:t>
            </a:r>
            <a:endParaRPr lang="nl-NL" sz="2400" b="1" kern="0" dirty="0">
              <a:latin typeface="Calibri" panose="020F0502020204030204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ADD4F5-D7B5-DAF4-E3D8-5A835BBAD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0066"/>
              </p:ext>
            </p:extLst>
          </p:nvPr>
        </p:nvGraphicFramePr>
        <p:xfrm>
          <a:off x="969950" y="2973526"/>
          <a:ext cx="4202383" cy="15960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1379">
                  <a:extLst>
                    <a:ext uri="{9D8B030D-6E8A-4147-A177-3AD203B41FA5}">
                      <a16:colId xmlns:a16="http://schemas.microsoft.com/office/drawing/2014/main" val="2096993149"/>
                    </a:ext>
                  </a:extLst>
                </a:gridCol>
                <a:gridCol w="2821004">
                  <a:extLst>
                    <a:ext uri="{9D8B030D-6E8A-4147-A177-3AD203B41FA5}">
                      <a16:colId xmlns:a16="http://schemas.microsoft.com/office/drawing/2014/main" val="2639460"/>
                    </a:ext>
                  </a:extLst>
                </a:gridCol>
              </a:tblGrid>
              <a:tr h="388493">
                <a:tc>
                  <a:txBody>
                    <a:bodyPr/>
                    <a:lstStyle/>
                    <a:p>
                      <a:pPr algn="l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Criteria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509369"/>
                  </a:ext>
                </a:extLst>
              </a:tr>
              <a:tr h="1033906">
                <a:tc>
                  <a:txBody>
                    <a:bodyPr/>
                    <a:lstStyle/>
                    <a:p>
                      <a:pPr algn="l"/>
                      <a:r>
                        <a:rPr lang="nl-NL" sz="2000" b="1" dirty="0"/>
                        <a:t>Food </a:t>
                      </a:r>
                      <a:endParaRPr lang="en-GB" sz="20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/>
                        <a:t>item</a:t>
                      </a:r>
                    </a:p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 err="1"/>
                        <a:t>Composition</a:t>
                      </a:r>
                      <a:endParaRPr lang="nl-NL" sz="1800" dirty="0"/>
                    </a:p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 err="1"/>
                        <a:t>Acidity</a:t>
                      </a:r>
                      <a:endParaRPr lang="nl-NL" sz="1800" dirty="0"/>
                    </a:p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0704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2D130AF-BEE9-33C9-D013-F694B71A9D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80048" b="75049"/>
          <a:stretch/>
        </p:blipFill>
        <p:spPr>
          <a:xfrm flipH="1">
            <a:off x="6142283" y="1405589"/>
            <a:ext cx="118012" cy="65144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EF5A1F-A96E-1576-BD32-A0C4031034F7}"/>
              </a:ext>
            </a:extLst>
          </p:cNvPr>
          <p:cNvSpPr txBox="1"/>
          <p:nvPr/>
        </p:nvSpPr>
        <p:spPr>
          <a:xfrm>
            <a:off x="9039156" y="1835670"/>
            <a:ext cx="2337923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400" b="1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Mira</a:t>
            </a:r>
            <a:endParaRPr lang="nl-NL" sz="2400" b="1" kern="0" dirty="0">
              <a:latin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19D609-4C3F-347C-296A-3FBEF531717B}"/>
              </a:ext>
            </a:extLst>
          </p:cNvPr>
          <p:cNvSpPr txBox="1"/>
          <p:nvPr/>
        </p:nvSpPr>
        <p:spPr>
          <a:xfrm>
            <a:off x="7779557" y="2755901"/>
            <a:ext cx="47331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358772">
              <a:spcAft>
                <a:spcPts val="691"/>
              </a:spcAft>
            </a:pPr>
            <a:r>
              <a:rPr lang="nl-NL" sz="2000" dirty="0" err="1"/>
              <a:t>Based</a:t>
            </a:r>
            <a:r>
              <a:rPr lang="nl-NL" sz="2000" dirty="0"/>
              <a:t> on </a:t>
            </a:r>
            <a:r>
              <a:rPr lang="nl-NL" sz="2000" dirty="0" err="1"/>
              <a:t>user’s</a:t>
            </a:r>
            <a:r>
              <a:rPr lang="nl-NL" sz="2000" dirty="0"/>
              <a:t> input in step 1, display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respective</a:t>
            </a:r>
            <a:r>
              <a:rPr lang="nl-NL" sz="2000" dirty="0"/>
              <a:t> data column in Step 6_HFA4th root, Step 7_FC </a:t>
            </a:r>
            <a:r>
              <a:rPr lang="nl-NL" sz="2000" dirty="0" err="1"/>
              <a:t>and</a:t>
            </a:r>
            <a:r>
              <a:rPr lang="nl-NL" sz="2000" dirty="0"/>
              <a:t> Step8_HS </a:t>
            </a:r>
            <a:r>
              <a:rPr lang="nl-NL" sz="2000" dirty="0" err="1"/>
              <a:t>values</a:t>
            </a:r>
            <a:endParaRPr lang="nl-NL" sz="20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7158A45-A675-9C7B-101B-C48B038E009A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5400000">
            <a:off x="7890560" y="3549613"/>
            <a:ext cx="2033634" cy="2477537"/>
          </a:xfrm>
          <a:prstGeom prst="bentConnector3">
            <a:avLst>
              <a:gd name="adj1" fmla="val 49999"/>
            </a:avLst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C66C81-33C0-B830-BD11-A082BE429701}"/>
              </a:ext>
            </a:extLst>
          </p:cNvPr>
          <p:cNvSpPr txBox="1"/>
          <p:nvPr/>
        </p:nvSpPr>
        <p:spPr>
          <a:xfrm>
            <a:off x="6409115" y="5805198"/>
            <a:ext cx="2518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358772">
              <a:spcAft>
                <a:spcPts val="691"/>
              </a:spcAft>
            </a:pPr>
            <a:r>
              <a:rPr lang="nl-NL" sz="2000" dirty="0"/>
              <a:t>Show </a:t>
            </a:r>
            <a:r>
              <a:rPr lang="nl-NL" sz="2000" dirty="0" err="1"/>
              <a:t>total</a:t>
            </a:r>
            <a:r>
              <a:rPr lang="nl-NL" sz="2000" dirty="0"/>
              <a:t> ranking of </a:t>
            </a:r>
            <a:r>
              <a:rPr lang="nl-NL" sz="2000" dirty="0" err="1"/>
              <a:t>results</a:t>
            </a:r>
            <a:r>
              <a:rPr lang="nl-NL" sz="2000" dirty="0"/>
              <a:t> in a </a:t>
            </a:r>
            <a:r>
              <a:rPr lang="nl-NL" sz="2000" dirty="0" err="1"/>
              <a:t>Table</a:t>
            </a:r>
            <a:endParaRPr lang="nl-NL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1708E8-AC3A-FB8C-AB30-68B5C06540CE}"/>
              </a:ext>
            </a:extLst>
          </p:cNvPr>
          <p:cNvSpPr txBox="1"/>
          <p:nvPr/>
        </p:nvSpPr>
        <p:spPr>
          <a:xfrm>
            <a:off x="11253239" y="5805198"/>
            <a:ext cx="2518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358772">
              <a:spcAft>
                <a:spcPts val="691"/>
              </a:spcAft>
            </a:pPr>
            <a:r>
              <a:rPr lang="nl-NL" sz="2000" dirty="0"/>
              <a:t>Show </a:t>
            </a:r>
            <a:r>
              <a:rPr lang="nl-NL" sz="2000" dirty="0" err="1"/>
              <a:t>total</a:t>
            </a:r>
            <a:r>
              <a:rPr lang="nl-NL" sz="2000" dirty="0"/>
              <a:t> ranking of </a:t>
            </a:r>
            <a:r>
              <a:rPr lang="nl-NL" sz="2000" dirty="0" err="1"/>
              <a:t>results</a:t>
            </a:r>
            <a:r>
              <a:rPr lang="nl-NL" sz="2000" dirty="0"/>
              <a:t> in a plot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3663ABB-D7B1-57F9-3EC4-E12017A3ABBC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rot="16200000" flipH="1">
            <a:off x="10312621" y="3605087"/>
            <a:ext cx="2033634" cy="236658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63314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CBF68CC5-0D34-BBA2-FE80-51DE3E786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41564" b="75049"/>
          <a:stretch/>
        </p:blipFill>
        <p:spPr>
          <a:xfrm rot="5400000">
            <a:off x="-3893680" y="3886660"/>
            <a:ext cx="7932740" cy="13401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5CC665B-3931-E19D-BE22-C45FEB3DAE56}"/>
              </a:ext>
            </a:extLst>
          </p:cNvPr>
          <p:cNvSpPr txBox="1"/>
          <p:nvPr/>
        </p:nvSpPr>
        <p:spPr>
          <a:xfrm>
            <a:off x="-132678" y="209021"/>
            <a:ext cx="3544276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3600" b="1" kern="0" dirty="0" err="1">
                <a:latin typeface="Calibri" panose="020F0502020204030204"/>
              </a:rPr>
              <a:t>Decision</a:t>
            </a:r>
            <a:r>
              <a:rPr lang="nl-NL" sz="3600" b="1" kern="0" dirty="0">
                <a:latin typeface="Calibri" panose="020F0502020204030204"/>
              </a:rPr>
              <a:t> tree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75DBBC5-DE9A-9267-EEF4-CB79D8681D66}"/>
              </a:ext>
            </a:extLst>
          </p:cNvPr>
          <p:cNvGrpSpPr/>
          <p:nvPr/>
        </p:nvGrpSpPr>
        <p:grpSpPr>
          <a:xfrm>
            <a:off x="1343453" y="1989325"/>
            <a:ext cx="5424132" cy="3539494"/>
            <a:chOff x="564018" y="1468679"/>
            <a:chExt cx="5424132" cy="353949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645D868-B4C0-26A9-D426-453ED7772C07}"/>
                </a:ext>
              </a:extLst>
            </p:cNvPr>
            <p:cNvSpPr/>
            <p:nvPr/>
          </p:nvSpPr>
          <p:spPr>
            <a:xfrm>
              <a:off x="1257278" y="2814023"/>
              <a:ext cx="1422941" cy="54140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 err="1">
                  <a:solidFill>
                    <a:schemeClr val="tx1"/>
                  </a:solidFill>
                  <a:latin typeface="Abadi" panose="020B0604020104020204" pitchFamily="34" charset="0"/>
                </a:rPr>
                <a:t>Contamination</a:t>
              </a: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 alerts </a:t>
              </a:r>
            </a:p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(US &amp; EU)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3F99E24-63E1-56A3-A9E6-97C81EB18C78}"/>
                </a:ext>
              </a:extLst>
            </p:cNvPr>
            <p:cNvSpPr/>
            <p:nvPr/>
          </p:nvSpPr>
          <p:spPr>
            <a:xfrm>
              <a:off x="2916548" y="2817315"/>
              <a:ext cx="1416509" cy="5348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 err="1">
                  <a:solidFill>
                    <a:schemeClr val="tx1"/>
                  </a:solidFill>
                  <a:latin typeface="Abadi" panose="020B0604020104020204" pitchFamily="34" charset="0"/>
                </a:rPr>
                <a:t>Outbreak</a:t>
              </a: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  </a:t>
              </a:r>
            </a:p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(US &amp; EU)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75844A6-4BC6-AAAC-0586-C0CDB7D5BFE2}"/>
                </a:ext>
              </a:extLst>
            </p:cNvPr>
            <p:cNvSpPr/>
            <p:nvPr/>
          </p:nvSpPr>
          <p:spPr>
            <a:xfrm>
              <a:off x="4563488" y="2817755"/>
              <a:ext cx="1424662" cy="55544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Sampling </a:t>
              </a:r>
            </a:p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(meta-analysis)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04BDD2-6CBC-AC84-C57B-9E773DCD2520}"/>
                </a:ext>
              </a:extLst>
            </p:cNvPr>
            <p:cNvSpPr txBox="1"/>
            <p:nvPr/>
          </p:nvSpPr>
          <p:spPr>
            <a:xfrm>
              <a:off x="564018" y="4395082"/>
              <a:ext cx="1771376" cy="61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85" dirty="0">
                  <a:solidFill>
                    <a:srgbClr val="C00000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*Assuming 1/million chance it may be the exception</a:t>
              </a:r>
              <a:endParaRPr lang="en-GB" sz="1085" i="1" dirty="0">
                <a:solidFill>
                  <a:srgbClr val="C00000"/>
                </a:solidFill>
                <a:latin typeface="Abadi" panose="020B0604020104020204" pitchFamily="34" charset="0"/>
                <a:cs typeface="AngsanaUPC" panose="02020603050405020304" pitchFamily="18" charset="-34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095266-1FFD-3C98-45B0-2AFD07ED2B3E}"/>
                </a:ext>
              </a:extLst>
            </p:cNvPr>
            <p:cNvGrpSpPr/>
            <p:nvPr/>
          </p:nvGrpSpPr>
          <p:grpSpPr>
            <a:xfrm>
              <a:off x="2283585" y="1468679"/>
              <a:ext cx="2670641" cy="541406"/>
              <a:chOff x="4908799" y="1083718"/>
              <a:chExt cx="2076450" cy="523875"/>
            </a:xfrm>
            <a:solidFill>
              <a:srgbClr val="D97C7C"/>
            </a:solidFill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8C37564-57FB-5ACF-69F2-F7EA5EDC52E4}"/>
                  </a:ext>
                </a:extLst>
              </p:cNvPr>
              <p:cNvSpPr/>
              <p:nvPr/>
            </p:nvSpPr>
            <p:spPr>
              <a:xfrm>
                <a:off x="4908799" y="1083718"/>
                <a:ext cx="2076450" cy="523875"/>
              </a:xfrm>
              <a:prstGeom prst="roundRect">
                <a:avLst/>
              </a:prstGeom>
              <a:grpFill/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60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71650F6-58A0-CAB1-5402-919CDAB411EB}"/>
                  </a:ext>
                </a:extLst>
              </p:cNvPr>
              <p:cNvSpPr/>
              <p:nvPr/>
            </p:nvSpPr>
            <p:spPr>
              <a:xfrm>
                <a:off x="5146391" y="1153993"/>
                <a:ext cx="1578480" cy="391002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728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nl-NL" sz="1447" b="1" dirty="0">
                    <a:solidFill>
                      <a:schemeClr val="bg1"/>
                    </a:solidFill>
                  </a:rPr>
                  <a:t> Hazard </a:t>
                </a:r>
                <a:r>
                  <a:rPr lang="nl-NL" sz="1447" b="1" dirty="0" err="1">
                    <a:solidFill>
                      <a:schemeClr val="bg1"/>
                    </a:solidFill>
                  </a:rPr>
                  <a:t>Prevalence</a:t>
                </a:r>
                <a:endParaRPr lang="nl-NL" sz="1447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4C58830C-BF6D-C0F4-AA5D-43A268C44ACD}"/>
                </a:ext>
              </a:extLst>
            </p:cNvPr>
            <p:cNvCxnSpPr>
              <a:cxnSpLocks/>
              <a:stCxn id="17" idx="2"/>
              <a:endCxn id="3" idx="0"/>
            </p:cNvCxnSpPr>
            <p:nvPr/>
          </p:nvCxnSpPr>
          <p:spPr>
            <a:xfrm rot="5400000">
              <a:off x="2391859" y="1586975"/>
              <a:ext cx="803939" cy="165015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2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00A5F206-190A-8673-44C2-EBCB686968B6}"/>
                </a:ext>
              </a:extLst>
            </p:cNvPr>
            <p:cNvCxnSpPr>
              <a:cxnSpLocks/>
              <a:stCxn id="17" idx="2"/>
              <a:endCxn id="4" idx="0"/>
            </p:cNvCxnSpPr>
            <p:nvPr/>
          </p:nvCxnSpPr>
          <p:spPr>
            <a:xfrm rot="16200000" flipH="1">
              <a:off x="3218239" y="2410751"/>
              <a:ext cx="807230" cy="589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2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762F0CAB-632A-5C1D-3F1B-F68F121B37AD}"/>
                </a:ext>
              </a:extLst>
            </p:cNvPr>
            <p:cNvCxnSpPr>
              <a:cxnSpLocks/>
              <a:stCxn id="17" idx="2"/>
              <a:endCxn id="5" idx="0"/>
            </p:cNvCxnSpPr>
            <p:nvPr/>
          </p:nvCxnSpPr>
          <p:spPr>
            <a:xfrm rot="16200000" flipH="1">
              <a:off x="4043527" y="1585462"/>
              <a:ext cx="807670" cy="165691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2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FE3236D-F36B-DFCA-97BF-A57255F90CBF}"/>
                </a:ext>
              </a:extLst>
            </p:cNvPr>
            <p:cNvSpPr/>
            <p:nvPr/>
          </p:nvSpPr>
          <p:spPr>
            <a:xfrm>
              <a:off x="2335395" y="4048039"/>
              <a:ext cx="721764" cy="31717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NR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FD2802-342B-359D-1E7C-57F261376F8F}"/>
                </a:ext>
              </a:extLst>
            </p:cNvPr>
            <p:cNvSpPr/>
            <p:nvPr/>
          </p:nvSpPr>
          <p:spPr>
            <a:xfrm>
              <a:off x="3110568" y="4048040"/>
              <a:ext cx="1016672" cy="72749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 </a:t>
              </a:r>
              <a:r>
                <a:rPr lang="nl-NL" sz="1240" dirty="0" err="1">
                  <a:solidFill>
                    <a:schemeClr val="tx1"/>
                  </a:solidFill>
                  <a:latin typeface="Abadi" panose="020B0604020104020204" pitchFamily="34" charset="0"/>
                </a:rPr>
                <a:t>Strength</a:t>
              </a: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 of </a:t>
              </a:r>
              <a:r>
                <a:rPr lang="nl-NL" sz="1240" dirty="0" err="1">
                  <a:solidFill>
                    <a:schemeClr val="tx1"/>
                  </a:solidFill>
                  <a:latin typeface="Abadi" panose="020B0604020104020204" pitchFamily="34" charset="0"/>
                </a:rPr>
                <a:t>evidence</a:t>
              </a: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 (%)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261D206-DAEC-5B8C-A46F-4BF6FD2FFFEC}"/>
                </a:ext>
              </a:extLst>
            </p:cNvPr>
            <p:cNvSpPr/>
            <p:nvPr/>
          </p:nvSpPr>
          <p:spPr>
            <a:xfrm>
              <a:off x="2335394" y="4463991"/>
              <a:ext cx="721764" cy="307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1E-6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E21E4A98-761C-CDFE-E9D2-EB1D8F4CAAF8}"/>
                </a:ext>
              </a:extLst>
            </p:cNvPr>
            <p:cNvCxnSpPr>
              <a:cxnSpLocks/>
              <a:stCxn id="3" idx="2"/>
              <a:endCxn id="12" idx="0"/>
            </p:cNvCxnSpPr>
            <p:nvPr/>
          </p:nvCxnSpPr>
          <p:spPr>
            <a:xfrm rot="16200000" flipH="1">
              <a:off x="2447521" y="2876656"/>
              <a:ext cx="692611" cy="165015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2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FD2B3C7C-7413-B5EE-CA3A-AF1C2BC5AD7C}"/>
                </a:ext>
              </a:extLst>
            </p:cNvPr>
            <p:cNvCxnSpPr>
              <a:cxnSpLocks/>
              <a:stCxn id="4" idx="2"/>
              <a:endCxn id="12" idx="0"/>
            </p:cNvCxnSpPr>
            <p:nvPr/>
          </p:nvCxnSpPr>
          <p:spPr>
            <a:xfrm rot="5400000">
              <a:off x="3273905" y="3697140"/>
              <a:ext cx="695900" cy="589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2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DBA4BAD3-C75D-0217-831A-603B9704523E}"/>
                </a:ext>
              </a:extLst>
            </p:cNvPr>
            <p:cNvCxnSpPr>
              <a:cxnSpLocks/>
              <a:stCxn id="5" idx="2"/>
              <a:endCxn id="12" idx="0"/>
            </p:cNvCxnSpPr>
            <p:nvPr/>
          </p:nvCxnSpPr>
          <p:spPr>
            <a:xfrm rot="5400000">
              <a:off x="4109943" y="2882163"/>
              <a:ext cx="674837" cy="165691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2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2C63781-9164-C405-4CB0-AB7710D28C95}"/>
              </a:ext>
            </a:extLst>
          </p:cNvPr>
          <p:cNvSpPr/>
          <p:nvPr/>
        </p:nvSpPr>
        <p:spPr>
          <a:xfrm>
            <a:off x="9075602" y="3120476"/>
            <a:ext cx="2575187" cy="3824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40" dirty="0" err="1">
                <a:solidFill>
                  <a:schemeClr val="tx1"/>
                </a:solidFill>
                <a:latin typeface="Abadi" panose="020B0604020104020204" pitchFamily="34" charset="0"/>
              </a:rPr>
              <a:t>Consumption</a:t>
            </a: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  %  </a:t>
            </a:r>
            <a:r>
              <a:rPr lang="nl-NL" sz="1240" dirty="0" err="1">
                <a:solidFill>
                  <a:schemeClr val="tx1"/>
                </a:solidFill>
                <a:latin typeface="Abadi" panose="020B0604020104020204" pitchFamily="34" charset="0"/>
              </a:rPr>
              <a:t>by</a:t>
            </a: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  </a:t>
            </a:r>
            <a:r>
              <a:rPr lang="nl-NL" sz="1240" dirty="0" err="1">
                <a:solidFill>
                  <a:schemeClr val="tx1"/>
                </a:solidFill>
                <a:latin typeface="Abadi" panose="020B0604020104020204" pitchFamily="34" charset="0"/>
              </a:rPr>
              <a:t>Infants</a:t>
            </a: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/</a:t>
            </a:r>
            <a:r>
              <a:rPr lang="nl-NL" sz="1240" dirty="0" err="1">
                <a:solidFill>
                  <a:schemeClr val="tx1"/>
                </a:solidFill>
                <a:latin typeface="Abadi" panose="020B0604020104020204" pitchFamily="34" charset="0"/>
              </a:rPr>
              <a:t>toddlers</a:t>
            </a: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 in EU 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B4865B-75A6-9623-999E-2254E9C8ECE6}"/>
              </a:ext>
            </a:extLst>
          </p:cNvPr>
          <p:cNvSpPr/>
          <p:nvPr/>
        </p:nvSpPr>
        <p:spPr>
          <a:xfrm>
            <a:off x="9075600" y="3872786"/>
            <a:ext cx="2676642" cy="77092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40" dirty="0" err="1">
                <a:solidFill>
                  <a:schemeClr val="tx1"/>
                </a:solidFill>
                <a:latin typeface="Abadi" panose="020B0604020104020204" pitchFamily="34" charset="0"/>
              </a:rPr>
              <a:t>Actual</a:t>
            </a: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nl-NL" sz="1240" dirty="0" err="1">
                <a:solidFill>
                  <a:schemeClr val="tx1"/>
                </a:solidFill>
                <a:latin typeface="Abadi" panose="020B0604020104020204" pitchFamily="34" charset="0"/>
              </a:rPr>
              <a:t>consumption</a:t>
            </a: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 percentage in </a:t>
            </a:r>
            <a:r>
              <a:rPr lang="nl-NL" sz="1240" dirty="0" err="1">
                <a:solidFill>
                  <a:schemeClr val="tx1"/>
                </a:solidFill>
                <a:latin typeface="Abadi" panose="020B0604020104020204" pitchFamily="34" charset="0"/>
              </a:rPr>
              <a:t>the</a:t>
            </a: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nl-NL" sz="1240" dirty="0" err="1">
                <a:solidFill>
                  <a:schemeClr val="tx1"/>
                </a:solidFill>
                <a:latin typeface="Abadi" panose="020B0604020104020204" pitchFamily="34" charset="0"/>
              </a:rPr>
              <a:t>population</a:t>
            </a: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 of </a:t>
            </a:r>
            <a:r>
              <a:rPr lang="nl-NL" sz="1240" dirty="0" err="1">
                <a:solidFill>
                  <a:schemeClr val="tx1"/>
                </a:solidFill>
                <a:latin typeface="Abadi" panose="020B0604020104020204" pitchFamily="34" charset="0"/>
              </a:rPr>
              <a:t>infants</a:t>
            </a: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nl-NL" sz="1240" dirty="0" err="1">
                <a:solidFill>
                  <a:schemeClr val="tx1"/>
                </a:solidFill>
                <a:latin typeface="Abadi" panose="020B0604020104020204" pitchFamily="34" charset="0"/>
              </a:rPr>
              <a:t>and</a:t>
            </a: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nl-NL" sz="1240" dirty="0" err="1">
                <a:solidFill>
                  <a:schemeClr val="tx1"/>
                </a:solidFill>
                <a:latin typeface="Abadi" panose="020B0604020104020204" pitchFamily="34" charset="0"/>
              </a:rPr>
              <a:t>toddlers</a:t>
            </a: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 up </a:t>
            </a:r>
            <a:r>
              <a:rPr lang="nl-NL" sz="1240" dirty="0" err="1">
                <a:solidFill>
                  <a:schemeClr val="tx1"/>
                </a:solidFill>
                <a:latin typeface="Abadi" panose="020B0604020104020204" pitchFamily="34" charset="0"/>
              </a:rPr>
              <a:t>to</a:t>
            </a: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nl-NL" sz="1240" dirty="0" err="1">
                <a:solidFill>
                  <a:schemeClr val="tx1"/>
                </a:solidFill>
                <a:latin typeface="Abadi" panose="020B0604020104020204" pitchFamily="34" charset="0"/>
              </a:rPr>
              <a:t>the</a:t>
            </a: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nl-NL" sz="1240" dirty="0" err="1">
                <a:solidFill>
                  <a:schemeClr val="tx1"/>
                </a:solidFill>
                <a:latin typeface="Abadi" panose="020B0604020104020204" pitchFamily="34" charset="0"/>
              </a:rPr>
              <a:t>age</a:t>
            </a: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 of 3 in EU (%)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BE3A9E7-65DA-B813-2BB7-3A3266EC1FAB}"/>
              </a:ext>
            </a:extLst>
          </p:cNvPr>
          <p:cNvGrpSpPr/>
          <p:nvPr/>
        </p:nvGrpSpPr>
        <p:grpSpPr>
          <a:xfrm>
            <a:off x="9075601" y="1989325"/>
            <a:ext cx="2575187" cy="541406"/>
            <a:chOff x="4908799" y="1083718"/>
            <a:chExt cx="2076450" cy="523875"/>
          </a:xfrm>
          <a:solidFill>
            <a:srgbClr val="D97C7C"/>
          </a:solidFill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633A1F3-0C49-3C6D-0609-703F33DCBFD7}"/>
                </a:ext>
              </a:extLst>
            </p:cNvPr>
            <p:cNvSpPr/>
            <p:nvPr/>
          </p:nvSpPr>
          <p:spPr>
            <a:xfrm>
              <a:off x="4908799" y="1083718"/>
              <a:ext cx="2076450" cy="523875"/>
            </a:xfrm>
            <a:prstGeom prst="round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6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561564E-2762-788F-667C-35961E0231CB}"/>
                </a:ext>
              </a:extLst>
            </p:cNvPr>
            <p:cNvSpPr/>
            <p:nvPr/>
          </p:nvSpPr>
          <p:spPr>
            <a:xfrm>
              <a:off x="5146391" y="1153993"/>
              <a:ext cx="1578480" cy="39100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447" b="1" dirty="0">
                  <a:solidFill>
                    <a:schemeClr val="bg1"/>
                  </a:solidFill>
                </a:rPr>
                <a:t> Food </a:t>
              </a:r>
              <a:r>
                <a:rPr lang="nl-NL" sz="1447" b="1" dirty="0" err="1">
                  <a:solidFill>
                    <a:schemeClr val="bg1"/>
                  </a:solidFill>
                </a:rPr>
                <a:t>Consumption</a:t>
              </a:r>
              <a:endParaRPr lang="nl-NL" sz="1447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3A51B0C-8A79-BFA0-B072-E43D39A44995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 rot="16200000" flipH="1">
            <a:off x="10068320" y="2825604"/>
            <a:ext cx="58974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B0A9E26-1461-D34B-0487-45A634AD4C85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16200000" flipH="1">
            <a:off x="10203628" y="3662491"/>
            <a:ext cx="369863" cy="50727"/>
          </a:xfrm>
          <a:prstGeom prst="bentConnector3">
            <a:avLst>
              <a:gd name="adj1" fmla="val 57807"/>
            </a:avLst>
          </a:prstGeom>
          <a:ln w="19050">
            <a:solidFill>
              <a:schemeClr val="tx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4FED2B8-944F-8ACB-72A3-DA499A980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167632"/>
              </p:ext>
            </p:extLst>
          </p:nvPr>
        </p:nvGraphicFramePr>
        <p:xfrm>
          <a:off x="2491805" y="6335832"/>
          <a:ext cx="3369680" cy="1143000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296708545"/>
                    </a:ext>
                  </a:extLst>
                </a:gridCol>
                <a:gridCol w="1030790">
                  <a:extLst>
                    <a:ext uri="{9D8B030D-6E8A-4147-A177-3AD203B41FA5}">
                      <a16:colId xmlns:a16="http://schemas.microsoft.com/office/drawing/2014/main" val="3953142839"/>
                    </a:ext>
                  </a:extLst>
                </a:gridCol>
                <a:gridCol w="1030790">
                  <a:extLst>
                    <a:ext uri="{9D8B030D-6E8A-4147-A177-3AD203B41FA5}">
                      <a16:colId xmlns:a16="http://schemas.microsoft.com/office/drawing/2014/main" val="37591086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Prevalence</a:t>
                      </a:r>
                      <a:r>
                        <a:rPr lang="nl-NL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percentage</a:t>
                      </a:r>
                    </a:p>
                  </a:txBody>
                  <a:tcPr marL="9525" marR="9525" marT="9525" marB="0" anchor="b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 value</a:t>
                      </a:r>
                    </a:p>
                  </a:txBody>
                  <a:tcPr marL="9525" marR="9525" marT="9525" marB="0" anchor="b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Score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802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93063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&lt; 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4534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1-10%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0.011-0.1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30538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10.1 - 40%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0.101 - 0.4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25010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&gt; 40%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0.4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5141016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C426325-7512-4135-32F7-E4CC17961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91444"/>
              </p:ext>
            </p:extLst>
          </p:nvPr>
        </p:nvGraphicFramePr>
        <p:xfrm>
          <a:off x="8620382" y="6335832"/>
          <a:ext cx="3587077" cy="1143000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296708545"/>
                    </a:ext>
                  </a:extLst>
                </a:gridCol>
                <a:gridCol w="1024394">
                  <a:extLst>
                    <a:ext uri="{9D8B030D-6E8A-4147-A177-3AD203B41FA5}">
                      <a16:colId xmlns:a16="http://schemas.microsoft.com/office/drawing/2014/main" val="3953142839"/>
                    </a:ext>
                  </a:extLst>
                </a:gridCol>
                <a:gridCol w="1122820">
                  <a:extLst>
                    <a:ext uri="{9D8B030D-6E8A-4147-A177-3AD203B41FA5}">
                      <a16:colId xmlns:a16="http://schemas.microsoft.com/office/drawing/2014/main" val="7208478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Consumption</a:t>
                      </a:r>
                      <a:r>
                        <a:rPr lang="nl-NL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percentage</a:t>
                      </a:r>
                    </a:p>
                  </a:txBody>
                  <a:tcPr marL="9525" marR="9525" marT="9525" marB="0" anchor="b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 value</a:t>
                      </a:r>
                    </a:p>
                  </a:txBody>
                  <a:tcPr marL="9525" marR="9525" marT="9525" marB="0" anchor="b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Score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802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93063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&lt; 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4534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1-10%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0.011-0.1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30538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10.1 - 40%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0.101- 0.4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5141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&gt; 40%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0.4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7016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88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B519B6F5-0AFF-BBE1-45FA-63702A6CF687}"/>
              </a:ext>
            </a:extLst>
          </p:cNvPr>
          <p:cNvGrpSpPr/>
          <p:nvPr/>
        </p:nvGrpSpPr>
        <p:grpSpPr>
          <a:xfrm>
            <a:off x="1977013" y="966097"/>
            <a:ext cx="11192776" cy="6387564"/>
            <a:chOff x="2653288" y="1108972"/>
            <a:chExt cx="11192776" cy="638756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0DEB420-338E-3BF2-C481-55948D2A2A17}"/>
                </a:ext>
              </a:extLst>
            </p:cNvPr>
            <p:cNvSpPr txBox="1"/>
            <p:nvPr/>
          </p:nvSpPr>
          <p:spPr>
            <a:xfrm>
              <a:off x="3576697" y="1108972"/>
              <a:ext cx="6209735" cy="480131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>
              <a:spAutoFit/>
            </a:bodyPr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nl-NL" sz="2800" b="1" kern="0" dirty="0" err="1">
                  <a:latin typeface="Calibri" panose="020F0502020204030204"/>
                </a:rPr>
                <a:t>Microbial</a:t>
              </a:r>
              <a:r>
                <a:rPr lang="nl-NL" sz="2800" b="1" kern="0" dirty="0">
                  <a:latin typeface="Calibri" panose="020F0502020204030204"/>
                </a:rPr>
                <a:t> Hazards Risk Ranking Criteria</a:t>
              </a:r>
            </a:p>
          </p:txBody>
        </p:sp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456587F6-B919-BC07-EB7A-468487A0EDFF}"/>
                </a:ext>
              </a:extLst>
            </p:cNvPr>
            <p:cNvCxnSpPr>
              <a:cxnSpLocks/>
              <a:stCxn id="3" idx="2"/>
              <a:endCxn id="13" idx="0"/>
            </p:cNvCxnSpPr>
            <p:nvPr/>
          </p:nvCxnSpPr>
          <p:spPr>
            <a:xfrm rot="16200000" flipH="1">
              <a:off x="7654482" y="616185"/>
              <a:ext cx="1249341" cy="3195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2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F1F8575E-C68A-2DE8-0B9E-74CE5B7EDA86}"/>
                </a:ext>
              </a:extLst>
            </p:cNvPr>
            <p:cNvCxnSpPr>
              <a:cxnSpLocks/>
              <a:stCxn id="3" idx="2"/>
              <a:endCxn id="7" idx="0"/>
            </p:cNvCxnSpPr>
            <p:nvPr/>
          </p:nvCxnSpPr>
          <p:spPr>
            <a:xfrm rot="5400000">
              <a:off x="4483046" y="633322"/>
              <a:ext cx="1242739" cy="3154301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2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72CFD1-1843-083C-B1D6-300401CCA688}"/>
                </a:ext>
              </a:extLst>
            </p:cNvPr>
            <p:cNvGrpSpPr/>
            <p:nvPr/>
          </p:nvGrpSpPr>
          <p:grpSpPr>
            <a:xfrm>
              <a:off x="2653288" y="2831842"/>
              <a:ext cx="1757472" cy="2785942"/>
              <a:chOff x="10842017" y="2858416"/>
              <a:chExt cx="1757472" cy="278594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65CEB9D-5CA9-4DE2-1222-B96DCF5CB5A2}"/>
                  </a:ext>
                </a:extLst>
              </p:cNvPr>
              <p:cNvSpPr/>
              <p:nvPr/>
            </p:nvSpPr>
            <p:spPr>
              <a:xfrm>
                <a:off x="10842017" y="2858416"/>
                <a:ext cx="1747951" cy="5489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rgbClr val="E7E6E6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728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nl-NL" b="1" kern="0" dirty="0">
                    <a:latin typeface="Calibri" panose="020F0502020204030204"/>
                  </a:rPr>
                  <a:t> </a:t>
                </a:r>
                <a:r>
                  <a:rPr lang="nl-NL" b="1" kern="0" dirty="0" err="1">
                    <a:latin typeface="Calibri" panose="020F0502020204030204"/>
                  </a:rPr>
                  <a:t>Severity</a:t>
                </a:r>
                <a:r>
                  <a:rPr lang="nl-NL" b="1" kern="0" dirty="0">
                    <a:latin typeface="Calibri" panose="020F0502020204030204"/>
                  </a:rPr>
                  <a:t> 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5B86D75-A5A7-7462-8C86-FE635F76F64D}"/>
                  </a:ext>
                </a:extLst>
              </p:cNvPr>
              <p:cNvSpPr/>
              <p:nvPr/>
            </p:nvSpPr>
            <p:spPr>
              <a:xfrm>
                <a:off x="10851538" y="5095439"/>
                <a:ext cx="1747951" cy="548919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728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nl-NL" sz="1447" b="1" kern="0" dirty="0">
                    <a:latin typeface="Calibri" panose="020F0502020204030204"/>
                  </a:rPr>
                  <a:t>DALY/case (HS)</a:t>
                </a:r>
              </a:p>
              <a:p>
                <a:pPr algn="ctr" defTabSz="8728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nl-NL" sz="1447" b="1" kern="0" dirty="0">
                    <a:latin typeface="Calibri" panose="020F0502020204030204"/>
                  </a:rPr>
                  <a:t>(C8)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98001EC8-99C4-2525-01DB-A276244472A6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>
                <a:off x="11715992" y="3407334"/>
                <a:ext cx="9521" cy="1688104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2"/>
                </a:solidFill>
                <a:prstDash val="solid"/>
                <a:miter lim="800000"/>
                <a:tailEnd type="triangle"/>
              </a:ln>
              <a:effectLst/>
            </p:spPr>
          </p:cxn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3EE17F8-C9DC-BEBB-EE11-FF00B2DD1CAE}"/>
                  </a:ext>
                </a:extLst>
              </p:cNvPr>
              <p:cNvGrpSpPr/>
              <p:nvPr/>
            </p:nvGrpSpPr>
            <p:grpSpPr>
              <a:xfrm>
                <a:off x="11436579" y="3999921"/>
                <a:ext cx="577868" cy="586818"/>
                <a:chOff x="8691112" y="3315878"/>
                <a:chExt cx="521840" cy="521840"/>
              </a:xfrm>
              <a:effectLst/>
            </p:grpSpPr>
            <p:sp>
              <p:nvSpPr>
                <p:cNvPr id="11" name="椭圆 21">
                  <a:extLst>
                    <a:ext uri="{FF2B5EF4-FFF2-40B4-BE49-F238E27FC236}">
                      <a16:creationId xmlns:a16="http://schemas.microsoft.com/office/drawing/2014/main" id="{A7D94ED2-D18F-6C5C-E60C-0834CD8387CC}"/>
                    </a:ext>
                  </a:extLst>
                </p:cNvPr>
                <p:cNvSpPr/>
                <p:nvPr/>
              </p:nvSpPr>
              <p:spPr>
                <a:xfrm>
                  <a:off x="8691112" y="3315878"/>
                  <a:ext cx="521840" cy="52184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49D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zh-CN" altLang="en-US" sz="1860"/>
                </a:p>
              </p:txBody>
            </p:sp>
            <p:pic>
              <p:nvPicPr>
                <p:cNvPr id="12" name="Graphic 11" descr="Inpatient with solid fill">
                  <a:extLst>
                    <a:ext uri="{FF2B5EF4-FFF2-40B4-BE49-F238E27FC236}">
                      <a16:creationId xmlns:a16="http://schemas.microsoft.com/office/drawing/2014/main" id="{D731E7F3-D512-AB11-8533-2AFBF3EFDF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76810" y="3374960"/>
                  <a:ext cx="356857" cy="356857"/>
                </a:xfrm>
                <a:prstGeom prst="rect">
                  <a:avLst/>
                </a:prstGeom>
              </p:spPr>
            </p:pic>
          </p:grp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9EA68E0-1981-FE8C-D15A-3C4A3EB805A8}"/>
                </a:ext>
              </a:extLst>
            </p:cNvPr>
            <p:cNvSpPr/>
            <p:nvPr/>
          </p:nvSpPr>
          <p:spPr>
            <a:xfrm>
              <a:off x="9002764" y="2838444"/>
              <a:ext cx="1747951" cy="5489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rgbClr val="E7E6E6">
                  <a:lumMod val="9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nl-NL" sz="2000" b="1" kern="0" dirty="0" err="1">
                  <a:latin typeface="Calibri" panose="020F0502020204030204"/>
                </a:rPr>
                <a:t>Likelihood</a:t>
              </a:r>
              <a:endParaRPr lang="nl-NL" sz="2000" b="1" kern="0" dirty="0">
                <a:latin typeface="Calibri" panose="020F0502020204030204"/>
              </a:endParaRP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7047931E-757C-18F2-0279-8380945993B8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 rot="5400000">
              <a:off x="7404532" y="2571512"/>
              <a:ext cx="1656358" cy="328805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2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CEDC62E3-8351-4C9D-D64F-8786A5C593DB}"/>
                </a:ext>
              </a:extLst>
            </p:cNvPr>
            <p:cNvCxnSpPr>
              <a:cxnSpLocks/>
              <a:stCxn id="13" idx="2"/>
              <a:endCxn id="25" idx="0"/>
            </p:cNvCxnSpPr>
            <p:nvPr/>
          </p:nvCxnSpPr>
          <p:spPr>
            <a:xfrm rot="16200000" flipH="1">
              <a:off x="9078923" y="4185178"/>
              <a:ext cx="1656357" cy="60723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2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DFE93D8-E3FF-9338-4E1C-F6CF07F96B5F}"/>
                </a:ext>
              </a:extLst>
            </p:cNvPr>
            <p:cNvGrpSpPr/>
            <p:nvPr/>
          </p:nvGrpSpPr>
          <p:grpSpPr>
            <a:xfrm>
              <a:off x="4912745" y="5043720"/>
              <a:ext cx="3350842" cy="2448053"/>
              <a:chOff x="4791203" y="3204823"/>
              <a:chExt cx="3025959" cy="2176983"/>
            </a:xfrm>
            <a:solidFill>
              <a:schemeClr val="bg1">
                <a:lumMod val="95000"/>
              </a:schemeClr>
            </a:solidFill>
            <a:effectLst/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F5DFBA6-1AAC-C7E3-7F2D-785C52B09779}"/>
                  </a:ext>
                </a:extLst>
              </p:cNvPr>
              <p:cNvSpPr/>
              <p:nvPr/>
            </p:nvSpPr>
            <p:spPr>
              <a:xfrm>
                <a:off x="4792135" y="3204823"/>
                <a:ext cx="3025027" cy="48813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728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nl-NL" sz="1447" b="1" kern="0" dirty="0">
                    <a:latin typeface="Calibri" panose="020F0502020204030204"/>
                  </a:rPr>
                  <a:t> Hazard-Food </a:t>
                </a:r>
                <a:r>
                  <a:rPr lang="nl-NL" sz="1447" b="1" kern="0" dirty="0" err="1">
                    <a:latin typeface="Calibri" panose="020F0502020204030204"/>
                  </a:rPr>
                  <a:t>Characteristics</a:t>
                </a:r>
                <a:r>
                  <a:rPr lang="nl-NL" sz="1447" b="1" kern="0" dirty="0">
                    <a:latin typeface="Calibri" panose="020F0502020204030204"/>
                  </a:rPr>
                  <a:t> </a:t>
                </a:r>
              </a:p>
              <a:p>
                <a:pPr algn="ctr" defTabSz="8728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nl-NL" sz="1447" b="1" kern="0" dirty="0">
                    <a:latin typeface="Calibri" panose="020F0502020204030204"/>
                  </a:rPr>
                  <a:t>(HFC)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719C44B-BE60-C883-9DD0-62491F33B9E5}"/>
                  </a:ext>
                </a:extLst>
              </p:cNvPr>
              <p:cNvSpPr/>
              <p:nvPr/>
            </p:nvSpPr>
            <p:spPr>
              <a:xfrm>
                <a:off x="4791203" y="3690088"/>
                <a:ext cx="3025028" cy="1691718"/>
              </a:xfrm>
              <a:prstGeom prst="rect">
                <a:avLst/>
              </a:prstGeom>
              <a:grpFill/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295323" indent="-295323" defTabSz="8728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nl-NL" sz="1447" kern="0" dirty="0">
                    <a:latin typeface="Calibri" panose="020F0502020204030204"/>
                  </a:rPr>
                  <a:t>Processing survival </a:t>
                </a:r>
                <a:r>
                  <a:rPr lang="nl-NL" sz="1447" b="1" kern="0" dirty="0">
                    <a:latin typeface="Calibri" panose="020F0502020204030204"/>
                  </a:rPr>
                  <a:t>(C2)</a:t>
                </a:r>
              </a:p>
              <a:p>
                <a:pPr marL="295323" indent="-295323" defTabSz="8728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nl-NL" sz="1447" kern="0" dirty="0" err="1">
                    <a:latin typeface="Calibri" panose="020F0502020204030204"/>
                  </a:rPr>
                  <a:t>Recontamination</a:t>
                </a:r>
                <a:r>
                  <a:rPr lang="nl-NL" sz="1447" kern="0" dirty="0">
                    <a:latin typeface="Calibri" panose="020F0502020204030204"/>
                  </a:rPr>
                  <a:t> </a:t>
                </a:r>
                <a:r>
                  <a:rPr lang="en-GB" sz="1447" b="1" kern="0" dirty="0">
                    <a:latin typeface="Calibri" panose="020F0502020204030204"/>
                  </a:rPr>
                  <a:t>(C3)</a:t>
                </a:r>
              </a:p>
              <a:p>
                <a:pPr marL="295323" indent="-295323" defTabSz="8728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GB" sz="1447" kern="0" dirty="0">
                    <a:latin typeface="Calibri" panose="020F0502020204030204"/>
                  </a:rPr>
                  <a:t>Post-processing control </a:t>
                </a:r>
                <a:r>
                  <a:rPr lang="en-GB" sz="1447" b="1" kern="0" dirty="0">
                    <a:latin typeface="Calibri" panose="020F0502020204030204"/>
                  </a:rPr>
                  <a:t>(C4)</a:t>
                </a:r>
              </a:p>
              <a:p>
                <a:pPr defTabSz="8728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GB" sz="1447" kern="0" dirty="0">
                    <a:latin typeface="Calibri" panose="020F0502020204030204"/>
                    <a:sym typeface="Wingdings" panose="05000000000000000000" pitchFamily="2" charset="2"/>
                  </a:rPr>
                  <a:t>           </a:t>
                </a:r>
                <a:r>
                  <a:rPr lang="en-GB" sz="1447" kern="0" dirty="0">
                    <a:latin typeface="Segoe UI Symbol" panose="020B0502040204020203" pitchFamily="34" charset="0"/>
                    <a:ea typeface="Segoe UI Symbol" panose="020B0502040204020203" pitchFamily="34" charset="0"/>
                    <a:sym typeface="Wingdings" panose="05000000000000000000" pitchFamily="2" charset="2"/>
                  </a:rPr>
                  <a:t>🠚</a:t>
                </a:r>
                <a:r>
                  <a:rPr lang="en-GB" sz="1447" kern="0" dirty="0">
                    <a:latin typeface="Calibri" panose="020F0502020204030204"/>
                    <a:sym typeface="Wingdings" panose="05000000000000000000" pitchFamily="2" charset="2"/>
                  </a:rPr>
                  <a:t> </a:t>
                </a:r>
                <a:r>
                  <a:rPr lang="en-GB" sz="1447" kern="0" dirty="0">
                    <a:latin typeface="Calibri" panose="020F0502020204030204"/>
                  </a:rPr>
                  <a:t>IF: growth opportunity</a:t>
                </a:r>
              </a:p>
              <a:p>
                <a:pPr defTabSz="8728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GB" sz="1447" kern="0" dirty="0">
                    <a:latin typeface="Calibri" panose="020F0502020204030204"/>
                  </a:rPr>
                  <a:t>           </a:t>
                </a:r>
                <a:r>
                  <a:rPr lang="en-GB" sz="1447" kern="0" dirty="0">
                    <a:latin typeface="Segoe UI Symbol" panose="020B0502040204020203" pitchFamily="34" charset="0"/>
                    <a:ea typeface="Segoe UI Symbol" panose="020B0502040204020203" pitchFamily="34" charset="0"/>
                    <a:sym typeface="Wingdings" panose="05000000000000000000" pitchFamily="2" charset="2"/>
                  </a:rPr>
                  <a:t>🠚</a:t>
                </a:r>
                <a:r>
                  <a:rPr lang="en-GB" sz="1447" kern="0" dirty="0">
                    <a:latin typeface="Calibri" panose="020F0502020204030204"/>
                    <a:sym typeface="Wingdings" panose="05000000000000000000" pitchFamily="2" charset="2"/>
                  </a:rPr>
                  <a:t> </a:t>
                </a:r>
                <a:r>
                  <a:rPr lang="en-GB" sz="1447" kern="0" dirty="0">
                    <a:latin typeface="Calibri" panose="020F0502020204030204"/>
                  </a:rPr>
                  <a:t>EF: storage/distribution/retail</a:t>
                </a:r>
              </a:p>
              <a:p>
                <a:pPr marL="295323" indent="-295323" defTabSz="8728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GB" sz="1447" kern="0" dirty="0">
                    <a:latin typeface="Calibri" panose="020F0502020204030204"/>
                  </a:rPr>
                  <a:t>Meal preparation </a:t>
                </a:r>
                <a:r>
                  <a:rPr lang="en-GB" sz="1447" b="1" kern="0" dirty="0">
                    <a:latin typeface="Calibri" panose="020F0502020204030204"/>
                  </a:rPr>
                  <a:t>(C5)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EAB571-1A64-09B6-3E10-6232AE1A02E6}"/>
                </a:ext>
              </a:extLst>
            </p:cNvPr>
            <p:cNvSpPr/>
            <p:nvPr/>
          </p:nvSpPr>
          <p:spPr>
            <a:xfrm>
              <a:off x="11773008" y="5040287"/>
              <a:ext cx="2073056" cy="548919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nl-NL" sz="1447" b="1" kern="0" dirty="0">
                  <a:latin typeface="Calibri" panose="020F0502020204030204"/>
                </a:rPr>
                <a:t>Food </a:t>
              </a:r>
              <a:r>
                <a:rPr lang="nl-NL" sz="1447" b="1" kern="0" dirty="0" err="1">
                  <a:latin typeface="Calibri" panose="020F0502020204030204"/>
                </a:rPr>
                <a:t>Consumption</a:t>
              </a:r>
              <a:r>
                <a:rPr lang="nl-NL" sz="1447" b="1" kern="0" dirty="0">
                  <a:latin typeface="Calibri" panose="020F0502020204030204"/>
                </a:rPr>
                <a:t> (FC) (C7)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F1F25CCE-5FD3-9369-360E-A47AEF3176DE}"/>
                </a:ext>
              </a:extLst>
            </p:cNvPr>
            <p:cNvCxnSpPr>
              <a:cxnSpLocks/>
              <a:stCxn id="13" idx="2"/>
              <a:endCxn id="19" idx="0"/>
            </p:cNvCxnSpPr>
            <p:nvPr/>
          </p:nvCxnSpPr>
          <p:spPr>
            <a:xfrm rot="16200000" flipH="1">
              <a:off x="10516676" y="2747426"/>
              <a:ext cx="1652925" cy="2932796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2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B040031-E715-7F55-F69B-D181E94EB142}"/>
                </a:ext>
              </a:extLst>
            </p:cNvPr>
            <p:cNvGrpSpPr/>
            <p:nvPr/>
          </p:nvGrpSpPr>
          <p:grpSpPr>
            <a:xfrm>
              <a:off x="9589561" y="3882555"/>
              <a:ext cx="577868" cy="586818"/>
              <a:chOff x="8698600" y="4342549"/>
              <a:chExt cx="521840" cy="521840"/>
            </a:xfrm>
            <a:effectLst/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C0EC82BB-F033-8182-8DAA-21AEDF693DEA}"/>
                  </a:ext>
                </a:extLst>
              </p:cNvPr>
              <p:cNvSpPr/>
              <p:nvPr/>
            </p:nvSpPr>
            <p:spPr>
              <a:xfrm>
                <a:off x="8698600" y="4342549"/>
                <a:ext cx="521840" cy="52184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49D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 sz="1860"/>
              </a:p>
            </p:txBody>
          </p:sp>
          <p:pic>
            <p:nvPicPr>
              <p:cNvPr id="23" name="Graphique 46" descr="Fork and knife">
                <a:extLst>
                  <a:ext uri="{FF2B5EF4-FFF2-40B4-BE49-F238E27FC236}">
                    <a16:creationId xmlns:a16="http://schemas.microsoft.com/office/drawing/2014/main" id="{D21766E4-0718-7B41-8030-83FEB510EF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84294" y="4401631"/>
                <a:ext cx="356857" cy="356857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53D296F-8385-2E1F-A16D-F0D7E80BAC51}"/>
                </a:ext>
              </a:extLst>
            </p:cNvPr>
            <p:cNvGrpSpPr/>
            <p:nvPr/>
          </p:nvGrpSpPr>
          <p:grpSpPr>
            <a:xfrm>
              <a:off x="8619252" y="5043719"/>
              <a:ext cx="2634872" cy="2452817"/>
              <a:chOff x="8607914" y="5072297"/>
              <a:chExt cx="2634872" cy="245281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494ED76-A873-514F-4D28-FB8498992621}"/>
                  </a:ext>
                </a:extLst>
              </p:cNvPr>
              <p:cNvSpPr/>
              <p:nvPr/>
            </p:nvSpPr>
            <p:spPr>
              <a:xfrm>
                <a:off x="8609463" y="5072297"/>
                <a:ext cx="2633323" cy="548919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728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nl-NL" sz="1447" b="1" kern="0" dirty="0">
                    <a:latin typeface="Calibri" panose="020F0502020204030204"/>
                  </a:rPr>
                  <a:t>Hazard-Food Association </a:t>
                </a:r>
              </a:p>
              <a:p>
                <a:pPr algn="ctr" defTabSz="8728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nl-NL" sz="1447" b="1" kern="0" dirty="0">
                    <a:latin typeface="Calibri" panose="020F0502020204030204"/>
                  </a:rPr>
                  <a:t>(HFA)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22E1946-DD7D-669C-4AAF-B088C86BE4D2}"/>
                  </a:ext>
                </a:extLst>
              </p:cNvPr>
              <p:cNvSpPr/>
              <p:nvPr/>
            </p:nvSpPr>
            <p:spPr>
              <a:xfrm>
                <a:off x="8607914" y="5624385"/>
                <a:ext cx="2634354" cy="1900729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295323" indent="-295323" defTabSz="8728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Wingdings" panose="05000000000000000000" pitchFamily="2" charset="2"/>
                  <a:buChar char="§"/>
                  <a:defRPr/>
                </a:pPr>
                <a:endParaRPr lang="nl-NL" sz="1447" kern="0" dirty="0">
                  <a:latin typeface="Calibri" panose="020F0502020204030204"/>
                </a:endParaRPr>
              </a:p>
              <a:p>
                <a:pPr marL="295323" indent="-295323" defTabSz="8728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nl-NL" sz="1447" kern="0" dirty="0" err="1">
                    <a:latin typeface="Calibri" panose="020F0502020204030204"/>
                  </a:rPr>
                  <a:t>Outbreak</a:t>
                </a:r>
                <a:r>
                  <a:rPr lang="nl-NL" sz="1447" kern="0" dirty="0">
                    <a:latin typeface="Calibri" panose="020F0502020204030204"/>
                  </a:rPr>
                  <a:t> </a:t>
                </a:r>
                <a:r>
                  <a:rPr lang="nl-NL" sz="1447" kern="0" dirty="0" err="1">
                    <a:latin typeface="Calibri" panose="020F0502020204030204"/>
                  </a:rPr>
                  <a:t>prevalence</a:t>
                </a:r>
                <a:r>
                  <a:rPr lang="nl-NL" sz="1447" kern="0" dirty="0">
                    <a:latin typeface="Calibri" panose="020F0502020204030204"/>
                  </a:rPr>
                  <a:t> </a:t>
                </a:r>
                <a:r>
                  <a:rPr lang="nl-NL" sz="1447" b="1" kern="0" dirty="0">
                    <a:latin typeface="Calibri" panose="020F0502020204030204"/>
                  </a:rPr>
                  <a:t>(C6A)</a:t>
                </a:r>
              </a:p>
              <a:p>
                <a:pPr marL="295323" indent="-295323" defTabSz="8728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nl-NL" sz="1447" kern="0" dirty="0">
                    <a:latin typeface="Calibri" panose="020F0502020204030204"/>
                  </a:rPr>
                  <a:t>Food </a:t>
                </a:r>
                <a:r>
                  <a:rPr lang="nl-NL" sz="1447" kern="0" dirty="0" err="1">
                    <a:latin typeface="Calibri" panose="020F0502020204030204"/>
                  </a:rPr>
                  <a:t>contamination</a:t>
                </a:r>
                <a:r>
                  <a:rPr lang="nl-NL" sz="1447" kern="0" dirty="0">
                    <a:latin typeface="Calibri" panose="020F0502020204030204"/>
                  </a:rPr>
                  <a:t> </a:t>
                </a:r>
                <a:r>
                  <a:rPr lang="nl-NL" sz="1447" kern="0" dirty="0" err="1">
                    <a:latin typeface="Calibri" panose="020F0502020204030204"/>
                  </a:rPr>
                  <a:t>prevalence</a:t>
                </a:r>
                <a:r>
                  <a:rPr lang="nl-NL" sz="1447" kern="0" dirty="0">
                    <a:latin typeface="Calibri" panose="020F0502020204030204"/>
                  </a:rPr>
                  <a:t> </a:t>
                </a:r>
                <a:r>
                  <a:rPr lang="nl-NL" sz="1447" b="1" kern="0" dirty="0">
                    <a:latin typeface="Calibri" panose="020F0502020204030204"/>
                  </a:rPr>
                  <a:t>(C6B)</a:t>
                </a:r>
                <a:r>
                  <a:rPr lang="nl-NL" sz="1447" kern="0" dirty="0">
                    <a:latin typeface="Calibri" panose="020F0502020204030204"/>
                  </a:rPr>
                  <a:t> </a:t>
                </a:r>
              </a:p>
              <a:p>
                <a:pPr marL="295323" indent="-295323" defTabSz="8728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nl-NL" sz="1447" kern="0" dirty="0">
                    <a:latin typeface="Calibri" panose="020F0502020204030204"/>
                  </a:rPr>
                  <a:t>Sampling </a:t>
                </a:r>
                <a:r>
                  <a:rPr lang="nl-NL" sz="1447" kern="0" dirty="0" err="1">
                    <a:latin typeface="Calibri" panose="020F0502020204030204"/>
                  </a:rPr>
                  <a:t>prevalence</a:t>
                </a:r>
                <a:r>
                  <a:rPr lang="nl-NL" sz="1447" kern="0" dirty="0">
                    <a:latin typeface="Calibri" panose="020F0502020204030204"/>
                  </a:rPr>
                  <a:t> </a:t>
                </a:r>
                <a:r>
                  <a:rPr lang="nl-NL" sz="1447" b="1" kern="0" dirty="0">
                    <a:latin typeface="Calibri" panose="020F0502020204030204"/>
                  </a:rPr>
                  <a:t>(C6C)</a:t>
                </a:r>
                <a:r>
                  <a:rPr lang="nl-NL" sz="1447" kern="0" dirty="0">
                    <a:latin typeface="Calibri" panose="020F0502020204030204"/>
                  </a:rPr>
                  <a:t> </a:t>
                </a:r>
              </a:p>
              <a:p>
                <a:pPr marL="295323" indent="-295323" defTabSz="8728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Wingdings" panose="05000000000000000000" pitchFamily="2" charset="2"/>
                  <a:buChar char="§"/>
                  <a:defRPr/>
                </a:pPr>
                <a:endParaRPr lang="nl-NL" sz="1447" kern="0" dirty="0">
                  <a:latin typeface="Calibri" panose="020F0502020204030204"/>
                </a:endParaRPr>
              </a:p>
              <a:p>
                <a:pPr defTabSz="8728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GB" sz="1447" kern="0" dirty="0">
                  <a:latin typeface="Calibri" panose="020F0502020204030204"/>
                </a:endParaRPr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5A1D510-6DA9-1028-2448-4A02C22EDEA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6" t="11979" r="41564" b="75049"/>
          <a:stretch/>
        </p:blipFill>
        <p:spPr>
          <a:xfrm>
            <a:off x="0" y="-9525"/>
            <a:ext cx="14039850" cy="142239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DF1EBA4-8CC2-5152-E8D7-1ACE223E0165}"/>
              </a:ext>
            </a:extLst>
          </p:cNvPr>
          <p:cNvSpPr txBox="1"/>
          <p:nvPr/>
        </p:nvSpPr>
        <p:spPr>
          <a:xfrm>
            <a:off x="2629465" y="536003"/>
            <a:ext cx="9191171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3600" b="1" kern="0" dirty="0" err="1">
                <a:latin typeface="Calibri" panose="020F0502020204030204"/>
              </a:rPr>
              <a:t>Microbial</a:t>
            </a:r>
            <a:r>
              <a:rPr lang="nl-NL" sz="3600" b="1" kern="0" dirty="0">
                <a:latin typeface="Calibri" panose="020F0502020204030204"/>
              </a:rPr>
              <a:t> Hazards Risk Ranking Criteria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0E2C8A1-2E18-8D9F-EA62-3102567D8810}"/>
              </a:ext>
            </a:extLst>
          </p:cNvPr>
          <p:cNvGrpSpPr/>
          <p:nvPr/>
        </p:nvGrpSpPr>
        <p:grpSpPr>
          <a:xfrm>
            <a:off x="11703272" y="1590712"/>
            <a:ext cx="2190420" cy="910877"/>
            <a:chOff x="11703272" y="1590712"/>
            <a:chExt cx="2190420" cy="9108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1CAF975-C8E2-E038-1F40-0983F1F0F234}"/>
                </a:ext>
              </a:extLst>
            </p:cNvPr>
            <p:cNvSpPr/>
            <p:nvPr/>
          </p:nvSpPr>
          <p:spPr>
            <a:xfrm>
              <a:off x="11703272" y="1737697"/>
              <a:ext cx="117364" cy="101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B5D505E-5DA1-0624-3807-4C2219D9BCE4}"/>
                </a:ext>
              </a:extLst>
            </p:cNvPr>
            <p:cNvSpPr/>
            <p:nvPr/>
          </p:nvSpPr>
          <p:spPr>
            <a:xfrm>
              <a:off x="11703272" y="2266769"/>
              <a:ext cx="117364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847D4FB-63A9-1E3F-96CB-1EF1A3108EBC}"/>
                </a:ext>
              </a:extLst>
            </p:cNvPr>
            <p:cNvSpPr txBox="1"/>
            <p:nvPr/>
          </p:nvSpPr>
          <p:spPr>
            <a:xfrm>
              <a:off x="11938000" y="1590712"/>
              <a:ext cx="1305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/>
                <a:t>User’s</a:t>
              </a:r>
              <a:r>
                <a:rPr lang="nl-NL" dirty="0"/>
                <a:t> input</a:t>
              </a:r>
              <a:endParaRPr lang="en-GB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C60D093-4882-5658-7DD1-47B391C4DC04}"/>
                </a:ext>
              </a:extLst>
            </p:cNvPr>
            <p:cNvSpPr txBox="1"/>
            <p:nvPr/>
          </p:nvSpPr>
          <p:spPr>
            <a:xfrm>
              <a:off x="11938000" y="2132257"/>
              <a:ext cx="1955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Default data input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62665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CBF68CC5-0D34-BBA2-FE80-51DE3E786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41564" b="75049"/>
          <a:stretch/>
        </p:blipFill>
        <p:spPr>
          <a:xfrm rot="5400000">
            <a:off x="-3893680" y="3886660"/>
            <a:ext cx="7932740" cy="13401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5CC665B-3931-E19D-BE22-C45FEB3DAE56}"/>
              </a:ext>
            </a:extLst>
          </p:cNvPr>
          <p:cNvSpPr txBox="1"/>
          <p:nvPr/>
        </p:nvSpPr>
        <p:spPr>
          <a:xfrm>
            <a:off x="-132678" y="209021"/>
            <a:ext cx="3544276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3600" b="1" kern="0" dirty="0" err="1">
                <a:latin typeface="Calibri" panose="020F0502020204030204"/>
              </a:rPr>
              <a:t>Decision</a:t>
            </a:r>
            <a:r>
              <a:rPr lang="nl-NL" sz="3600" b="1" kern="0" dirty="0">
                <a:latin typeface="Calibri" panose="020F0502020204030204"/>
              </a:rPr>
              <a:t> tree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148AA70-E22B-AE71-EBF3-C0BF80671618}"/>
              </a:ext>
            </a:extLst>
          </p:cNvPr>
          <p:cNvGrpSpPr/>
          <p:nvPr/>
        </p:nvGrpSpPr>
        <p:grpSpPr>
          <a:xfrm>
            <a:off x="5966802" y="2310528"/>
            <a:ext cx="2145935" cy="541406"/>
            <a:chOff x="4908799" y="1083718"/>
            <a:chExt cx="2076450" cy="523875"/>
          </a:xfrm>
          <a:solidFill>
            <a:srgbClr val="D55050"/>
          </a:solidFill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75C9CBF9-206A-4E29-3779-7EBF3E1CA8A8}"/>
                </a:ext>
              </a:extLst>
            </p:cNvPr>
            <p:cNvSpPr/>
            <p:nvPr/>
          </p:nvSpPr>
          <p:spPr>
            <a:xfrm>
              <a:off x="4908799" y="1083718"/>
              <a:ext cx="2076450" cy="523875"/>
            </a:xfrm>
            <a:prstGeom prst="round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6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F6A3F25-D146-058E-1CF9-33B59893FD44}"/>
                </a:ext>
              </a:extLst>
            </p:cNvPr>
            <p:cNvSpPr/>
            <p:nvPr/>
          </p:nvSpPr>
          <p:spPr>
            <a:xfrm>
              <a:off x="5146391" y="1153993"/>
              <a:ext cx="1578480" cy="39100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447" b="1" dirty="0">
                  <a:solidFill>
                    <a:schemeClr val="bg1"/>
                  </a:solidFill>
                </a:rPr>
                <a:t>Hazard </a:t>
              </a:r>
              <a:r>
                <a:rPr lang="nl-NL" sz="1447" b="1" dirty="0" err="1">
                  <a:solidFill>
                    <a:schemeClr val="bg1"/>
                  </a:solidFill>
                </a:rPr>
                <a:t>severity</a:t>
              </a:r>
              <a:endParaRPr lang="nl-NL" sz="1447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8F1F6972-28B9-5D02-DBF7-74EB527AD55E}"/>
              </a:ext>
            </a:extLst>
          </p:cNvPr>
          <p:cNvSpPr/>
          <p:nvPr/>
        </p:nvSpPr>
        <p:spPr>
          <a:xfrm>
            <a:off x="2940722" y="4376851"/>
            <a:ext cx="2226366" cy="550336"/>
          </a:xfrm>
          <a:prstGeom prst="rect">
            <a:avLst/>
          </a:prstGeom>
          <a:solidFill>
            <a:srgbClr val="E2585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4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Other</a:t>
            </a:r>
            <a:r>
              <a:rPr lang="nl-NL" sz="124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 data available </a:t>
            </a:r>
            <a:r>
              <a:rPr lang="nl-NL" sz="124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for</a:t>
            </a:r>
            <a:r>
              <a:rPr lang="nl-NL" sz="124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 calculation?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570791-15EB-122D-8723-865382CE68B2}"/>
              </a:ext>
            </a:extLst>
          </p:cNvPr>
          <p:cNvSpPr/>
          <p:nvPr/>
        </p:nvSpPr>
        <p:spPr>
          <a:xfrm>
            <a:off x="2940724" y="3465917"/>
            <a:ext cx="2226365" cy="370568"/>
          </a:xfrm>
          <a:prstGeom prst="rect">
            <a:avLst/>
          </a:prstGeom>
          <a:solidFill>
            <a:srgbClr val="E2585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4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DALY </a:t>
            </a:r>
            <a:r>
              <a:rPr lang="nl-NL" sz="124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reported</a:t>
            </a:r>
            <a:r>
              <a:rPr lang="nl-NL" sz="124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F0B1D9-EAA9-A333-4ADF-40D511B7BEE9}"/>
              </a:ext>
            </a:extLst>
          </p:cNvPr>
          <p:cNvSpPr/>
          <p:nvPr/>
        </p:nvSpPr>
        <p:spPr>
          <a:xfrm>
            <a:off x="2940722" y="5182996"/>
            <a:ext cx="2226366" cy="655130"/>
          </a:xfrm>
          <a:prstGeom prst="rect">
            <a:avLst/>
          </a:prstGeom>
          <a:solidFill>
            <a:srgbClr val="E2585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4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Assumption</a:t>
            </a:r>
            <a:r>
              <a:rPr lang="nl-NL" sz="124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 based on  </a:t>
            </a:r>
            <a:r>
              <a:rPr lang="nl-NL" sz="124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closely</a:t>
            </a:r>
            <a:r>
              <a:rPr lang="nl-NL" sz="124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-related species that have similar sequelae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AE8CF17-A078-29B4-BC89-3EB191FD1B72}"/>
              </a:ext>
            </a:extLst>
          </p:cNvPr>
          <p:cNvCxnSpPr>
            <a:cxnSpLocks/>
            <a:stCxn id="32" idx="3"/>
            <a:endCxn id="44" idx="1"/>
          </p:cNvCxnSpPr>
          <p:nvPr/>
        </p:nvCxnSpPr>
        <p:spPr>
          <a:xfrm>
            <a:off x="5167087" y="3651201"/>
            <a:ext cx="1323372" cy="1000820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C9EC6A7-0B77-640F-8899-D4026C54D7AE}"/>
              </a:ext>
            </a:extLst>
          </p:cNvPr>
          <p:cNvGrpSpPr/>
          <p:nvPr/>
        </p:nvGrpSpPr>
        <p:grpSpPr>
          <a:xfrm>
            <a:off x="9403301" y="3465916"/>
            <a:ext cx="2625167" cy="2372209"/>
            <a:chOff x="8025259" y="1845765"/>
            <a:chExt cx="2540164" cy="216981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D201F9-25E3-ACF5-19DE-1D81E2E97CA2}"/>
                </a:ext>
              </a:extLst>
            </p:cNvPr>
            <p:cNvSpPr/>
            <p:nvPr/>
          </p:nvSpPr>
          <p:spPr>
            <a:xfrm>
              <a:off x="8025259" y="3558099"/>
              <a:ext cx="2321879" cy="457484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194" indent="-177194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High risk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and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causes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 severe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illness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/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death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to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victims</a:t>
              </a:r>
              <a:endParaRPr lang="nl-NL" sz="1240" dirty="0">
                <a:solidFill>
                  <a:srgbClr val="F06161"/>
                </a:solidFill>
                <a:latin typeface="Abadi" panose="020B0604020104020204" pitchFamily="34" charset="0"/>
                <a:cs typeface="Angsana New" panose="02020603050405020304" pitchFamily="18" charset="-34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F1F0259-9C39-AC57-C07A-64CB1F9AB022}"/>
                </a:ext>
              </a:extLst>
            </p:cNvPr>
            <p:cNvSpPr/>
            <p:nvPr/>
          </p:nvSpPr>
          <p:spPr>
            <a:xfrm>
              <a:off x="8029540" y="3008003"/>
              <a:ext cx="2321879" cy="457484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194" indent="-177194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Medium risk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and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mainly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require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medical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 treatment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67FFFFC-4D7B-8F09-8B8F-0514F41B2911}"/>
                </a:ext>
              </a:extLst>
            </p:cNvPr>
            <p:cNvSpPr/>
            <p:nvPr/>
          </p:nvSpPr>
          <p:spPr>
            <a:xfrm>
              <a:off x="8034483" y="2435044"/>
              <a:ext cx="2478732" cy="457484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194" indent="-177194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Minor risk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and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may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require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medical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 treatment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B6BB57B-9B25-088A-CBB7-B0BD64FAB6B1}"/>
                </a:ext>
              </a:extLst>
            </p:cNvPr>
            <p:cNvSpPr/>
            <p:nvPr/>
          </p:nvSpPr>
          <p:spPr>
            <a:xfrm>
              <a:off x="8044806" y="1845765"/>
              <a:ext cx="2520617" cy="457484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194" indent="-177194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Low-risk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and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usually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self-limiting</a:t>
              </a:r>
              <a:endParaRPr lang="nl-NL" sz="1240" dirty="0">
                <a:solidFill>
                  <a:srgbClr val="F06161"/>
                </a:solidFill>
                <a:latin typeface="Abadi" panose="020B0604020104020204" pitchFamily="34" charset="0"/>
                <a:cs typeface="Angsana New" panose="02020603050405020304" pitchFamily="18" charset="-34"/>
              </a:endParaRP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0C87089-BBCF-9733-DF71-C5B5536EB9AA}"/>
              </a:ext>
            </a:extLst>
          </p:cNvPr>
          <p:cNvCxnSpPr>
            <a:cxnSpLocks/>
            <a:stCxn id="32" idx="2"/>
            <a:endCxn id="31" idx="0"/>
          </p:cNvCxnSpPr>
          <p:nvPr/>
        </p:nvCxnSpPr>
        <p:spPr>
          <a:xfrm>
            <a:off x="4053905" y="3836485"/>
            <a:ext cx="0" cy="5403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EE16385-8AB4-9738-4705-F0A50A7D81D6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4053905" y="4927188"/>
            <a:ext cx="0" cy="25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D9143C0-6655-E444-898E-4F989F93CD05}"/>
              </a:ext>
            </a:extLst>
          </p:cNvPr>
          <p:cNvCxnSpPr>
            <a:cxnSpLocks/>
            <a:stCxn id="31" idx="3"/>
            <a:endCxn id="44" idx="1"/>
          </p:cNvCxnSpPr>
          <p:nvPr/>
        </p:nvCxnSpPr>
        <p:spPr>
          <a:xfrm>
            <a:off x="5167089" y="4652021"/>
            <a:ext cx="1323371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31169A9-8061-0C6B-BAB2-33C7B7985BD3}"/>
              </a:ext>
            </a:extLst>
          </p:cNvPr>
          <p:cNvCxnSpPr>
            <a:cxnSpLocks/>
            <a:stCxn id="33" idx="3"/>
            <a:endCxn id="44" idx="1"/>
          </p:cNvCxnSpPr>
          <p:nvPr/>
        </p:nvCxnSpPr>
        <p:spPr>
          <a:xfrm flipV="1">
            <a:off x="5167089" y="4652022"/>
            <a:ext cx="1323371" cy="85854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AB66130-BDC3-0F36-9D84-48F15AE40139}"/>
              </a:ext>
            </a:extLst>
          </p:cNvPr>
          <p:cNvSpPr/>
          <p:nvPr/>
        </p:nvSpPr>
        <p:spPr>
          <a:xfrm>
            <a:off x="6490460" y="3465917"/>
            <a:ext cx="47249" cy="2372209"/>
          </a:xfrm>
          <a:prstGeom prst="rect">
            <a:avLst/>
          </a:prstGeom>
          <a:solidFill>
            <a:srgbClr val="E686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27FD5C-0D7F-3E08-6EA9-CF33EAC05C77}"/>
              </a:ext>
            </a:extLst>
          </p:cNvPr>
          <p:cNvSpPr/>
          <p:nvPr/>
        </p:nvSpPr>
        <p:spPr>
          <a:xfrm>
            <a:off x="6732242" y="5354206"/>
            <a:ext cx="1263036" cy="38887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DALY/case &gt; 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1D2AEE4-8430-E201-AF47-B1C4E142BB26}"/>
              </a:ext>
            </a:extLst>
          </p:cNvPr>
          <p:cNvSpPr/>
          <p:nvPr/>
        </p:nvSpPr>
        <p:spPr>
          <a:xfrm>
            <a:off x="6732242" y="4760408"/>
            <a:ext cx="1263036" cy="38782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DALY/case  = 0.51-5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DE60ED3-E978-D9E4-8C2D-AB90794F4DF7}"/>
              </a:ext>
            </a:extLst>
          </p:cNvPr>
          <p:cNvSpPr/>
          <p:nvPr/>
        </p:nvSpPr>
        <p:spPr>
          <a:xfrm>
            <a:off x="6732242" y="3564415"/>
            <a:ext cx="1266418" cy="3790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DALY/case &lt;0.05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3C0AB62-33FB-3F04-AFDF-C56E65C628B7}"/>
              </a:ext>
            </a:extLst>
          </p:cNvPr>
          <p:cNvSpPr/>
          <p:nvPr/>
        </p:nvSpPr>
        <p:spPr>
          <a:xfrm>
            <a:off x="6742086" y="4165566"/>
            <a:ext cx="1263036" cy="38887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DALY/case = 0.05- 0.5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B96ADF0-FAA2-6195-5F3D-F7E0774FEBB7}"/>
              </a:ext>
            </a:extLst>
          </p:cNvPr>
          <p:cNvSpPr/>
          <p:nvPr/>
        </p:nvSpPr>
        <p:spPr>
          <a:xfrm>
            <a:off x="7995278" y="5354207"/>
            <a:ext cx="1263036" cy="38782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Critical impact hazard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EC157FF-F25C-D19A-066D-3AA0C03C7B39}"/>
              </a:ext>
            </a:extLst>
          </p:cNvPr>
          <p:cNvSpPr/>
          <p:nvPr/>
        </p:nvSpPr>
        <p:spPr>
          <a:xfrm>
            <a:off x="7995278" y="4760963"/>
            <a:ext cx="1263036" cy="38782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Severe impact hazard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887EB0A-7F86-C174-91BC-2653036A438F}"/>
              </a:ext>
            </a:extLst>
          </p:cNvPr>
          <p:cNvSpPr/>
          <p:nvPr/>
        </p:nvSpPr>
        <p:spPr>
          <a:xfrm>
            <a:off x="8004688" y="3560591"/>
            <a:ext cx="1263036" cy="3828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Low impact hazard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1AEA63C-A72A-A05A-D47B-3DABABA03117}"/>
              </a:ext>
            </a:extLst>
          </p:cNvPr>
          <p:cNvSpPr/>
          <p:nvPr/>
        </p:nvSpPr>
        <p:spPr>
          <a:xfrm>
            <a:off x="8004687" y="4159787"/>
            <a:ext cx="1263036" cy="3930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Minor impact hazard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05DE373D-0679-C774-B34F-116B76A2C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393285"/>
              </p:ext>
            </p:extLst>
          </p:nvPr>
        </p:nvGraphicFramePr>
        <p:xfrm>
          <a:off x="11454063" y="771308"/>
          <a:ext cx="2204185" cy="1091565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1128552">
                  <a:extLst>
                    <a:ext uri="{9D8B030D-6E8A-4147-A177-3AD203B41FA5}">
                      <a16:colId xmlns:a16="http://schemas.microsoft.com/office/drawing/2014/main" val="296708545"/>
                    </a:ext>
                  </a:extLst>
                </a:gridCol>
                <a:gridCol w="1075633">
                  <a:extLst>
                    <a:ext uri="{9D8B030D-6E8A-4147-A177-3AD203B41FA5}">
                      <a16:colId xmlns:a16="http://schemas.microsoft.com/office/drawing/2014/main" val="39531428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b="1" u="none" strike="noStrike" dirty="0">
                          <a:effectLst/>
                        </a:rPr>
                        <a:t>Risk </a:t>
                      </a:r>
                      <a:r>
                        <a:rPr lang="nl-NL" sz="1050" b="1" u="none" strike="noStrike" dirty="0" err="1">
                          <a:effectLst/>
                        </a:rPr>
                        <a:t>value</a:t>
                      </a:r>
                      <a:r>
                        <a:rPr lang="nl-NL" sz="1050" b="1" u="none" strike="noStrike" dirty="0">
                          <a:effectLst/>
                        </a:rPr>
                        <a:t> (DALY/case)</a:t>
                      </a:r>
                      <a:endParaRPr lang="nl-NL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Score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802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&lt; 0.05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93063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0.05-0.5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4534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0.51-5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30538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&gt; 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5141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391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B98DF5-FCAD-B391-26DA-DFBABAAE6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41564" b="75049"/>
          <a:stretch/>
        </p:blipFill>
        <p:spPr>
          <a:xfrm>
            <a:off x="0" y="0"/>
            <a:ext cx="14039850" cy="14223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F5A130-380E-1748-02DC-95D90C1EF267}"/>
              </a:ext>
            </a:extLst>
          </p:cNvPr>
          <p:cNvSpPr txBox="1"/>
          <p:nvPr/>
        </p:nvSpPr>
        <p:spPr>
          <a:xfrm>
            <a:off x="2629465" y="536003"/>
            <a:ext cx="9191171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3600" b="1" kern="0" dirty="0">
                <a:latin typeface="Calibri" panose="020F0502020204030204"/>
              </a:rPr>
              <a:t>Parameter set up in MCDA PROMETHEE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FC80B4C-1121-FA30-5CEC-D12137972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100078"/>
              </p:ext>
            </p:extLst>
          </p:nvPr>
        </p:nvGraphicFramePr>
        <p:xfrm>
          <a:off x="663641" y="2435057"/>
          <a:ext cx="12449243" cy="4344779"/>
        </p:xfrm>
        <a:graphic>
          <a:graphicData uri="http://schemas.openxmlformats.org/drawingml/2006/table">
            <a:tbl>
              <a:tblPr firstRow="1" firstCol="1" bandRow="1"/>
              <a:tblGrid>
                <a:gridCol w="1869876">
                  <a:extLst>
                    <a:ext uri="{9D8B030D-6E8A-4147-A177-3AD203B41FA5}">
                      <a16:colId xmlns:a16="http://schemas.microsoft.com/office/drawing/2014/main" val="2401265747"/>
                    </a:ext>
                  </a:extLst>
                </a:gridCol>
                <a:gridCol w="1165249">
                  <a:extLst>
                    <a:ext uri="{9D8B030D-6E8A-4147-A177-3AD203B41FA5}">
                      <a16:colId xmlns:a16="http://schemas.microsoft.com/office/drawing/2014/main" val="2471232002"/>
                    </a:ext>
                  </a:extLst>
                </a:gridCol>
                <a:gridCol w="1048227">
                  <a:extLst>
                    <a:ext uri="{9D8B030D-6E8A-4147-A177-3AD203B41FA5}">
                      <a16:colId xmlns:a16="http://schemas.microsoft.com/office/drawing/2014/main" val="4107305487"/>
                    </a:ext>
                  </a:extLst>
                </a:gridCol>
                <a:gridCol w="1048227">
                  <a:extLst>
                    <a:ext uri="{9D8B030D-6E8A-4147-A177-3AD203B41FA5}">
                      <a16:colId xmlns:a16="http://schemas.microsoft.com/office/drawing/2014/main" val="558999579"/>
                    </a:ext>
                  </a:extLst>
                </a:gridCol>
                <a:gridCol w="1088064">
                  <a:extLst>
                    <a:ext uri="{9D8B030D-6E8A-4147-A177-3AD203B41FA5}">
                      <a16:colId xmlns:a16="http://schemas.microsoft.com/office/drawing/2014/main" val="3444358077"/>
                    </a:ext>
                  </a:extLst>
                </a:gridCol>
                <a:gridCol w="1165249">
                  <a:extLst>
                    <a:ext uri="{9D8B030D-6E8A-4147-A177-3AD203B41FA5}">
                      <a16:colId xmlns:a16="http://schemas.microsoft.com/office/drawing/2014/main" val="2041708733"/>
                    </a:ext>
                  </a:extLst>
                </a:gridCol>
                <a:gridCol w="1165249">
                  <a:extLst>
                    <a:ext uri="{9D8B030D-6E8A-4147-A177-3AD203B41FA5}">
                      <a16:colId xmlns:a16="http://schemas.microsoft.com/office/drawing/2014/main" val="2544533231"/>
                    </a:ext>
                  </a:extLst>
                </a:gridCol>
                <a:gridCol w="333639">
                  <a:extLst>
                    <a:ext uri="{9D8B030D-6E8A-4147-A177-3AD203B41FA5}">
                      <a16:colId xmlns:a16="http://schemas.microsoft.com/office/drawing/2014/main" val="81501007"/>
                    </a:ext>
                  </a:extLst>
                </a:gridCol>
                <a:gridCol w="3565463">
                  <a:extLst>
                    <a:ext uri="{9D8B030D-6E8A-4147-A177-3AD203B41FA5}">
                      <a16:colId xmlns:a16="http://schemas.microsoft.com/office/drawing/2014/main" val="3139791003"/>
                    </a:ext>
                  </a:extLst>
                </a:gridCol>
              </a:tblGrid>
              <a:tr h="37945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Parameters</a:t>
                      </a:r>
                      <a:endParaRPr lang="nl-NL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C2+3</a:t>
                      </a:r>
                      <a:endParaRPr lang="nl-NL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C4</a:t>
                      </a:r>
                      <a:endParaRPr lang="nl-NL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C5</a:t>
                      </a:r>
                      <a:endParaRPr lang="nl-NL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C6</a:t>
                      </a:r>
                      <a:endParaRPr lang="nl-NL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C7</a:t>
                      </a:r>
                      <a:endParaRPr lang="nl-NL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C8</a:t>
                      </a:r>
                      <a:endParaRPr lang="nl-NL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nl-NL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Justification</a:t>
                      </a:r>
                      <a:endParaRPr lang="nl-NL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620844"/>
                  </a:ext>
                </a:extLst>
              </a:tr>
              <a:tr h="57785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Indifference</a:t>
                      </a:r>
                      <a:endParaRPr lang="nl-NL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lang="nl-NL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lang="nl-NL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lang="nl-NL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lang="nl-NL" sz="2000" dirty="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lang="nl-NL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lang="nl-NL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nl-NL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The indifference threshold is zero as the criteria values are considered as real numbers (without uncertainty).</a:t>
                      </a:r>
                      <a:endParaRPr lang="nl-NL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824174"/>
                  </a:ext>
                </a:extLst>
              </a:tr>
              <a:tr h="179391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Preference</a:t>
                      </a:r>
                      <a:endParaRPr lang="nl-NL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2.5e-5</a:t>
                      </a:r>
                      <a:r>
                        <a:rPr lang="en-GB" sz="1400" baseline="30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nl-NL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400" baseline="30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  <a:endParaRPr lang="nl-NL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400" baseline="30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</a:t>
                      </a:r>
                      <a:endParaRPr lang="nl-NL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0.056</a:t>
                      </a:r>
                      <a:r>
                        <a:rPr lang="en-US" sz="1400" baseline="30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  <a:endParaRPr lang="nl-NL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0.47</a:t>
                      </a:r>
                      <a:r>
                        <a:rPr lang="en-US" sz="1400" baseline="30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</a:t>
                      </a:r>
                      <a:endParaRPr lang="nl-NL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8.47</a:t>
                      </a:r>
                      <a:r>
                        <a:rPr lang="en-US" sz="1400" baseline="30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  <a:endParaRPr lang="nl-NL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nl-NL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The preference threshold reflects where a difference between 2 scores makes a real added value in the decision. The first choice was the difference between the 75</a:t>
                      </a:r>
                      <a:r>
                        <a:rPr lang="en-US" sz="1400" baseline="30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and 25</a:t>
                      </a:r>
                      <a:r>
                        <a:rPr lang="en-US" sz="1400" baseline="30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percentiles. However when this difference equaled zero, the second choice was to increase this percentile range and if still zero, to take the maximum value</a:t>
                      </a:r>
                      <a:endParaRPr lang="nl-NL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013325"/>
                  </a:ext>
                </a:extLst>
              </a:tr>
              <a:tr h="37945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Type of preference</a:t>
                      </a:r>
                      <a:endParaRPr lang="nl-NL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“V-shape”</a:t>
                      </a:r>
                      <a:endParaRPr lang="nl-NL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“V-shape</a:t>
                      </a:r>
                      <a:endParaRPr lang="nl-NL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“V-shape</a:t>
                      </a:r>
                      <a:endParaRPr lang="nl-NL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“V-shape</a:t>
                      </a:r>
                      <a:endParaRPr lang="nl-NL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“V-shape”</a:t>
                      </a:r>
                      <a:endParaRPr lang="nl-NL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“V-shape”</a:t>
                      </a:r>
                      <a:endParaRPr lang="nl-NL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nl-NL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“V-shape” to generate a proportional preference</a:t>
                      </a:r>
                      <a:endParaRPr lang="nl-NL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163399"/>
                  </a:ext>
                </a:extLst>
              </a:tr>
              <a:tr h="57785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Weight</a:t>
                      </a:r>
                      <a:endParaRPr lang="nl-NL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1/6</a:t>
                      </a:r>
                      <a:endParaRPr lang="nl-NL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1/6</a:t>
                      </a:r>
                      <a:endParaRPr lang="nl-NL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1/6</a:t>
                      </a:r>
                      <a:endParaRPr lang="nl-NL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1/6</a:t>
                      </a:r>
                      <a:endParaRPr lang="nl-NL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1/6</a:t>
                      </a:r>
                      <a:endParaRPr lang="nl-NL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1/6</a:t>
                      </a:r>
                      <a:endParaRPr lang="nl-NL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nl-NL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We assume that the 7 criteria had the same weight on the final risk</a:t>
                      </a:r>
                      <a:endParaRPr lang="nl-NL" sz="2000" dirty="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78370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9FCFEF5-EC2E-FC6E-2C08-70ADEC9155A6}"/>
              </a:ext>
            </a:extLst>
          </p:cNvPr>
          <p:cNvSpPr txBox="1"/>
          <p:nvPr/>
        </p:nvSpPr>
        <p:spPr>
          <a:xfrm>
            <a:off x="532589" y="2016481"/>
            <a:ext cx="44479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GB" sz="1100" b="1" i="0" dirty="0">
                <a:effectLst/>
                <a:latin typeface="Arial Nova" panose="020B05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Table 6: Parameters used to run PROMETHEE II on R Software</a:t>
            </a:r>
            <a:endParaRPr lang="nl-NL" sz="1050" i="1" dirty="0">
              <a:effectLst/>
              <a:latin typeface="Arial Nova" panose="020B05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93F2AB-013C-1D00-DC31-A6CCDAFFBB35}"/>
              </a:ext>
            </a:extLst>
          </p:cNvPr>
          <p:cNvSpPr txBox="1"/>
          <p:nvPr/>
        </p:nvSpPr>
        <p:spPr>
          <a:xfrm>
            <a:off x="532589" y="6936802"/>
            <a:ext cx="48370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a: difference between the 75th and 25th percentiles</a:t>
            </a:r>
          </a:p>
          <a:p>
            <a:r>
              <a:rPr lang="en-US" sz="1200" dirty="0"/>
              <a:t>b: the difference between the penultimate and the second percentiles</a:t>
            </a:r>
          </a:p>
          <a:p>
            <a:r>
              <a:rPr lang="en-US" sz="1200" dirty="0"/>
              <a:t>c: the maximum value</a:t>
            </a:r>
          </a:p>
        </p:txBody>
      </p:sp>
    </p:spTree>
    <p:extLst>
      <p:ext uri="{BB962C8B-B14F-4D97-AF65-F5344CB8AC3E}">
        <p14:creationId xmlns:p14="http://schemas.microsoft.com/office/powerpoint/2010/main" val="3097332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B98DF5-FCAD-B391-26DA-DFBABAAE6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41564" b="75049"/>
          <a:stretch/>
        </p:blipFill>
        <p:spPr>
          <a:xfrm>
            <a:off x="0" y="0"/>
            <a:ext cx="14039850" cy="14223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F5A130-380E-1748-02DC-95D90C1EF267}"/>
              </a:ext>
            </a:extLst>
          </p:cNvPr>
          <p:cNvSpPr txBox="1"/>
          <p:nvPr/>
        </p:nvSpPr>
        <p:spPr>
          <a:xfrm>
            <a:off x="2629465" y="536003"/>
            <a:ext cx="9191171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3600" b="1" kern="0" dirty="0" err="1">
                <a:latin typeface="Calibri" panose="020F0502020204030204"/>
              </a:rPr>
              <a:t>Final</a:t>
            </a:r>
            <a:r>
              <a:rPr lang="nl-NL" sz="3600" b="1" kern="0" dirty="0">
                <a:latin typeface="Calibri" panose="020F0502020204030204"/>
              </a:rPr>
              <a:t> ranking of </a:t>
            </a:r>
            <a:r>
              <a:rPr lang="nl-NL" sz="3600" b="1" kern="0" dirty="0" err="1">
                <a:latin typeface="Calibri" panose="020F0502020204030204"/>
              </a:rPr>
              <a:t>Microbiological</a:t>
            </a:r>
            <a:r>
              <a:rPr lang="nl-NL" sz="3600" b="1" kern="0" dirty="0">
                <a:latin typeface="Calibri" panose="020F0502020204030204"/>
              </a:rPr>
              <a:t> hazards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6115D5-BF02-841C-FF44-04DFFA2B7DAE}"/>
              </a:ext>
            </a:extLst>
          </p:cNvPr>
          <p:cNvSpPr txBox="1"/>
          <p:nvPr/>
        </p:nvSpPr>
        <p:spPr>
          <a:xfrm>
            <a:off x="2794480" y="1794754"/>
            <a:ext cx="195114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400" b="1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Criteria input</a:t>
            </a:r>
            <a:endParaRPr lang="nl-NL" sz="2400" b="1" kern="0" dirty="0">
              <a:latin typeface="Calibri" panose="020F050202020403020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6A3D82-65B4-7C64-9E1F-7F9B89505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965348"/>
              </p:ext>
            </p:extLst>
          </p:nvPr>
        </p:nvGraphicFramePr>
        <p:xfrm>
          <a:off x="1060233" y="3263732"/>
          <a:ext cx="5233563" cy="3110738"/>
        </p:xfrm>
        <a:graphic>
          <a:graphicData uri="http://schemas.openxmlformats.org/drawingml/2006/table">
            <a:tbl>
              <a:tblPr firstRow="1" firstCol="1" bandRow="1"/>
              <a:tblGrid>
                <a:gridCol w="1157687">
                  <a:extLst>
                    <a:ext uri="{9D8B030D-6E8A-4147-A177-3AD203B41FA5}">
                      <a16:colId xmlns:a16="http://schemas.microsoft.com/office/drawing/2014/main" val="1302711327"/>
                    </a:ext>
                  </a:extLst>
                </a:gridCol>
                <a:gridCol w="3009331">
                  <a:extLst>
                    <a:ext uri="{9D8B030D-6E8A-4147-A177-3AD203B41FA5}">
                      <a16:colId xmlns:a16="http://schemas.microsoft.com/office/drawing/2014/main" val="476843068"/>
                    </a:ext>
                  </a:extLst>
                </a:gridCol>
                <a:gridCol w="1066545">
                  <a:extLst>
                    <a:ext uri="{9D8B030D-6E8A-4147-A177-3AD203B41FA5}">
                      <a16:colId xmlns:a16="http://schemas.microsoft.com/office/drawing/2014/main" val="464392087"/>
                    </a:ext>
                  </a:extLst>
                </a:gridCol>
              </a:tblGrid>
              <a:tr h="15684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Criteria (C)</a:t>
                      </a:r>
                      <a:endParaRPr lang="nl-NL" sz="1200"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Description</a:t>
                      </a:r>
                      <a:endParaRPr lang="nl-NL" sz="1200"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Parameter</a:t>
                      </a:r>
                      <a:endParaRPr lang="nl-NL" sz="1200"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461942"/>
                  </a:ext>
                </a:extLst>
              </a:tr>
              <a:tr h="156845">
                <a:tc row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C1</a:t>
                      </a:r>
                      <a:r>
                        <a:rPr lang="en-GB" sz="1200" b="1" baseline="30000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</a:t>
                      </a:r>
                      <a:endParaRPr lang="nl-NL" sz="1200"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Food item</a:t>
                      </a:r>
                      <a:endParaRPr lang="nl-NL" sz="1200"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Food </a:t>
                      </a:r>
                      <a:endParaRPr lang="nl-NL" sz="1200"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956153"/>
                  </a:ext>
                </a:extLst>
              </a:tr>
              <a:tr h="15684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Food composition</a:t>
                      </a:r>
                      <a:endParaRPr lang="nl-NL" sz="1200"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212988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C2</a:t>
                      </a:r>
                      <a:endParaRPr lang="nl-NL" sz="1200" dirty="0"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Processing survival</a:t>
                      </a:r>
                      <a:endParaRPr lang="nl-NL" sz="1200"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Factory</a:t>
                      </a:r>
                      <a:endParaRPr lang="nl-NL" sz="1200" dirty="0"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088161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C3</a:t>
                      </a:r>
                      <a:r>
                        <a:rPr lang="en-GB" sz="1200" b="1" baseline="30000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</a:t>
                      </a:r>
                      <a:endParaRPr lang="nl-NL" sz="1200"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Recontamination</a:t>
                      </a:r>
                      <a:endParaRPr lang="nl-NL" sz="1200" dirty="0"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86560"/>
                  </a:ext>
                </a:extLst>
              </a:tr>
              <a:tr h="156845">
                <a:tc row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C4</a:t>
                      </a:r>
                      <a:endParaRPr lang="nl-NL" sz="1200"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PPE: growth opportunity</a:t>
                      </a:r>
                      <a:endParaRPr lang="nl-NL" sz="1200"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nl-NL" sz="1200"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Distribution</a:t>
                      </a:r>
                      <a:endParaRPr lang="nl-NL" sz="1200"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388529"/>
                  </a:ext>
                </a:extLst>
              </a:tr>
              <a:tr h="15684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PPE: storage, distribution, and retail</a:t>
                      </a:r>
                      <a:endParaRPr lang="nl-NL" sz="1200"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0849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C5</a:t>
                      </a:r>
                      <a:endParaRPr lang="nl-NL" sz="1200"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Meal </a:t>
                      </a:r>
                      <a:r>
                        <a:rPr lang="nl-NL" sz="1200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preparation </a:t>
                      </a:r>
                      <a:endParaRPr lang="nl-NL" sz="1200"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91895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C6</a:t>
                      </a:r>
                      <a:r>
                        <a:rPr lang="nl-NL" sz="1200" b="1" baseline="30000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</a:t>
                      </a:r>
                      <a:endParaRPr lang="nl-NL" sz="1200"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1200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Outbreak</a:t>
                      </a:r>
                      <a:endParaRPr lang="nl-NL" sz="1200"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1200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nl-NL" sz="1200"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Prevalence</a:t>
                      </a:r>
                      <a:endParaRPr lang="nl-NL" sz="1200"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922134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endParaRPr lang="nl-NL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1200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Food contamination </a:t>
                      </a:r>
                      <a:endParaRPr lang="nl-NL" sz="1200"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17863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endParaRPr lang="nl-NL" sz="120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1200" dirty="0" err="1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Sampling</a:t>
                      </a:r>
                      <a:r>
                        <a:rPr lang="nl-NL" sz="1200" baseline="30000" dirty="0" err="1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</a:t>
                      </a:r>
                      <a:endParaRPr lang="nl-NL" sz="1200" baseline="30000" dirty="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351192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C7</a:t>
                      </a:r>
                      <a:endParaRPr lang="nl-NL" sz="1200"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Food consumption of infants and toddlers</a:t>
                      </a:r>
                      <a:endParaRPr lang="nl-NL" sz="1200"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Consumption</a:t>
                      </a:r>
                      <a:endParaRPr lang="nl-NL" sz="1200"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463932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C8</a:t>
                      </a:r>
                      <a:endParaRPr lang="nl-NL" sz="1200"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1200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DALY/case per hazard</a:t>
                      </a:r>
                      <a:endParaRPr lang="nl-NL" sz="1200"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Severity</a:t>
                      </a:r>
                      <a:endParaRPr lang="nl-NL" sz="1200"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862006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Optional</a:t>
                      </a:r>
                      <a:endParaRPr lang="nl-NL" sz="1200"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Include hazard with no/low evidence</a:t>
                      </a:r>
                      <a:endParaRPr lang="nl-NL" sz="1200"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nl-NL" sz="1200" b="1" dirty="0" err="1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Others</a:t>
                      </a:r>
                      <a:r>
                        <a:rPr lang="nl-NL" sz="1200" b="1" dirty="0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endParaRPr lang="nl-NL" sz="1200" dirty="0">
                        <a:effectLst/>
                        <a:latin typeface="Arial Nova" panose="020B05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095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710F4EE-6299-E7DD-2DB6-8C644D7C8AB8}"/>
              </a:ext>
            </a:extLst>
          </p:cNvPr>
          <p:cNvSpPr txBox="1"/>
          <p:nvPr/>
        </p:nvSpPr>
        <p:spPr>
          <a:xfrm>
            <a:off x="9000243" y="1794754"/>
            <a:ext cx="2515148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400" b="1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Ranking output</a:t>
            </a:r>
            <a:endParaRPr lang="nl-NL" sz="2400" b="1" kern="0" dirty="0">
              <a:latin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965B06-3D19-0DD5-F201-F8F28F31AD90}"/>
              </a:ext>
            </a:extLst>
          </p:cNvPr>
          <p:cNvSpPr txBox="1"/>
          <p:nvPr/>
        </p:nvSpPr>
        <p:spPr>
          <a:xfrm>
            <a:off x="6731540" y="4067024"/>
            <a:ext cx="7052554" cy="438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spcAft>
                <a:spcPts val="800"/>
              </a:spcAft>
            </a:pPr>
            <a:r>
              <a:rPr lang="en-GB" sz="2000" dirty="0">
                <a:effectLst/>
                <a:latin typeface="Arial Nova" panose="020B05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Total Risk = (C2 + C3</a:t>
            </a:r>
            <a:r>
              <a:rPr lang="en-GB" sz="2000" baseline="30000" dirty="0">
                <a:effectLst/>
                <a:latin typeface="Arial Nova" panose="020B05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GB" sz="2000" dirty="0">
                <a:effectLst/>
                <a:latin typeface="Arial Nova" panose="020B05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)* C4* C5* (C6n)*</a:t>
            </a:r>
            <a:r>
              <a:rPr lang="en-GB" sz="2000" baseline="30000" dirty="0">
                <a:effectLst/>
                <a:latin typeface="Arial Nova" panose="020B05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1/n</a:t>
            </a:r>
            <a:r>
              <a:rPr lang="en-GB" sz="2000" dirty="0">
                <a:effectLst/>
                <a:latin typeface="Arial Nova" panose="020B05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*C7* C8</a:t>
            </a:r>
            <a:endParaRPr lang="nl-NL" sz="2000" dirty="0">
              <a:effectLst/>
              <a:latin typeface="Arial Nova" panose="020B05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3475E7-BE18-9547-CBB3-854DE5797E03}"/>
              </a:ext>
            </a:extLst>
          </p:cNvPr>
          <p:cNvSpPr txBox="1"/>
          <p:nvPr/>
        </p:nvSpPr>
        <p:spPr>
          <a:xfrm>
            <a:off x="952298" y="2899503"/>
            <a:ext cx="56625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GB" sz="1200" b="1" i="0" dirty="0">
                <a:effectLst/>
                <a:latin typeface="Arial Nova" panose="020B05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Table 4: Risk ranking Criteria and Parameter.</a:t>
            </a:r>
            <a:endParaRPr lang="nl-NL" sz="1100" i="1" dirty="0">
              <a:effectLst/>
              <a:latin typeface="Arial Nova" panose="020B05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7A5F45-C46A-CFD3-CDD9-20814FD19A9F}"/>
              </a:ext>
            </a:extLst>
          </p:cNvPr>
          <p:cNvSpPr txBox="1"/>
          <p:nvPr/>
        </p:nvSpPr>
        <p:spPr>
          <a:xfrm>
            <a:off x="279670" y="6537770"/>
            <a:ext cx="6740255" cy="282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800"/>
              </a:spcAft>
            </a:pPr>
            <a:r>
              <a:rPr lang="nl-NL" sz="1100" b="1" dirty="0">
                <a:effectLst/>
                <a:latin typeface="Arial Nova" panose="020B05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sz="1100" b="1" baseline="30000" dirty="0">
                <a:effectLst/>
                <a:latin typeface="Arial Nova" panose="020B05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GB" sz="1100" b="1" dirty="0">
                <a:effectLst/>
                <a:latin typeface="Arial Nova" panose="020B05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GB" sz="1100" dirty="0">
                <a:effectLst/>
                <a:latin typeface="Arial Nova" panose="020B05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excluded in ranking; </a:t>
            </a:r>
            <a:r>
              <a:rPr lang="en-GB" sz="1100" b="1" baseline="30000" dirty="0">
                <a:effectLst/>
                <a:latin typeface="Arial Nova" panose="020B05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b</a:t>
            </a:r>
            <a:r>
              <a:rPr lang="en-GB" sz="1100" b="1" dirty="0">
                <a:effectLst/>
                <a:latin typeface="Arial Nova" panose="020B05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GB" sz="1100" dirty="0">
                <a:effectLst/>
                <a:latin typeface="Arial Nova" panose="020B05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addition of risk values. </a:t>
            </a:r>
            <a:r>
              <a:rPr lang="en-GB" sz="1100" baseline="30000" dirty="0">
                <a:effectLst/>
                <a:latin typeface="Arial Nova" panose="020B05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GB" sz="1100" dirty="0">
                <a:effectLst/>
                <a:latin typeface="Arial Nova" panose="020B05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4. Outbreak and food recall data in the EU and USA</a:t>
            </a:r>
            <a:endParaRPr lang="nl-NL" sz="1600" dirty="0">
              <a:effectLst/>
              <a:latin typeface="Arial Nova" panose="020B05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3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B98DF5-FCAD-B391-26DA-DFBABAAE6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41564" b="75049"/>
          <a:stretch/>
        </p:blipFill>
        <p:spPr>
          <a:xfrm>
            <a:off x="0" y="0"/>
            <a:ext cx="14039850" cy="14223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F5A130-380E-1748-02DC-95D90C1EF267}"/>
              </a:ext>
            </a:extLst>
          </p:cNvPr>
          <p:cNvSpPr txBox="1"/>
          <p:nvPr/>
        </p:nvSpPr>
        <p:spPr>
          <a:xfrm>
            <a:off x="2629465" y="536003"/>
            <a:ext cx="9191171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3600" b="1" kern="0" dirty="0" err="1">
                <a:latin typeface="Calibri" panose="020F0502020204030204"/>
              </a:rPr>
              <a:t>Grouping</a:t>
            </a:r>
            <a:r>
              <a:rPr lang="nl-NL" sz="3600" b="1" kern="0" dirty="0">
                <a:latin typeface="Calibri" panose="020F0502020204030204"/>
              </a:rPr>
              <a:t> of Risk Ranking Criteria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EB7D80BA-AB63-02C5-8749-010293ACB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373695"/>
              </p:ext>
            </p:extLst>
          </p:nvPr>
        </p:nvGraphicFramePr>
        <p:xfrm>
          <a:off x="992774" y="3292970"/>
          <a:ext cx="5284329" cy="42272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1526">
                  <a:extLst>
                    <a:ext uri="{9D8B030D-6E8A-4147-A177-3AD203B41FA5}">
                      <a16:colId xmlns:a16="http://schemas.microsoft.com/office/drawing/2014/main" val="3409433667"/>
                    </a:ext>
                  </a:extLst>
                </a:gridCol>
                <a:gridCol w="3622803">
                  <a:extLst>
                    <a:ext uri="{9D8B030D-6E8A-4147-A177-3AD203B41FA5}">
                      <a16:colId xmlns:a16="http://schemas.microsoft.com/office/drawing/2014/main" val="3013350430"/>
                    </a:ext>
                  </a:extLst>
                </a:gridCol>
              </a:tblGrid>
              <a:tr h="492845">
                <a:tc>
                  <a:txBody>
                    <a:bodyPr/>
                    <a:lstStyle/>
                    <a:p>
                      <a:pPr algn="l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Criteria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950767"/>
                  </a:ext>
                </a:extLst>
              </a:tr>
              <a:tr h="442523">
                <a:tc>
                  <a:txBody>
                    <a:bodyPr/>
                    <a:lstStyle/>
                    <a:p>
                      <a:pPr algn="l"/>
                      <a:r>
                        <a:rPr lang="nl-NL" sz="2000" b="1" dirty="0"/>
                        <a:t>Food </a:t>
                      </a:r>
                      <a:endParaRPr lang="en-GB" sz="20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/>
                        <a:t>item</a:t>
                      </a:r>
                    </a:p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 err="1"/>
                        <a:t>Composition</a:t>
                      </a:r>
                      <a:endParaRPr lang="nl-NL" sz="1800" dirty="0"/>
                    </a:p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 err="1"/>
                        <a:t>Acidity</a:t>
                      </a:r>
                      <a:endParaRPr lang="nl-NL" sz="1800" dirty="0"/>
                    </a:p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49775"/>
                  </a:ext>
                </a:extLst>
              </a:tr>
              <a:tr h="442523">
                <a:tc>
                  <a:txBody>
                    <a:bodyPr/>
                    <a:lstStyle/>
                    <a:p>
                      <a:pPr algn="l"/>
                      <a:r>
                        <a:rPr lang="nl-NL" sz="2000" b="1" dirty="0" err="1"/>
                        <a:t>Factory</a:t>
                      </a:r>
                      <a:endParaRPr lang="en-GB" sz="20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1" dirty="0"/>
                        <a:t>C1</a:t>
                      </a:r>
                      <a:r>
                        <a:rPr lang="nl-NL" sz="1800" dirty="0"/>
                        <a:t> Processing survival</a:t>
                      </a:r>
                    </a:p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1" dirty="0"/>
                        <a:t>C2</a:t>
                      </a:r>
                      <a:r>
                        <a:rPr lang="nl-NL" sz="1800" dirty="0"/>
                        <a:t> </a:t>
                      </a:r>
                      <a:r>
                        <a:rPr lang="nl-NL" sz="1800" dirty="0" err="1"/>
                        <a:t>Recontamination</a:t>
                      </a:r>
                      <a:endParaRPr lang="nl-NL" sz="1800" dirty="0"/>
                    </a:p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58626"/>
                  </a:ext>
                </a:extLst>
              </a:tr>
              <a:tr h="442523">
                <a:tc>
                  <a:txBody>
                    <a:bodyPr/>
                    <a:lstStyle/>
                    <a:p>
                      <a:pPr algn="l"/>
                      <a:r>
                        <a:rPr lang="nl-NL" sz="2000" b="1" dirty="0"/>
                        <a:t>Distribution</a:t>
                      </a:r>
                      <a:endParaRPr lang="en-GB" sz="20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1" dirty="0"/>
                        <a:t>C3</a:t>
                      </a:r>
                      <a:r>
                        <a:rPr lang="nl-NL" sz="1800" dirty="0"/>
                        <a:t> PPE: </a:t>
                      </a:r>
                      <a:r>
                        <a:rPr lang="nl-NL" sz="1800" dirty="0" err="1"/>
                        <a:t>growth</a:t>
                      </a:r>
                      <a:r>
                        <a:rPr lang="nl-NL" sz="1800" dirty="0"/>
                        <a:t> opportunity</a:t>
                      </a:r>
                    </a:p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1" dirty="0"/>
                        <a:t>C4</a:t>
                      </a:r>
                      <a:r>
                        <a:rPr lang="nl-NL" sz="1800" dirty="0"/>
                        <a:t> PPE: storage, </a:t>
                      </a:r>
                      <a:r>
                        <a:rPr lang="nl-NL" sz="1800" dirty="0" err="1"/>
                        <a:t>distribution</a:t>
                      </a:r>
                      <a:r>
                        <a:rPr lang="nl-NL" sz="1800" dirty="0"/>
                        <a:t> </a:t>
                      </a:r>
                      <a:r>
                        <a:rPr lang="nl-NL" sz="1800" dirty="0" err="1"/>
                        <a:t>and</a:t>
                      </a:r>
                      <a:r>
                        <a:rPr lang="nl-NL" sz="1800" dirty="0"/>
                        <a:t> </a:t>
                      </a:r>
                      <a:r>
                        <a:rPr lang="nl-NL" sz="1800" dirty="0" err="1"/>
                        <a:t>retail</a:t>
                      </a:r>
                      <a:endParaRPr lang="nl-NL" sz="1800" dirty="0"/>
                    </a:p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1" dirty="0"/>
                        <a:t>C5</a:t>
                      </a:r>
                      <a:r>
                        <a:rPr lang="nl-NL" sz="1800" dirty="0"/>
                        <a:t> </a:t>
                      </a:r>
                      <a:r>
                        <a:rPr lang="nl-NL" sz="1800" dirty="0" err="1"/>
                        <a:t>Meal</a:t>
                      </a:r>
                      <a:r>
                        <a:rPr lang="nl-NL" sz="1800" dirty="0"/>
                        <a:t> </a:t>
                      </a:r>
                      <a:r>
                        <a:rPr lang="nl-NL" sz="1800" dirty="0" err="1"/>
                        <a:t>preparation</a:t>
                      </a:r>
                      <a:r>
                        <a:rPr lang="nl-NL" sz="1800" dirty="0"/>
                        <a:t> 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11875"/>
                  </a:ext>
                </a:extLst>
              </a:tr>
              <a:tr h="442523">
                <a:tc>
                  <a:txBody>
                    <a:bodyPr/>
                    <a:lstStyle/>
                    <a:p>
                      <a:pPr algn="l"/>
                      <a:r>
                        <a:rPr lang="nl-NL" sz="2000" b="1" dirty="0" err="1"/>
                        <a:t>Others</a:t>
                      </a:r>
                      <a:r>
                        <a:rPr lang="nl-NL" sz="2000" b="1" dirty="0"/>
                        <a:t> </a:t>
                      </a:r>
                      <a:endParaRPr lang="en-GB" sz="20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 err="1"/>
                        <a:t>Include</a:t>
                      </a:r>
                      <a:r>
                        <a:rPr lang="nl-NL" sz="1800" dirty="0"/>
                        <a:t> hazard </a:t>
                      </a:r>
                      <a:r>
                        <a:rPr lang="nl-NL" sz="1800" dirty="0" err="1"/>
                        <a:t>with</a:t>
                      </a:r>
                      <a:r>
                        <a:rPr lang="nl-NL" sz="1800" dirty="0"/>
                        <a:t> no/low </a:t>
                      </a:r>
                      <a:r>
                        <a:rPr lang="nl-NL" sz="1800" dirty="0" err="1"/>
                        <a:t>evidence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210683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CA86D71-5421-DE59-D1BD-C0F8998A2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554976"/>
              </p:ext>
            </p:extLst>
          </p:nvPr>
        </p:nvGraphicFramePr>
        <p:xfrm>
          <a:off x="7225050" y="3292970"/>
          <a:ext cx="6506247" cy="25666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95675">
                  <a:extLst>
                    <a:ext uri="{9D8B030D-6E8A-4147-A177-3AD203B41FA5}">
                      <a16:colId xmlns:a16="http://schemas.microsoft.com/office/drawing/2014/main" val="3409433667"/>
                    </a:ext>
                  </a:extLst>
                </a:gridCol>
                <a:gridCol w="3010572">
                  <a:extLst>
                    <a:ext uri="{9D8B030D-6E8A-4147-A177-3AD203B41FA5}">
                      <a16:colId xmlns:a16="http://schemas.microsoft.com/office/drawing/2014/main" val="3013350430"/>
                    </a:ext>
                  </a:extLst>
                </a:gridCol>
              </a:tblGrid>
              <a:tr h="492845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5A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Criteria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5AE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950767"/>
                  </a:ext>
                </a:extLst>
              </a:tr>
              <a:tr h="442523">
                <a:tc>
                  <a:txBody>
                    <a:bodyPr/>
                    <a:lstStyle/>
                    <a:p>
                      <a:pPr algn="l"/>
                      <a:r>
                        <a:rPr lang="nl-NL" sz="1800" b="1" dirty="0"/>
                        <a:t>C6</a:t>
                      </a:r>
                      <a:r>
                        <a:rPr lang="nl-NL" sz="1800" dirty="0"/>
                        <a:t> </a:t>
                      </a:r>
                      <a:r>
                        <a:rPr lang="nl-NL" sz="1800" dirty="0" err="1"/>
                        <a:t>Prevalence</a:t>
                      </a:r>
                      <a:endParaRPr lang="nl-NL" sz="1800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nl-NL" sz="1800" dirty="0" err="1"/>
                        <a:t>Outbreak</a:t>
                      </a:r>
                      <a:endParaRPr lang="nl-NL" sz="1800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nl-NL" sz="1800" dirty="0" err="1"/>
                        <a:t>Contamination</a:t>
                      </a:r>
                      <a:endParaRPr lang="nl-NL" sz="1800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nl-NL" sz="1800" dirty="0"/>
                        <a:t>Sampling</a:t>
                      </a:r>
                    </a:p>
                  </a:txBody>
                  <a:tcPr>
                    <a:solidFill>
                      <a:srgbClr val="F6E2E4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800" dirty="0"/>
                    </a:p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800" dirty="0"/>
                    </a:p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/>
                        <a:t>Default </a:t>
                      </a:r>
                      <a:r>
                        <a:rPr lang="nl-NL" sz="1800" dirty="0" err="1"/>
                        <a:t>value</a:t>
                      </a:r>
                      <a:r>
                        <a:rPr lang="nl-NL" sz="1800" dirty="0"/>
                        <a:t> is </a:t>
                      </a:r>
                      <a:r>
                        <a:rPr lang="nl-NL" sz="1800" dirty="0" err="1"/>
                        <a:t>automatically</a:t>
                      </a:r>
                      <a:r>
                        <a:rPr lang="nl-NL" sz="1800" dirty="0"/>
                        <a:t> </a:t>
                      </a:r>
                      <a:r>
                        <a:rPr lang="nl-NL" sz="1800" dirty="0" err="1"/>
                        <a:t>added</a:t>
                      </a:r>
                      <a:r>
                        <a:rPr lang="nl-NL" sz="1800" dirty="0"/>
                        <a:t> </a:t>
                      </a:r>
                      <a:r>
                        <a:rPr lang="nl-NL" sz="1800" dirty="0" err="1"/>
                        <a:t>into</a:t>
                      </a:r>
                      <a:r>
                        <a:rPr lang="nl-NL" sz="1800" dirty="0"/>
                        <a:t> </a:t>
                      </a:r>
                      <a:r>
                        <a:rPr lang="nl-NL" sz="1800" dirty="0" err="1"/>
                        <a:t>the</a:t>
                      </a:r>
                      <a:r>
                        <a:rPr lang="nl-NL" sz="1800" dirty="0"/>
                        <a:t> </a:t>
                      </a:r>
                      <a:r>
                        <a:rPr lang="nl-NL" sz="1800" dirty="0" err="1"/>
                        <a:t>calculation</a:t>
                      </a:r>
                      <a:r>
                        <a:rPr lang="nl-NL" sz="1800" dirty="0"/>
                        <a:t> </a:t>
                      </a:r>
                    </a:p>
                  </a:txBody>
                  <a:tcPr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49775"/>
                  </a:ext>
                </a:extLst>
              </a:tr>
              <a:tr h="442523">
                <a:tc>
                  <a:txBody>
                    <a:bodyPr/>
                    <a:lstStyle/>
                    <a:p>
                      <a:pPr algn="l"/>
                      <a:r>
                        <a:rPr lang="nl-NL" sz="1800" b="1" dirty="0"/>
                        <a:t>C7</a:t>
                      </a:r>
                      <a:r>
                        <a:rPr lang="nl-NL" sz="1800" dirty="0"/>
                        <a:t> Food </a:t>
                      </a:r>
                      <a:r>
                        <a:rPr lang="nl-NL" sz="1800" dirty="0" err="1"/>
                        <a:t>consumption</a:t>
                      </a: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210683"/>
                  </a:ext>
                </a:extLst>
              </a:tr>
              <a:tr h="442523">
                <a:tc>
                  <a:txBody>
                    <a:bodyPr/>
                    <a:lstStyle/>
                    <a:p>
                      <a:pPr algn="l"/>
                      <a:r>
                        <a:rPr lang="nl-NL" sz="1800" b="1" dirty="0"/>
                        <a:t>C8 </a:t>
                      </a:r>
                      <a:r>
                        <a:rPr lang="nl-NL" sz="1800" dirty="0" err="1"/>
                        <a:t>Severity</a:t>
                      </a: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612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705CAE-990B-3490-5BBB-E77C0B20B92F}"/>
              </a:ext>
            </a:extLst>
          </p:cNvPr>
          <p:cNvSpPr txBox="1"/>
          <p:nvPr/>
        </p:nvSpPr>
        <p:spPr>
          <a:xfrm>
            <a:off x="2629465" y="1958402"/>
            <a:ext cx="195114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400" b="1" kern="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User’s</a:t>
            </a:r>
            <a:r>
              <a:rPr lang="nl-NL" sz="2400" b="1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input</a:t>
            </a:r>
            <a:endParaRPr lang="nl-NL" sz="2400" b="1" kern="0" dirty="0">
              <a:latin typeface="Calibri" panose="020F050202020403020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B4BD1A-2C42-2E67-D6FB-817FB512F994}"/>
              </a:ext>
            </a:extLst>
          </p:cNvPr>
          <p:cNvSpPr txBox="1"/>
          <p:nvPr/>
        </p:nvSpPr>
        <p:spPr>
          <a:xfrm>
            <a:off x="9502603" y="1958402"/>
            <a:ext cx="195114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400" b="1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Default data</a:t>
            </a:r>
            <a:endParaRPr lang="nl-NL" sz="2400" b="1" kern="0" dirty="0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776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B98DF5-FCAD-B391-26DA-DFBABAAE6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41564" b="75049"/>
          <a:stretch/>
        </p:blipFill>
        <p:spPr>
          <a:xfrm>
            <a:off x="0" y="0"/>
            <a:ext cx="14039850" cy="14223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F5A130-380E-1748-02DC-95D90C1EF267}"/>
              </a:ext>
            </a:extLst>
          </p:cNvPr>
          <p:cNvSpPr txBox="1"/>
          <p:nvPr/>
        </p:nvSpPr>
        <p:spPr>
          <a:xfrm>
            <a:off x="2629465" y="536003"/>
            <a:ext cx="9191171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3600" b="1" kern="0" dirty="0">
                <a:latin typeface="Calibri" panose="020F0502020204030204"/>
              </a:rPr>
              <a:t>Food parameter: Select food item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DDC973-CC1E-6757-AB39-94E7057BE6B1}"/>
              </a:ext>
            </a:extLst>
          </p:cNvPr>
          <p:cNvSpPr/>
          <p:nvPr/>
        </p:nvSpPr>
        <p:spPr>
          <a:xfrm>
            <a:off x="1926806" y="4095263"/>
            <a:ext cx="2337924" cy="7047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000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Ranking of </a:t>
            </a:r>
            <a:r>
              <a:rPr lang="nl-NL" sz="2000" kern="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all</a:t>
            </a:r>
            <a:r>
              <a:rPr lang="nl-NL" sz="2000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33 hazards?</a:t>
            </a:r>
            <a:endParaRPr lang="nl-NL" sz="2000" kern="0" dirty="0"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BAAFAE-9E23-4CCC-C199-DF05BE3D2F95}"/>
              </a:ext>
            </a:extLst>
          </p:cNvPr>
          <p:cNvSpPr/>
          <p:nvPr/>
        </p:nvSpPr>
        <p:spPr>
          <a:xfrm>
            <a:off x="463230" y="5707997"/>
            <a:ext cx="2337924" cy="7047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000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Upload </a:t>
            </a:r>
            <a:r>
              <a:rPr lang="nl-NL" sz="2000" kern="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HI_csv</a:t>
            </a:r>
            <a:r>
              <a:rPr lang="nl-NL" sz="2000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. file</a:t>
            </a:r>
            <a:endParaRPr lang="nl-NL" sz="2000" kern="0" dirty="0"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6CFC5F-C2B4-DE47-4581-BFF8B954C223}"/>
              </a:ext>
            </a:extLst>
          </p:cNvPr>
          <p:cNvSpPr/>
          <p:nvPr/>
        </p:nvSpPr>
        <p:spPr>
          <a:xfrm>
            <a:off x="1924075" y="3055793"/>
            <a:ext cx="2337924" cy="7047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000" b="1" kern="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Selection</a:t>
            </a:r>
            <a:r>
              <a:rPr lang="nl-NL" sz="2000" b="1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food item</a:t>
            </a:r>
            <a:endParaRPr lang="nl-NL" sz="2000" b="1" kern="0" dirty="0">
              <a:latin typeface="Calibri" panose="020F0502020204030204"/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323B5E0-B1C8-FDEF-113F-078ABCF00F62}"/>
              </a:ext>
            </a:extLst>
          </p:cNvPr>
          <p:cNvCxnSpPr>
            <a:cxnSpLocks/>
            <a:stCxn id="29" idx="2"/>
            <a:endCxn id="4" idx="0"/>
          </p:cNvCxnSpPr>
          <p:nvPr/>
        </p:nvCxnSpPr>
        <p:spPr>
          <a:xfrm rot="16200000" flipH="1">
            <a:off x="2927019" y="3926514"/>
            <a:ext cx="334766" cy="273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547EA0-15EE-17D9-5BF2-F92E8EF69193}"/>
              </a:ext>
            </a:extLst>
          </p:cNvPr>
          <p:cNvSpPr txBox="1"/>
          <p:nvPr/>
        </p:nvSpPr>
        <p:spPr>
          <a:xfrm>
            <a:off x="3144205" y="4816758"/>
            <a:ext cx="536044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358772">
              <a:spcAft>
                <a:spcPts val="691"/>
              </a:spcAft>
            </a:pPr>
            <a:r>
              <a:rPr lang="en-GB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yes</a:t>
            </a:r>
            <a:endParaRPr lang="en-GB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1B1C31-192A-58FA-6795-0A8971E7E5F1}"/>
              </a:ext>
            </a:extLst>
          </p:cNvPr>
          <p:cNvSpPr txBox="1"/>
          <p:nvPr/>
        </p:nvSpPr>
        <p:spPr>
          <a:xfrm>
            <a:off x="2393590" y="4802465"/>
            <a:ext cx="490840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358772">
              <a:spcAft>
                <a:spcPts val="691"/>
              </a:spcAft>
            </a:pPr>
            <a:r>
              <a:rPr lang="en-GB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</a:t>
            </a:r>
            <a:endParaRPr lang="en-GB" sz="2000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90C6AC1-5D75-8DCA-1E4F-70417EEFC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80048" b="75049"/>
          <a:stretch/>
        </p:blipFill>
        <p:spPr>
          <a:xfrm flipH="1">
            <a:off x="6387801" y="1405589"/>
            <a:ext cx="118012" cy="651444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165F35A-3BFD-5747-EBB2-CB04071DE679}"/>
              </a:ext>
            </a:extLst>
          </p:cNvPr>
          <p:cNvSpPr txBox="1"/>
          <p:nvPr/>
        </p:nvSpPr>
        <p:spPr>
          <a:xfrm>
            <a:off x="2117466" y="1729768"/>
            <a:ext cx="195114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400" b="1" kern="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User’s</a:t>
            </a:r>
            <a:r>
              <a:rPr lang="nl-NL" sz="2400" b="1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input</a:t>
            </a:r>
            <a:endParaRPr lang="nl-NL" sz="2400" b="1" kern="0" dirty="0">
              <a:latin typeface="Calibri" panose="020F050202020403020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714EDD-EAE9-012B-F0BD-DD9E7403188A}"/>
              </a:ext>
            </a:extLst>
          </p:cNvPr>
          <p:cNvSpPr txBox="1"/>
          <p:nvPr/>
        </p:nvSpPr>
        <p:spPr>
          <a:xfrm>
            <a:off x="8825008" y="1717166"/>
            <a:ext cx="2337923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400" b="1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Mira</a:t>
            </a:r>
            <a:endParaRPr lang="nl-NL" sz="2400" b="1" kern="0" dirty="0">
              <a:latin typeface="Calibri" panose="020F0502020204030204"/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07F7410-F1E8-C6C2-8532-B82734C3766D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 rot="5400000">
            <a:off x="1909965" y="4522194"/>
            <a:ext cx="908030" cy="146357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8D73F8D-442A-7D1B-F750-B3F16E55CB35}"/>
              </a:ext>
            </a:extLst>
          </p:cNvPr>
          <p:cNvCxnSpPr>
            <a:cxnSpLocks/>
            <a:stCxn id="4" idx="2"/>
            <a:endCxn id="49" idx="0"/>
          </p:cNvCxnSpPr>
          <p:nvPr/>
        </p:nvCxnSpPr>
        <p:spPr>
          <a:xfrm rot="16200000" flipH="1">
            <a:off x="3334806" y="4560928"/>
            <a:ext cx="908030" cy="138610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F11C5101-94CC-F915-82A8-7A53667DDAAE}"/>
              </a:ext>
            </a:extLst>
          </p:cNvPr>
          <p:cNvSpPr/>
          <p:nvPr/>
        </p:nvSpPr>
        <p:spPr>
          <a:xfrm>
            <a:off x="3312913" y="5707997"/>
            <a:ext cx="2337924" cy="7047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000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No action is </a:t>
            </a:r>
            <a:r>
              <a:rPr lang="nl-NL" sz="2000" kern="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needed</a:t>
            </a:r>
            <a:endParaRPr lang="nl-NL" sz="2000" kern="0" dirty="0">
              <a:latin typeface="Calibri" panose="020F050202020403020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A0E43E0-9105-1B17-ACDD-FB0DC01841E9}"/>
              </a:ext>
            </a:extLst>
          </p:cNvPr>
          <p:cNvSpPr/>
          <p:nvPr/>
        </p:nvSpPr>
        <p:spPr>
          <a:xfrm>
            <a:off x="8926229" y="4095262"/>
            <a:ext cx="2337924" cy="704704"/>
          </a:xfrm>
          <a:prstGeom prst="rect">
            <a:avLst/>
          </a:prstGeom>
          <a:solidFill>
            <a:srgbClr val="E5AEB4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000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Ranking of </a:t>
            </a:r>
            <a:r>
              <a:rPr lang="nl-NL" sz="2000" kern="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all</a:t>
            </a:r>
            <a:r>
              <a:rPr lang="nl-NL" sz="2000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33 hazards?</a:t>
            </a:r>
            <a:endParaRPr lang="nl-NL" sz="2000" kern="0" dirty="0">
              <a:latin typeface="Calibri" panose="020F0502020204030204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C1F4481-CA14-D0CF-F13F-9B18E363EF69}"/>
              </a:ext>
            </a:extLst>
          </p:cNvPr>
          <p:cNvSpPr/>
          <p:nvPr/>
        </p:nvSpPr>
        <p:spPr>
          <a:xfrm>
            <a:off x="7462653" y="5707996"/>
            <a:ext cx="2337924" cy="704704"/>
          </a:xfrm>
          <a:prstGeom prst="rect">
            <a:avLst/>
          </a:prstGeom>
          <a:solidFill>
            <a:srgbClr val="E5AEB4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000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Upload </a:t>
            </a:r>
            <a:r>
              <a:rPr lang="nl-NL" sz="2000" kern="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HI_csv</a:t>
            </a:r>
            <a:r>
              <a:rPr lang="nl-NL" sz="2000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. file</a:t>
            </a:r>
            <a:endParaRPr lang="nl-NL" sz="2000" kern="0" dirty="0">
              <a:latin typeface="Calibri" panose="020F0502020204030204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284A1EB-66F8-E6C5-B085-003AEDAFEFD1}"/>
              </a:ext>
            </a:extLst>
          </p:cNvPr>
          <p:cNvSpPr/>
          <p:nvPr/>
        </p:nvSpPr>
        <p:spPr>
          <a:xfrm>
            <a:off x="8923498" y="3055792"/>
            <a:ext cx="2337924" cy="704704"/>
          </a:xfrm>
          <a:prstGeom prst="rect">
            <a:avLst/>
          </a:prstGeom>
          <a:solidFill>
            <a:srgbClr val="E5AEB4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000" b="1" kern="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Selection</a:t>
            </a:r>
            <a:r>
              <a:rPr lang="nl-NL" sz="2000" b="1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food item</a:t>
            </a:r>
            <a:endParaRPr lang="nl-NL" sz="2000" b="1" kern="0" dirty="0">
              <a:latin typeface="Calibri" panose="020F0502020204030204"/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7306400-2B41-3232-C9A1-278D1B587C0F}"/>
              </a:ext>
            </a:extLst>
          </p:cNvPr>
          <p:cNvCxnSpPr>
            <a:cxnSpLocks/>
            <a:stCxn id="53" idx="2"/>
            <a:endCxn id="51" idx="0"/>
          </p:cNvCxnSpPr>
          <p:nvPr/>
        </p:nvCxnSpPr>
        <p:spPr>
          <a:xfrm rot="16200000" flipH="1">
            <a:off x="9926442" y="3926513"/>
            <a:ext cx="334766" cy="273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141F243-905B-05D7-36B1-E5EC06E4D27E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rot="5400000">
            <a:off x="8909388" y="4522193"/>
            <a:ext cx="908030" cy="146357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74213DF-BA9D-F309-2634-2C03C98BEA33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 rot="16200000" flipH="1">
            <a:off x="10334229" y="4560927"/>
            <a:ext cx="908030" cy="138610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28142FA-DBA4-AE34-3731-D2C3AB954755}"/>
              </a:ext>
            </a:extLst>
          </p:cNvPr>
          <p:cNvSpPr/>
          <p:nvPr/>
        </p:nvSpPr>
        <p:spPr>
          <a:xfrm>
            <a:off x="10312336" y="5707996"/>
            <a:ext cx="2337924" cy="704704"/>
          </a:xfrm>
          <a:prstGeom prst="rect">
            <a:avLst/>
          </a:prstGeom>
          <a:solidFill>
            <a:srgbClr val="E5AEB4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000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No action is </a:t>
            </a:r>
            <a:r>
              <a:rPr lang="nl-NL" sz="2000" kern="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needed</a:t>
            </a:r>
            <a:endParaRPr lang="nl-NL" sz="2000" kern="0" dirty="0">
              <a:latin typeface="Calibri" panose="020F050202020403020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AE32BC-2C24-3326-679C-4FB78248C08F}"/>
              </a:ext>
            </a:extLst>
          </p:cNvPr>
          <p:cNvSpPr txBox="1"/>
          <p:nvPr/>
        </p:nvSpPr>
        <p:spPr>
          <a:xfrm>
            <a:off x="7373469" y="5257821"/>
            <a:ext cx="137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358772">
              <a:spcAft>
                <a:spcPts val="691"/>
              </a:spcAft>
            </a:pPr>
            <a:r>
              <a:rPr lang="nl-NL" dirty="0"/>
              <a:t>D</a:t>
            </a:r>
            <a:r>
              <a:rPr lang="en-GB" dirty="0" err="1"/>
              <a:t>efault</a:t>
            </a:r>
            <a:r>
              <a:rPr lang="en-GB" dirty="0"/>
              <a:t> way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1012E16-E414-C273-AD35-9A233D1F564B}"/>
              </a:ext>
            </a:extLst>
          </p:cNvPr>
          <p:cNvSpPr txBox="1"/>
          <p:nvPr/>
        </p:nvSpPr>
        <p:spPr>
          <a:xfrm>
            <a:off x="7308794" y="6547411"/>
            <a:ext cx="2645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358772">
              <a:spcAft>
                <a:spcPts val="691"/>
              </a:spcAft>
            </a:pPr>
            <a:r>
              <a:rPr lang="nl-NL" sz="2000" b="1" dirty="0" err="1"/>
              <a:t>Provide</a:t>
            </a:r>
            <a:r>
              <a:rPr lang="nl-NL" sz="2000" b="1" dirty="0"/>
              <a:t> link </a:t>
            </a:r>
            <a:r>
              <a:rPr lang="nl-NL" sz="2000" b="1" dirty="0" err="1"/>
              <a:t>to</a:t>
            </a:r>
            <a:r>
              <a:rPr lang="nl-NL" sz="2000" b="1" dirty="0"/>
              <a:t> </a:t>
            </a:r>
            <a:r>
              <a:rPr lang="nl-NL" sz="2000" b="1" dirty="0" err="1"/>
              <a:t>MiID</a:t>
            </a:r>
            <a:endParaRPr lang="en-GB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7FEB43-FB4F-84C5-2848-2F546B687816}"/>
              </a:ext>
            </a:extLst>
          </p:cNvPr>
          <p:cNvSpPr txBox="1"/>
          <p:nvPr/>
        </p:nvSpPr>
        <p:spPr>
          <a:xfrm>
            <a:off x="6947846" y="7023503"/>
            <a:ext cx="3511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https://foodmicrobiologywur.shinyapps.io/Microbial_hazards_ID/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1AC4918-7CF3-120C-41F3-125B17F9908F}"/>
              </a:ext>
            </a:extLst>
          </p:cNvPr>
          <p:cNvSpPr txBox="1"/>
          <p:nvPr/>
        </p:nvSpPr>
        <p:spPr>
          <a:xfrm>
            <a:off x="11497112" y="3039205"/>
            <a:ext cx="263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358772">
              <a:spcAft>
                <a:spcPts val="691"/>
              </a:spcAft>
            </a:pPr>
            <a:r>
              <a:rPr lang="nl-NL" sz="2000" dirty="0"/>
              <a:t>shows </a:t>
            </a:r>
            <a:r>
              <a:rPr lang="nl-NL" sz="2000" dirty="0" err="1"/>
              <a:t>hierarchy</a:t>
            </a:r>
            <a:r>
              <a:rPr lang="nl-NL" sz="2000" dirty="0"/>
              <a:t> &amp; code on FoodEx2 next </a:t>
            </a:r>
            <a:r>
              <a:rPr lang="nl-NL" sz="2000" dirty="0" err="1"/>
              <a:t>to</a:t>
            </a:r>
            <a:r>
              <a:rPr lang="nl-NL" sz="2000" dirty="0"/>
              <a:t> food item </a:t>
            </a:r>
            <a:endParaRPr lang="en-GB" sz="2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BB1A593-C18D-3A12-5C1D-51126045AE96}"/>
              </a:ext>
            </a:extLst>
          </p:cNvPr>
          <p:cNvSpPr txBox="1"/>
          <p:nvPr/>
        </p:nvSpPr>
        <p:spPr>
          <a:xfrm>
            <a:off x="10173022" y="4795296"/>
            <a:ext cx="536044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358772">
              <a:spcAft>
                <a:spcPts val="691"/>
              </a:spcAft>
            </a:pPr>
            <a:r>
              <a:rPr lang="en-GB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yes</a:t>
            </a:r>
            <a:endParaRPr lang="en-GB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9A81C1B-6CB4-96D4-FE43-531E3E163390}"/>
              </a:ext>
            </a:extLst>
          </p:cNvPr>
          <p:cNvSpPr txBox="1"/>
          <p:nvPr/>
        </p:nvSpPr>
        <p:spPr>
          <a:xfrm>
            <a:off x="9422407" y="4781003"/>
            <a:ext cx="490840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358772">
              <a:spcAft>
                <a:spcPts val="691"/>
              </a:spcAft>
            </a:pPr>
            <a:r>
              <a:rPr lang="en-GB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852235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B98DF5-FCAD-B391-26DA-DFBABAAE6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41564" b="75049"/>
          <a:stretch/>
        </p:blipFill>
        <p:spPr>
          <a:xfrm>
            <a:off x="0" y="0"/>
            <a:ext cx="14039850" cy="14223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F5A130-380E-1748-02DC-95D90C1EF267}"/>
              </a:ext>
            </a:extLst>
          </p:cNvPr>
          <p:cNvSpPr txBox="1"/>
          <p:nvPr/>
        </p:nvSpPr>
        <p:spPr>
          <a:xfrm>
            <a:off x="2629465" y="536003"/>
            <a:ext cx="9191171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3600" b="1" kern="0" dirty="0">
                <a:latin typeface="Calibri" panose="020F0502020204030204"/>
              </a:rPr>
              <a:t>Food parameter: select food </a:t>
            </a:r>
            <a:r>
              <a:rPr lang="nl-NL" sz="3600" b="1" kern="0" dirty="0" err="1">
                <a:latin typeface="Calibri" panose="020F0502020204030204"/>
              </a:rPr>
              <a:t>composition</a:t>
            </a:r>
            <a:endParaRPr lang="nl-NL" sz="3600" b="1" kern="0" dirty="0"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6CFC5F-C2B4-DE47-4581-BFF8B954C223}"/>
              </a:ext>
            </a:extLst>
          </p:cNvPr>
          <p:cNvSpPr/>
          <p:nvPr/>
        </p:nvSpPr>
        <p:spPr>
          <a:xfrm>
            <a:off x="1835175" y="3043093"/>
            <a:ext cx="2337924" cy="7047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000" b="1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Food </a:t>
            </a:r>
            <a:r>
              <a:rPr lang="nl-NL" sz="2000" b="1" kern="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composition</a:t>
            </a:r>
            <a:endParaRPr lang="nl-NL" sz="2000" b="1" kern="0" dirty="0">
              <a:latin typeface="Calibri" panose="020F0502020204030204"/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323B5E0-B1C8-FDEF-113F-078ABCF00F62}"/>
              </a:ext>
            </a:extLst>
          </p:cNvPr>
          <p:cNvCxnSpPr>
            <a:cxnSpLocks/>
            <a:stCxn id="29" idx="2"/>
            <a:endCxn id="2" idx="0"/>
          </p:cNvCxnSpPr>
          <p:nvPr/>
        </p:nvCxnSpPr>
        <p:spPr>
          <a:xfrm rot="16200000" flipH="1">
            <a:off x="2768604" y="3983329"/>
            <a:ext cx="476363" cy="529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590C6AC1-5D75-8DCA-1E4F-70417EEFC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80048" b="75049"/>
          <a:stretch/>
        </p:blipFill>
        <p:spPr>
          <a:xfrm flipH="1">
            <a:off x="6387801" y="1405589"/>
            <a:ext cx="118012" cy="651444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165F35A-3BFD-5747-EBB2-CB04071DE679}"/>
              </a:ext>
            </a:extLst>
          </p:cNvPr>
          <p:cNvSpPr txBox="1"/>
          <p:nvPr/>
        </p:nvSpPr>
        <p:spPr>
          <a:xfrm>
            <a:off x="2102338" y="1695945"/>
            <a:ext cx="195114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400" b="1" kern="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User’s</a:t>
            </a:r>
            <a:r>
              <a:rPr lang="nl-NL" sz="2400" b="1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input</a:t>
            </a:r>
            <a:endParaRPr lang="nl-NL" sz="2400" b="1" kern="0" dirty="0">
              <a:latin typeface="Calibri" panose="020F050202020403020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714EDD-EAE9-012B-F0BD-DD9E7403188A}"/>
              </a:ext>
            </a:extLst>
          </p:cNvPr>
          <p:cNvSpPr txBox="1"/>
          <p:nvPr/>
        </p:nvSpPr>
        <p:spPr>
          <a:xfrm>
            <a:off x="9243103" y="1831638"/>
            <a:ext cx="2337923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400" b="1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Mira</a:t>
            </a:r>
            <a:endParaRPr lang="nl-NL" sz="2400" b="1" kern="0" dirty="0">
              <a:latin typeface="Calibri" panose="020F0502020204030204"/>
            </a:endParaRP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B5E039D5-0D26-702A-3766-073FFEB9C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208280"/>
              </p:ext>
            </p:extLst>
          </p:nvPr>
        </p:nvGraphicFramePr>
        <p:xfrm>
          <a:off x="825643" y="4224160"/>
          <a:ext cx="4367583" cy="29676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5528">
                  <a:extLst>
                    <a:ext uri="{9D8B030D-6E8A-4147-A177-3AD203B41FA5}">
                      <a16:colId xmlns:a16="http://schemas.microsoft.com/office/drawing/2014/main" val="3409433667"/>
                    </a:ext>
                  </a:extLst>
                </a:gridCol>
                <a:gridCol w="2052055">
                  <a:extLst>
                    <a:ext uri="{9D8B030D-6E8A-4147-A177-3AD203B41FA5}">
                      <a16:colId xmlns:a16="http://schemas.microsoft.com/office/drawing/2014/main" val="3013350430"/>
                    </a:ext>
                  </a:extLst>
                </a:gridCol>
              </a:tblGrid>
              <a:tr h="292238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Factors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</a:rPr>
                        <a:t>Tick</a:t>
                      </a: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 relevant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950767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High fat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49775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Low </a:t>
                      </a:r>
                      <a:r>
                        <a:rPr lang="nl-NL" sz="1800" dirty="0" err="1"/>
                        <a:t>Aw</a:t>
                      </a:r>
                      <a:r>
                        <a:rPr lang="nl-NL" sz="1800" dirty="0"/>
                        <a:t> (0.5-0.9)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58626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Dry product (</a:t>
                      </a:r>
                      <a:r>
                        <a:rPr lang="nl-NL" sz="1800" dirty="0" err="1"/>
                        <a:t>aw</a:t>
                      </a:r>
                      <a:r>
                        <a:rPr lang="nl-NL" sz="1800" dirty="0"/>
                        <a:t> &lt; 0.5)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11875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pH &lt; 4.5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210683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4.5 &lt; pH &lt; 4.8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79495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pH &gt; 10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326656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Neutral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74579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8916D03-35F6-AF5D-72C7-176F7C4B7071}"/>
              </a:ext>
            </a:extLst>
          </p:cNvPr>
          <p:cNvSpPr/>
          <p:nvPr/>
        </p:nvSpPr>
        <p:spPr>
          <a:xfrm>
            <a:off x="9243103" y="3043092"/>
            <a:ext cx="2337924" cy="704704"/>
          </a:xfrm>
          <a:prstGeom prst="rect">
            <a:avLst/>
          </a:prstGeom>
          <a:solidFill>
            <a:srgbClr val="E5AEB4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000" b="1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Food </a:t>
            </a:r>
            <a:r>
              <a:rPr lang="nl-NL" sz="2000" b="1" kern="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composition</a:t>
            </a:r>
            <a:endParaRPr lang="nl-NL" sz="2000" b="1" kern="0" dirty="0">
              <a:latin typeface="Calibri" panose="020F0502020204030204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D1975A5-0EF9-90AF-A2C8-507D3A1E4FC6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10133313" y="4026548"/>
            <a:ext cx="557506" cy="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C69C68-90B0-F14A-1B2A-0CCD3CB73829}"/>
              </a:ext>
            </a:extLst>
          </p:cNvPr>
          <p:cNvSpPr txBox="1"/>
          <p:nvPr/>
        </p:nvSpPr>
        <p:spPr>
          <a:xfrm>
            <a:off x="8330822" y="6417201"/>
            <a:ext cx="4162486" cy="1105431"/>
          </a:xfrm>
          <a:prstGeom prst="rect">
            <a:avLst/>
          </a:prstGeom>
          <a:solidFill>
            <a:srgbClr val="E5AEB4"/>
          </a:solidFill>
        </p:spPr>
        <p:txBody>
          <a:bodyPr wrap="square" rtlCol="0">
            <a:spAutoFit/>
          </a:bodyPr>
          <a:lstStyle/>
          <a:p>
            <a:pPr marL="457200" indent="-457200" defTabSz="2358772">
              <a:spcAft>
                <a:spcPts val="691"/>
              </a:spcAft>
              <a:buAutoNum type="arabicPeriod"/>
            </a:pPr>
            <a:r>
              <a:rPr lang="nl-NL" sz="2000" dirty="0"/>
              <a:t>Check processing </a:t>
            </a:r>
            <a:r>
              <a:rPr lang="nl-NL" sz="2000" dirty="0" err="1"/>
              <a:t>techniques</a:t>
            </a:r>
            <a:r>
              <a:rPr lang="nl-NL" sz="2000" dirty="0"/>
              <a:t> of </a:t>
            </a:r>
            <a:r>
              <a:rPr lang="nl-NL" sz="2000" dirty="0" err="1"/>
              <a:t>factory</a:t>
            </a:r>
            <a:r>
              <a:rPr lang="nl-NL" sz="2000" dirty="0"/>
              <a:t> parameter</a:t>
            </a:r>
          </a:p>
          <a:p>
            <a:pPr marL="457200" indent="-457200" defTabSz="2358772">
              <a:spcAft>
                <a:spcPts val="691"/>
              </a:spcAft>
              <a:buAutoNum type="arabicPeriod"/>
            </a:pPr>
            <a:r>
              <a:rPr lang="en-GB" sz="2000" dirty="0"/>
              <a:t>Take the corresponding 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9B625-6E0B-D738-731A-F51EEA7C600B}"/>
              </a:ext>
            </a:extLst>
          </p:cNvPr>
          <p:cNvSpPr txBox="1"/>
          <p:nvPr/>
        </p:nvSpPr>
        <p:spPr>
          <a:xfrm>
            <a:off x="8150775" y="5197235"/>
            <a:ext cx="4406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358772">
              <a:spcAft>
                <a:spcPts val="691"/>
              </a:spcAft>
            </a:pPr>
            <a:r>
              <a:rPr lang="nl-NL" sz="2000" dirty="0" err="1"/>
              <a:t>This</a:t>
            </a:r>
            <a:r>
              <a:rPr lang="nl-NL" sz="2000" dirty="0"/>
              <a:t> step </a:t>
            </a:r>
            <a:r>
              <a:rPr lang="nl-NL" sz="2000" dirty="0" err="1"/>
              <a:t>influences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inactivation</a:t>
            </a:r>
            <a:r>
              <a:rPr lang="nl-NL" sz="2000" dirty="0"/>
              <a:t> </a:t>
            </a:r>
            <a:r>
              <a:rPr lang="nl-NL" sz="2000" dirty="0" err="1"/>
              <a:t>efficacy</a:t>
            </a:r>
            <a:r>
              <a:rPr lang="nl-NL" sz="2000" dirty="0"/>
              <a:t> of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selected</a:t>
            </a:r>
            <a:r>
              <a:rPr lang="nl-NL" sz="2000" dirty="0"/>
              <a:t> processing </a:t>
            </a:r>
            <a:r>
              <a:rPr lang="nl-NL" sz="2000" dirty="0" err="1"/>
              <a:t>techniques</a:t>
            </a:r>
            <a:r>
              <a:rPr lang="nl-NL" sz="2000" dirty="0"/>
              <a:t> in </a:t>
            </a:r>
            <a:r>
              <a:rPr lang="nl-NL" sz="2000" dirty="0" err="1"/>
              <a:t>the</a:t>
            </a:r>
            <a:r>
              <a:rPr lang="nl-NL" sz="2000" dirty="0"/>
              <a:t> next input </a:t>
            </a:r>
            <a:endParaRPr lang="en-GB" sz="20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28778E9-DEF3-3A74-3C66-1DB91B23E64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5193226" y="5705067"/>
            <a:ext cx="2957549" cy="292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7410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CBF68CC5-0D34-BBA2-FE80-51DE3E786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41564" b="75049"/>
          <a:stretch/>
        </p:blipFill>
        <p:spPr>
          <a:xfrm rot="5400000">
            <a:off x="-3893680" y="3886660"/>
            <a:ext cx="7932740" cy="1340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4B5348A-02B0-F0C0-ECD0-8A904411D2F6}"/>
              </a:ext>
            </a:extLst>
          </p:cNvPr>
          <p:cNvSpPr/>
          <p:nvPr/>
        </p:nvSpPr>
        <p:spPr>
          <a:xfrm>
            <a:off x="2006652" y="3386436"/>
            <a:ext cx="921136" cy="339828"/>
          </a:xfrm>
          <a:prstGeom prst="rect">
            <a:avLst/>
          </a:prstGeom>
          <a:solidFill>
            <a:schemeClr val="accent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05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HPP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521027-EA87-60E6-30FB-C0C1DE2DE4C1}"/>
              </a:ext>
            </a:extLst>
          </p:cNvPr>
          <p:cNvSpPr/>
          <p:nvPr/>
        </p:nvSpPr>
        <p:spPr>
          <a:xfrm>
            <a:off x="2006651" y="3735188"/>
            <a:ext cx="921136" cy="339828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05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PCD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330E9-CBF9-9327-04A2-AB1891FE4B64}"/>
              </a:ext>
            </a:extLst>
          </p:cNvPr>
          <p:cNvSpPr/>
          <p:nvPr/>
        </p:nvSpPr>
        <p:spPr>
          <a:xfrm>
            <a:off x="2008498" y="4087482"/>
            <a:ext cx="921136" cy="339828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05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RF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4F689D-6C19-AACB-59CF-42760381916A}"/>
              </a:ext>
            </a:extLst>
          </p:cNvPr>
          <p:cNvSpPr/>
          <p:nvPr/>
        </p:nvSpPr>
        <p:spPr>
          <a:xfrm>
            <a:off x="2007670" y="3034574"/>
            <a:ext cx="921136" cy="339828"/>
          </a:xfrm>
          <a:prstGeom prst="rect">
            <a:avLst/>
          </a:prstGeom>
          <a:solidFill>
            <a:srgbClr val="D85F27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05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Thermal</a:t>
            </a:r>
            <a:endParaRPr lang="nl-NL" sz="1050" dirty="0">
              <a:solidFill>
                <a:schemeClr val="bg1"/>
              </a:solidFill>
              <a:latin typeface="Abadi" panose="020B0604020104020204" pitchFamily="34" charset="0"/>
              <a:cs typeface="AngsanaUPC" panose="02020603050405020304" pitchFamily="18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7DAA22-93D3-8192-14A9-8A95D6BE28B2}"/>
              </a:ext>
            </a:extLst>
          </p:cNvPr>
          <p:cNvSpPr/>
          <p:nvPr/>
        </p:nvSpPr>
        <p:spPr>
          <a:xfrm>
            <a:off x="3648862" y="3435926"/>
            <a:ext cx="921136" cy="339828"/>
          </a:xfrm>
          <a:prstGeom prst="rect">
            <a:avLst/>
          </a:prstGeom>
          <a:solidFill>
            <a:srgbClr val="D85F27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05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Pasteurize</a:t>
            </a:r>
            <a:endParaRPr lang="nl-NL" sz="1050" dirty="0">
              <a:solidFill>
                <a:schemeClr val="bg1"/>
              </a:solidFill>
              <a:latin typeface="Abadi" panose="020B0604020104020204" pitchFamily="34" charset="0"/>
              <a:cs typeface="AngsanaUPC" panose="02020603050405020304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990997-8753-E3BD-C6F2-6642B1B6BE7A}"/>
              </a:ext>
            </a:extLst>
          </p:cNvPr>
          <p:cNvSpPr/>
          <p:nvPr/>
        </p:nvSpPr>
        <p:spPr>
          <a:xfrm>
            <a:off x="3648861" y="4247895"/>
            <a:ext cx="921136" cy="339828"/>
          </a:xfrm>
          <a:prstGeom prst="rect">
            <a:avLst/>
          </a:prstGeom>
          <a:solidFill>
            <a:srgbClr val="D85F27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05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Sterilize</a:t>
            </a:r>
            <a:endParaRPr lang="nl-NL" sz="1050" dirty="0">
              <a:solidFill>
                <a:schemeClr val="bg1"/>
              </a:solidFill>
              <a:latin typeface="Abadi" panose="020B0604020104020204" pitchFamily="34" charset="0"/>
              <a:cs typeface="AngsanaUPC" panose="02020603050405020304" pitchFamily="18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6E9592-FFC5-04D2-4131-CEB89939B093}"/>
              </a:ext>
            </a:extLst>
          </p:cNvPr>
          <p:cNvSpPr/>
          <p:nvPr/>
        </p:nvSpPr>
        <p:spPr>
          <a:xfrm>
            <a:off x="3648862" y="3036922"/>
            <a:ext cx="921136" cy="339828"/>
          </a:xfrm>
          <a:prstGeom prst="rect">
            <a:avLst/>
          </a:prstGeom>
          <a:solidFill>
            <a:srgbClr val="D85F27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05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None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A068AEB-76A4-1864-762C-C434E4C2E9D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928807" y="3204488"/>
            <a:ext cx="720055" cy="2348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BBE88B9-1300-AE77-156C-2A3B48CFA5D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928807" y="3204489"/>
            <a:ext cx="720055" cy="401353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6F24BC9-59C3-D92E-5561-ACFD7C671BB1}"/>
              </a:ext>
            </a:extLst>
          </p:cNvPr>
          <p:cNvSpPr/>
          <p:nvPr/>
        </p:nvSpPr>
        <p:spPr>
          <a:xfrm>
            <a:off x="1639460" y="2399379"/>
            <a:ext cx="1660576" cy="408601"/>
          </a:xfrm>
          <a:prstGeom prst="rect">
            <a:avLst/>
          </a:prstGeom>
          <a:solidFill>
            <a:srgbClr val="D85F27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05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Select </a:t>
            </a:r>
            <a:r>
              <a:rPr lang="nl-NL" sz="105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the</a:t>
            </a:r>
            <a:r>
              <a:rPr lang="nl-NL" sz="105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 processing </a:t>
            </a:r>
            <a:r>
              <a:rPr lang="nl-NL" sz="105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techniques</a:t>
            </a:r>
            <a:endParaRPr lang="nl-NL" sz="1050" dirty="0">
              <a:solidFill>
                <a:schemeClr val="bg1"/>
              </a:solidFill>
              <a:latin typeface="Abadi" panose="020B0604020104020204" pitchFamily="34" charset="0"/>
              <a:cs typeface="AngsanaUPC" panose="02020603050405020304" pitchFamily="18" charset="-34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2A12777-6F6B-C3A4-AF85-A2EAFD0DB944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 rot="5400000">
            <a:off x="2355698" y="2920523"/>
            <a:ext cx="226595" cy="1509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EECB3E1-6A97-2EC9-937F-2AE0AA4AB3FF}"/>
              </a:ext>
            </a:extLst>
          </p:cNvPr>
          <p:cNvSpPr/>
          <p:nvPr/>
        </p:nvSpPr>
        <p:spPr>
          <a:xfrm>
            <a:off x="3648861" y="3841911"/>
            <a:ext cx="921136" cy="339828"/>
          </a:xfrm>
          <a:prstGeom prst="rect">
            <a:avLst/>
          </a:prstGeom>
          <a:solidFill>
            <a:srgbClr val="D85F27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05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Boil</a:t>
            </a:r>
            <a:endParaRPr lang="nl-NL" sz="1050" dirty="0">
              <a:solidFill>
                <a:schemeClr val="bg1"/>
              </a:solidFill>
              <a:latin typeface="Abadi" panose="020B0604020104020204" pitchFamily="34" charset="0"/>
              <a:cs typeface="AngsanaUPC" panose="02020603050405020304" pitchFamily="18" charset="-34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130DF50-A2EB-E731-032F-9956AE7F6FEB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928806" y="3204489"/>
            <a:ext cx="720054" cy="807337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05FD330-8901-6695-4EFE-A97AC179F10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928806" y="3204489"/>
            <a:ext cx="720054" cy="1213321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942C9D2-A4EC-B1BA-DC9A-BF43037E5424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>
            <a:off x="4569999" y="3605840"/>
            <a:ext cx="539501" cy="407032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9896ED0-668D-918E-41D0-F026D4092AF3}"/>
              </a:ext>
            </a:extLst>
          </p:cNvPr>
          <p:cNvGrpSpPr/>
          <p:nvPr/>
        </p:nvGrpSpPr>
        <p:grpSpPr>
          <a:xfrm>
            <a:off x="7559619" y="3058013"/>
            <a:ext cx="810228" cy="585593"/>
            <a:chOff x="10187321" y="2072038"/>
            <a:chExt cx="810228" cy="58559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D8579A-C81A-7356-6793-4997F2B51649}"/>
                </a:ext>
              </a:extLst>
            </p:cNvPr>
            <p:cNvSpPr/>
            <p:nvPr/>
          </p:nvSpPr>
          <p:spPr>
            <a:xfrm>
              <a:off x="10187321" y="2072038"/>
              <a:ext cx="810228" cy="29484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High risk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B838A2-E185-5D27-6684-4194A5F82213}"/>
                </a:ext>
              </a:extLst>
            </p:cNvPr>
            <p:cNvSpPr/>
            <p:nvPr/>
          </p:nvSpPr>
          <p:spPr>
            <a:xfrm>
              <a:off x="10187321" y="2358639"/>
              <a:ext cx="810228" cy="2989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"/>
              <a:r>
                <a:rPr lang="nl-NL" sz="105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Table</a:t>
              </a: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1</a:t>
              </a:r>
            </a:p>
          </p:txBody>
        </p:sp>
      </p:grp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5D45C5C-6200-6FF7-F01D-02627FD1C0BA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>
            <a:off x="4569997" y="4011826"/>
            <a:ext cx="539502" cy="1047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CE5DD54-1CDA-652F-629E-C6A58661D0AC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 flipV="1">
            <a:off x="4569997" y="4012873"/>
            <a:ext cx="539502" cy="404937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90EE73D-A85E-3A05-ECED-DF03C294C2BF}"/>
              </a:ext>
            </a:extLst>
          </p:cNvPr>
          <p:cNvSpPr/>
          <p:nvPr/>
        </p:nvSpPr>
        <p:spPr>
          <a:xfrm>
            <a:off x="5418280" y="1872296"/>
            <a:ext cx="2865379" cy="511862"/>
          </a:xfrm>
          <a:prstGeom prst="roundRect">
            <a:avLst/>
          </a:prstGeom>
          <a:solidFill>
            <a:srgbClr val="CB5722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BF1537-6873-A781-DE4B-4A175184405A}"/>
              </a:ext>
            </a:extLst>
          </p:cNvPr>
          <p:cNvSpPr/>
          <p:nvPr/>
        </p:nvSpPr>
        <p:spPr>
          <a:xfrm>
            <a:off x="5426186" y="1932726"/>
            <a:ext cx="2740839" cy="3910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400" b="1" dirty="0">
                <a:solidFill>
                  <a:schemeClr val="bg1"/>
                </a:solidFill>
              </a:rPr>
              <a:t>Processing </a:t>
            </a:r>
            <a:r>
              <a:rPr lang="nl-NL" sz="1400" b="1" dirty="0" err="1">
                <a:solidFill>
                  <a:schemeClr val="bg1"/>
                </a:solidFill>
              </a:rPr>
              <a:t>inactivation</a:t>
            </a:r>
            <a:r>
              <a:rPr lang="nl-NL" sz="1400" b="1" dirty="0">
                <a:solidFill>
                  <a:schemeClr val="bg1"/>
                </a:solidFill>
              </a:rPr>
              <a:t> effect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6B48CB-64B8-6C1E-C671-D99C90142750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4569999" y="3205438"/>
            <a:ext cx="2989621" cy="139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FAF88D-501B-2135-D6C9-2307BB843BEE}"/>
              </a:ext>
            </a:extLst>
          </p:cNvPr>
          <p:cNvGrpSpPr/>
          <p:nvPr/>
        </p:nvGrpSpPr>
        <p:grpSpPr>
          <a:xfrm>
            <a:off x="4832720" y="3797054"/>
            <a:ext cx="3534859" cy="2714783"/>
            <a:chOff x="7463578" y="2532335"/>
            <a:chExt cx="3534859" cy="2714783"/>
          </a:xfrm>
        </p:grpSpPr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A9CDAA41-F408-9E52-BA32-73A24E0D6961}"/>
                </a:ext>
              </a:extLst>
            </p:cNvPr>
            <p:cNvCxnSpPr>
              <a:cxnSpLocks/>
              <a:stCxn id="29" idx="3"/>
              <a:endCxn id="35" idx="1"/>
            </p:cNvCxnSpPr>
            <p:nvPr/>
          </p:nvCxnSpPr>
          <p:spPr>
            <a:xfrm>
              <a:off x="8353573" y="3695321"/>
              <a:ext cx="1834636" cy="1033095"/>
            </a:xfrm>
            <a:prstGeom prst="bentConnector3">
              <a:avLst>
                <a:gd name="adj1" fmla="val 74699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D6BF1CB6-E0A9-37F7-DECC-34E86ABA69C7}"/>
                </a:ext>
              </a:extLst>
            </p:cNvPr>
            <p:cNvCxnSpPr>
              <a:cxnSpLocks/>
              <a:stCxn id="29" idx="3"/>
              <a:endCxn id="32" idx="1"/>
            </p:cNvCxnSpPr>
            <p:nvPr/>
          </p:nvCxnSpPr>
          <p:spPr>
            <a:xfrm>
              <a:off x="8353573" y="3695321"/>
              <a:ext cx="1825914" cy="252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  <a:tailEnd type="triangle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65D496-1DD9-DAAB-70E8-72AEAB8C7AC3}"/>
                </a:ext>
              </a:extLst>
            </p:cNvPr>
            <p:cNvSpPr/>
            <p:nvPr/>
          </p:nvSpPr>
          <p:spPr>
            <a:xfrm>
              <a:off x="8421427" y="3525593"/>
              <a:ext cx="827848" cy="339828"/>
            </a:xfrm>
            <a:prstGeom prst="rect">
              <a:avLst/>
            </a:prstGeom>
            <a:solidFill>
              <a:srgbClr val="D85F27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bg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High fat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7A83CE3-95F9-5DDC-0368-BFD38D0CEED7}"/>
                </a:ext>
              </a:extLst>
            </p:cNvPr>
            <p:cNvSpPr/>
            <p:nvPr/>
          </p:nvSpPr>
          <p:spPr>
            <a:xfrm>
              <a:off x="7525725" y="3525408"/>
              <a:ext cx="827848" cy="339828"/>
            </a:xfrm>
            <a:prstGeom prst="rect">
              <a:avLst/>
            </a:prstGeom>
            <a:solidFill>
              <a:srgbClr val="D85F27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bg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Dry food 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19EA8DF-2CE4-6423-06F8-7FE808DFBA65}"/>
                </a:ext>
              </a:extLst>
            </p:cNvPr>
            <p:cNvSpPr/>
            <p:nvPr/>
          </p:nvSpPr>
          <p:spPr>
            <a:xfrm>
              <a:off x="7740358" y="2532335"/>
              <a:ext cx="1204042" cy="431638"/>
            </a:xfrm>
            <a:prstGeom prst="rect">
              <a:avLst/>
            </a:prstGeom>
            <a:solidFill>
              <a:srgbClr val="D85F27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</a:pPr>
              <a:r>
                <a:rPr lang="nl-NL" sz="1050" dirty="0">
                  <a:solidFill>
                    <a:schemeClr val="bg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Select food </a:t>
              </a:r>
              <a:r>
                <a:rPr lang="nl-NL" sz="1050" dirty="0" err="1">
                  <a:solidFill>
                    <a:schemeClr val="bg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composition</a:t>
              </a:r>
              <a:endParaRPr lang="nl-NL" sz="105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endParaRPr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F3974EDD-BCF1-55FE-C90C-2D72B01A093F}"/>
                </a:ext>
              </a:extLst>
            </p:cNvPr>
            <p:cNvCxnSpPr>
              <a:cxnSpLocks/>
              <a:stCxn id="28" idx="3"/>
              <a:endCxn id="32" idx="1"/>
            </p:cNvCxnSpPr>
            <p:nvPr/>
          </p:nvCxnSpPr>
          <p:spPr>
            <a:xfrm>
              <a:off x="9249275" y="3695507"/>
              <a:ext cx="930213" cy="233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B5F4DEA-C5C6-9C96-D791-E65044E8E0D0}"/>
                </a:ext>
              </a:extLst>
            </p:cNvPr>
            <p:cNvSpPr/>
            <p:nvPr/>
          </p:nvSpPr>
          <p:spPr>
            <a:xfrm>
              <a:off x="10179488" y="3550419"/>
              <a:ext cx="810228" cy="29484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Low risk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7274ADD-7E3B-493E-D07C-D423EEEF47CE}"/>
                </a:ext>
              </a:extLst>
            </p:cNvPr>
            <p:cNvSpPr/>
            <p:nvPr/>
          </p:nvSpPr>
          <p:spPr>
            <a:xfrm>
              <a:off x="10179665" y="3838283"/>
              <a:ext cx="810228" cy="29484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"/>
              <a:r>
                <a:rPr lang="nl-NL" sz="105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Table</a:t>
              </a: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2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222B1E13-42D4-55E3-BDCE-B4022D49DEEA}"/>
                </a:ext>
              </a:extLst>
            </p:cNvPr>
            <p:cNvCxnSpPr>
              <a:cxnSpLocks/>
              <a:stCxn id="28" idx="3"/>
              <a:endCxn id="35" idx="1"/>
            </p:cNvCxnSpPr>
            <p:nvPr/>
          </p:nvCxnSpPr>
          <p:spPr>
            <a:xfrm>
              <a:off x="9249275" y="3695507"/>
              <a:ext cx="938934" cy="103290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  <a:tailEnd type="triangle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F031A36-02FC-68C9-4BD1-FC45A2AD385E}"/>
                </a:ext>
              </a:extLst>
            </p:cNvPr>
            <p:cNvSpPr/>
            <p:nvPr/>
          </p:nvSpPr>
          <p:spPr>
            <a:xfrm>
              <a:off x="10188209" y="4503244"/>
              <a:ext cx="810228" cy="4503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Medium risk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E7E2EF7-DCAD-CC06-9F7A-C9AADDDD73A0}"/>
                </a:ext>
              </a:extLst>
            </p:cNvPr>
            <p:cNvSpPr/>
            <p:nvPr/>
          </p:nvSpPr>
          <p:spPr>
            <a:xfrm>
              <a:off x="10187321" y="4952269"/>
              <a:ext cx="810228" cy="29484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"/>
              <a:r>
                <a:rPr lang="nl-NL" sz="105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Table</a:t>
              </a: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30CAF8A-08B1-4A9A-A91F-9379B1576868}"/>
                </a:ext>
              </a:extLst>
            </p:cNvPr>
            <p:cNvSpPr txBox="1"/>
            <p:nvPr/>
          </p:nvSpPr>
          <p:spPr>
            <a:xfrm>
              <a:off x="7463578" y="3985707"/>
              <a:ext cx="201825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solidFill>
                    <a:srgbClr val="C00000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*exception rule</a:t>
              </a:r>
            </a:p>
            <a:p>
              <a:r>
                <a:rPr lang="en-GB" sz="1050" dirty="0">
                  <a:solidFill>
                    <a:srgbClr val="C00000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low risk for </a:t>
              </a:r>
              <a:r>
                <a:rPr lang="en-GB" sz="1050" i="1" dirty="0">
                  <a:solidFill>
                    <a:srgbClr val="C00000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Campylobacter </a:t>
              </a:r>
              <a:r>
                <a:rPr lang="en-GB" sz="1050" dirty="0">
                  <a:solidFill>
                    <a:srgbClr val="C00000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in dry foods</a:t>
              </a:r>
              <a:endParaRPr lang="en-GB" sz="1050" i="1" dirty="0">
                <a:solidFill>
                  <a:srgbClr val="C00000"/>
                </a:solidFill>
                <a:latin typeface="Abadi" panose="020B0604020104020204" pitchFamily="34" charset="0"/>
                <a:cs typeface="AngsanaUPC" panose="02020603050405020304" pitchFamily="18" charset="-34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308121B-61B4-C389-868D-ED1F6CBDBA49}"/>
                </a:ext>
              </a:extLst>
            </p:cNvPr>
            <p:cNvSpPr txBox="1"/>
            <p:nvPr/>
          </p:nvSpPr>
          <p:spPr>
            <a:xfrm>
              <a:off x="9702358" y="4433735"/>
              <a:ext cx="373820" cy="2616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  <a:cs typeface="AngsanaUPC" panose="02020603050405020304" pitchFamily="18" charset="-34"/>
                </a:rPr>
                <a:t>yes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C517FDA-BDCD-3799-3250-6A2ED68D11ED}"/>
                </a:ext>
              </a:extLst>
            </p:cNvPr>
            <p:cNvSpPr txBox="1"/>
            <p:nvPr/>
          </p:nvSpPr>
          <p:spPr>
            <a:xfrm>
              <a:off x="9714380" y="3445497"/>
              <a:ext cx="349775" cy="2616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  <a:cs typeface="AngsanaUPC" panose="02020603050405020304" pitchFamily="18" charset="-34"/>
                </a:rPr>
                <a:t>No</a:t>
              </a:r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29A00B9C-E5CE-3E3C-0A6D-08B5B54AC0BD}"/>
                </a:ext>
              </a:extLst>
            </p:cNvPr>
            <p:cNvCxnSpPr>
              <a:cxnSpLocks/>
              <a:stCxn id="30" idx="2"/>
              <a:endCxn id="29" idx="0"/>
            </p:cNvCxnSpPr>
            <p:nvPr/>
          </p:nvCxnSpPr>
          <p:spPr>
            <a:xfrm rot="5400000">
              <a:off x="7860297" y="3043325"/>
              <a:ext cx="561435" cy="40273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D2620C16-A8D2-6250-FC84-C8712AEB0984}"/>
                </a:ext>
              </a:extLst>
            </p:cNvPr>
            <p:cNvCxnSpPr>
              <a:cxnSpLocks/>
              <a:stCxn id="30" idx="2"/>
              <a:endCxn id="28" idx="0"/>
            </p:cNvCxnSpPr>
            <p:nvPr/>
          </p:nvCxnSpPr>
          <p:spPr>
            <a:xfrm rot="16200000" flipH="1">
              <a:off x="8308055" y="2998297"/>
              <a:ext cx="561620" cy="49297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996CCADA-38ED-0846-5DE5-50704A58DD23}"/>
              </a:ext>
            </a:extLst>
          </p:cNvPr>
          <p:cNvSpPr/>
          <p:nvPr/>
        </p:nvSpPr>
        <p:spPr>
          <a:xfrm>
            <a:off x="8558532" y="4381393"/>
            <a:ext cx="720000" cy="2560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nl-NL" sz="1050" b="1" dirty="0" err="1">
                <a:solidFill>
                  <a:schemeClr val="tx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Table</a:t>
            </a:r>
            <a:r>
              <a:rPr lang="nl-NL" sz="1050" b="1" dirty="0">
                <a:solidFill>
                  <a:schemeClr val="tx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FECD1F-C2B0-18C2-60E5-9ACC83064983}"/>
              </a:ext>
            </a:extLst>
          </p:cNvPr>
          <p:cNvSpPr/>
          <p:nvPr/>
        </p:nvSpPr>
        <p:spPr>
          <a:xfrm>
            <a:off x="8558532" y="6085254"/>
            <a:ext cx="720000" cy="2560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nl-NL" sz="1050" b="1" dirty="0" err="1">
                <a:solidFill>
                  <a:schemeClr val="tx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Table</a:t>
            </a:r>
            <a:r>
              <a:rPr lang="nl-NL" sz="1050" b="1" dirty="0">
                <a:solidFill>
                  <a:schemeClr val="tx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 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234E51-4964-152F-789C-BC6507A0BAD7}"/>
              </a:ext>
            </a:extLst>
          </p:cNvPr>
          <p:cNvSpPr/>
          <p:nvPr/>
        </p:nvSpPr>
        <p:spPr>
          <a:xfrm>
            <a:off x="8558532" y="2731058"/>
            <a:ext cx="720000" cy="2560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nl-NL" sz="1050" b="1" dirty="0" err="1">
                <a:solidFill>
                  <a:schemeClr val="tx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Table</a:t>
            </a:r>
            <a:r>
              <a:rPr lang="nl-NL" sz="1050" b="1" dirty="0">
                <a:solidFill>
                  <a:schemeClr val="tx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 1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AA9A3814-C9D8-8200-D07C-ABDEBA47D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072903"/>
              </p:ext>
            </p:extLst>
          </p:nvPr>
        </p:nvGraphicFramePr>
        <p:xfrm>
          <a:off x="8689759" y="4637249"/>
          <a:ext cx="3118720" cy="1173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11181">
                  <a:extLst>
                    <a:ext uri="{9D8B030D-6E8A-4147-A177-3AD203B41FA5}">
                      <a16:colId xmlns:a16="http://schemas.microsoft.com/office/drawing/2014/main" val="1106518533"/>
                    </a:ext>
                  </a:extLst>
                </a:gridCol>
                <a:gridCol w="779706">
                  <a:extLst>
                    <a:ext uri="{9D8B030D-6E8A-4147-A177-3AD203B41FA5}">
                      <a16:colId xmlns:a16="http://schemas.microsoft.com/office/drawing/2014/main" val="543033877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697276495"/>
                    </a:ext>
                  </a:extLst>
                </a:gridCol>
                <a:gridCol w="956358">
                  <a:extLst>
                    <a:ext uri="{9D8B030D-6E8A-4147-A177-3AD203B41FA5}">
                      <a16:colId xmlns:a16="http://schemas.microsoft.com/office/drawing/2014/main" val="1920410438"/>
                    </a:ext>
                  </a:extLst>
                </a:gridCol>
              </a:tblGrid>
              <a:tr h="100016"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Hazard 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group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Pasteurization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Boiling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Sterilization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8512226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Vegetative</a:t>
                      </a: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bacteria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1E-6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1E-10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1E-20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0204802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Virus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1E-6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1E-10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1E-20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6639282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Vegetative</a:t>
                      </a: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parasites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1E-6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1E-10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1E-20</a:t>
                      </a:r>
                      <a:endParaRPr kumimoji="0" lang="nl-NL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5124255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Parasite 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cysts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1E-05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1E-10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1E-20</a:t>
                      </a:r>
                      <a:endParaRPr kumimoji="0" lang="nl-NL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8684795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Heat-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resistant</a:t>
                      </a: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virus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1E-03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1E-10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1E-20</a:t>
                      </a:r>
                      <a:endParaRPr kumimoji="0" lang="nl-NL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3073886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Bacterial</a:t>
                      </a: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spores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1E-03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1E-12</a:t>
                      </a:r>
                      <a:endParaRPr kumimoji="0" lang="nl-NL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343167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marL="0" marR="0" lvl="0" indent="0" algn="l" defTabSz="91437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Bacterial</a:t>
                      </a: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toxin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37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1E-03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1E-12</a:t>
                      </a:r>
                      <a:endParaRPr kumimoji="0" lang="nl-NL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5452117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233DFF28-E011-22F6-CB18-9BA4286EF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417986"/>
              </p:ext>
            </p:extLst>
          </p:nvPr>
        </p:nvGraphicFramePr>
        <p:xfrm>
          <a:off x="8689760" y="2987001"/>
          <a:ext cx="1790887" cy="1173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11181">
                  <a:extLst>
                    <a:ext uri="{9D8B030D-6E8A-4147-A177-3AD203B41FA5}">
                      <a16:colId xmlns:a16="http://schemas.microsoft.com/office/drawing/2014/main" val="1106518533"/>
                    </a:ext>
                  </a:extLst>
                </a:gridCol>
                <a:gridCol w="779706">
                  <a:extLst>
                    <a:ext uri="{9D8B030D-6E8A-4147-A177-3AD203B41FA5}">
                      <a16:colId xmlns:a16="http://schemas.microsoft.com/office/drawing/2014/main" val="543033877"/>
                    </a:ext>
                  </a:extLst>
                </a:gridCol>
              </a:tblGrid>
              <a:tr h="100016"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Hazard 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group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 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inactivation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8512226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Vegetative</a:t>
                      </a: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bacteria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0204802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Virus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6639282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solidFill>
                            <a:schemeClr val="tx1"/>
                          </a:solidFill>
                          <a:effectLst/>
                        </a:rPr>
                        <a:t>Vegetative parasites</a:t>
                      </a:r>
                      <a:endParaRPr lang="nl-NL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5124255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solidFill>
                            <a:schemeClr val="tx1"/>
                          </a:solidFill>
                          <a:effectLst/>
                        </a:rPr>
                        <a:t>Parasite cysts</a:t>
                      </a:r>
                      <a:endParaRPr lang="nl-NL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8684795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Heat-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resistant</a:t>
                      </a: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virus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3073886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Bacterial</a:t>
                      </a: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spores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343167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marL="0" marR="0" lvl="0" indent="0" algn="l" defTabSz="91437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Bacterial</a:t>
                      </a: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toxin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5452117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B8CBE080-0E3E-213D-62C5-50C681AC1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05330"/>
              </p:ext>
            </p:extLst>
          </p:nvPr>
        </p:nvGraphicFramePr>
        <p:xfrm>
          <a:off x="8689759" y="6343359"/>
          <a:ext cx="3118720" cy="1173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11181">
                  <a:extLst>
                    <a:ext uri="{9D8B030D-6E8A-4147-A177-3AD203B41FA5}">
                      <a16:colId xmlns:a16="http://schemas.microsoft.com/office/drawing/2014/main" val="1106518533"/>
                    </a:ext>
                  </a:extLst>
                </a:gridCol>
                <a:gridCol w="779706">
                  <a:extLst>
                    <a:ext uri="{9D8B030D-6E8A-4147-A177-3AD203B41FA5}">
                      <a16:colId xmlns:a16="http://schemas.microsoft.com/office/drawing/2014/main" val="543033877"/>
                    </a:ext>
                  </a:extLst>
                </a:gridCol>
                <a:gridCol w="465814">
                  <a:extLst>
                    <a:ext uri="{9D8B030D-6E8A-4147-A177-3AD203B41FA5}">
                      <a16:colId xmlns:a16="http://schemas.microsoft.com/office/drawing/2014/main" val="2697276495"/>
                    </a:ext>
                  </a:extLst>
                </a:gridCol>
                <a:gridCol w="862019">
                  <a:extLst>
                    <a:ext uri="{9D8B030D-6E8A-4147-A177-3AD203B41FA5}">
                      <a16:colId xmlns:a16="http://schemas.microsoft.com/office/drawing/2014/main" val="1920410438"/>
                    </a:ext>
                  </a:extLst>
                </a:gridCol>
              </a:tblGrid>
              <a:tr h="100016"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Hazard 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group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Pasteurization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Boiling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Sterilization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8512226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Vegetative</a:t>
                      </a: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bacteria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1E-4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1E-8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1E-18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0204802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Virus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1E-4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1E-8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1E-18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6639282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solidFill>
                            <a:schemeClr val="tx1"/>
                          </a:solidFill>
                          <a:effectLst/>
                        </a:rPr>
                        <a:t>Vegetative parasites</a:t>
                      </a:r>
                      <a:endParaRPr lang="nl-NL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1E-4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1E-8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1E-18</a:t>
                      </a:r>
                      <a:endParaRPr kumimoji="0" lang="nl-NL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5124255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solidFill>
                            <a:schemeClr val="tx1"/>
                          </a:solidFill>
                          <a:effectLst/>
                        </a:rPr>
                        <a:t>Parasite cysts</a:t>
                      </a:r>
                      <a:endParaRPr lang="nl-NL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1E-3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1E-8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1E-18</a:t>
                      </a:r>
                      <a:endParaRPr kumimoji="0" lang="nl-NL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8684795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Heat-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resistant</a:t>
                      </a: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virus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1E-1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1E-8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1E-18</a:t>
                      </a:r>
                      <a:endParaRPr kumimoji="0" lang="nl-NL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3073886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Bacterial</a:t>
                      </a: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spores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1E-1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1E-10</a:t>
                      </a:r>
                      <a:endParaRPr kumimoji="0" lang="nl-NL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343167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marL="0" marR="0" lvl="0" indent="0" algn="l" defTabSz="91437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Bacterial</a:t>
                      </a: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toxin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37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1E-1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1E-10</a:t>
                      </a:r>
                      <a:endParaRPr kumimoji="0" lang="nl-NL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5452117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85CC665B-3931-E19D-BE22-C45FEB3DAE56}"/>
              </a:ext>
            </a:extLst>
          </p:cNvPr>
          <p:cNvSpPr txBox="1"/>
          <p:nvPr/>
        </p:nvSpPr>
        <p:spPr>
          <a:xfrm>
            <a:off x="-132678" y="209021"/>
            <a:ext cx="3544276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3600" b="1" kern="0" dirty="0" err="1">
                <a:latin typeface="Calibri" panose="020F0502020204030204"/>
              </a:rPr>
              <a:t>Decision</a:t>
            </a:r>
            <a:r>
              <a:rPr lang="nl-NL" sz="3600" b="1" kern="0" dirty="0">
                <a:latin typeface="Calibri" panose="020F0502020204030204"/>
              </a:rPr>
              <a:t> tree</a:t>
            </a: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F060D5DA-B1AC-A2B8-B811-F8FE1C92D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084904"/>
              </p:ext>
            </p:extLst>
          </p:nvPr>
        </p:nvGraphicFramePr>
        <p:xfrm>
          <a:off x="12313945" y="159909"/>
          <a:ext cx="1568503" cy="2286000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808598">
                  <a:extLst>
                    <a:ext uri="{9D8B030D-6E8A-4147-A177-3AD203B41FA5}">
                      <a16:colId xmlns:a16="http://schemas.microsoft.com/office/drawing/2014/main" val="296708545"/>
                    </a:ext>
                  </a:extLst>
                </a:gridCol>
                <a:gridCol w="759905">
                  <a:extLst>
                    <a:ext uri="{9D8B030D-6E8A-4147-A177-3AD203B41FA5}">
                      <a16:colId xmlns:a16="http://schemas.microsoft.com/office/drawing/2014/main" val="39531428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1" u="none" strike="noStrike" dirty="0">
                          <a:effectLst/>
                        </a:rPr>
                        <a:t>Risk </a:t>
                      </a:r>
                      <a:r>
                        <a:rPr lang="nl-NL" sz="1050" b="1" u="none" strike="noStrike" dirty="0" err="1">
                          <a:effectLst/>
                        </a:rPr>
                        <a:t>value</a:t>
                      </a:r>
                      <a:endParaRPr lang="nl-NL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Score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802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1E-20</a:t>
                      </a:r>
                      <a:endParaRPr lang="nl-NL" sz="105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41031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1E-18</a:t>
                      </a:r>
                      <a:endParaRPr lang="nl-NL" sz="105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37886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1E-12</a:t>
                      </a:r>
                      <a:endParaRPr lang="nl-NL" sz="105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5141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1E-10</a:t>
                      </a:r>
                      <a:endParaRPr lang="nl-NL" sz="105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58905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1E-8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4062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1E-6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0326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1E-5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17068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1E-4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21681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1E-3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23263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1E-1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53675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u="none" strike="noStrike" dirty="0">
                          <a:effectLst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5400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52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B98DF5-FCAD-B391-26DA-DFBABAAE6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41564" b="75049"/>
          <a:stretch/>
        </p:blipFill>
        <p:spPr>
          <a:xfrm>
            <a:off x="0" y="0"/>
            <a:ext cx="14039850" cy="14223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F5A130-380E-1748-02DC-95D90C1EF267}"/>
              </a:ext>
            </a:extLst>
          </p:cNvPr>
          <p:cNvSpPr txBox="1"/>
          <p:nvPr/>
        </p:nvSpPr>
        <p:spPr>
          <a:xfrm>
            <a:off x="2629465" y="536003"/>
            <a:ext cx="9191171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3600" b="1" kern="0" dirty="0" err="1">
                <a:latin typeface="Calibri" panose="020F0502020204030204"/>
              </a:rPr>
              <a:t>Factory</a:t>
            </a:r>
            <a:r>
              <a:rPr lang="nl-NL" sz="3600" b="1" kern="0" dirty="0">
                <a:latin typeface="Calibri" panose="020F0502020204030204"/>
              </a:rPr>
              <a:t> parameter: processing </a:t>
            </a:r>
            <a:r>
              <a:rPr lang="nl-NL" sz="3600" b="1" kern="0" dirty="0" err="1">
                <a:latin typeface="Calibri" panose="020F0502020204030204"/>
              </a:rPr>
              <a:t>techniques</a:t>
            </a:r>
            <a:endParaRPr lang="nl-NL" sz="3600" b="1" kern="0" dirty="0">
              <a:latin typeface="Calibri" panose="020F0502020204030204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90C6AC1-5D75-8DCA-1E4F-70417EEFC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80048" b="75049"/>
          <a:stretch/>
        </p:blipFill>
        <p:spPr>
          <a:xfrm flipH="1">
            <a:off x="6387801" y="1405589"/>
            <a:ext cx="118012" cy="651444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165F35A-3BFD-5747-EBB2-CB04071DE679}"/>
              </a:ext>
            </a:extLst>
          </p:cNvPr>
          <p:cNvSpPr txBox="1"/>
          <p:nvPr/>
        </p:nvSpPr>
        <p:spPr>
          <a:xfrm>
            <a:off x="2532529" y="1746036"/>
            <a:ext cx="195114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400" b="1" kern="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User’s</a:t>
            </a:r>
            <a:r>
              <a:rPr lang="nl-NL" sz="2400" b="1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input</a:t>
            </a:r>
            <a:endParaRPr lang="nl-NL" sz="2400" b="1" kern="0" dirty="0">
              <a:latin typeface="Calibri" panose="020F050202020403020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714EDD-EAE9-012B-F0BD-DD9E7403188A}"/>
              </a:ext>
            </a:extLst>
          </p:cNvPr>
          <p:cNvSpPr txBox="1"/>
          <p:nvPr/>
        </p:nvSpPr>
        <p:spPr>
          <a:xfrm>
            <a:off x="9551588" y="1673696"/>
            <a:ext cx="2337923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400" b="1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Mira</a:t>
            </a:r>
            <a:endParaRPr lang="nl-NL" sz="2400" b="1" kern="0" dirty="0"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5ABECE-0736-84CF-8DD6-0724247EF6E9}"/>
              </a:ext>
            </a:extLst>
          </p:cNvPr>
          <p:cNvSpPr/>
          <p:nvPr/>
        </p:nvSpPr>
        <p:spPr>
          <a:xfrm>
            <a:off x="2173063" y="4035332"/>
            <a:ext cx="2337924" cy="7047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000" kern="0" dirty="0" err="1">
                <a:latin typeface="Calibri" panose="020F0502020204030204"/>
              </a:rPr>
              <a:t>Thermal</a:t>
            </a:r>
            <a:r>
              <a:rPr lang="nl-NL" sz="2000" kern="0" dirty="0">
                <a:latin typeface="Calibri" panose="020F0502020204030204"/>
              </a:rPr>
              <a:t> </a:t>
            </a:r>
            <a:r>
              <a:rPr lang="nl-NL" sz="2000" kern="0" dirty="0" err="1">
                <a:latin typeface="Calibri" panose="020F0502020204030204"/>
              </a:rPr>
              <a:t>inactivation</a:t>
            </a:r>
            <a:endParaRPr lang="nl-NL" sz="2000" kern="0" dirty="0"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9DF666-F6E6-1F65-E620-6A9B6BC9374C}"/>
              </a:ext>
            </a:extLst>
          </p:cNvPr>
          <p:cNvSpPr/>
          <p:nvPr/>
        </p:nvSpPr>
        <p:spPr>
          <a:xfrm>
            <a:off x="285327" y="5883088"/>
            <a:ext cx="1730511" cy="5060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000" kern="0" dirty="0" err="1">
                <a:latin typeface="Calibri" panose="020F0502020204030204"/>
              </a:rPr>
              <a:t>Pasteurizaiton</a:t>
            </a:r>
            <a:endParaRPr lang="nl-NL" sz="2000" kern="0" dirty="0"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09726E-C2ED-1A59-2C24-73B83CE33D58}"/>
              </a:ext>
            </a:extLst>
          </p:cNvPr>
          <p:cNvSpPr/>
          <p:nvPr/>
        </p:nvSpPr>
        <p:spPr>
          <a:xfrm>
            <a:off x="2172839" y="3015783"/>
            <a:ext cx="2337924" cy="7047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000" b="1" kern="0" dirty="0" err="1">
                <a:latin typeface="Calibri" panose="020F0502020204030204"/>
              </a:rPr>
              <a:t>Techniques</a:t>
            </a:r>
            <a:endParaRPr lang="nl-NL" sz="2000" b="1" kern="0" dirty="0">
              <a:latin typeface="Calibri" panose="020F0502020204030204"/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48B5BAA-25D6-05A8-6CE0-9B3F37DD5F72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 rot="16200000" flipH="1">
            <a:off x="3184491" y="3877797"/>
            <a:ext cx="314845" cy="22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5BA91CF-F234-77BF-C653-2ADB89FCAEEF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rot="5400000">
            <a:off x="1674778" y="4215841"/>
            <a:ext cx="1143052" cy="219144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F8D17D3-F67A-6E4E-BB0A-E31B3B80F929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 rot="5400000">
            <a:off x="2706692" y="5251691"/>
            <a:ext cx="1146989" cy="12367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D8FE341-A65A-435B-87CF-D1E3BC05FBC7}"/>
              </a:ext>
            </a:extLst>
          </p:cNvPr>
          <p:cNvSpPr/>
          <p:nvPr/>
        </p:nvSpPr>
        <p:spPr>
          <a:xfrm>
            <a:off x="2353091" y="5887025"/>
            <a:ext cx="1730511" cy="5060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000" kern="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Boiling</a:t>
            </a:r>
            <a:endParaRPr lang="nl-NL" sz="2000" kern="0" dirty="0"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DC387F7-F86A-48C0-DE4A-D70F28E001F3}"/>
              </a:ext>
            </a:extLst>
          </p:cNvPr>
          <p:cNvSpPr/>
          <p:nvPr/>
        </p:nvSpPr>
        <p:spPr>
          <a:xfrm>
            <a:off x="4438899" y="5883087"/>
            <a:ext cx="1730511" cy="5060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000" kern="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Sterilization</a:t>
            </a:r>
            <a:endParaRPr lang="nl-NL" sz="2000" kern="0" dirty="0">
              <a:latin typeface="Calibri" panose="020F0502020204030204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7946767-DAB7-56D8-E823-563A6E0B2A51}"/>
              </a:ext>
            </a:extLst>
          </p:cNvPr>
          <p:cNvCxnSpPr>
            <a:cxnSpLocks/>
            <a:stCxn id="21" idx="2"/>
            <a:endCxn id="34" idx="0"/>
          </p:cNvCxnSpPr>
          <p:nvPr/>
        </p:nvCxnSpPr>
        <p:spPr>
          <a:xfrm rot="16200000" flipH="1">
            <a:off x="3751565" y="4330496"/>
            <a:ext cx="1143051" cy="196213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51902A3-408F-2D31-E271-72A2F92714FA}"/>
              </a:ext>
            </a:extLst>
          </p:cNvPr>
          <p:cNvSpPr/>
          <p:nvPr/>
        </p:nvSpPr>
        <p:spPr>
          <a:xfrm>
            <a:off x="7973463" y="3055793"/>
            <a:ext cx="2337924" cy="704704"/>
          </a:xfrm>
          <a:prstGeom prst="rect">
            <a:avLst/>
          </a:prstGeom>
          <a:solidFill>
            <a:srgbClr val="E5AEB4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000" b="1" kern="0" dirty="0" err="1">
                <a:latin typeface="Calibri" panose="020F0502020204030204"/>
              </a:rPr>
              <a:t>Techniques</a:t>
            </a:r>
            <a:r>
              <a:rPr lang="nl-NL" sz="2000" b="1" kern="0" dirty="0">
                <a:latin typeface="Calibri" panose="020F0502020204030204"/>
              </a:rPr>
              <a:t> + food </a:t>
            </a:r>
            <a:r>
              <a:rPr lang="nl-NL" sz="2000" b="1" kern="0" dirty="0" err="1">
                <a:latin typeface="Calibri" panose="020F0502020204030204"/>
              </a:rPr>
              <a:t>composition</a:t>
            </a:r>
            <a:endParaRPr lang="nl-NL" sz="2000" b="1" kern="0" dirty="0">
              <a:latin typeface="Calibri" panose="020F0502020204030204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028C51F-2400-923B-1DC3-3A18D2410570}"/>
              </a:ext>
            </a:extLst>
          </p:cNvPr>
          <p:cNvCxnSpPr>
            <a:cxnSpLocks/>
            <a:stCxn id="38" idx="2"/>
          </p:cNvCxnSpPr>
          <p:nvPr/>
        </p:nvCxnSpPr>
        <p:spPr>
          <a:xfrm rot="16200000" flipH="1">
            <a:off x="8863673" y="4039249"/>
            <a:ext cx="557506" cy="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graphicFrame>
        <p:nvGraphicFramePr>
          <p:cNvPr id="40" name="Table 5">
            <a:extLst>
              <a:ext uri="{FF2B5EF4-FFF2-40B4-BE49-F238E27FC236}">
                <a16:creationId xmlns:a16="http://schemas.microsoft.com/office/drawing/2014/main" id="{C815831E-BC28-B0D6-8245-1FE6A782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486580"/>
              </p:ext>
            </p:extLst>
          </p:nvPr>
        </p:nvGraphicFramePr>
        <p:xfrm>
          <a:off x="6875031" y="4224160"/>
          <a:ext cx="4367583" cy="29676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5528">
                  <a:extLst>
                    <a:ext uri="{9D8B030D-6E8A-4147-A177-3AD203B41FA5}">
                      <a16:colId xmlns:a16="http://schemas.microsoft.com/office/drawing/2014/main" val="3409433667"/>
                    </a:ext>
                  </a:extLst>
                </a:gridCol>
                <a:gridCol w="2052055">
                  <a:extLst>
                    <a:ext uri="{9D8B030D-6E8A-4147-A177-3AD203B41FA5}">
                      <a16:colId xmlns:a16="http://schemas.microsoft.com/office/drawing/2014/main" val="3013350430"/>
                    </a:ext>
                  </a:extLst>
                </a:gridCol>
              </a:tblGrid>
              <a:tr h="292238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Factors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5A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</a:rPr>
                        <a:t>Tick</a:t>
                      </a: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 relevant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5AE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950767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High fat</a:t>
                      </a: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49775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Low </a:t>
                      </a:r>
                      <a:r>
                        <a:rPr lang="nl-NL" sz="1800" dirty="0" err="1"/>
                        <a:t>Aw</a:t>
                      </a:r>
                      <a:r>
                        <a:rPr lang="nl-NL" sz="1800" dirty="0"/>
                        <a:t> (0.5-0.9)</a:t>
                      </a: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58626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Dry product (</a:t>
                      </a:r>
                      <a:r>
                        <a:rPr lang="nl-NL" sz="1800" dirty="0" err="1"/>
                        <a:t>aw</a:t>
                      </a:r>
                      <a:r>
                        <a:rPr lang="nl-NL" sz="1800" dirty="0"/>
                        <a:t> &lt; 0.5)</a:t>
                      </a: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11875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pH &lt; 4.5</a:t>
                      </a: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210683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4.5 &lt; pH &lt; 4.8</a:t>
                      </a: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79495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pH &gt; 10</a:t>
                      </a: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326656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Neutral</a:t>
                      </a: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745793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0145751A-2181-2FD9-CAB8-131651642142}"/>
              </a:ext>
            </a:extLst>
          </p:cNvPr>
          <p:cNvSpPr txBox="1"/>
          <p:nvPr/>
        </p:nvSpPr>
        <p:spPr>
          <a:xfrm>
            <a:off x="11409821" y="3958062"/>
            <a:ext cx="25210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358772">
              <a:spcAft>
                <a:spcPts val="691"/>
              </a:spcAft>
            </a:pPr>
            <a:r>
              <a:rPr lang="nl-NL" sz="2000" dirty="0"/>
              <a:t>Step 2_PE: relevant </a:t>
            </a:r>
            <a:r>
              <a:rPr lang="nl-NL" sz="2000" dirty="0" err="1"/>
              <a:t>values</a:t>
            </a:r>
            <a:r>
              <a:rPr lang="nl-NL" sz="2000" dirty="0"/>
              <a:t> in column H, I, or J is </a:t>
            </a:r>
            <a:r>
              <a:rPr lang="nl-NL" sz="2000" dirty="0" err="1"/>
              <a:t>used</a:t>
            </a:r>
            <a:r>
              <a:rPr lang="nl-NL" sz="2000" dirty="0"/>
              <a:t>. Display information on columns K &amp;L </a:t>
            </a:r>
            <a:r>
              <a:rPr lang="nl-NL" sz="2000" dirty="0" err="1"/>
              <a:t>based</a:t>
            </a:r>
            <a:r>
              <a:rPr lang="nl-NL" sz="2000" dirty="0"/>
              <a:t> on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factory</a:t>
            </a:r>
            <a:r>
              <a:rPr lang="nl-NL" sz="2000" dirty="0"/>
              <a:t> parameter </a:t>
            </a:r>
            <a:r>
              <a:rPr lang="nl-NL" sz="2000" dirty="0" err="1"/>
              <a:t>selection</a:t>
            </a:r>
            <a:endParaRPr lang="en-GB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D27C91-C37D-B637-D53E-78AB808742F3}"/>
              </a:ext>
            </a:extLst>
          </p:cNvPr>
          <p:cNvSpPr txBox="1"/>
          <p:nvPr/>
        </p:nvSpPr>
        <p:spPr>
          <a:xfrm>
            <a:off x="11242614" y="6684001"/>
            <a:ext cx="27894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358772">
              <a:spcAft>
                <a:spcPts val="691"/>
              </a:spcAft>
            </a:pPr>
            <a:r>
              <a:rPr lang="nl-NL" sz="2000" dirty="0" err="1"/>
              <a:t>When</a:t>
            </a:r>
            <a:r>
              <a:rPr lang="nl-NL" sz="2000" dirty="0"/>
              <a:t> more </a:t>
            </a:r>
            <a:r>
              <a:rPr lang="nl-NL" sz="2000" dirty="0" err="1"/>
              <a:t>than</a:t>
            </a:r>
            <a:r>
              <a:rPr lang="nl-NL" sz="2000" dirty="0"/>
              <a:t> 1 factor is relevant, select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highest</a:t>
            </a:r>
            <a:r>
              <a:rPr lang="nl-NL" sz="2000" dirty="0"/>
              <a:t> </a:t>
            </a:r>
            <a:r>
              <a:rPr lang="nl-NL" sz="2000" dirty="0" err="1"/>
              <a:t>value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8373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20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53A42153-F27B-DF08-D615-0F733B0F0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055464"/>
              </p:ext>
            </p:extLst>
          </p:nvPr>
        </p:nvGraphicFramePr>
        <p:xfrm>
          <a:off x="475943" y="1457988"/>
          <a:ext cx="6688569" cy="523355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12529">
                  <a:extLst>
                    <a:ext uri="{9D8B030D-6E8A-4147-A177-3AD203B41FA5}">
                      <a16:colId xmlns:a16="http://schemas.microsoft.com/office/drawing/2014/main" val="3409433667"/>
                    </a:ext>
                  </a:extLst>
                </a:gridCol>
                <a:gridCol w="1976305">
                  <a:extLst>
                    <a:ext uri="{9D8B030D-6E8A-4147-A177-3AD203B41FA5}">
                      <a16:colId xmlns:a16="http://schemas.microsoft.com/office/drawing/2014/main" val="3013350430"/>
                    </a:ext>
                  </a:extLst>
                </a:gridCol>
                <a:gridCol w="2299735">
                  <a:extLst>
                    <a:ext uri="{9D8B030D-6E8A-4147-A177-3AD203B41FA5}">
                      <a16:colId xmlns:a16="http://schemas.microsoft.com/office/drawing/2014/main" val="3830153929"/>
                    </a:ext>
                  </a:extLst>
                </a:gridCol>
              </a:tblGrid>
              <a:tr h="444704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Default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120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Wet </a:t>
                      </a:r>
                      <a:r>
                        <a:rPr lang="nl-NL" dirty="0" err="1">
                          <a:solidFill>
                            <a:schemeClr val="bg1"/>
                          </a:solidFill>
                        </a:rPr>
                        <a:t>neutral</a:t>
                      </a:r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 product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120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Column 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120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910688"/>
                  </a:ext>
                </a:extLst>
              </a:tr>
              <a:tr h="444704">
                <a:tc>
                  <a:txBody>
                    <a:bodyPr/>
                    <a:lstStyle/>
                    <a:p>
                      <a:pPr algn="ctr"/>
                      <a:r>
                        <a:rPr lang="nl-NL" b="1" dirty="0">
                          <a:solidFill>
                            <a:schemeClr val="tx1"/>
                          </a:solidFill>
                        </a:rPr>
                        <a:t>Factors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NL" b="1" dirty="0" err="1">
                          <a:solidFill>
                            <a:schemeClr val="tx1"/>
                          </a:solidFill>
                        </a:rPr>
                        <a:t>Tick</a:t>
                      </a:r>
                      <a:r>
                        <a:rPr lang="nl-NL" b="1" dirty="0">
                          <a:solidFill>
                            <a:schemeClr val="tx1"/>
                          </a:solidFill>
                        </a:rPr>
                        <a:t> relevant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1" dirty="0">
                          <a:solidFill>
                            <a:schemeClr val="tx1"/>
                          </a:solidFill>
                        </a:rPr>
                        <a:t>Data column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721968"/>
                  </a:ext>
                </a:extLst>
              </a:tr>
              <a:tr h="399297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High fat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/>
                        <a:t>Column I, display column K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49775"/>
                  </a:ext>
                </a:extLst>
              </a:tr>
              <a:tr h="649304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Low </a:t>
                      </a:r>
                      <a:r>
                        <a:rPr lang="nl-NL" sz="1800" dirty="0" err="1"/>
                        <a:t>Aw</a:t>
                      </a:r>
                      <a:r>
                        <a:rPr lang="nl-NL" sz="1800" dirty="0"/>
                        <a:t> (0.5-0.9)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/>
                        <a:t>Column J, display column L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58626"/>
                  </a:ext>
                </a:extLst>
              </a:tr>
              <a:tr h="746440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Dry product (</a:t>
                      </a:r>
                      <a:r>
                        <a:rPr lang="nl-NL" sz="1800" dirty="0" err="1"/>
                        <a:t>aw</a:t>
                      </a:r>
                      <a:r>
                        <a:rPr lang="nl-NL" sz="1800" dirty="0"/>
                        <a:t> &lt; 0.5)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/>
                        <a:t>Column J, display column L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11875"/>
                  </a:ext>
                </a:extLst>
              </a:tr>
              <a:tr h="432572">
                <a:tc>
                  <a:txBody>
                    <a:bodyPr/>
                    <a:lstStyle/>
                    <a:p>
                      <a:pPr algn="ctr"/>
                      <a:r>
                        <a:rPr lang="nl-NL" sz="1800" b="1" dirty="0" err="1"/>
                        <a:t>Acidity</a:t>
                      </a:r>
                      <a:r>
                        <a:rPr lang="nl-NL" sz="1800" b="1" dirty="0"/>
                        <a:t> </a:t>
                      </a:r>
                      <a:endParaRPr lang="en-GB" sz="1800" b="1" dirty="0"/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NL" sz="2000" b="1" dirty="0" err="1">
                          <a:solidFill>
                            <a:schemeClr val="tx1"/>
                          </a:solidFill>
                        </a:rPr>
                        <a:t>Tick</a:t>
                      </a:r>
                      <a:r>
                        <a:rPr lang="nl-NL" sz="2000" b="1" dirty="0">
                          <a:solidFill>
                            <a:schemeClr val="tx1"/>
                          </a:solidFill>
                        </a:rPr>
                        <a:t> relevant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b="1" dirty="0">
                          <a:solidFill>
                            <a:schemeClr val="tx1"/>
                          </a:solidFill>
                        </a:rPr>
                        <a:t>Data column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210683"/>
                  </a:ext>
                </a:extLst>
              </a:tr>
              <a:tr h="399297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pH &lt; 4.5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79495"/>
                  </a:ext>
                </a:extLst>
              </a:tr>
              <a:tr h="399297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4.5 &lt; pH &lt; 4.8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326656"/>
                  </a:ext>
                </a:extLst>
              </a:tr>
              <a:tr h="399297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pH &gt; 10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745793"/>
                  </a:ext>
                </a:extLst>
              </a:tr>
              <a:tr h="399297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Neutral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/>
                        <a:t>Column H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95522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BF5A3CA-E853-E0F8-8649-7AEEE1B3D84C}"/>
              </a:ext>
            </a:extLst>
          </p:cNvPr>
          <p:cNvSpPr txBox="1"/>
          <p:nvPr/>
        </p:nvSpPr>
        <p:spPr>
          <a:xfrm>
            <a:off x="9406062" y="4854742"/>
            <a:ext cx="3393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358772">
              <a:spcAft>
                <a:spcPts val="691"/>
              </a:spcAft>
            </a:pPr>
            <a:r>
              <a:rPr lang="nl-NL" sz="2000" dirty="0" err="1">
                <a:solidFill>
                  <a:schemeClr val="bg1"/>
                </a:solidFill>
              </a:rPr>
              <a:t>When</a:t>
            </a:r>
            <a:r>
              <a:rPr lang="nl-NL" sz="2000" dirty="0">
                <a:solidFill>
                  <a:schemeClr val="bg1"/>
                </a:solidFill>
              </a:rPr>
              <a:t> more </a:t>
            </a:r>
            <a:r>
              <a:rPr lang="nl-NL" sz="2000" dirty="0" err="1">
                <a:solidFill>
                  <a:schemeClr val="bg1"/>
                </a:solidFill>
              </a:rPr>
              <a:t>than</a:t>
            </a:r>
            <a:r>
              <a:rPr lang="nl-NL" sz="2000" dirty="0">
                <a:solidFill>
                  <a:schemeClr val="bg1"/>
                </a:solidFill>
              </a:rPr>
              <a:t> 1 factor is relevant, select </a:t>
            </a:r>
            <a:r>
              <a:rPr lang="nl-NL" sz="2000" dirty="0" err="1">
                <a:solidFill>
                  <a:schemeClr val="bg1"/>
                </a:solidFill>
              </a:rPr>
              <a:t>the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highest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value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AFA0BE-1B36-4F59-C8CE-500D5437B7BF}"/>
              </a:ext>
            </a:extLst>
          </p:cNvPr>
          <p:cNvSpPr txBox="1"/>
          <p:nvPr/>
        </p:nvSpPr>
        <p:spPr>
          <a:xfrm>
            <a:off x="9406062" y="1337971"/>
            <a:ext cx="4633788" cy="1502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358772">
              <a:spcAft>
                <a:spcPts val="691"/>
              </a:spcAft>
            </a:pPr>
            <a:r>
              <a:rPr lang="nl-NL" sz="2000" dirty="0">
                <a:solidFill>
                  <a:schemeClr val="bg1"/>
                </a:solidFill>
              </a:rPr>
              <a:t>e.g., high fat AND dry; </a:t>
            </a:r>
          </a:p>
          <a:p>
            <a:pPr defTabSz="2358772">
              <a:spcAft>
                <a:spcPts val="691"/>
              </a:spcAft>
            </a:pPr>
            <a:r>
              <a:rPr lang="nl-NL" sz="2000" dirty="0" err="1">
                <a:solidFill>
                  <a:schemeClr val="bg1"/>
                </a:solidFill>
              </a:rPr>
              <a:t>Addition</a:t>
            </a:r>
            <a:r>
              <a:rPr lang="nl-NL" sz="2000" dirty="0">
                <a:solidFill>
                  <a:schemeClr val="bg1"/>
                </a:solidFill>
              </a:rPr>
              <a:t>: has no </a:t>
            </a:r>
            <a:r>
              <a:rPr lang="nl-NL" sz="2000" dirty="0" err="1">
                <a:solidFill>
                  <a:schemeClr val="bg1"/>
                </a:solidFill>
              </a:rPr>
              <a:t>meaning</a:t>
            </a:r>
            <a:endParaRPr lang="nl-NL" sz="2000" dirty="0">
              <a:solidFill>
                <a:schemeClr val="bg1"/>
              </a:solidFill>
            </a:endParaRPr>
          </a:p>
          <a:p>
            <a:pPr defTabSz="2358772">
              <a:spcAft>
                <a:spcPts val="691"/>
              </a:spcAft>
            </a:pPr>
            <a:r>
              <a:rPr lang="nl-NL" sz="2000" dirty="0" err="1">
                <a:solidFill>
                  <a:schemeClr val="bg1"/>
                </a:solidFill>
              </a:rPr>
              <a:t>Multiplication</a:t>
            </a:r>
            <a:r>
              <a:rPr lang="nl-NL" sz="2000" dirty="0">
                <a:solidFill>
                  <a:schemeClr val="bg1"/>
                </a:solidFill>
              </a:rPr>
              <a:t>: make </a:t>
            </a:r>
            <a:r>
              <a:rPr lang="nl-NL" sz="2000" dirty="0" err="1">
                <a:solidFill>
                  <a:schemeClr val="bg1"/>
                </a:solidFill>
              </a:rPr>
              <a:t>the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value</a:t>
            </a:r>
            <a:r>
              <a:rPr lang="nl-NL" sz="2000" dirty="0">
                <a:solidFill>
                  <a:schemeClr val="bg1"/>
                </a:solidFill>
              </a:rPr>
              <a:t> smaller </a:t>
            </a:r>
            <a:r>
              <a:rPr lang="nl-NL" sz="2000" dirty="0" err="1">
                <a:solidFill>
                  <a:schemeClr val="bg1"/>
                </a:solidFill>
              </a:rPr>
              <a:t>which</a:t>
            </a:r>
            <a:r>
              <a:rPr lang="nl-NL" sz="2000" dirty="0">
                <a:solidFill>
                  <a:schemeClr val="bg1"/>
                </a:solidFill>
              </a:rPr>
              <a:t> does </a:t>
            </a:r>
            <a:r>
              <a:rPr lang="nl-NL" sz="2000" dirty="0" err="1">
                <a:solidFill>
                  <a:schemeClr val="bg1"/>
                </a:solidFill>
              </a:rPr>
              <a:t>not</a:t>
            </a:r>
            <a:r>
              <a:rPr lang="nl-NL" sz="2000" dirty="0">
                <a:solidFill>
                  <a:schemeClr val="bg1"/>
                </a:solidFill>
              </a:rPr>
              <a:t> make sense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720AB5-E451-5D94-1BF9-4B4ADAC578AF}"/>
              </a:ext>
            </a:extLst>
          </p:cNvPr>
          <p:cNvSpPr txBox="1"/>
          <p:nvPr/>
        </p:nvSpPr>
        <p:spPr>
          <a:xfrm>
            <a:off x="7424862" y="1356388"/>
            <a:ext cx="1644650" cy="523220"/>
          </a:xfrm>
          <a:prstGeom prst="rect">
            <a:avLst/>
          </a:prstGeom>
          <a:solidFill>
            <a:srgbClr val="E1207D"/>
          </a:solidFill>
        </p:spPr>
        <p:txBody>
          <a:bodyPr wrap="square" rtlCol="0">
            <a:spAutoFit/>
          </a:bodyPr>
          <a:lstStyle/>
          <a:p>
            <a:pPr algn="ctr" defTabSz="2358772">
              <a:spcAft>
                <a:spcPts val="691"/>
              </a:spcAft>
            </a:pPr>
            <a:r>
              <a:rPr lang="nl-NL" sz="2800" b="1" dirty="0" err="1">
                <a:solidFill>
                  <a:schemeClr val="bg1"/>
                </a:solidFill>
              </a:rPr>
              <a:t>Problem</a:t>
            </a:r>
            <a:r>
              <a:rPr lang="nl-NL" sz="2800" b="1" dirty="0">
                <a:solidFill>
                  <a:schemeClr val="bg1"/>
                </a:solidFill>
              </a:rPr>
              <a:t>: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6625E6-545C-7CC2-E4D7-CA85060D264D}"/>
              </a:ext>
            </a:extLst>
          </p:cNvPr>
          <p:cNvSpPr txBox="1"/>
          <p:nvPr/>
        </p:nvSpPr>
        <p:spPr>
          <a:xfrm>
            <a:off x="7524143" y="4854742"/>
            <a:ext cx="1522288" cy="523220"/>
          </a:xfrm>
          <a:prstGeom prst="rect">
            <a:avLst/>
          </a:prstGeom>
          <a:solidFill>
            <a:srgbClr val="E1207D"/>
          </a:solidFill>
        </p:spPr>
        <p:txBody>
          <a:bodyPr wrap="square" rtlCol="0">
            <a:spAutoFit/>
          </a:bodyPr>
          <a:lstStyle/>
          <a:p>
            <a:pPr algn="ctr" defTabSz="2358772">
              <a:spcAft>
                <a:spcPts val="691"/>
              </a:spcAft>
            </a:pPr>
            <a:r>
              <a:rPr lang="nl-NL" sz="2800" b="1" dirty="0">
                <a:solidFill>
                  <a:schemeClr val="bg1"/>
                </a:solidFill>
              </a:rPr>
              <a:t>Solution:</a:t>
            </a:r>
            <a:endParaRPr lang="en-GB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1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B98DF5-FCAD-B391-26DA-DFBABAAE6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41564" b="75049"/>
          <a:stretch/>
        </p:blipFill>
        <p:spPr>
          <a:xfrm>
            <a:off x="0" y="0"/>
            <a:ext cx="14039850" cy="14223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F5A130-380E-1748-02DC-95D90C1EF267}"/>
              </a:ext>
            </a:extLst>
          </p:cNvPr>
          <p:cNvSpPr txBox="1"/>
          <p:nvPr/>
        </p:nvSpPr>
        <p:spPr>
          <a:xfrm>
            <a:off x="2629465" y="536003"/>
            <a:ext cx="9191171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3600" b="1" kern="0" dirty="0" err="1">
                <a:latin typeface="Calibri" panose="020F0502020204030204"/>
              </a:rPr>
              <a:t>Factory</a:t>
            </a:r>
            <a:r>
              <a:rPr lang="nl-NL" sz="3600" b="1" kern="0" dirty="0">
                <a:latin typeface="Calibri" panose="020F0502020204030204"/>
              </a:rPr>
              <a:t> parameter: </a:t>
            </a:r>
            <a:r>
              <a:rPr lang="nl-NL" sz="3600" b="1" kern="0" dirty="0" err="1">
                <a:latin typeface="Calibri" panose="020F0502020204030204"/>
              </a:rPr>
              <a:t>Recontamination</a:t>
            </a:r>
            <a:endParaRPr lang="nl-NL" sz="3600" b="1" kern="0" dirty="0">
              <a:latin typeface="Calibri" panose="020F0502020204030204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90C6AC1-5D75-8DCA-1E4F-70417EEFC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11979" r="80048" b="75049"/>
          <a:stretch/>
        </p:blipFill>
        <p:spPr>
          <a:xfrm flipH="1">
            <a:off x="5950921" y="1422399"/>
            <a:ext cx="118012" cy="651444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165F35A-3BFD-5747-EBB2-CB04071DE679}"/>
              </a:ext>
            </a:extLst>
          </p:cNvPr>
          <p:cNvSpPr txBox="1"/>
          <p:nvPr/>
        </p:nvSpPr>
        <p:spPr>
          <a:xfrm>
            <a:off x="2366456" y="1794754"/>
            <a:ext cx="195114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400" b="1" kern="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User’s</a:t>
            </a:r>
            <a:r>
              <a:rPr lang="nl-NL" sz="2400" b="1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input</a:t>
            </a:r>
            <a:endParaRPr lang="nl-NL" sz="2400" b="1" kern="0" dirty="0">
              <a:latin typeface="Calibri" panose="020F050202020403020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714EDD-EAE9-012B-F0BD-DD9E7403188A}"/>
              </a:ext>
            </a:extLst>
          </p:cNvPr>
          <p:cNvSpPr txBox="1"/>
          <p:nvPr/>
        </p:nvSpPr>
        <p:spPr>
          <a:xfrm>
            <a:off x="8627028" y="1794754"/>
            <a:ext cx="2337923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51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400" b="1" kern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Mira</a:t>
            </a:r>
            <a:endParaRPr lang="nl-NL" sz="2400" b="1" kern="0" dirty="0">
              <a:latin typeface="Calibri" panose="020F0502020204030204"/>
            </a:endParaRP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412B759-2B4B-2D22-9F8A-ABEFD4D33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840705"/>
              </p:ext>
            </p:extLst>
          </p:nvPr>
        </p:nvGraphicFramePr>
        <p:xfrm>
          <a:off x="734727" y="3955079"/>
          <a:ext cx="5006607" cy="30284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60615">
                  <a:extLst>
                    <a:ext uri="{9D8B030D-6E8A-4147-A177-3AD203B41FA5}">
                      <a16:colId xmlns:a16="http://schemas.microsoft.com/office/drawing/2014/main" val="3409433667"/>
                    </a:ext>
                  </a:extLst>
                </a:gridCol>
                <a:gridCol w="1745992">
                  <a:extLst>
                    <a:ext uri="{9D8B030D-6E8A-4147-A177-3AD203B41FA5}">
                      <a16:colId xmlns:a16="http://schemas.microsoft.com/office/drawing/2014/main" val="3013350430"/>
                    </a:ext>
                  </a:extLst>
                </a:gridCol>
              </a:tblGrid>
              <a:tr h="292238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Sources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</a:rPr>
                        <a:t>Tick</a:t>
                      </a: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 relevant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950767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 err="1"/>
                        <a:t>Aseptic</a:t>
                      </a:r>
                      <a:r>
                        <a:rPr lang="nl-NL" sz="1800" dirty="0"/>
                        <a:t> processing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49775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Wet environment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715781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Dry environment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58626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 err="1"/>
                        <a:t>Addition</a:t>
                      </a:r>
                      <a:r>
                        <a:rPr lang="nl-NL" sz="1800" dirty="0"/>
                        <a:t> of dry </a:t>
                      </a:r>
                      <a:r>
                        <a:rPr lang="nl-NL" sz="1800" dirty="0" err="1"/>
                        <a:t>herbs</a:t>
                      </a:r>
                      <a:r>
                        <a:rPr lang="nl-NL" sz="1800" dirty="0"/>
                        <a:t> or </a:t>
                      </a:r>
                      <a:r>
                        <a:rPr lang="nl-NL" sz="1800" dirty="0" err="1"/>
                        <a:t>spices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11875"/>
                  </a:ext>
                </a:extLst>
              </a:tr>
              <a:tr h="426495">
                <a:tc>
                  <a:txBody>
                    <a:bodyPr/>
                    <a:lstStyle/>
                    <a:p>
                      <a:pPr algn="l"/>
                      <a:r>
                        <a:rPr lang="nl-NL" sz="1800" dirty="0" err="1"/>
                        <a:t>Addition</a:t>
                      </a:r>
                      <a:r>
                        <a:rPr lang="nl-NL" sz="1800" dirty="0"/>
                        <a:t> of dry </a:t>
                      </a:r>
                      <a:r>
                        <a:rPr lang="nl-NL" sz="1800" dirty="0" err="1"/>
                        <a:t>vitamins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210683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 err="1"/>
                        <a:t>Addition</a:t>
                      </a:r>
                      <a:r>
                        <a:rPr lang="nl-NL" sz="1800" dirty="0"/>
                        <a:t> of </a:t>
                      </a:r>
                      <a:r>
                        <a:rPr lang="nl-NL" sz="1800" dirty="0" err="1"/>
                        <a:t>other</a:t>
                      </a:r>
                      <a:r>
                        <a:rPr lang="nl-NL" sz="1800" dirty="0"/>
                        <a:t> dry </a:t>
                      </a:r>
                      <a:r>
                        <a:rPr lang="nl-NL" sz="1800" dirty="0" err="1"/>
                        <a:t>ingredients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79495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Human cross-</a:t>
                      </a:r>
                      <a:r>
                        <a:rPr lang="nl-NL" sz="1800" dirty="0" err="1"/>
                        <a:t>contamination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326656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2D009BC-FC52-6934-2B23-B1179C1EE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663088"/>
              </p:ext>
            </p:extLst>
          </p:nvPr>
        </p:nvGraphicFramePr>
        <p:xfrm>
          <a:off x="6423328" y="3955079"/>
          <a:ext cx="5006607" cy="30284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60615">
                  <a:extLst>
                    <a:ext uri="{9D8B030D-6E8A-4147-A177-3AD203B41FA5}">
                      <a16:colId xmlns:a16="http://schemas.microsoft.com/office/drawing/2014/main" val="3409433667"/>
                    </a:ext>
                  </a:extLst>
                </a:gridCol>
                <a:gridCol w="1745992">
                  <a:extLst>
                    <a:ext uri="{9D8B030D-6E8A-4147-A177-3AD203B41FA5}">
                      <a16:colId xmlns:a16="http://schemas.microsoft.com/office/drawing/2014/main" val="3013350430"/>
                    </a:ext>
                  </a:extLst>
                </a:gridCol>
              </a:tblGrid>
              <a:tr h="292238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Sources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5A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</a:rPr>
                        <a:t>Tick</a:t>
                      </a: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 relevant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5AE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950767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 err="1"/>
                        <a:t>Aseptic</a:t>
                      </a:r>
                      <a:r>
                        <a:rPr lang="nl-NL" sz="1800" dirty="0"/>
                        <a:t> processing</a:t>
                      </a: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49775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Wet environment</a:t>
                      </a: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715781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Dry environment</a:t>
                      </a: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58626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 err="1"/>
                        <a:t>Addition</a:t>
                      </a:r>
                      <a:r>
                        <a:rPr lang="nl-NL" sz="1800" dirty="0"/>
                        <a:t> of dry </a:t>
                      </a:r>
                      <a:r>
                        <a:rPr lang="nl-NL" sz="1800" dirty="0" err="1"/>
                        <a:t>herbs</a:t>
                      </a:r>
                      <a:r>
                        <a:rPr lang="nl-NL" sz="1800" dirty="0"/>
                        <a:t> or </a:t>
                      </a:r>
                      <a:r>
                        <a:rPr lang="nl-NL" sz="1800" dirty="0" err="1"/>
                        <a:t>spices</a:t>
                      </a: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11875"/>
                  </a:ext>
                </a:extLst>
              </a:tr>
              <a:tr h="426495">
                <a:tc>
                  <a:txBody>
                    <a:bodyPr/>
                    <a:lstStyle/>
                    <a:p>
                      <a:pPr algn="l"/>
                      <a:r>
                        <a:rPr lang="nl-NL" sz="1800" dirty="0" err="1"/>
                        <a:t>Addition</a:t>
                      </a:r>
                      <a:r>
                        <a:rPr lang="nl-NL" sz="1800" dirty="0"/>
                        <a:t> of dry </a:t>
                      </a:r>
                      <a:r>
                        <a:rPr lang="nl-NL" sz="1800" dirty="0" err="1"/>
                        <a:t>vitamins</a:t>
                      </a: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210683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 err="1"/>
                        <a:t>Addition</a:t>
                      </a:r>
                      <a:r>
                        <a:rPr lang="nl-NL" sz="1800" dirty="0"/>
                        <a:t> of </a:t>
                      </a:r>
                      <a:r>
                        <a:rPr lang="nl-NL" sz="1800" dirty="0" err="1"/>
                        <a:t>other</a:t>
                      </a:r>
                      <a:r>
                        <a:rPr lang="nl-NL" sz="1800" dirty="0"/>
                        <a:t> dry </a:t>
                      </a:r>
                      <a:r>
                        <a:rPr lang="nl-NL" sz="1800" dirty="0" err="1"/>
                        <a:t>ingredients</a:t>
                      </a: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79495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/>
                      <a:r>
                        <a:rPr lang="nl-NL" sz="1800" dirty="0"/>
                        <a:t>Human cross-</a:t>
                      </a:r>
                      <a:r>
                        <a:rPr lang="nl-NL" sz="1800" dirty="0" err="1"/>
                        <a:t>contamination</a:t>
                      </a:r>
                      <a:endParaRPr lang="en-GB" sz="1800" dirty="0"/>
                    </a:p>
                  </a:txBody>
                  <a:tcPr>
                    <a:solidFill>
                      <a:srgbClr val="F6E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30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□ yes </a:t>
                      </a:r>
                    </a:p>
                  </a:txBody>
                  <a:tcPr>
                    <a:solidFill>
                      <a:srgbClr val="F6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32665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9AB323-4225-118A-FC3A-4E276284A6A9}"/>
              </a:ext>
            </a:extLst>
          </p:cNvPr>
          <p:cNvSpPr txBox="1"/>
          <p:nvPr/>
        </p:nvSpPr>
        <p:spPr>
          <a:xfrm>
            <a:off x="11518786" y="3867377"/>
            <a:ext cx="25210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358772">
              <a:spcAft>
                <a:spcPts val="691"/>
              </a:spcAft>
            </a:pPr>
            <a:r>
              <a:rPr lang="nl-NL" sz="2000" dirty="0"/>
              <a:t>Step 3_RP: </a:t>
            </a:r>
            <a:r>
              <a:rPr lang="nl-NL" sz="2000" dirty="0" err="1"/>
              <a:t>pick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relevant columns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b="1" dirty="0" err="1"/>
              <a:t>add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numerical</a:t>
            </a:r>
            <a:r>
              <a:rPr lang="nl-NL" sz="2000" dirty="0"/>
              <a:t> </a:t>
            </a:r>
            <a:r>
              <a:rPr lang="nl-NL" sz="2000" dirty="0" err="1"/>
              <a:t>values</a:t>
            </a:r>
            <a:r>
              <a:rPr lang="nl-NL" sz="2000" dirty="0"/>
              <a:t> </a:t>
            </a:r>
            <a:r>
              <a:rPr lang="nl-NL" sz="2000" dirty="0" err="1"/>
              <a:t>assigned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EF &amp; RF</a:t>
            </a:r>
          </a:p>
        </p:txBody>
      </p:sp>
    </p:spTree>
    <p:extLst>
      <p:ext uri="{BB962C8B-B14F-4D97-AF65-F5344CB8AC3E}">
        <p14:creationId xmlns:p14="http://schemas.microsoft.com/office/powerpoint/2010/main" val="241420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13551</TotalTime>
  <Words>2421</Words>
  <Application>Microsoft Office PowerPoint</Application>
  <PresentationFormat>Custom</PresentationFormat>
  <Paragraphs>844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Abadi</vt:lpstr>
      <vt:lpstr>Arial</vt:lpstr>
      <vt:lpstr>Arial Nova</vt:lpstr>
      <vt:lpstr>Calibri</vt:lpstr>
      <vt:lpstr>Calibri Light</vt:lpstr>
      <vt:lpstr>Jumble</vt:lpstr>
      <vt:lpstr>Segoe UI Symbol</vt:lpstr>
      <vt:lpstr>Verdana</vt:lpstr>
      <vt:lpstr>Wingdings</vt:lpstr>
      <vt:lpstr>Office Theme</vt:lpstr>
      <vt:lpstr>Microbial Hazards  Risk Ranking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Yeak, Kah Yen</dc:creator>
  <cp:lastModifiedBy>Yeak, Kah Yen</cp:lastModifiedBy>
  <cp:revision>54</cp:revision>
  <dcterms:created xsi:type="dcterms:W3CDTF">2023-05-22T11:41:31Z</dcterms:created>
  <dcterms:modified xsi:type="dcterms:W3CDTF">2023-06-21T14:21:40Z</dcterms:modified>
</cp:coreProperties>
</file>