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258" r:id="rId3"/>
    <p:sldId id="529" r:id="rId4"/>
    <p:sldId id="551" r:id="rId5"/>
    <p:sldId id="537" r:id="rId6"/>
    <p:sldId id="550" r:id="rId7"/>
    <p:sldId id="538" r:id="rId8"/>
    <p:sldId id="548" r:id="rId9"/>
    <p:sldId id="501" r:id="rId10"/>
    <p:sldId id="503" r:id="rId11"/>
    <p:sldId id="541" r:id="rId12"/>
    <p:sldId id="547" r:id="rId13"/>
    <p:sldId id="533" r:id="rId14"/>
    <p:sldId id="552" r:id="rId15"/>
    <p:sldId id="553" r:id="rId16"/>
    <p:sldId id="554" r:id="rId17"/>
    <p:sldId id="555" r:id="rId18"/>
  </p:sldIdLst>
  <p:sldSz cx="14079538" cy="792003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72D"/>
    <a:srgbClr val="00B050"/>
    <a:srgbClr val="D85F27"/>
    <a:srgbClr val="FFFFFF"/>
    <a:srgbClr val="F06161"/>
    <a:srgbClr val="E68686"/>
    <a:srgbClr val="E25858"/>
    <a:srgbClr val="D15A22"/>
    <a:srgbClr val="0070C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77321" autoAdjust="0"/>
  </p:normalViewPr>
  <p:slideViewPr>
    <p:cSldViewPr snapToGrid="0">
      <p:cViewPr varScale="1">
        <p:scale>
          <a:sx n="74" d="100"/>
          <a:sy n="74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084FF-FEC0-4F1A-A326-B5B77BE4D2B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28FE-7919-488A-9C9D-DF47E3D25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Meal preparation is not in the hazard identification step, because the cooking method does not determine which MHs are present or relevant, but rather which MHs are inactivated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828FE-7919-488A-9C9D-DF47E3D25B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942" y="1296173"/>
            <a:ext cx="1055965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942" y="4159854"/>
            <a:ext cx="1055965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7975" indent="0" algn="ctr">
              <a:buNone/>
              <a:defRPr sz="2310"/>
            </a:lvl2pPr>
            <a:lvl3pPr marL="1055949" indent="0" algn="ctr">
              <a:buNone/>
              <a:defRPr sz="2079"/>
            </a:lvl3pPr>
            <a:lvl4pPr marL="1583924" indent="0" algn="ctr">
              <a:buNone/>
              <a:defRPr sz="1848"/>
            </a:lvl4pPr>
            <a:lvl5pPr marL="2111898" indent="0" algn="ctr">
              <a:buNone/>
              <a:defRPr sz="1848"/>
            </a:lvl5pPr>
            <a:lvl6pPr marL="2639873" indent="0" algn="ctr">
              <a:buNone/>
              <a:defRPr sz="1848"/>
            </a:lvl6pPr>
            <a:lvl7pPr marL="3167847" indent="0" algn="ctr">
              <a:buNone/>
              <a:defRPr sz="1848"/>
            </a:lvl7pPr>
            <a:lvl8pPr marL="3695822" indent="0" algn="ctr">
              <a:buNone/>
              <a:defRPr sz="1848"/>
            </a:lvl8pPr>
            <a:lvl9pPr marL="4223796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1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70" y="421669"/>
            <a:ext cx="3035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968" y="421669"/>
            <a:ext cx="893170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0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942" y="1296173"/>
            <a:ext cx="1055965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942" y="4159854"/>
            <a:ext cx="1055965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7975" indent="0" algn="ctr">
              <a:buNone/>
              <a:defRPr sz="2310"/>
            </a:lvl2pPr>
            <a:lvl3pPr marL="1055949" indent="0" algn="ctr">
              <a:buNone/>
              <a:defRPr sz="2079"/>
            </a:lvl3pPr>
            <a:lvl4pPr marL="1583924" indent="0" algn="ctr">
              <a:buNone/>
              <a:defRPr sz="1848"/>
            </a:lvl4pPr>
            <a:lvl5pPr marL="2111898" indent="0" algn="ctr">
              <a:buNone/>
              <a:defRPr sz="1848"/>
            </a:lvl5pPr>
            <a:lvl6pPr marL="2639873" indent="0" algn="ctr">
              <a:buNone/>
              <a:defRPr sz="1848"/>
            </a:lvl6pPr>
            <a:lvl7pPr marL="3167847" indent="0" algn="ctr">
              <a:buNone/>
              <a:defRPr sz="1848"/>
            </a:lvl7pPr>
            <a:lvl8pPr marL="3695822" indent="0" algn="ctr">
              <a:buNone/>
              <a:defRPr sz="1848"/>
            </a:lvl8pPr>
            <a:lvl9pPr marL="4223796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February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February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35" y="1974511"/>
            <a:ext cx="1214360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635" y="5300193"/>
            <a:ext cx="1214360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797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5949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3924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1898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3987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7847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58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3796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68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766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421669"/>
            <a:ext cx="121436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03" y="1941510"/>
            <a:ext cx="595630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803" y="2893014"/>
            <a:ext cx="595630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7766" y="1941510"/>
            <a:ext cx="598563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7766" y="2893014"/>
            <a:ext cx="59856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6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07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638" y="1140340"/>
            <a:ext cx="7127766" cy="5628360"/>
          </a:xfrm>
        </p:spPr>
        <p:txBody>
          <a:bodyPr/>
          <a:lstStyle>
            <a:lvl1pPr>
              <a:defRPr sz="3695"/>
            </a:lvl1pPr>
            <a:lvl2pPr>
              <a:defRPr sz="3233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1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5638" y="1140340"/>
            <a:ext cx="7127766" cy="5628360"/>
          </a:xfrm>
        </p:spPr>
        <p:txBody>
          <a:bodyPr anchor="t"/>
          <a:lstStyle>
            <a:lvl1pPr marL="0" indent="0">
              <a:buNone/>
              <a:defRPr sz="3695"/>
            </a:lvl1pPr>
            <a:lvl2pPr marL="527975" indent="0">
              <a:buNone/>
              <a:defRPr sz="3233"/>
            </a:lvl2pPr>
            <a:lvl3pPr marL="1055949" indent="0">
              <a:buNone/>
              <a:defRPr sz="2772"/>
            </a:lvl3pPr>
            <a:lvl4pPr marL="1583924" indent="0">
              <a:buNone/>
              <a:defRPr sz="2310"/>
            </a:lvl4pPr>
            <a:lvl5pPr marL="2111898" indent="0">
              <a:buNone/>
              <a:defRPr sz="2310"/>
            </a:lvl5pPr>
            <a:lvl6pPr marL="2639873" indent="0">
              <a:buNone/>
              <a:defRPr sz="2310"/>
            </a:lvl6pPr>
            <a:lvl7pPr marL="3167847" indent="0">
              <a:buNone/>
              <a:defRPr sz="2310"/>
            </a:lvl7pPr>
            <a:lvl8pPr marL="3695822" indent="0">
              <a:buNone/>
              <a:defRPr sz="2310"/>
            </a:lvl8pPr>
            <a:lvl9pPr marL="4223796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70" y="421669"/>
            <a:ext cx="3035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968" y="421669"/>
            <a:ext cx="893170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February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35" y="1974511"/>
            <a:ext cx="1214360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635" y="5300193"/>
            <a:ext cx="1214360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797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5949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3924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1898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3987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7847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58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3796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68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766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421669"/>
            <a:ext cx="121436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03" y="1941510"/>
            <a:ext cx="595630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803" y="2893014"/>
            <a:ext cx="595630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7766" y="1941510"/>
            <a:ext cx="598563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7766" y="2893014"/>
            <a:ext cx="59856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638" y="1140340"/>
            <a:ext cx="7127766" cy="5628360"/>
          </a:xfrm>
        </p:spPr>
        <p:txBody>
          <a:bodyPr/>
          <a:lstStyle>
            <a:lvl1pPr>
              <a:defRPr sz="3695"/>
            </a:lvl1pPr>
            <a:lvl2pPr>
              <a:defRPr sz="3233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8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5638" y="1140340"/>
            <a:ext cx="7127766" cy="5628360"/>
          </a:xfrm>
        </p:spPr>
        <p:txBody>
          <a:bodyPr anchor="t"/>
          <a:lstStyle>
            <a:lvl1pPr marL="0" indent="0">
              <a:buNone/>
              <a:defRPr sz="3695"/>
            </a:lvl1pPr>
            <a:lvl2pPr marL="527975" indent="0">
              <a:buNone/>
              <a:defRPr sz="3233"/>
            </a:lvl2pPr>
            <a:lvl3pPr marL="1055949" indent="0">
              <a:buNone/>
              <a:defRPr sz="2772"/>
            </a:lvl3pPr>
            <a:lvl4pPr marL="1583924" indent="0">
              <a:buNone/>
              <a:defRPr sz="2310"/>
            </a:lvl4pPr>
            <a:lvl5pPr marL="2111898" indent="0">
              <a:buNone/>
              <a:defRPr sz="2310"/>
            </a:lvl5pPr>
            <a:lvl6pPr marL="2639873" indent="0">
              <a:buNone/>
              <a:defRPr sz="2310"/>
            </a:lvl6pPr>
            <a:lvl7pPr marL="3167847" indent="0">
              <a:buNone/>
              <a:defRPr sz="2310"/>
            </a:lvl7pPr>
            <a:lvl8pPr marL="3695822" indent="0">
              <a:buNone/>
              <a:defRPr sz="2310"/>
            </a:lvl8pPr>
            <a:lvl9pPr marL="4223796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968" y="421669"/>
            <a:ext cx="121436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68" y="2108344"/>
            <a:ext cx="121436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968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977-9C58-44C6-87E5-FD2576C677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847" y="7340702"/>
            <a:ext cx="47518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3674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0437-5423-4DBF-B053-A6CDA48AA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5949" rtl="0" eaLnBrk="1" latinLnBrk="0" hangingPunct="1">
        <a:lnSpc>
          <a:spcPct val="90000"/>
        </a:lnSpc>
        <a:spcBef>
          <a:spcPct val="0"/>
        </a:spcBef>
        <a:buNone/>
        <a:defRPr sz="5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987" indent="-263987" algn="l" defTabSz="1055949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3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1993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7911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588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3860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1835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59809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7784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7975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5949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3924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1898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39873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7847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5822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3796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968" y="421669"/>
            <a:ext cx="121436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68" y="2108344"/>
            <a:ext cx="121436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968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February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847" y="7340702"/>
            <a:ext cx="47518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3674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1055949" rtl="0" eaLnBrk="1" latinLnBrk="0" hangingPunct="1">
        <a:lnSpc>
          <a:spcPct val="90000"/>
        </a:lnSpc>
        <a:spcBef>
          <a:spcPct val="0"/>
        </a:spcBef>
        <a:buNone/>
        <a:defRPr sz="5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987" indent="-263987" algn="l" defTabSz="1055949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3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1993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7911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588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3860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1835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59809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7784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7975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5949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3924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1898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39873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7847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5822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3796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funnel chart&#10;&#10;Description automatically generated">
            <a:extLst>
              <a:ext uri="{FF2B5EF4-FFF2-40B4-BE49-F238E27FC236}">
                <a16:creationId xmlns:a16="http://schemas.microsoft.com/office/drawing/2014/main" id="{07FABD53-6A92-2C20-9E0D-601F856F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69" y="439466"/>
            <a:ext cx="7690916" cy="5880182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4961B5D-86A5-B266-4488-24D4648B0CC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534042" y="5809705"/>
            <a:ext cx="653143" cy="16730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BFCD1A1-2197-24B5-24AA-048367635944}"/>
              </a:ext>
            </a:extLst>
          </p:cNvPr>
          <p:cNvSpPr/>
          <p:nvPr/>
        </p:nvSpPr>
        <p:spPr>
          <a:xfrm>
            <a:off x="4150121" y="6972791"/>
            <a:ext cx="1747951" cy="548918"/>
          </a:xfrm>
          <a:prstGeom prst="rect">
            <a:avLst/>
          </a:prstGeom>
          <a:solidFill>
            <a:srgbClr val="D15A22"/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RR of </a:t>
            </a:r>
            <a:r>
              <a:rPr lang="nl-NL" sz="1654" b="1" kern="0" dirty="0" err="1">
                <a:solidFill>
                  <a:schemeClr val="bg1"/>
                </a:solidFill>
                <a:latin typeface="Calibri" panose="020F0502020204030204"/>
              </a:rPr>
              <a:t>identified</a:t>
            </a: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nl-NL" sz="1654" b="1" kern="0" dirty="0" err="1">
                <a:solidFill>
                  <a:schemeClr val="bg1"/>
                </a:solidFill>
                <a:latin typeface="Calibri" panose="020F0502020204030204"/>
              </a:rPr>
              <a:t>MHs</a:t>
            </a: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925298-80FF-E2A8-E419-2275492295A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7244534" y="5772242"/>
            <a:ext cx="653143" cy="174795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C6417-61BE-B693-15C6-606A4F252C7C}"/>
              </a:ext>
            </a:extLst>
          </p:cNvPr>
          <p:cNvSpPr/>
          <p:nvPr/>
        </p:nvSpPr>
        <p:spPr>
          <a:xfrm>
            <a:off x="7571106" y="6972791"/>
            <a:ext cx="1747951" cy="548918"/>
          </a:xfrm>
          <a:prstGeom prst="rect">
            <a:avLst/>
          </a:prstGeom>
          <a:solidFill>
            <a:srgbClr val="D15A22"/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RR of </a:t>
            </a:r>
            <a:r>
              <a:rPr lang="nl-NL" sz="1654" b="1" kern="0" dirty="0" err="1">
                <a:solidFill>
                  <a:schemeClr val="bg1"/>
                </a:solidFill>
                <a:latin typeface="Calibri" panose="020F0502020204030204"/>
              </a:rPr>
              <a:t>all</a:t>
            </a: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 32 relevant </a:t>
            </a:r>
            <a:r>
              <a:rPr lang="nl-NL" sz="1654" b="1" kern="0" dirty="0" err="1">
                <a:solidFill>
                  <a:schemeClr val="bg1"/>
                </a:solidFill>
                <a:latin typeface="Calibri" panose="020F0502020204030204"/>
              </a:rPr>
              <a:t>MHs</a:t>
            </a:r>
            <a:r>
              <a:rPr lang="nl-NL" sz="1654" b="1" kern="0" dirty="0">
                <a:solidFill>
                  <a:schemeClr val="bg1"/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6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E22917-FA46-4823-ACEF-4B69BD6BBB6C}"/>
              </a:ext>
            </a:extLst>
          </p:cNvPr>
          <p:cNvGrpSpPr/>
          <p:nvPr/>
        </p:nvGrpSpPr>
        <p:grpSpPr>
          <a:xfrm>
            <a:off x="5966802" y="2310528"/>
            <a:ext cx="2145935" cy="541406"/>
            <a:chOff x="4908799" y="1083718"/>
            <a:chExt cx="2076450" cy="523875"/>
          </a:xfrm>
          <a:solidFill>
            <a:srgbClr val="D55050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8423CB-7DBB-4CCE-A4AB-6594FF3D360E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F3C80C-4369-41AF-A0FC-226BE107E3D2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Hazard </a:t>
              </a:r>
              <a:r>
                <a:rPr lang="nl-NL" sz="1447" b="1" dirty="0" err="1">
                  <a:solidFill>
                    <a:schemeClr val="bg1"/>
                  </a:solidFill>
                </a:rPr>
                <a:t>severity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BFBEFF6-D688-42CD-80CD-964BB79ABD72}"/>
              </a:ext>
            </a:extLst>
          </p:cNvPr>
          <p:cNvSpPr/>
          <p:nvPr/>
        </p:nvSpPr>
        <p:spPr>
          <a:xfrm>
            <a:off x="2940722" y="4376851"/>
            <a:ext cx="2226366" cy="550336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Other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data available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for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calculation?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15125-8F78-469D-ACC6-D93D2CF1AF1B}"/>
              </a:ext>
            </a:extLst>
          </p:cNvPr>
          <p:cNvSpPr/>
          <p:nvPr/>
        </p:nvSpPr>
        <p:spPr>
          <a:xfrm>
            <a:off x="2940724" y="3465917"/>
            <a:ext cx="2226365" cy="370568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DALY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reported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1BA3B-97D6-4AC7-A3C8-792B4793A029}"/>
              </a:ext>
            </a:extLst>
          </p:cNvPr>
          <p:cNvSpPr/>
          <p:nvPr/>
        </p:nvSpPr>
        <p:spPr>
          <a:xfrm>
            <a:off x="2940722" y="5182996"/>
            <a:ext cx="2226366" cy="655130"/>
          </a:xfrm>
          <a:prstGeom prst="rect">
            <a:avLst/>
          </a:prstGeom>
          <a:solidFill>
            <a:srgbClr val="E2585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Assumption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based on 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closely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-related species that have similar sequelae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ED15054-8CB4-4DF5-BA5F-C68128165BD7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5167087" y="3651201"/>
            <a:ext cx="1323372" cy="10008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EF2024-3590-46DF-AAAF-6DC5AAF1E5B6}"/>
              </a:ext>
            </a:extLst>
          </p:cNvPr>
          <p:cNvGrpSpPr/>
          <p:nvPr/>
        </p:nvGrpSpPr>
        <p:grpSpPr>
          <a:xfrm>
            <a:off x="9403301" y="3465916"/>
            <a:ext cx="2625167" cy="2372209"/>
            <a:chOff x="8025259" y="1845765"/>
            <a:chExt cx="2540164" cy="216981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ABC85A9-2FEB-4FE4-A91F-91091B4F9D64}"/>
                </a:ext>
              </a:extLst>
            </p:cNvPr>
            <p:cNvSpPr/>
            <p:nvPr/>
          </p:nvSpPr>
          <p:spPr>
            <a:xfrm>
              <a:off x="8025259" y="3558099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High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causes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severe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illness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/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death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to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victims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7BB270-F4D1-4392-99FC-55E96313F390}"/>
                </a:ext>
              </a:extLst>
            </p:cNvPr>
            <p:cNvSpPr/>
            <p:nvPr/>
          </p:nvSpPr>
          <p:spPr>
            <a:xfrm>
              <a:off x="8029540" y="3008003"/>
              <a:ext cx="2321879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Medium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mainly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C52F2F-18E2-4BEC-92C6-95A76EFFDBA0}"/>
                </a:ext>
              </a:extLst>
            </p:cNvPr>
            <p:cNvSpPr/>
            <p:nvPr/>
          </p:nvSpPr>
          <p:spPr>
            <a:xfrm>
              <a:off x="8034483" y="2435044"/>
              <a:ext cx="2478732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Minor 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may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require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medical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treatment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197E89-A847-4B10-BF94-13AA40A1657D}"/>
                </a:ext>
              </a:extLst>
            </p:cNvPr>
            <p:cNvSpPr/>
            <p:nvPr/>
          </p:nvSpPr>
          <p:spPr>
            <a:xfrm>
              <a:off x="8044806" y="1845765"/>
              <a:ext cx="2520617" cy="45748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194" indent="-177194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Low-risk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and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usually</a:t>
              </a:r>
              <a:r>
                <a:rPr lang="nl-NL" sz="1240" dirty="0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 </a:t>
              </a:r>
              <a:r>
                <a:rPr lang="nl-NL" sz="1240" dirty="0" err="1">
                  <a:solidFill>
                    <a:srgbClr val="F06161"/>
                  </a:solidFill>
                  <a:latin typeface="Abadi" panose="020B0604020104020204" pitchFamily="34" charset="0"/>
                  <a:cs typeface="Angsana New" panose="02020603050405020304" pitchFamily="18" charset="-34"/>
                </a:rPr>
                <a:t>self-limiting</a:t>
              </a:r>
              <a:endParaRPr lang="nl-NL" sz="1240" dirty="0">
                <a:solidFill>
                  <a:srgbClr val="F06161"/>
                </a:solidFill>
                <a:latin typeface="Abadi" panose="020B0604020104020204" pitchFamily="34" charset="0"/>
                <a:cs typeface="Angsana New" panose="02020603050405020304" pitchFamily="18" charset="-34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8E6F1C-33CD-4342-AFED-CEC600E256CE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053905" y="3836485"/>
            <a:ext cx="0" cy="540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6ED93B-6F59-4162-8F4B-485228FEBFE1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053905" y="4927188"/>
            <a:ext cx="0" cy="25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EE95484-D512-4495-BA91-711B0E04E28B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>
            <a:off x="5167089" y="4652021"/>
            <a:ext cx="132337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FD6F743-6497-44B1-839D-285121774BCE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 flipV="1">
            <a:off x="5167089" y="4652022"/>
            <a:ext cx="1323371" cy="85854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DAE0AF-41F5-4A78-89E3-B4EED76AEAC3}"/>
              </a:ext>
            </a:extLst>
          </p:cNvPr>
          <p:cNvSpPr/>
          <p:nvPr/>
        </p:nvSpPr>
        <p:spPr>
          <a:xfrm>
            <a:off x="6490460" y="3465917"/>
            <a:ext cx="47249" cy="2372209"/>
          </a:xfrm>
          <a:prstGeom prst="rect">
            <a:avLst/>
          </a:prstGeom>
          <a:solidFill>
            <a:srgbClr val="E686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183B96-514F-4BB3-AD79-05A4E3BC893D}"/>
              </a:ext>
            </a:extLst>
          </p:cNvPr>
          <p:cNvSpPr/>
          <p:nvPr/>
        </p:nvSpPr>
        <p:spPr>
          <a:xfrm>
            <a:off x="6732242" y="535420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&gt; 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ECBA3B-B578-4CAA-9590-8886230FB764}"/>
              </a:ext>
            </a:extLst>
          </p:cNvPr>
          <p:cNvSpPr/>
          <p:nvPr/>
        </p:nvSpPr>
        <p:spPr>
          <a:xfrm>
            <a:off x="6732242" y="4760408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 = 0.51-5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0441A5-4457-45F8-A1DB-44C73A26CBD1}"/>
              </a:ext>
            </a:extLst>
          </p:cNvPr>
          <p:cNvSpPr/>
          <p:nvPr/>
        </p:nvSpPr>
        <p:spPr>
          <a:xfrm>
            <a:off x="6732242" y="3564415"/>
            <a:ext cx="1266418" cy="3790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&lt;0.05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F4E648-1DF6-4169-9701-07605D03DF06}"/>
              </a:ext>
            </a:extLst>
          </p:cNvPr>
          <p:cNvSpPr/>
          <p:nvPr/>
        </p:nvSpPr>
        <p:spPr>
          <a:xfrm>
            <a:off x="6742086" y="4165566"/>
            <a:ext cx="1263036" cy="388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DALY/case = 0.05- 0.5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AAD602A-D532-4FE1-823B-D494F3CF34C3}"/>
              </a:ext>
            </a:extLst>
          </p:cNvPr>
          <p:cNvSpPr/>
          <p:nvPr/>
        </p:nvSpPr>
        <p:spPr>
          <a:xfrm>
            <a:off x="7995278" y="5354207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Critical impact hazard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199A37-5477-4B5A-9F39-D78790AB4130}"/>
              </a:ext>
            </a:extLst>
          </p:cNvPr>
          <p:cNvSpPr/>
          <p:nvPr/>
        </p:nvSpPr>
        <p:spPr>
          <a:xfrm>
            <a:off x="7995278" y="4760963"/>
            <a:ext cx="1263036" cy="3878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Severe impact hazard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374B9F-24D7-4EBE-98D4-94CF59499105}"/>
              </a:ext>
            </a:extLst>
          </p:cNvPr>
          <p:cNvSpPr/>
          <p:nvPr/>
        </p:nvSpPr>
        <p:spPr>
          <a:xfrm>
            <a:off x="8004688" y="3560591"/>
            <a:ext cx="1263036" cy="3828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Low impact hazard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FB9A5AE-B644-40F6-B83A-30B44DD5E7CB}"/>
              </a:ext>
            </a:extLst>
          </p:cNvPr>
          <p:cNvSpPr/>
          <p:nvPr/>
        </p:nvSpPr>
        <p:spPr>
          <a:xfrm>
            <a:off x="8004687" y="4159787"/>
            <a:ext cx="1263036" cy="3930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Minor impact hazard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5DAED6-9706-75DE-E392-06A8DD19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" y="647066"/>
            <a:ext cx="1285749" cy="10662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01888E-75C6-ADF0-BC67-CB9890F5EA71}"/>
              </a:ext>
            </a:extLst>
          </p:cNvPr>
          <p:cNvSpPr txBox="1"/>
          <p:nvPr/>
        </p:nvSpPr>
        <p:spPr>
          <a:xfrm>
            <a:off x="7413" y="142980"/>
            <a:ext cx="982624" cy="369332"/>
          </a:xfrm>
          <a:prstGeom prst="rect">
            <a:avLst/>
          </a:prstGeom>
          <a:solidFill>
            <a:srgbClr val="E25858"/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30007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75F980-4B60-1B73-6C07-B29EF3E7EA31}"/>
              </a:ext>
            </a:extLst>
          </p:cNvPr>
          <p:cNvSpPr/>
          <p:nvPr/>
        </p:nvSpPr>
        <p:spPr>
          <a:xfrm>
            <a:off x="5422539" y="633256"/>
            <a:ext cx="4826805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67" b="1" kern="0" dirty="0" err="1">
                <a:latin typeface="Calibri" panose="020F0502020204030204"/>
              </a:rPr>
              <a:t>Microbial</a:t>
            </a:r>
            <a:r>
              <a:rPr lang="nl-NL" sz="2067" b="1" kern="0" dirty="0">
                <a:latin typeface="Calibri" panose="020F0502020204030204"/>
              </a:rPr>
              <a:t> Hazard Risk Ranking Criteria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CF5C9-3A73-FE1C-8F4F-917A8C2866A4}"/>
              </a:ext>
            </a:extLst>
          </p:cNvPr>
          <p:cNvSpPr/>
          <p:nvPr/>
        </p:nvSpPr>
        <p:spPr>
          <a:xfrm>
            <a:off x="11059731" y="1745292"/>
            <a:ext cx="1747951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C2  </a:t>
            </a:r>
            <a:r>
              <a:rPr lang="nl-NL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Severity</a:t>
            </a: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BC07B-0DB1-A1EA-0CCD-9302E3BF772C}"/>
              </a:ext>
            </a:extLst>
          </p:cNvPr>
          <p:cNvSpPr/>
          <p:nvPr/>
        </p:nvSpPr>
        <p:spPr>
          <a:xfrm>
            <a:off x="3651720" y="1745292"/>
            <a:ext cx="1670737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C1 </a:t>
            </a:r>
            <a:r>
              <a:rPr lang="nl-NL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Probability</a:t>
            </a:r>
            <a:endParaRPr lang="nl-NL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B2744C5-A3F7-52EA-487E-76652D72554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879956" y="-210693"/>
            <a:ext cx="563118" cy="33488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2F7F013-1627-65CC-55A1-16FD8782C4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9603264" y="-585150"/>
            <a:ext cx="563118" cy="409776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73E842-2DDC-001F-F281-D3C387E9C66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rot="5400000">
            <a:off x="2828359" y="2314063"/>
            <a:ext cx="1678581" cy="16388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78094-87E5-3DEF-502F-5D73A8AA298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473267" y="2308031"/>
            <a:ext cx="1678581" cy="165093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D1DA-563E-D058-87DD-08F53DB41D17}"/>
              </a:ext>
            </a:extLst>
          </p:cNvPr>
          <p:cNvSpPr/>
          <p:nvPr/>
        </p:nvSpPr>
        <p:spPr>
          <a:xfrm>
            <a:off x="11069252" y="3982315"/>
            <a:ext cx="1747951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DALY/case (HS)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FFE90-4E3F-A15F-9C9E-AF7F2E512D1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1933706" y="2294210"/>
            <a:ext cx="9521" cy="1688104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F4333-6140-5B0C-ABEF-9A9934162561}"/>
              </a:ext>
            </a:extLst>
          </p:cNvPr>
          <p:cNvGrpSpPr/>
          <p:nvPr/>
        </p:nvGrpSpPr>
        <p:grpSpPr>
          <a:xfrm>
            <a:off x="1172274" y="3972792"/>
            <a:ext cx="3350842" cy="2448053"/>
            <a:chOff x="4791203" y="3204823"/>
            <a:chExt cx="3025959" cy="2176983"/>
          </a:xfrm>
          <a:effectLst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B5F1FE-05A9-8DED-C328-A0B07B533176}"/>
                </a:ext>
              </a:extLst>
            </p:cNvPr>
            <p:cNvSpPr/>
            <p:nvPr/>
          </p:nvSpPr>
          <p:spPr>
            <a:xfrm>
              <a:off x="4792135" y="3204823"/>
              <a:ext cx="3025027" cy="48813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 Hazard-Food </a:t>
              </a:r>
              <a:r>
                <a:rPr lang="nl-NL" sz="1447" b="1" kern="0" dirty="0" err="1">
                  <a:latin typeface="Calibri" panose="020F0502020204030204"/>
                </a:rPr>
                <a:t>Characteristics</a:t>
              </a:r>
              <a:r>
                <a:rPr lang="nl-NL" sz="1447" b="1" kern="0" dirty="0">
                  <a:latin typeface="Calibri" panose="020F0502020204030204"/>
                </a:rPr>
                <a:t>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(HFC)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004CE5-9C07-A0D3-65E2-699890FFFF1D}"/>
                </a:ext>
              </a:extLst>
            </p:cNvPr>
            <p:cNvSpPr/>
            <p:nvPr/>
          </p:nvSpPr>
          <p:spPr>
            <a:xfrm>
              <a:off x="4791203" y="3690088"/>
              <a:ext cx="3025028" cy="16917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nl-NL" sz="1447" kern="0" dirty="0">
                  <a:latin typeface="Calibri" panose="020F0502020204030204"/>
                </a:rPr>
                <a:t>Processing effect </a:t>
              </a:r>
              <a:r>
                <a:rPr lang="nl-NL" sz="1447" b="1" kern="0" dirty="0">
                  <a:latin typeface="Calibri" panose="020F0502020204030204"/>
                </a:rPr>
                <a:t>(S)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nl-NL" sz="1447" kern="0" dirty="0" err="1">
                  <a:latin typeface="Calibri" panose="020F0502020204030204"/>
                </a:rPr>
                <a:t>Recontamination</a:t>
              </a:r>
              <a:r>
                <a:rPr lang="nl-NL" sz="1447" kern="0" dirty="0">
                  <a:latin typeface="Calibri" panose="020F0502020204030204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possibility </a:t>
              </a:r>
              <a:r>
                <a:rPr lang="en-GB" sz="1447" b="1" kern="0" dirty="0">
                  <a:latin typeface="Calibri" panose="020F0502020204030204"/>
                </a:rPr>
                <a:t>(C)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GB" sz="1447" kern="0" dirty="0">
                  <a:latin typeface="Calibri" panose="020F0502020204030204"/>
                </a:rPr>
                <a:t>Post-processing control </a:t>
              </a:r>
              <a:r>
                <a:rPr lang="en-GB" sz="1447" b="1" kern="0" dirty="0">
                  <a:latin typeface="Calibri" panose="020F0502020204030204"/>
                </a:rPr>
                <a:t>(PPE)</a:t>
              </a:r>
            </a:p>
            <a:p>
              <a:pPr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          </a:t>
              </a:r>
              <a:r>
                <a:rPr lang="en-GB" sz="1447" kern="0" dirty="0">
                  <a:latin typeface="Segoe UI Symbol" panose="020B0502040204020203" pitchFamily="34" charset="0"/>
                  <a:ea typeface="Segoe UI Symbol" panose="020B0502040204020203" pitchFamily="34" charset="0"/>
                  <a:sym typeface="Wingdings" panose="05000000000000000000" pitchFamily="2" charset="2"/>
                </a:rPr>
                <a:t>🠚</a:t>
              </a: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IF: growth opportunity</a:t>
              </a:r>
            </a:p>
            <a:p>
              <a:pPr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47" kern="0" dirty="0">
                  <a:latin typeface="Calibri" panose="020F0502020204030204"/>
                </a:rPr>
                <a:t>           </a:t>
              </a:r>
              <a:r>
                <a:rPr lang="en-GB" sz="1447" kern="0" dirty="0">
                  <a:latin typeface="Segoe UI Symbol" panose="020B0502040204020203" pitchFamily="34" charset="0"/>
                  <a:ea typeface="Segoe UI Symbol" panose="020B0502040204020203" pitchFamily="34" charset="0"/>
                  <a:sym typeface="Wingdings" panose="05000000000000000000" pitchFamily="2" charset="2"/>
                </a:rPr>
                <a:t>🠚</a:t>
              </a: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EF: storage/distribution/retail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GB" sz="1447" kern="0" dirty="0">
                  <a:latin typeface="Calibri" panose="020F0502020204030204"/>
                </a:rPr>
                <a:t>Effect of meal preparation </a:t>
              </a:r>
              <a:r>
                <a:rPr lang="en-GB" sz="1447" b="1" kern="0" dirty="0">
                  <a:latin typeface="Calibri" panose="020F0502020204030204"/>
                </a:rPr>
                <a:t>(MP)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C840C-AB1F-EC02-A9AA-CF3115571792}"/>
              </a:ext>
            </a:extLst>
          </p:cNvPr>
          <p:cNvSpPr/>
          <p:nvPr/>
        </p:nvSpPr>
        <p:spPr>
          <a:xfrm>
            <a:off x="4821364" y="3972791"/>
            <a:ext cx="2633323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Hazard-Food Association </a:t>
            </a:r>
          </a:p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(HFA)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33A377-3879-7BC8-2FD0-7EA04DDC6B3E}"/>
              </a:ext>
            </a:extLst>
          </p:cNvPr>
          <p:cNvGrpSpPr/>
          <p:nvPr/>
        </p:nvGrpSpPr>
        <p:grpSpPr>
          <a:xfrm>
            <a:off x="11654293" y="2886797"/>
            <a:ext cx="577868" cy="586818"/>
            <a:chOff x="8691112" y="3315878"/>
            <a:chExt cx="521840" cy="521840"/>
          </a:xfrm>
          <a:effectLst/>
        </p:grpSpPr>
        <p:sp>
          <p:nvSpPr>
            <p:cNvPr id="21" name="椭圆 21">
              <a:extLst>
                <a:ext uri="{FF2B5EF4-FFF2-40B4-BE49-F238E27FC236}">
                  <a16:creationId xmlns:a16="http://schemas.microsoft.com/office/drawing/2014/main" id="{B059E577-FFD4-9405-6BBC-4647260BB2AA}"/>
                </a:ext>
              </a:extLst>
            </p:cNvPr>
            <p:cNvSpPr/>
            <p:nvPr/>
          </p:nvSpPr>
          <p:spPr>
            <a:xfrm>
              <a:off x="8691112" y="3315878"/>
              <a:ext cx="521840" cy="52184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49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60"/>
            </a:p>
          </p:txBody>
        </p:sp>
        <p:pic>
          <p:nvPicPr>
            <p:cNvPr id="22" name="Graphic 21" descr="Inpatient with solid fill">
              <a:extLst>
                <a:ext uri="{FF2B5EF4-FFF2-40B4-BE49-F238E27FC236}">
                  <a16:creationId xmlns:a16="http://schemas.microsoft.com/office/drawing/2014/main" id="{9A99CC20-0D47-D708-D00C-020877D0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6810" y="3374960"/>
              <a:ext cx="356857" cy="35685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8E126-B2E0-F8D2-4AC6-2C5422E1C479}"/>
              </a:ext>
            </a:extLst>
          </p:cNvPr>
          <p:cNvSpPr/>
          <p:nvPr/>
        </p:nvSpPr>
        <p:spPr>
          <a:xfrm>
            <a:off x="7749627" y="3969359"/>
            <a:ext cx="2073056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Food </a:t>
            </a:r>
            <a:r>
              <a:rPr lang="nl-NL" sz="1447" b="1" kern="0" dirty="0" err="1">
                <a:latin typeface="Calibri" panose="020F0502020204030204"/>
              </a:rPr>
              <a:t>Consumption</a:t>
            </a:r>
            <a:r>
              <a:rPr lang="nl-NL" sz="1447" b="1" kern="0" dirty="0">
                <a:latin typeface="Calibri" panose="020F0502020204030204"/>
              </a:rPr>
              <a:t> (FC)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8E9638-87EE-17FC-0D99-35B64BC0402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5799047" y="982249"/>
            <a:ext cx="1675149" cy="429906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03085C-8741-16BE-C6CB-EBF4134AC483}"/>
              </a:ext>
            </a:extLst>
          </p:cNvPr>
          <p:cNvGrpSpPr/>
          <p:nvPr/>
        </p:nvGrpSpPr>
        <p:grpSpPr>
          <a:xfrm>
            <a:off x="4198155" y="2882319"/>
            <a:ext cx="577868" cy="586818"/>
            <a:chOff x="8698600" y="4342549"/>
            <a:chExt cx="521840" cy="521840"/>
          </a:xfrm>
          <a:effectLst/>
        </p:grpSpPr>
        <p:sp>
          <p:nvSpPr>
            <p:cNvPr id="19" name="椭圆 21">
              <a:extLst>
                <a:ext uri="{FF2B5EF4-FFF2-40B4-BE49-F238E27FC236}">
                  <a16:creationId xmlns:a16="http://schemas.microsoft.com/office/drawing/2014/main" id="{ACA9CECF-8D76-795E-5DA5-61CF28C47D36}"/>
                </a:ext>
              </a:extLst>
            </p:cNvPr>
            <p:cNvSpPr/>
            <p:nvPr/>
          </p:nvSpPr>
          <p:spPr>
            <a:xfrm>
              <a:off x="8698600" y="4342549"/>
              <a:ext cx="521840" cy="52184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49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60"/>
            </a:p>
          </p:txBody>
        </p:sp>
        <p:pic>
          <p:nvPicPr>
            <p:cNvPr id="20" name="Graphique 46" descr="Fork and knife">
              <a:extLst>
                <a:ext uri="{FF2B5EF4-FFF2-40B4-BE49-F238E27FC236}">
                  <a16:creationId xmlns:a16="http://schemas.microsoft.com/office/drawing/2014/main" id="{A2272277-8B55-D988-6BB8-52D73DD0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298" y="4401631"/>
              <a:ext cx="356857" cy="356857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8E8A0-1D2F-4C8C-6BB2-FB45C9B30FD5}"/>
              </a:ext>
            </a:extLst>
          </p:cNvPr>
          <p:cNvSpPr/>
          <p:nvPr/>
        </p:nvSpPr>
        <p:spPr>
          <a:xfrm>
            <a:off x="4820847" y="4526756"/>
            <a:ext cx="2634354" cy="18940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 err="1">
                <a:latin typeface="Calibri" panose="020F0502020204030204"/>
              </a:rPr>
              <a:t>Contamination</a:t>
            </a:r>
            <a:r>
              <a:rPr lang="nl-NL" sz="1447" kern="0" dirty="0">
                <a:latin typeface="Calibri" panose="020F0502020204030204"/>
              </a:rPr>
              <a:t>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 err="1">
                <a:latin typeface="Calibri" panose="020F0502020204030204"/>
              </a:rPr>
              <a:t>Outbreak</a:t>
            </a:r>
            <a:r>
              <a:rPr lang="nl-NL" sz="1447" kern="0" dirty="0">
                <a:latin typeface="Calibri" panose="020F0502020204030204"/>
              </a:rPr>
              <a:t>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>
                <a:latin typeface="Calibri" panose="020F0502020204030204"/>
              </a:rPr>
              <a:t>Sampling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endParaRPr lang="nl-NL" sz="1447" kern="0" dirty="0">
              <a:latin typeface="Calibri" panose="020F0502020204030204"/>
            </a:endParaRPr>
          </a:p>
          <a:p>
            <a:pPr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447" kern="0" dirty="0"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5FE8C-BB6D-6DF8-FD39-D784A9D67730}"/>
              </a:ext>
            </a:extLst>
          </p:cNvPr>
          <p:cNvSpPr txBox="1"/>
          <p:nvPr/>
        </p:nvSpPr>
        <p:spPr>
          <a:xfrm>
            <a:off x="1179927" y="3609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90404-7179-4730-A60D-84C58DDBE75C}"/>
              </a:ext>
            </a:extLst>
          </p:cNvPr>
          <p:cNvSpPr txBox="1"/>
          <p:nvPr/>
        </p:nvSpPr>
        <p:spPr>
          <a:xfrm>
            <a:off x="4843132" y="3605778"/>
            <a:ext cx="553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D4B17-5C4D-A5BA-CC85-2D27058062BD}"/>
              </a:ext>
            </a:extLst>
          </p:cNvPr>
          <p:cNvSpPr txBox="1"/>
          <p:nvPr/>
        </p:nvSpPr>
        <p:spPr>
          <a:xfrm>
            <a:off x="7747326" y="35918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F332-8C62-D825-15F9-4EF1514A5BEF}"/>
              </a:ext>
            </a:extLst>
          </p:cNvPr>
          <p:cNvSpPr txBox="1"/>
          <p:nvPr/>
        </p:nvSpPr>
        <p:spPr>
          <a:xfrm>
            <a:off x="5396489" y="6974810"/>
            <a:ext cx="5067863" cy="461665"/>
          </a:xfrm>
          <a:prstGeom prst="rect">
            <a:avLst/>
          </a:prstGeom>
          <a:solidFill>
            <a:srgbClr val="E14E4E"/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sz="2400" b="1" kern="0" dirty="0">
                <a:solidFill>
                  <a:prstClr val="white"/>
                </a:solidFill>
              </a:rPr>
              <a:t>Risk = [S+C]*PPE*MP*4√HFA*FC*HS   </a:t>
            </a:r>
          </a:p>
        </p:txBody>
      </p:sp>
    </p:spTree>
    <p:extLst>
      <p:ext uri="{BB962C8B-B14F-4D97-AF65-F5344CB8AC3E}">
        <p14:creationId xmlns:p14="http://schemas.microsoft.com/office/powerpoint/2010/main" val="22652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0C73589-FE28-4234-9F98-F1DCA86DF449}"/>
              </a:ext>
            </a:extLst>
          </p:cNvPr>
          <p:cNvGrpSpPr/>
          <p:nvPr/>
        </p:nvGrpSpPr>
        <p:grpSpPr>
          <a:xfrm>
            <a:off x="4464431" y="769191"/>
            <a:ext cx="5970860" cy="6527683"/>
            <a:chOff x="31557" y="290741"/>
            <a:chExt cx="5777524" cy="631631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E27DD9-5CE7-4203-BDAA-206A83039BEF}"/>
                </a:ext>
              </a:extLst>
            </p:cNvPr>
            <p:cNvSpPr/>
            <p:nvPr/>
          </p:nvSpPr>
          <p:spPr>
            <a:xfrm>
              <a:off x="31557" y="290741"/>
              <a:ext cx="5777524" cy="517880"/>
            </a:xfrm>
            <a:custGeom>
              <a:avLst/>
              <a:gdLst>
                <a:gd name="connsiteX0" fmla="*/ 0 w 3429250"/>
                <a:gd name="connsiteY0" fmla="*/ 56578 h 565781"/>
                <a:gd name="connsiteX1" fmla="*/ 56578 w 3429250"/>
                <a:gd name="connsiteY1" fmla="*/ 0 h 565781"/>
                <a:gd name="connsiteX2" fmla="*/ 3372672 w 3429250"/>
                <a:gd name="connsiteY2" fmla="*/ 0 h 565781"/>
                <a:gd name="connsiteX3" fmla="*/ 3429250 w 3429250"/>
                <a:gd name="connsiteY3" fmla="*/ 56578 h 565781"/>
                <a:gd name="connsiteX4" fmla="*/ 3429250 w 3429250"/>
                <a:gd name="connsiteY4" fmla="*/ 509203 h 565781"/>
                <a:gd name="connsiteX5" fmla="*/ 3372672 w 3429250"/>
                <a:gd name="connsiteY5" fmla="*/ 565781 h 565781"/>
                <a:gd name="connsiteX6" fmla="*/ 56578 w 3429250"/>
                <a:gd name="connsiteY6" fmla="*/ 565781 h 565781"/>
                <a:gd name="connsiteX7" fmla="*/ 0 w 3429250"/>
                <a:gd name="connsiteY7" fmla="*/ 509203 h 565781"/>
                <a:gd name="connsiteX8" fmla="*/ 0 w 3429250"/>
                <a:gd name="connsiteY8" fmla="*/ 56578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250" h="565781">
                  <a:moveTo>
                    <a:pt x="0" y="56578"/>
                  </a:moveTo>
                  <a:cubicBezTo>
                    <a:pt x="0" y="25331"/>
                    <a:pt x="25331" y="0"/>
                    <a:pt x="56578" y="0"/>
                  </a:cubicBezTo>
                  <a:lnTo>
                    <a:pt x="3372672" y="0"/>
                  </a:lnTo>
                  <a:cubicBezTo>
                    <a:pt x="3403919" y="0"/>
                    <a:pt x="3429250" y="25331"/>
                    <a:pt x="3429250" y="56578"/>
                  </a:cubicBezTo>
                  <a:lnTo>
                    <a:pt x="3429250" y="509203"/>
                  </a:lnTo>
                  <a:cubicBezTo>
                    <a:pt x="3429250" y="540450"/>
                    <a:pt x="3403919" y="565781"/>
                    <a:pt x="3372672" y="565781"/>
                  </a:cubicBezTo>
                  <a:lnTo>
                    <a:pt x="56578" y="565781"/>
                  </a:lnTo>
                  <a:cubicBezTo>
                    <a:pt x="25331" y="565781"/>
                    <a:pt x="0" y="540450"/>
                    <a:pt x="0" y="509203"/>
                  </a:cubicBezTo>
                  <a:lnTo>
                    <a:pt x="0" y="56578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438" tIns="46000" rIns="60438" bIns="46000" numCol="1" spcCol="1270" anchor="ctr" anchorCtr="0">
              <a:noAutofit/>
            </a:bodyPr>
            <a:lstStyle/>
            <a:p>
              <a:pPr algn="ctr" defTabSz="10106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274" b="1" dirty="0" err="1">
                  <a:solidFill>
                    <a:prstClr val="black"/>
                  </a:solidFill>
                  <a:latin typeface="Calibri" panose="020F0502020204030204"/>
                </a:rPr>
                <a:t>Microbial</a:t>
              </a:r>
              <a:r>
                <a:rPr lang="nl-NL" sz="2274" b="1" dirty="0">
                  <a:solidFill>
                    <a:prstClr val="black"/>
                  </a:solidFill>
                  <a:latin typeface="Calibri" panose="020F0502020204030204"/>
                </a:rPr>
                <a:t> Hazards Risk Ranking DSS Procedures</a:t>
              </a:r>
              <a:endParaRPr lang="en-GB" sz="2274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D4AB19-0DA1-4992-A0C0-D7D4A53E8483}"/>
                </a:ext>
              </a:extLst>
            </p:cNvPr>
            <p:cNvSpPr/>
            <p:nvPr/>
          </p:nvSpPr>
          <p:spPr>
            <a:xfrm>
              <a:off x="2364114" y="1146743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4" b="1" dirty="0">
                  <a:solidFill>
                    <a:prstClr val="black"/>
                  </a:solidFill>
                  <a:latin typeface="Calibri" panose="020F0502020204030204"/>
                </a:rPr>
                <a:t>Food </a:t>
              </a:r>
              <a:r>
                <a:rPr lang="nl-NL" sz="1344" b="1" dirty="0" err="1">
                  <a:solidFill>
                    <a:prstClr val="black"/>
                  </a:solidFill>
                  <a:latin typeface="Calibri" panose="020F0502020204030204"/>
                </a:rPr>
                <a:t>products</a:t>
              </a:r>
              <a:r>
                <a:rPr lang="nl-NL" sz="1344" b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nl-NL" sz="1344" b="1" dirty="0" err="1">
                  <a:solidFill>
                    <a:prstClr val="black"/>
                  </a:solidFill>
                  <a:latin typeface="Calibri" panose="020F0502020204030204"/>
                </a:rPr>
                <a:t>selection</a:t>
              </a:r>
              <a:r>
                <a:rPr lang="nl-NL" sz="1344" b="1" dirty="0">
                  <a:solidFill>
                    <a:prstClr val="black"/>
                  </a:solidFill>
                  <a:latin typeface="Calibri" panose="020F0502020204030204"/>
                </a:rPr>
                <a:t> &amp; relevant hazard-food </a:t>
              </a:r>
              <a:r>
                <a:rPr lang="nl-NL" sz="1344" b="1" dirty="0" err="1">
                  <a:solidFill>
                    <a:prstClr val="black"/>
                  </a:solidFill>
                  <a:latin typeface="Calibri" panose="020F0502020204030204"/>
                </a:rPr>
                <a:t>pairing</a:t>
              </a:r>
              <a:endParaRPr lang="en-GB" sz="1344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7D2B21F-7A0C-4885-B596-6D10F4D9D31F}"/>
                </a:ext>
              </a:extLst>
            </p:cNvPr>
            <p:cNvSpPr/>
            <p:nvPr/>
          </p:nvSpPr>
          <p:spPr>
            <a:xfrm>
              <a:off x="2364114" y="4867939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32123"/>
                <a:lumOff val="211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Select risk ranking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methods</a:t>
              </a:r>
              <a:endParaRPr lang="en-GB" sz="1344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C119ED-6F82-46BA-9C44-633C853042B1}"/>
                </a:ext>
              </a:extLst>
            </p:cNvPr>
            <p:cNvSpPr/>
            <p:nvPr/>
          </p:nvSpPr>
          <p:spPr>
            <a:xfrm>
              <a:off x="2364114" y="4256867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40154"/>
                <a:lumOff val="264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Include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or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exclude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criteria</a:t>
              </a:r>
              <a:endParaRPr lang="en-GB" sz="1344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217995-AC3D-4DCA-853C-B1C44073528D}"/>
                </a:ext>
              </a:extLst>
            </p:cNvPr>
            <p:cNvSpPr/>
            <p:nvPr/>
          </p:nvSpPr>
          <p:spPr>
            <a:xfrm>
              <a:off x="677334" y="6089178"/>
              <a:ext cx="4485971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56215"/>
                <a:lumOff val="369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Aggregation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and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display ranking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results</a:t>
              </a:r>
              <a:endParaRPr lang="en-GB" sz="1344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10667D-F155-498B-8533-9C9696E6CF01}"/>
                </a:ext>
              </a:extLst>
            </p:cNvPr>
            <p:cNvSpPr/>
            <p:nvPr/>
          </p:nvSpPr>
          <p:spPr>
            <a:xfrm>
              <a:off x="2352129" y="5461024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48184"/>
                <a:lumOff val="317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Assign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relative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weight</a:t>
              </a:r>
              <a:r>
                <a:rPr lang="nl-NL" sz="1344" b="1" dirty="0">
                  <a:solidFill>
                    <a:schemeClr val="tx1"/>
                  </a:solidFill>
                  <a:latin typeface="Calibri" panose="020F0502020204030204"/>
                </a:rPr>
                <a:t> per </a:t>
              </a:r>
              <a:r>
                <a:rPr lang="nl-NL" sz="1344" b="1" dirty="0" err="1">
                  <a:solidFill>
                    <a:schemeClr val="tx1"/>
                  </a:solidFill>
                  <a:latin typeface="Calibri" panose="020F0502020204030204"/>
                </a:rPr>
                <a:t>criterion</a:t>
              </a:r>
              <a:endParaRPr lang="en-GB" sz="1344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pic>
          <p:nvPicPr>
            <p:cNvPr id="52" name="Graphic 51" descr="Weights Uneven with solid fill">
              <a:extLst>
                <a:ext uri="{FF2B5EF4-FFF2-40B4-BE49-F238E27FC236}">
                  <a16:creationId xmlns:a16="http://schemas.microsoft.com/office/drawing/2014/main" id="{3C7ADA7F-892E-4FA9-9B25-D32AA3E1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1800" y="5440704"/>
              <a:ext cx="557077" cy="5178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53" descr="List with solid fill">
              <a:extLst>
                <a:ext uri="{FF2B5EF4-FFF2-40B4-BE49-F238E27FC236}">
                  <a16:creationId xmlns:a16="http://schemas.microsoft.com/office/drawing/2014/main" id="{364B2CB0-904C-40BF-A6AB-04BBB0721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92027" y="4224513"/>
              <a:ext cx="573788" cy="5334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Graphic 55" descr="Circles with arrows with solid fill">
              <a:extLst>
                <a:ext uri="{FF2B5EF4-FFF2-40B4-BE49-F238E27FC236}">
                  <a16:creationId xmlns:a16="http://schemas.microsoft.com/office/drawing/2014/main" id="{3B5D58B9-EF5E-4ED6-A757-E5717CDBB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31249" y="4794534"/>
              <a:ext cx="658180" cy="6118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6E3F8F-EECC-4D1A-8769-BA03DBAA64FA}"/>
                </a:ext>
              </a:extLst>
            </p:cNvPr>
            <p:cNvGrpSpPr/>
            <p:nvPr/>
          </p:nvGrpSpPr>
          <p:grpSpPr>
            <a:xfrm>
              <a:off x="1706980" y="2355085"/>
              <a:ext cx="3443128" cy="556166"/>
              <a:chOff x="1706980" y="2368605"/>
              <a:chExt cx="3443128" cy="5561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629F14D-E5E7-47F2-9FD5-57421741E1CA}"/>
                  </a:ext>
                </a:extLst>
              </p:cNvPr>
              <p:cNvSpPr/>
              <p:nvPr/>
            </p:nvSpPr>
            <p:spPr>
              <a:xfrm>
                <a:off x="2364114" y="2406891"/>
                <a:ext cx="2785994" cy="517880"/>
              </a:xfrm>
              <a:custGeom>
                <a:avLst/>
                <a:gdLst>
                  <a:gd name="connsiteX0" fmla="*/ 0 w 2829521"/>
                  <a:gd name="connsiteY0" fmla="*/ 94316 h 565781"/>
                  <a:gd name="connsiteX1" fmla="*/ 94316 w 2829521"/>
                  <a:gd name="connsiteY1" fmla="*/ 0 h 565781"/>
                  <a:gd name="connsiteX2" fmla="*/ 2735205 w 2829521"/>
                  <a:gd name="connsiteY2" fmla="*/ 0 h 565781"/>
                  <a:gd name="connsiteX3" fmla="*/ 2829521 w 2829521"/>
                  <a:gd name="connsiteY3" fmla="*/ 94316 h 565781"/>
                  <a:gd name="connsiteX4" fmla="*/ 2829521 w 2829521"/>
                  <a:gd name="connsiteY4" fmla="*/ 471465 h 565781"/>
                  <a:gd name="connsiteX5" fmla="*/ 2735205 w 2829521"/>
                  <a:gd name="connsiteY5" fmla="*/ 565781 h 565781"/>
                  <a:gd name="connsiteX6" fmla="*/ 94316 w 2829521"/>
                  <a:gd name="connsiteY6" fmla="*/ 565781 h 565781"/>
                  <a:gd name="connsiteX7" fmla="*/ 0 w 2829521"/>
                  <a:gd name="connsiteY7" fmla="*/ 471465 h 565781"/>
                  <a:gd name="connsiteX8" fmla="*/ 0 w 2829521"/>
                  <a:gd name="connsiteY8" fmla="*/ 94316 h 56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521" h="565781">
                    <a:moveTo>
                      <a:pt x="0" y="94316"/>
                    </a:moveTo>
                    <a:cubicBezTo>
                      <a:pt x="0" y="42227"/>
                      <a:pt x="42227" y="0"/>
                      <a:pt x="94316" y="0"/>
                    </a:cubicBezTo>
                    <a:lnTo>
                      <a:pt x="2735205" y="0"/>
                    </a:lnTo>
                    <a:cubicBezTo>
                      <a:pt x="2787294" y="0"/>
                      <a:pt x="2829521" y="42227"/>
                      <a:pt x="2829521" y="94316"/>
                    </a:cubicBezTo>
                    <a:lnTo>
                      <a:pt x="2829521" y="471465"/>
                    </a:lnTo>
                    <a:cubicBezTo>
                      <a:pt x="2829521" y="523554"/>
                      <a:pt x="2787294" y="565781"/>
                      <a:pt x="2735205" y="565781"/>
                    </a:cubicBezTo>
                    <a:lnTo>
                      <a:pt x="94316" y="565781"/>
                    </a:lnTo>
                    <a:cubicBezTo>
                      <a:pt x="42227" y="565781"/>
                      <a:pt x="0" y="523554"/>
                      <a:pt x="0" y="471465"/>
                    </a:cubicBezTo>
                    <a:lnTo>
                      <a:pt x="0" y="94316"/>
                    </a:lnTo>
                    <a:close/>
                  </a:path>
                </a:pathLst>
              </a:custGeom>
              <a:solidFill>
                <a:srgbClr val="D97C7C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shade val="80000"/>
                  <a:hueOff val="0"/>
                  <a:satOff val="-24092"/>
                  <a:lumOff val="1585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9398" tIns="109398" rIns="109398" bIns="109398" numCol="1" spcCol="1270" anchor="ctr" anchorCtr="0">
                <a:noAutofit/>
              </a:bodyPr>
              <a:lstStyle/>
              <a:p>
                <a:pPr algn="ctr" defTabSz="505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344" b="1" dirty="0">
                    <a:solidFill>
                      <a:prstClr val="white"/>
                    </a:solidFill>
                    <a:latin typeface="Calibri" panose="020F0502020204030204"/>
                  </a:rPr>
                  <a:t>Hazard Food Association of the selected food products</a:t>
                </a:r>
              </a:p>
            </p:txBody>
          </p:sp>
          <p:pic>
            <p:nvPicPr>
              <p:cNvPr id="58" name="Graphic 57" descr="Warning with solid fill">
                <a:extLst>
                  <a:ext uri="{FF2B5EF4-FFF2-40B4-BE49-F238E27FC236}">
                    <a16:creationId xmlns:a16="http://schemas.microsoft.com/office/drawing/2014/main" id="{4234210D-728A-4259-8D9F-8E99F369C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06980" y="2368605"/>
                <a:ext cx="557078" cy="517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62" name="Graphic 61" descr="Fruit bowl with solid fill">
              <a:extLst>
                <a:ext uri="{FF2B5EF4-FFF2-40B4-BE49-F238E27FC236}">
                  <a16:creationId xmlns:a16="http://schemas.microsoft.com/office/drawing/2014/main" id="{0E626584-0A32-4AC2-AD81-59D2F892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38295" y="1110692"/>
              <a:ext cx="557078" cy="517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2F535CA1-15AB-40DC-9A3C-39954CD7F948}"/>
                </a:ext>
              </a:extLst>
            </p:cNvPr>
            <p:cNvSpPr/>
            <p:nvPr/>
          </p:nvSpPr>
          <p:spPr>
            <a:xfrm>
              <a:off x="5276555" y="1146743"/>
              <a:ext cx="158524" cy="5460315"/>
            </a:xfrm>
            <a:prstGeom prst="downArrow">
              <a:avLst/>
            </a:prstGeom>
            <a:gradFill flip="none" rotWithShape="1">
              <a:gsLst>
                <a:gs pos="6306">
                  <a:srgbClr val="C00000"/>
                </a:gs>
                <a:gs pos="25000">
                  <a:srgbClr val="FF0000"/>
                </a:gs>
                <a:gs pos="50000">
                  <a:srgbClr val="CB572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6000" tIns="63000" rIns="126000" bIns="9921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45032"/>
              <a:endParaRPr lang="en-GB" sz="1344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AB1224-DB22-42DA-8A24-304A88C5543E}"/>
                </a:ext>
              </a:extLst>
            </p:cNvPr>
            <p:cNvSpPr/>
            <p:nvPr/>
          </p:nvSpPr>
          <p:spPr>
            <a:xfrm>
              <a:off x="2364114" y="3638038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rgbClr val="D55050"/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16061"/>
                <a:lumOff val="105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zh-CN" sz="1344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Hazard severity of the identified hazards </a:t>
              </a:r>
              <a:endParaRPr lang="en-GB" sz="1344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" name="Graphic 2" descr="Skull with solid fill">
              <a:extLst>
                <a:ext uri="{FF2B5EF4-FFF2-40B4-BE49-F238E27FC236}">
                  <a16:creationId xmlns:a16="http://schemas.microsoft.com/office/drawing/2014/main" id="{55010B91-5D86-4F86-8178-FF13A2998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665285" y="3607384"/>
              <a:ext cx="624144" cy="54471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3FF29E-D06A-4A9A-992A-8C3B0F5E0143}"/>
                </a:ext>
              </a:extLst>
            </p:cNvPr>
            <p:cNvSpPr/>
            <p:nvPr/>
          </p:nvSpPr>
          <p:spPr>
            <a:xfrm>
              <a:off x="2364357" y="1773644"/>
              <a:ext cx="2785994" cy="517880"/>
            </a:xfrm>
            <a:custGeom>
              <a:avLst/>
              <a:gdLst>
                <a:gd name="connsiteX0" fmla="*/ 0 w 2829521"/>
                <a:gd name="connsiteY0" fmla="*/ 94316 h 565781"/>
                <a:gd name="connsiteX1" fmla="*/ 94316 w 2829521"/>
                <a:gd name="connsiteY1" fmla="*/ 0 h 565781"/>
                <a:gd name="connsiteX2" fmla="*/ 2735205 w 2829521"/>
                <a:gd name="connsiteY2" fmla="*/ 0 h 565781"/>
                <a:gd name="connsiteX3" fmla="*/ 2829521 w 2829521"/>
                <a:gd name="connsiteY3" fmla="*/ 94316 h 565781"/>
                <a:gd name="connsiteX4" fmla="*/ 2829521 w 2829521"/>
                <a:gd name="connsiteY4" fmla="*/ 471465 h 565781"/>
                <a:gd name="connsiteX5" fmla="*/ 2735205 w 2829521"/>
                <a:gd name="connsiteY5" fmla="*/ 565781 h 565781"/>
                <a:gd name="connsiteX6" fmla="*/ 94316 w 2829521"/>
                <a:gd name="connsiteY6" fmla="*/ 565781 h 565781"/>
                <a:gd name="connsiteX7" fmla="*/ 0 w 2829521"/>
                <a:gd name="connsiteY7" fmla="*/ 471465 h 565781"/>
                <a:gd name="connsiteX8" fmla="*/ 0 w 2829521"/>
                <a:gd name="connsiteY8" fmla="*/ 94316 h 56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9521" h="565781">
                  <a:moveTo>
                    <a:pt x="0" y="94316"/>
                  </a:moveTo>
                  <a:cubicBezTo>
                    <a:pt x="0" y="42227"/>
                    <a:pt x="42227" y="0"/>
                    <a:pt x="94316" y="0"/>
                  </a:cubicBezTo>
                  <a:lnTo>
                    <a:pt x="2735205" y="0"/>
                  </a:lnTo>
                  <a:cubicBezTo>
                    <a:pt x="2787294" y="0"/>
                    <a:pt x="2829521" y="42227"/>
                    <a:pt x="2829521" y="94316"/>
                  </a:cubicBezTo>
                  <a:lnTo>
                    <a:pt x="2829521" y="471465"/>
                  </a:lnTo>
                  <a:cubicBezTo>
                    <a:pt x="2829521" y="523554"/>
                    <a:pt x="2787294" y="565781"/>
                    <a:pt x="2735205" y="565781"/>
                  </a:cubicBezTo>
                  <a:lnTo>
                    <a:pt x="94316" y="565781"/>
                  </a:lnTo>
                  <a:cubicBezTo>
                    <a:pt x="42227" y="565781"/>
                    <a:pt x="0" y="523554"/>
                    <a:pt x="0" y="471465"/>
                  </a:cubicBezTo>
                  <a:lnTo>
                    <a:pt x="0" y="943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shade val="80000"/>
                <a:hueOff val="0"/>
                <a:satOff val="-16061"/>
                <a:lumOff val="105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98" tIns="109398" rIns="109398" bIns="109398" numCol="1" spcCol="1270" anchor="ctr" anchorCtr="0">
              <a:noAutofit/>
            </a:bodyPr>
            <a:lstStyle/>
            <a:p>
              <a:pPr algn="ctr" defTabSz="5053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44" b="1" dirty="0">
                  <a:solidFill>
                    <a:prstClr val="black"/>
                  </a:solidFill>
                  <a:latin typeface="Calibri" panose="020F0502020204030204"/>
                </a:rPr>
                <a:t>Hazard food characteristics of the selected food products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5537FC-D000-487E-8E93-9AE32104CBFC}"/>
                </a:ext>
              </a:extLst>
            </p:cNvPr>
            <p:cNvGrpSpPr/>
            <p:nvPr/>
          </p:nvGrpSpPr>
          <p:grpSpPr>
            <a:xfrm>
              <a:off x="1710899" y="1695711"/>
              <a:ext cx="604319" cy="560706"/>
              <a:chOff x="1725738" y="1748445"/>
              <a:chExt cx="604319" cy="560706"/>
            </a:xfrm>
          </p:grpSpPr>
          <p:pic>
            <p:nvPicPr>
              <p:cNvPr id="37" name="Graphic 36" descr="Fruit bowl with solid fill">
                <a:extLst>
                  <a:ext uri="{FF2B5EF4-FFF2-40B4-BE49-F238E27FC236}">
                    <a16:creationId xmlns:a16="http://schemas.microsoft.com/office/drawing/2014/main" id="{9384A1E8-0EA4-4EDA-81A6-50C7E56D7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25738" y="1791271"/>
                <a:ext cx="557078" cy="517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Graphic 38" descr="Germ with solid fill">
                <a:extLst>
                  <a:ext uri="{FF2B5EF4-FFF2-40B4-BE49-F238E27FC236}">
                    <a16:creationId xmlns:a16="http://schemas.microsoft.com/office/drawing/2014/main" id="{67AF891B-A7D5-4292-9C85-E6A42B386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911516" y="1748445"/>
                <a:ext cx="418541" cy="3890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A100B2-0BDD-4DD8-A742-10460790647C}"/>
                </a:ext>
              </a:extLst>
            </p:cNvPr>
            <p:cNvSpPr txBox="1"/>
            <p:nvPr/>
          </p:nvSpPr>
          <p:spPr>
            <a:xfrm>
              <a:off x="677334" y="1231707"/>
              <a:ext cx="956065" cy="315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solidFill>
                    <a:prstClr val="black"/>
                  </a:solidFill>
                  <a:latin typeface="Calibri" panose="020F0502020204030204"/>
                </a:rPr>
                <a:t>Step 1 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D824C3-1C07-4409-8132-B00799F1F558}"/>
                </a:ext>
              </a:extLst>
            </p:cNvPr>
            <p:cNvSpPr txBox="1"/>
            <p:nvPr/>
          </p:nvSpPr>
          <p:spPr>
            <a:xfrm>
              <a:off x="682592" y="1819851"/>
              <a:ext cx="950807" cy="315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solidFill>
                    <a:prstClr val="black"/>
                  </a:solidFill>
                  <a:latin typeface="Calibri" panose="020F0502020204030204"/>
                </a:rPr>
                <a:t>Step 2 - 6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CC9F74-9B8C-4B0A-B61C-844D7A9AF73B}"/>
                </a:ext>
              </a:extLst>
            </p:cNvPr>
            <p:cNvSpPr txBox="1"/>
            <p:nvPr/>
          </p:nvSpPr>
          <p:spPr>
            <a:xfrm>
              <a:off x="682592" y="2496405"/>
              <a:ext cx="950807" cy="315023"/>
            </a:xfrm>
            <a:prstGeom prst="rect">
              <a:avLst/>
            </a:prstGeom>
            <a:solidFill>
              <a:srgbClr val="D97C7C"/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solidFill>
                    <a:prstClr val="white"/>
                  </a:solidFill>
                  <a:latin typeface="Calibri" panose="020F0502020204030204"/>
                </a:rPr>
                <a:t>Step 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869369-A7D5-493A-894C-F6DFE47A0383}"/>
                </a:ext>
              </a:extLst>
            </p:cNvPr>
            <p:cNvSpPr txBox="1"/>
            <p:nvPr/>
          </p:nvSpPr>
          <p:spPr>
            <a:xfrm>
              <a:off x="682592" y="3121223"/>
              <a:ext cx="950807" cy="315023"/>
            </a:xfrm>
            <a:prstGeom prst="rect">
              <a:avLst/>
            </a:prstGeom>
            <a:solidFill>
              <a:srgbClr val="D97C7C"/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solidFill>
                    <a:prstClr val="white"/>
                  </a:solidFill>
                  <a:latin typeface="Calibri" panose="020F0502020204030204"/>
                </a:rPr>
                <a:t>Step 8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DDAA9-89D2-4CDA-BC7C-D1F7C1EA9485}"/>
                </a:ext>
              </a:extLst>
            </p:cNvPr>
            <p:cNvGrpSpPr/>
            <p:nvPr/>
          </p:nvGrpSpPr>
          <p:grpSpPr>
            <a:xfrm>
              <a:off x="1772947" y="2989934"/>
              <a:ext cx="3377161" cy="537830"/>
              <a:chOff x="1772947" y="3629731"/>
              <a:chExt cx="3377161" cy="537830"/>
            </a:xfrm>
            <a:solidFill>
              <a:srgbClr val="D97C7C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B276301-2932-4737-9BBF-3BAD7912EB3B}"/>
                  </a:ext>
                </a:extLst>
              </p:cNvPr>
              <p:cNvSpPr/>
              <p:nvPr/>
            </p:nvSpPr>
            <p:spPr>
              <a:xfrm>
                <a:off x="2364114" y="3649681"/>
                <a:ext cx="2785994" cy="517880"/>
              </a:xfrm>
              <a:custGeom>
                <a:avLst/>
                <a:gdLst>
                  <a:gd name="connsiteX0" fmla="*/ 0 w 2829521"/>
                  <a:gd name="connsiteY0" fmla="*/ 94316 h 565781"/>
                  <a:gd name="connsiteX1" fmla="*/ 94316 w 2829521"/>
                  <a:gd name="connsiteY1" fmla="*/ 0 h 565781"/>
                  <a:gd name="connsiteX2" fmla="*/ 2735205 w 2829521"/>
                  <a:gd name="connsiteY2" fmla="*/ 0 h 565781"/>
                  <a:gd name="connsiteX3" fmla="*/ 2829521 w 2829521"/>
                  <a:gd name="connsiteY3" fmla="*/ 94316 h 565781"/>
                  <a:gd name="connsiteX4" fmla="*/ 2829521 w 2829521"/>
                  <a:gd name="connsiteY4" fmla="*/ 471465 h 565781"/>
                  <a:gd name="connsiteX5" fmla="*/ 2735205 w 2829521"/>
                  <a:gd name="connsiteY5" fmla="*/ 565781 h 565781"/>
                  <a:gd name="connsiteX6" fmla="*/ 94316 w 2829521"/>
                  <a:gd name="connsiteY6" fmla="*/ 565781 h 565781"/>
                  <a:gd name="connsiteX7" fmla="*/ 0 w 2829521"/>
                  <a:gd name="connsiteY7" fmla="*/ 471465 h 565781"/>
                  <a:gd name="connsiteX8" fmla="*/ 0 w 2829521"/>
                  <a:gd name="connsiteY8" fmla="*/ 94316 h 56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521" h="565781">
                    <a:moveTo>
                      <a:pt x="0" y="94316"/>
                    </a:moveTo>
                    <a:cubicBezTo>
                      <a:pt x="0" y="42227"/>
                      <a:pt x="42227" y="0"/>
                      <a:pt x="94316" y="0"/>
                    </a:cubicBezTo>
                    <a:lnTo>
                      <a:pt x="2735205" y="0"/>
                    </a:lnTo>
                    <a:cubicBezTo>
                      <a:pt x="2787294" y="0"/>
                      <a:pt x="2829521" y="42227"/>
                      <a:pt x="2829521" y="94316"/>
                    </a:cubicBezTo>
                    <a:lnTo>
                      <a:pt x="2829521" y="471465"/>
                    </a:lnTo>
                    <a:cubicBezTo>
                      <a:pt x="2829521" y="523554"/>
                      <a:pt x="2787294" y="565781"/>
                      <a:pt x="2735205" y="565781"/>
                    </a:cubicBezTo>
                    <a:lnTo>
                      <a:pt x="94316" y="565781"/>
                    </a:lnTo>
                    <a:cubicBezTo>
                      <a:pt x="42227" y="565781"/>
                      <a:pt x="0" y="523554"/>
                      <a:pt x="0" y="471465"/>
                    </a:cubicBezTo>
                    <a:lnTo>
                      <a:pt x="0" y="9431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shade val="80000"/>
                  <a:hueOff val="0"/>
                  <a:satOff val="-32123"/>
                  <a:lumOff val="2114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9398" tIns="109398" rIns="109398" bIns="109398" numCol="1" spcCol="1270" anchor="ctr" anchorCtr="0">
                <a:noAutofit/>
              </a:bodyPr>
              <a:lstStyle/>
              <a:p>
                <a:pPr algn="ctr" defTabSz="50533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344" b="1" dirty="0">
                    <a:solidFill>
                      <a:prstClr val="white"/>
                    </a:solidFill>
                    <a:latin typeface="Calibri" panose="020F0502020204030204"/>
                  </a:rPr>
                  <a:t>Food </a:t>
                </a:r>
                <a:r>
                  <a:rPr lang="nl-NL" sz="1344" b="1" dirty="0" err="1">
                    <a:solidFill>
                      <a:prstClr val="white"/>
                    </a:solidFill>
                    <a:latin typeface="Calibri" panose="020F0502020204030204"/>
                  </a:rPr>
                  <a:t>consumption</a:t>
                </a:r>
                <a:r>
                  <a:rPr lang="nl-NL" sz="1344" b="1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endParaRPr lang="en-GB" sz="1344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9" name="Graphic 48" descr="Person eating with solid fill">
                <a:extLst>
                  <a:ext uri="{FF2B5EF4-FFF2-40B4-BE49-F238E27FC236}">
                    <a16:creationId xmlns:a16="http://schemas.microsoft.com/office/drawing/2014/main" id="{86EE2FF6-B04D-4472-8128-CEE04A462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1772947" y="3629731"/>
                <a:ext cx="533416" cy="5334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8ED716-D68F-42A5-9BAE-E94219C1F52C}"/>
                </a:ext>
              </a:extLst>
            </p:cNvPr>
            <p:cNvSpPr txBox="1"/>
            <p:nvPr/>
          </p:nvSpPr>
          <p:spPr>
            <a:xfrm>
              <a:off x="682592" y="3671064"/>
              <a:ext cx="950807" cy="315023"/>
            </a:xfrm>
            <a:prstGeom prst="rect">
              <a:avLst/>
            </a:prstGeom>
            <a:solidFill>
              <a:srgbClr val="E14E4E"/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solidFill>
                    <a:prstClr val="white"/>
                  </a:solidFill>
                  <a:latin typeface="Calibri" panose="020F0502020204030204"/>
                </a:rPr>
                <a:t>Step 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456721-203B-432E-9D17-4BF717ED8BA5}"/>
                </a:ext>
              </a:extLst>
            </p:cNvPr>
            <p:cNvSpPr txBox="1"/>
            <p:nvPr/>
          </p:nvSpPr>
          <p:spPr>
            <a:xfrm>
              <a:off x="677334" y="4337332"/>
              <a:ext cx="950807" cy="315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latin typeface="Calibri" panose="020F0502020204030204"/>
                </a:rPr>
                <a:t>Step 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80F9C5-E3A0-45A0-A1B7-BBB78D6D23B7}"/>
                </a:ext>
              </a:extLst>
            </p:cNvPr>
            <p:cNvSpPr txBox="1"/>
            <p:nvPr/>
          </p:nvSpPr>
          <p:spPr>
            <a:xfrm>
              <a:off x="677334" y="4946579"/>
              <a:ext cx="950807" cy="315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latin typeface="Calibri" panose="020F0502020204030204"/>
                </a:rPr>
                <a:t>Step 11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F7452C-952B-4D0C-9890-757C33A996BA}"/>
                </a:ext>
              </a:extLst>
            </p:cNvPr>
            <p:cNvSpPr txBox="1"/>
            <p:nvPr/>
          </p:nvSpPr>
          <p:spPr>
            <a:xfrm>
              <a:off x="677334" y="5511991"/>
              <a:ext cx="950807" cy="315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945032"/>
              <a:r>
                <a:rPr lang="en-GB" sz="1447" b="1" dirty="0">
                  <a:latin typeface="Calibri" panose="020F0502020204030204"/>
                </a:rPr>
                <a:t>Step 12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256DE4-6AE4-D41C-58ED-02AD02DD852D}"/>
              </a:ext>
            </a:extLst>
          </p:cNvPr>
          <p:cNvSpPr/>
          <p:nvPr/>
        </p:nvSpPr>
        <p:spPr>
          <a:xfrm>
            <a:off x="2750831" y="1923191"/>
            <a:ext cx="1622644" cy="535210"/>
          </a:xfrm>
          <a:custGeom>
            <a:avLst/>
            <a:gdLst>
              <a:gd name="connsiteX0" fmla="*/ 0 w 3429250"/>
              <a:gd name="connsiteY0" fmla="*/ 56578 h 565781"/>
              <a:gd name="connsiteX1" fmla="*/ 56578 w 3429250"/>
              <a:gd name="connsiteY1" fmla="*/ 0 h 565781"/>
              <a:gd name="connsiteX2" fmla="*/ 3372672 w 3429250"/>
              <a:gd name="connsiteY2" fmla="*/ 0 h 565781"/>
              <a:gd name="connsiteX3" fmla="*/ 3429250 w 3429250"/>
              <a:gd name="connsiteY3" fmla="*/ 56578 h 565781"/>
              <a:gd name="connsiteX4" fmla="*/ 3429250 w 3429250"/>
              <a:gd name="connsiteY4" fmla="*/ 509203 h 565781"/>
              <a:gd name="connsiteX5" fmla="*/ 3372672 w 3429250"/>
              <a:gd name="connsiteY5" fmla="*/ 565781 h 565781"/>
              <a:gd name="connsiteX6" fmla="*/ 56578 w 3429250"/>
              <a:gd name="connsiteY6" fmla="*/ 565781 h 565781"/>
              <a:gd name="connsiteX7" fmla="*/ 0 w 3429250"/>
              <a:gd name="connsiteY7" fmla="*/ 509203 h 565781"/>
              <a:gd name="connsiteX8" fmla="*/ 0 w 3429250"/>
              <a:gd name="connsiteY8" fmla="*/ 56578 h 56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9250" h="565781">
                <a:moveTo>
                  <a:pt x="0" y="56578"/>
                </a:moveTo>
                <a:cubicBezTo>
                  <a:pt x="0" y="25331"/>
                  <a:pt x="25331" y="0"/>
                  <a:pt x="56578" y="0"/>
                </a:cubicBezTo>
                <a:lnTo>
                  <a:pt x="3372672" y="0"/>
                </a:lnTo>
                <a:cubicBezTo>
                  <a:pt x="3403919" y="0"/>
                  <a:pt x="3429250" y="25331"/>
                  <a:pt x="3429250" y="56578"/>
                </a:cubicBezTo>
                <a:lnTo>
                  <a:pt x="3429250" y="509203"/>
                </a:lnTo>
                <a:cubicBezTo>
                  <a:pt x="3429250" y="540450"/>
                  <a:pt x="3403919" y="565781"/>
                  <a:pt x="3372672" y="565781"/>
                </a:cubicBezTo>
                <a:lnTo>
                  <a:pt x="56578" y="565781"/>
                </a:lnTo>
                <a:cubicBezTo>
                  <a:pt x="25331" y="565781"/>
                  <a:pt x="0" y="540450"/>
                  <a:pt x="0" y="509203"/>
                </a:cubicBezTo>
                <a:lnTo>
                  <a:pt x="0" y="56578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38" tIns="46000" rIns="60438" bIns="46000" numCol="1" spcCol="1270" anchor="ctr" anchorCtr="0">
            <a:noAutofit/>
          </a:bodyPr>
          <a:lstStyle/>
          <a:p>
            <a:pPr algn="ctr" defTabSz="10106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274" b="1" dirty="0">
                <a:solidFill>
                  <a:prstClr val="black"/>
                </a:solidFill>
                <a:latin typeface="Calibri" panose="020F0502020204030204"/>
              </a:rPr>
              <a:t>User input</a:t>
            </a:r>
            <a:endParaRPr lang="en-GB" sz="2274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C75EEC-3D18-B834-7612-C5A0377E29F5}"/>
              </a:ext>
            </a:extLst>
          </p:cNvPr>
          <p:cNvSpPr/>
          <p:nvPr/>
        </p:nvSpPr>
        <p:spPr>
          <a:xfrm>
            <a:off x="2750831" y="5282103"/>
            <a:ext cx="1622644" cy="535210"/>
          </a:xfrm>
          <a:custGeom>
            <a:avLst/>
            <a:gdLst>
              <a:gd name="connsiteX0" fmla="*/ 0 w 3429250"/>
              <a:gd name="connsiteY0" fmla="*/ 56578 h 565781"/>
              <a:gd name="connsiteX1" fmla="*/ 56578 w 3429250"/>
              <a:gd name="connsiteY1" fmla="*/ 0 h 565781"/>
              <a:gd name="connsiteX2" fmla="*/ 3372672 w 3429250"/>
              <a:gd name="connsiteY2" fmla="*/ 0 h 565781"/>
              <a:gd name="connsiteX3" fmla="*/ 3429250 w 3429250"/>
              <a:gd name="connsiteY3" fmla="*/ 56578 h 565781"/>
              <a:gd name="connsiteX4" fmla="*/ 3429250 w 3429250"/>
              <a:gd name="connsiteY4" fmla="*/ 509203 h 565781"/>
              <a:gd name="connsiteX5" fmla="*/ 3372672 w 3429250"/>
              <a:gd name="connsiteY5" fmla="*/ 565781 h 565781"/>
              <a:gd name="connsiteX6" fmla="*/ 56578 w 3429250"/>
              <a:gd name="connsiteY6" fmla="*/ 565781 h 565781"/>
              <a:gd name="connsiteX7" fmla="*/ 0 w 3429250"/>
              <a:gd name="connsiteY7" fmla="*/ 509203 h 565781"/>
              <a:gd name="connsiteX8" fmla="*/ 0 w 3429250"/>
              <a:gd name="connsiteY8" fmla="*/ 56578 h 56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9250" h="565781">
                <a:moveTo>
                  <a:pt x="0" y="56578"/>
                </a:moveTo>
                <a:cubicBezTo>
                  <a:pt x="0" y="25331"/>
                  <a:pt x="25331" y="0"/>
                  <a:pt x="56578" y="0"/>
                </a:cubicBezTo>
                <a:lnTo>
                  <a:pt x="3372672" y="0"/>
                </a:lnTo>
                <a:cubicBezTo>
                  <a:pt x="3403919" y="0"/>
                  <a:pt x="3429250" y="25331"/>
                  <a:pt x="3429250" y="56578"/>
                </a:cubicBezTo>
                <a:lnTo>
                  <a:pt x="3429250" y="509203"/>
                </a:lnTo>
                <a:cubicBezTo>
                  <a:pt x="3429250" y="540450"/>
                  <a:pt x="3403919" y="565781"/>
                  <a:pt x="3372672" y="565781"/>
                </a:cubicBezTo>
                <a:lnTo>
                  <a:pt x="56578" y="565781"/>
                </a:lnTo>
                <a:cubicBezTo>
                  <a:pt x="25331" y="565781"/>
                  <a:pt x="0" y="540450"/>
                  <a:pt x="0" y="509203"/>
                </a:cubicBezTo>
                <a:lnTo>
                  <a:pt x="0" y="56578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38" tIns="46000" rIns="60438" bIns="46000" numCol="1" spcCol="1270" anchor="ctr" anchorCtr="0">
            <a:noAutofit/>
          </a:bodyPr>
          <a:lstStyle/>
          <a:p>
            <a:pPr algn="ctr" defTabSz="10106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274" b="1" dirty="0">
                <a:solidFill>
                  <a:prstClr val="black"/>
                </a:solidFill>
                <a:latin typeface="Calibri" panose="020F0502020204030204"/>
              </a:rPr>
              <a:t>User </a:t>
            </a:r>
            <a:r>
              <a:rPr lang="nl-NL" sz="2274" b="1" dirty="0" err="1">
                <a:solidFill>
                  <a:prstClr val="black"/>
                </a:solidFill>
                <a:latin typeface="Calibri" panose="020F0502020204030204"/>
              </a:rPr>
              <a:t>optional</a:t>
            </a:r>
            <a:r>
              <a:rPr lang="nl-NL" sz="2274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2274" b="1" dirty="0" err="1">
                <a:solidFill>
                  <a:prstClr val="black"/>
                </a:solidFill>
                <a:latin typeface="Calibri" panose="020F0502020204030204"/>
              </a:rPr>
              <a:t>selection</a:t>
            </a:r>
            <a:endParaRPr lang="en-GB" sz="2274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40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E7395-C7A6-9541-5211-48F0FB115CB5}"/>
              </a:ext>
            </a:extLst>
          </p:cNvPr>
          <p:cNvSpPr txBox="1"/>
          <p:nvPr/>
        </p:nvSpPr>
        <p:spPr>
          <a:xfrm>
            <a:off x="270056" y="80543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study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40A87-0AF9-D3B6-4CB2-4543A7FA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08142"/>
              </p:ext>
            </p:extLst>
          </p:nvPr>
        </p:nvGraphicFramePr>
        <p:xfrm>
          <a:off x="361379" y="820785"/>
          <a:ext cx="4780890" cy="246129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4924">
                  <a:extLst>
                    <a:ext uri="{9D8B030D-6E8A-4147-A177-3AD203B41FA5}">
                      <a16:colId xmlns:a16="http://schemas.microsoft.com/office/drawing/2014/main" val="3537800611"/>
                    </a:ext>
                  </a:extLst>
                </a:gridCol>
                <a:gridCol w="2725966">
                  <a:extLst>
                    <a:ext uri="{9D8B030D-6E8A-4147-A177-3AD203B41FA5}">
                      <a16:colId xmlns:a16="http://schemas.microsoft.com/office/drawing/2014/main" val="942034997"/>
                    </a:ext>
                  </a:extLst>
                </a:gridCol>
              </a:tblGrid>
              <a:tr h="23574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Product: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u="none" strike="noStrike" dirty="0">
                          <a:effectLst/>
                        </a:rPr>
                        <a:t>Infant </a:t>
                      </a:r>
                      <a:r>
                        <a:rPr lang="nl-NL" sz="1400" b="1" u="none" strike="noStrike" dirty="0" err="1">
                          <a:effectLst/>
                        </a:rPr>
                        <a:t>formula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42946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Processing parameters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u="none" strike="noStrike" dirty="0" err="1">
                          <a:effectLst/>
                        </a:rPr>
                        <a:t>Thermal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pasteurization</a:t>
                      </a:r>
                      <a:r>
                        <a:rPr lang="nl-NL" sz="1400" u="none" strike="noStrike" dirty="0">
                          <a:effectLst/>
                        </a:rPr>
                        <a:t> (72°C, 30s)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8733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Recontamination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Possibility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Dry environment</a:t>
                      </a:r>
                    </a:p>
                    <a:p>
                      <a:pPr algn="l" fontAlgn="b"/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Addition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vitamins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trace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elements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75148"/>
                  </a:ext>
                </a:extLst>
              </a:tr>
              <a:tr h="41481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Post processing control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pH 6.5, Aw 0.2, transport at RT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342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Meal</a:t>
                      </a:r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preparation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75724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category: Milk and dairy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6281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consumption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0.457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2089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9418B3-6F70-0342-6E17-9056A8CB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63459"/>
              </p:ext>
            </p:extLst>
          </p:nvPr>
        </p:nvGraphicFramePr>
        <p:xfrm>
          <a:off x="270056" y="3728668"/>
          <a:ext cx="13445943" cy="3619525"/>
        </p:xfrm>
        <a:graphic>
          <a:graphicData uri="http://schemas.openxmlformats.org/drawingml/2006/table">
            <a:tbl>
              <a:tblPr/>
              <a:tblGrid>
                <a:gridCol w="597387">
                  <a:extLst>
                    <a:ext uri="{9D8B030D-6E8A-4147-A177-3AD203B41FA5}">
                      <a16:colId xmlns:a16="http://schemas.microsoft.com/office/drawing/2014/main" val="131454650"/>
                    </a:ext>
                  </a:extLst>
                </a:gridCol>
                <a:gridCol w="2895272">
                  <a:extLst>
                    <a:ext uri="{9D8B030D-6E8A-4147-A177-3AD203B41FA5}">
                      <a16:colId xmlns:a16="http://schemas.microsoft.com/office/drawing/2014/main" val="2205638395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3424236652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4035858641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2882434031"/>
                    </a:ext>
                  </a:extLst>
                </a:gridCol>
                <a:gridCol w="787034">
                  <a:extLst>
                    <a:ext uri="{9D8B030D-6E8A-4147-A177-3AD203B41FA5}">
                      <a16:colId xmlns:a16="http://schemas.microsoft.com/office/drawing/2014/main" val="2360441646"/>
                    </a:ext>
                  </a:extLst>
                </a:gridCol>
                <a:gridCol w="787034">
                  <a:extLst>
                    <a:ext uri="{9D8B030D-6E8A-4147-A177-3AD203B41FA5}">
                      <a16:colId xmlns:a16="http://schemas.microsoft.com/office/drawing/2014/main" val="1184820787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3690333641"/>
                    </a:ext>
                  </a:extLst>
                </a:gridCol>
                <a:gridCol w="644797">
                  <a:extLst>
                    <a:ext uri="{9D8B030D-6E8A-4147-A177-3AD203B41FA5}">
                      <a16:colId xmlns:a16="http://schemas.microsoft.com/office/drawing/2014/main" val="245371330"/>
                    </a:ext>
                  </a:extLst>
                </a:gridCol>
                <a:gridCol w="935590">
                  <a:extLst>
                    <a:ext uri="{9D8B030D-6E8A-4147-A177-3AD203B41FA5}">
                      <a16:colId xmlns:a16="http://schemas.microsoft.com/office/drawing/2014/main" val="3114206576"/>
                    </a:ext>
                  </a:extLst>
                </a:gridCol>
                <a:gridCol w="824963">
                  <a:extLst>
                    <a:ext uri="{9D8B030D-6E8A-4147-A177-3AD203B41FA5}">
                      <a16:colId xmlns:a16="http://schemas.microsoft.com/office/drawing/2014/main" val="1541362345"/>
                    </a:ext>
                  </a:extLst>
                </a:gridCol>
                <a:gridCol w="900822">
                  <a:extLst>
                    <a:ext uri="{9D8B030D-6E8A-4147-A177-3AD203B41FA5}">
                      <a16:colId xmlns:a16="http://schemas.microsoft.com/office/drawing/2014/main" val="4191944725"/>
                    </a:ext>
                  </a:extLst>
                </a:gridCol>
                <a:gridCol w="733300">
                  <a:extLst>
                    <a:ext uri="{9D8B030D-6E8A-4147-A177-3AD203B41FA5}">
                      <a16:colId xmlns:a16="http://schemas.microsoft.com/office/drawing/2014/main" val="606492832"/>
                    </a:ext>
                  </a:extLst>
                </a:gridCol>
                <a:gridCol w="1128397">
                  <a:extLst>
                    <a:ext uri="{9D8B030D-6E8A-4147-A177-3AD203B41FA5}">
                      <a16:colId xmlns:a16="http://schemas.microsoft.com/office/drawing/2014/main" val="2123233535"/>
                    </a:ext>
                  </a:extLst>
                </a:gridCol>
              </a:tblGrid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Procedures description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34336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inactivation = chance of survival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72488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(food)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73577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(dry environment)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82912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(S2+S3F*S3E)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99500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processing control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67449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of meal preparation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43347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C1A (S2+S3F*S3E)*S4*S5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02520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A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0.153846154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0.038461538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0.132478632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0.0213675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0.025641026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0.004273504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67070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B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0.117647059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0.160427807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0.005347594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0.016042781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0.0160428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0.005347594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0.005347594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0.037433155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19030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C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83692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D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0.588785047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0.009345794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0.028037383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0.317757009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0.028037383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0.018691589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0.009345794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909546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HFA_4th root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0.227191001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0.056362486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0.002051451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0.000162712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0.00637991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1.294E-05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0.0001361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0.00244856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8.40802E-05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8.55145E-06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0.000112463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89397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7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consumption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03391"/>
                  </a:ext>
                </a:extLst>
              </a:tr>
              <a:tr h="22612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Hazard severity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0.011006463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0.001467384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8.352036135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0.098744215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0.12298748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0.034497697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0452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Hazard identified in Midi app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97640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7.81E-08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7.66E-09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1.44E-18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5.53E-09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2.53E-14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6.07E-10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1.30E-12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2.04E-13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8.71E-11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7.08E-15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5.84E-14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1.84E-11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68024"/>
                  </a:ext>
                </a:extLst>
              </a:tr>
              <a:tr h="165592">
                <a:tc>
                  <a:txBody>
                    <a:bodyPr/>
                    <a:lstStyle/>
                    <a:p>
                      <a:pPr algn="ctr" fontAlgn="b"/>
                      <a:endParaRPr lang="nl-N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Final risk value_only HI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7.81E-08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7.66E-09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1.44E-18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5.53E-09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1.30E-12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2.04E-13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8.71E-11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7.08E-15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1.84E-11</a:t>
                      </a:r>
                    </a:p>
                  </a:txBody>
                  <a:tcPr marL="8575" marR="8575" marT="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01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822AEA-CEA9-A9C6-864B-43713AB34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60470"/>
              </p:ext>
            </p:extLst>
          </p:nvPr>
        </p:nvGraphicFramePr>
        <p:xfrm>
          <a:off x="7614000" y="571845"/>
          <a:ext cx="4508500" cy="2630805"/>
        </p:xfrm>
        <a:graphic>
          <a:graphicData uri="http://schemas.openxmlformats.org/drawingml/2006/table">
            <a:tbl>
              <a:tblPr/>
              <a:tblGrid>
                <a:gridCol w="2908300">
                  <a:extLst>
                    <a:ext uri="{9D8B030D-6E8A-4147-A177-3AD203B41FA5}">
                      <a16:colId xmlns:a16="http://schemas.microsoft.com/office/drawing/2014/main" val="295984308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960541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601061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nl-N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risk </a:t>
                      </a:r>
                      <a:r>
                        <a:rPr lang="nl-NL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Association </a:t>
                      </a:r>
                      <a:r>
                        <a:rPr lang="nl-NL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nl-N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5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7.81245E-08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50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7.66457E-09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837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5.52843E-09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8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8.71459E-11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42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1.84364E-11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05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1.29966E-12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08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2.03919E-13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29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7.07722E-15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4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1.43763E-18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147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00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8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1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8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E7395-C7A6-9541-5211-48F0FB115CB5}"/>
              </a:ext>
            </a:extLst>
          </p:cNvPr>
          <p:cNvSpPr txBox="1"/>
          <p:nvPr/>
        </p:nvSpPr>
        <p:spPr>
          <a:xfrm>
            <a:off x="270056" y="80543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study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40A87-0AF9-D3B6-4CB2-4543A7FA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0608"/>
              </p:ext>
            </p:extLst>
          </p:nvPr>
        </p:nvGraphicFramePr>
        <p:xfrm>
          <a:off x="361379" y="820785"/>
          <a:ext cx="4780890" cy="246129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4924">
                  <a:extLst>
                    <a:ext uri="{9D8B030D-6E8A-4147-A177-3AD203B41FA5}">
                      <a16:colId xmlns:a16="http://schemas.microsoft.com/office/drawing/2014/main" val="3537800611"/>
                    </a:ext>
                  </a:extLst>
                </a:gridCol>
                <a:gridCol w="2725966">
                  <a:extLst>
                    <a:ext uri="{9D8B030D-6E8A-4147-A177-3AD203B41FA5}">
                      <a16:colId xmlns:a16="http://schemas.microsoft.com/office/drawing/2014/main" val="942034997"/>
                    </a:ext>
                  </a:extLst>
                </a:gridCol>
              </a:tblGrid>
              <a:tr h="23574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Product: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Fruit puree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42946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Processing parameters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u="none" strike="noStrike" dirty="0" err="1">
                          <a:effectLst/>
                        </a:rPr>
                        <a:t>Thermal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boiling</a:t>
                      </a:r>
                      <a:r>
                        <a:rPr lang="nl-NL" sz="1400" u="none" strike="noStrike" dirty="0">
                          <a:effectLst/>
                        </a:rPr>
                        <a:t> (95°C, 3 min)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8733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Recontamination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Possibility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(no environment contaminant)</a:t>
                      </a:r>
                    </a:p>
                    <a:p>
                      <a:pPr algn="l" fontAlgn="b"/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Addition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vitamins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trace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elements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75148"/>
                  </a:ext>
                </a:extLst>
              </a:tr>
              <a:tr h="41481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Post processing control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pH 3.8, Aw 0.99, transport at RT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342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Meal</a:t>
                      </a:r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preparation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75724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category: Food of non-animal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origin_fruits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and vegetables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6281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consumption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0.457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2089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0DB529-296F-259B-7614-46F1EB381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30520"/>
              </p:ext>
            </p:extLst>
          </p:nvPr>
        </p:nvGraphicFramePr>
        <p:xfrm>
          <a:off x="7438733" y="685793"/>
          <a:ext cx="5216525" cy="2476500"/>
        </p:xfrm>
        <a:graphic>
          <a:graphicData uri="http://schemas.openxmlformats.org/drawingml/2006/table">
            <a:tbl>
              <a:tblPr/>
              <a:tblGrid>
                <a:gridCol w="3187700">
                  <a:extLst>
                    <a:ext uri="{9D8B030D-6E8A-4147-A177-3AD203B41FA5}">
                      <a16:colId xmlns:a16="http://schemas.microsoft.com/office/drawing/2014/main" val="2119075015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40520003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32651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91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</a:t>
                      </a:r>
                      <a:r>
                        <a:rPr lang="nl-NL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cereus</a:t>
                      </a:r>
                      <a:endParaRPr lang="nl-NL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1.05327E-10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11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1.18939E-11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535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7.64122E-12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10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6.53524E-12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19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5.12353E-13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699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5.85804E-14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21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2.32002E-14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89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1.45941E-14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43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</a:t>
                      </a:r>
                      <a:r>
                        <a:rPr lang="nl-NL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perfringens</a:t>
                      </a:r>
                      <a:endParaRPr lang="nl-NL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4.64466E-16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37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8.06854E-17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8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  <a:endParaRPr lang="nl-NL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2.82843E-18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109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7.57334E-19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0808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3B97C9-7F62-A258-E611-CEB8301B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5141"/>
              </p:ext>
            </p:extLst>
          </p:nvPr>
        </p:nvGraphicFramePr>
        <p:xfrm>
          <a:off x="270056" y="4250119"/>
          <a:ext cx="13088750" cy="3316552"/>
        </p:xfrm>
        <a:graphic>
          <a:graphicData uri="http://schemas.openxmlformats.org/drawingml/2006/table">
            <a:tbl>
              <a:tblPr/>
              <a:tblGrid>
                <a:gridCol w="556905">
                  <a:extLst>
                    <a:ext uri="{9D8B030D-6E8A-4147-A177-3AD203B41FA5}">
                      <a16:colId xmlns:a16="http://schemas.microsoft.com/office/drawing/2014/main" val="3981130493"/>
                    </a:ext>
                  </a:extLst>
                </a:gridCol>
                <a:gridCol w="2958376">
                  <a:extLst>
                    <a:ext uri="{9D8B030D-6E8A-4147-A177-3AD203B41FA5}">
                      <a16:colId xmlns:a16="http://schemas.microsoft.com/office/drawing/2014/main" val="2595439070"/>
                    </a:ext>
                  </a:extLst>
                </a:gridCol>
                <a:gridCol w="742541">
                  <a:extLst>
                    <a:ext uri="{9D8B030D-6E8A-4147-A177-3AD203B41FA5}">
                      <a16:colId xmlns:a16="http://schemas.microsoft.com/office/drawing/2014/main" val="2481552654"/>
                    </a:ext>
                  </a:extLst>
                </a:gridCol>
                <a:gridCol w="1037199">
                  <a:extLst>
                    <a:ext uri="{9D8B030D-6E8A-4147-A177-3AD203B41FA5}">
                      <a16:colId xmlns:a16="http://schemas.microsoft.com/office/drawing/2014/main" val="2322632708"/>
                    </a:ext>
                  </a:extLst>
                </a:gridCol>
                <a:gridCol w="742541">
                  <a:extLst>
                    <a:ext uri="{9D8B030D-6E8A-4147-A177-3AD203B41FA5}">
                      <a16:colId xmlns:a16="http://schemas.microsoft.com/office/drawing/2014/main" val="1940940536"/>
                    </a:ext>
                  </a:extLst>
                </a:gridCol>
                <a:gridCol w="733700">
                  <a:extLst>
                    <a:ext uri="{9D8B030D-6E8A-4147-A177-3AD203B41FA5}">
                      <a16:colId xmlns:a16="http://schemas.microsoft.com/office/drawing/2014/main" val="2870115831"/>
                    </a:ext>
                  </a:extLst>
                </a:gridCol>
                <a:gridCol w="733700">
                  <a:extLst>
                    <a:ext uri="{9D8B030D-6E8A-4147-A177-3AD203B41FA5}">
                      <a16:colId xmlns:a16="http://schemas.microsoft.com/office/drawing/2014/main" val="1382797694"/>
                    </a:ext>
                  </a:extLst>
                </a:gridCol>
                <a:gridCol w="766114">
                  <a:extLst>
                    <a:ext uri="{9D8B030D-6E8A-4147-A177-3AD203B41FA5}">
                      <a16:colId xmlns:a16="http://schemas.microsoft.com/office/drawing/2014/main" val="2000631578"/>
                    </a:ext>
                  </a:extLst>
                </a:gridCol>
                <a:gridCol w="601104">
                  <a:extLst>
                    <a:ext uri="{9D8B030D-6E8A-4147-A177-3AD203B41FA5}">
                      <a16:colId xmlns:a16="http://schemas.microsoft.com/office/drawing/2014/main" val="1828143460"/>
                    </a:ext>
                  </a:extLst>
                </a:gridCol>
                <a:gridCol w="872191">
                  <a:extLst>
                    <a:ext uri="{9D8B030D-6E8A-4147-A177-3AD203B41FA5}">
                      <a16:colId xmlns:a16="http://schemas.microsoft.com/office/drawing/2014/main" val="3093878658"/>
                    </a:ext>
                  </a:extLst>
                </a:gridCol>
                <a:gridCol w="769060">
                  <a:extLst>
                    <a:ext uri="{9D8B030D-6E8A-4147-A177-3AD203B41FA5}">
                      <a16:colId xmlns:a16="http://schemas.microsoft.com/office/drawing/2014/main" val="628952914"/>
                    </a:ext>
                  </a:extLst>
                </a:gridCol>
                <a:gridCol w="839778">
                  <a:extLst>
                    <a:ext uri="{9D8B030D-6E8A-4147-A177-3AD203B41FA5}">
                      <a16:colId xmlns:a16="http://schemas.microsoft.com/office/drawing/2014/main" val="1331886462"/>
                    </a:ext>
                  </a:extLst>
                </a:gridCol>
                <a:gridCol w="683608">
                  <a:extLst>
                    <a:ext uri="{9D8B030D-6E8A-4147-A177-3AD203B41FA5}">
                      <a16:colId xmlns:a16="http://schemas.microsoft.com/office/drawing/2014/main" val="1998045056"/>
                    </a:ext>
                  </a:extLst>
                </a:gridCol>
                <a:gridCol w="1051933">
                  <a:extLst>
                    <a:ext uri="{9D8B030D-6E8A-4147-A177-3AD203B41FA5}">
                      <a16:colId xmlns:a16="http://schemas.microsoft.com/office/drawing/2014/main" val="4168942229"/>
                    </a:ext>
                  </a:extLst>
                </a:gridCol>
              </a:tblGrid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5013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inactivation = chance of survival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37145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(dry ingredients)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7891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environment (none)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90839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(S2+S3F*S3E)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62000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processing control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85703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of meal preparation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27602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C1A ((S2+S3F*S3E)*S4*S5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20276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A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72624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B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0.001461988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93173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C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16034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D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1.39E-03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0.002785515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4.85E-01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3.48E-02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45972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root C1B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0.202200219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0.040085563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0.008564449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7.26485E-06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0.061922304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6.18352E-06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0.1273616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0.00263945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0.015386209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0.001171259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0.0001017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054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Severity C2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0.011006463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0.001467384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8.352036135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0.005325581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0.12298748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0.034497697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57582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C1C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26452"/>
                  </a:ext>
                </a:extLst>
              </a:tr>
              <a:tr h="1642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6.54E-12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5.12E-13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1.46E-14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2.32E-14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1.19E-11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7.57E-19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5.86E-14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1.05E-10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7.64E-12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4.64E-16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2.83E-18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8.07E-17</a:t>
                      </a:r>
                    </a:p>
                  </a:txBody>
                  <a:tcPr marL="8212" marR="8212" marT="82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7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1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71190-3ACE-6398-5778-30D7EBA83633}"/>
              </a:ext>
            </a:extLst>
          </p:cNvPr>
          <p:cNvSpPr txBox="1"/>
          <p:nvPr/>
        </p:nvSpPr>
        <p:spPr>
          <a:xfrm>
            <a:off x="270056" y="80543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study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FA0F9-B0E3-25F9-5989-F5190C3A9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8836"/>
              </p:ext>
            </p:extLst>
          </p:nvPr>
        </p:nvGraphicFramePr>
        <p:xfrm>
          <a:off x="361378" y="820785"/>
          <a:ext cx="4490153" cy="211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29959">
                  <a:extLst>
                    <a:ext uri="{9D8B030D-6E8A-4147-A177-3AD203B41FA5}">
                      <a16:colId xmlns:a16="http://schemas.microsoft.com/office/drawing/2014/main" val="3537800611"/>
                    </a:ext>
                  </a:extLst>
                </a:gridCol>
                <a:gridCol w="2560194">
                  <a:extLst>
                    <a:ext uri="{9D8B030D-6E8A-4147-A177-3AD203B41FA5}">
                      <a16:colId xmlns:a16="http://schemas.microsoft.com/office/drawing/2014/main" val="942034997"/>
                    </a:ext>
                  </a:extLst>
                </a:gridCol>
              </a:tblGrid>
              <a:tr h="23574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Product: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fruit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42946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Processing parameters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8733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Recontamination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Possibility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Human handling </a:t>
                      </a:r>
                    </a:p>
                    <a:p>
                      <a:pPr algn="l" fontAlgn="b"/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Spraying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water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vapor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75148"/>
                  </a:ext>
                </a:extLst>
              </a:tr>
              <a:tr h="41481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Post processing control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 4.2,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0.98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Tranported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4°C,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potential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abuse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342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Meal</a:t>
                      </a:r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preparation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75724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6281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consumption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2089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D37C51-E38A-8749-D9D6-2F9B03BA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94172"/>
              </p:ext>
            </p:extLst>
          </p:nvPr>
        </p:nvGraphicFramePr>
        <p:xfrm>
          <a:off x="6778728" y="561498"/>
          <a:ext cx="6436318" cy="2630805"/>
        </p:xfrm>
        <a:graphic>
          <a:graphicData uri="http://schemas.openxmlformats.org/drawingml/2006/table">
            <a:tbl>
              <a:tblPr/>
              <a:tblGrid>
                <a:gridCol w="2782200">
                  <a:extLst>
                    <a:ext uri="{9D8B030D-6E8A-4147-A177-3AD203B41FA5}">
                      <a16:colId xmlns:a16="http://schemas.microsoft.com/office/drawing/2014/main" val="1039736249"/>
                    </a:ext>
                  </a:extLst>
                </a:gridCol>
                <a:gridCol w="1728634">
                  <a:extLst>
                    <a:ext uri="{9D8B030D-6E8A-4147-A177-3AD203B41FA5}">
                      <a16:colId xmlns:a16="http://schemas.microsoft.com/office/drawing/2014/main" val="423285713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3230982805"/>
                    </a:ext>
                  </a:extLst>
                </a:gridCol>
                <a:gridCol w="828521">
                  <a:extLst>
                    <a:ext uri="{9D8B030D-6E8A-4147-A177-3AD203B41FA5}">
                      <a16:colId xmlns:a16="http://schemas.microsoft.com/office/drawing/2014/main" val="36341207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 noTA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 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 </a:t>
                      </a:r>
                      <a:r>
                        <a:rPr lang="nl-N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02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687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81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38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3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47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23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59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366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531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3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942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28CDFD-007D-555C-5B29-1007B327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99533"/>
              </p:ext>
            </p:extLst>
          </p:nvPr>
        </p:nvGraphicFramePr>
        <p:xfrm>
          <a:off x="105964" y="4479019"/>
          <a:ext cx="13503734" cy="3145232"/>
        </p:xfrm>
        <a:graphic>
          <a:graphicData uri="http://schemas.openxmlformats.org/drawingml/2006/table">
            <a:tbl>
              <a:tblPr/>
              <a:tblGrid>
                <a:gridCol w="565803">
                  <a:extLst>
                    <a:ext uri="{9D8B030D-6E8A-4147-A177-3AD203B41FA5}">
                      <a16:colId xmlns:a16="http://schemas.microsoft.com/office/drawing/2014/main" val="1710613279"/>
                    </a:ext>
                  </a:extLst>
                </a:gridCol>
                <a:gridCol w="2711539">
                  <a:extLst>
                    <a:ext uri="{9D8B030D-6E8A-4147-A177-3AD203B41FA5}">
                      <a16:colId xmlns:a16="http://schemas.microsoft.com/office/drawing/2014/main" val="750440506"/>
                    </a:ext>
                  </a:extLst>
                </a:gridCol>
                <a:gridCol w="1221418">
                  <a:extLst>
                    <a:ext uri="{9D8B030D-6E8A-4147-A177-3AD203B41FA5}">
                      <a16:colId xmlns:a16="http://schemas.microsoft.com/office/drawing/2014/main" val="3843551720"/>
                    </a:ext>
                  </a:extLst>
                </a:gridCol>
                <a:gridCol w="1053774">
                  <a:extLst>
                    <a:ext uri="{9D8B030D-6E8A-4147-A177-3AD203B41FA5}">
                      <a16:colId xmlns:a16="http://schemas.microsoft.com/office/drawing/2014/main" val="3548472048"/>
                    </a:ext>
                  </a:extLst>
                </a:gridCol>
                <a:gridCol w="754406">
                  <a:extLst>
                    <a:ext uri="{9D8B030D-6E8A-4147-A177-3AD203B41FA5}">
                      <a16:colId xmlns:a16="http://schemas.microsoft.com/office/drawing/2014/main" val="2972961645"/>
                    </a:ext>
                  </a:extLst>
                </a:gridCol>
                <a:gridCol w="745425">
                  <a:extLst>
                    <a:ext uri="{9D8B030D-6E8A-4147-A177-3AD203B41FA5}">
                      <a16:colId xmlns:a16="http://schemas.microsoft.com/office/drawing/2014/main" val="1477292106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val="799381752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val="2002401745"/>
                    </a:ext>
                  </a:extLst>
                </a:gridCol>
                <a:gridCol w="610710">
                  <a:extLst>
                    <a:ext uri="{9D8B030D-6E8A-4147-A177-3AD203B41FA5}">
                      <a16:colId xmlns:a16="http://schemas.microsoft.com/office/drawing/2014/main" val="1439284683"/>
                    </a:ext>
                  </a:extLst>
                </a:gridCol>
                <a:gridCol w="886128">
                  <a:extLst>
                    <a:ext uri="{9D8B030D-6E8A-4147-A177-3AD203B41FA5}">
                      <a16:colId xmlns:a16="http://schemas.microsoft.com/office/drawing/2014/main" val="35656237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118910201"/>
                    </a:ext>
                  </a:extLst>
                </a:gridCol>
                <a:gridCol w="853196">
                  <a:extLst>
                    <a:ext uri="{9D8B030D-6E8A-4147-A177-3AD203B41FA5}">
                      <a16:colId xmlns:a16="http://schemas.microsoft.com/office/drawing/2014/main" val="958157473"/>
                    </a:ext>
                  </a:extLst>
                </a:gridCol>
                <a:gridCol w="694532">
                  <a:extLst>
                    <a:ext uri="{9D8B030D-6E8A-4147-A177-3AD203B41FA5}">
                      <a16:colId xmlns:a16="http://schemas.microsoft.com/office/drawing/2014/main" val="1643260312"/>
                    </a:ext>
                  </a:extLst>
                </a:gridCol>
                <a:gridCol w="1068742">
                  <a:extLst>
                    <a:ext uri="{9D8B030D-6E8A-4147-A177-3AD203B41FA5}">
                      <a16:colId xmlns:a16="http://schemas.microsoft.com/office/drawing/2014/main" val="4137533574"/>
                    </a:ext>
                  </a:extLst>
                </a:gridCol>
              </a:tblGrid>
              <a:tr h="13514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188785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inactivation = chance of survival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22513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(human)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078774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(wet environment)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660841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(S2+S3F*S3E)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766771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processing control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454781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of meal preparation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632183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C1A ((S2+S3F*S3E)*S4*S5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1770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0.112195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0.012195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0.126829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0.017073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0.131707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0.097561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0.012195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0.046341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0.014634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08051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B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0.236842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0.100877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0.004386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0.010234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0.488304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0.010234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0.019006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0.002924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18295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0.166667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0.006944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0.173611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0.326389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0.006944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0.013889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631811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D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0.377437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0.043175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0.001393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0.002786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0.484680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0.012535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0.034819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80876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root C1B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0.202200219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0.040085563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0.008564449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7.26485E-06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0.061922304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6.18352E-06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0.1273616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0.00263945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0.015386209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0.001171259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0.0001017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96076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Severity C2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0.011006463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0.001467384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8.352036135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0.005325581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0.12298748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0.034497697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99756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C1C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46258"/>
                  </a:ext>
                </a:extLst>
              </a:tr>
              <a:tr h="159633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7.50E-09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5.80E-04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7.64E-09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4.64E-13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6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57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E7395-C7A6-9541-5211-48F0FB115CB5}"/>
              </a:ext>
            </a:extLst>
          </p:cNvPr>
          <p:cNvSpPr txBox="1"/>
          <p:nvPr/>
        </p:nvSpPr>
        <p:spPr>
          <a:xfrm>
            <a:off x="270056" y="80543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Case study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40A87-0AF9-D3B6-4CB2-4543A7FA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61192"/>
              </p:ext>
            </p:extLst>
          </p:nvPr>
        </p:nvGraphicFramePr>
        <p:xfrm>
          <a:off x="361379" y="820785"/>
          <a:ext cx="4780890" cy="261842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4924">
                  <a:extLst>
                    <a:ext uri="{9D8B030D-6E8A-4147-A177-3AD203B41FA5}">
                      <a16:colId xmlns:a16="http://schemas.microsoft.com/office/drawing/2014/main" val="3537800611"/>
                    </a:ext>
                  </a:extLst>
                </a:gridCol>
                <a:gridCol w="2725966">
                  <a:extLst>
                    <a:ext uri="{9D8B030D-6E8A-4147-A177-3AD203B41FA5}">
                      <a16:colId xmlns:a16="http://schemas.microsoft.com/office/drawing/2014/main" val="942034997"/>
                    </a:ext>
                  </a:extLst>
                </a:gridCol>
              </a:tblGrid>
              <a:tr h="23574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Product: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Simple </a:t>
                      </a: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cereal</a:t>
                      </a:r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42946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Processing parameters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u="none" strike="noStrike" dirty="0" err="1">
                          <a:effectLst/>
                        </a:rPr>
                        <a:t>Thermal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pasteurization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u="none" strike="noStrike" dirty="0">
                          <a:effectLst/>
                        </a:rPr>
                        <a:t>(65°C, 2X 1-3 min)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8733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Recontamination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Possibility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(Dry environment contaminant)</a:t>
                      </a:r>
                    </a:p>
                    <a:p>
                      <a:pPr algn="l" fontAlgn="b"/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Addition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vitamins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trace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elements</a:t>
                      </a:r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75148"/>
                  </a:ext>
                </a:extLst>
              </a:tr>
              <a:tr h="41481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Post processing control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pH 5.5, Aw 0.4, transport at RT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3428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Meal</a:t>
                      </a:r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preparation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Cooking &lt; 70°C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75724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category: Food of non-animal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origin_cereal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and cereal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6281"/>
                  </a:ext>
                </a:extLst>
              </a:tr>
              <a:tr h="15420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</a:t>
                      </a:r>
                      <a:r>
                        <a:rPr lang="nl-NL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consumption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0.457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2089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AA9CFB-0D8A-0D42-2CB1-0F1D984DD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7098"/>
              </p:ext>
            </p:extLst>
          </p:nvPr>
        </p:nvGraphicFramePr>
        <p:xfrm>
          <a:off x="7150350" y="962712"/>
          <a:ext cx="5473700" cy="2476500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1906310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668997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607673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07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503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44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38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0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8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2.98E-14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55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4.11E-15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87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6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2.36E-18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9176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BB572-02E3-BCC2-1740-24FE40EF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04031"/>
              </p:ext>
            </p:extLst>
          </p:nvPr>
        </p:nvGraphicFramePr>
        <p:xfrm>
          <a:off x="161086" y="4311420"/>
          <a:ext cx="13698464" cy="3264452"/>
        </p:xfrm>
        <a:graphic>
          <a:graphicData uri="http://schemas.openxmlformats.org/drawingml/2006/table">
            <a:tbl>
              <a:tblPr/>
              <a:tblGrid>
                <a:gridCol w="577445">
                  <a:extLst>
                    <a:ext uri="{9D8B030D-6E8A-4147-A177-3AD203B41FA5}">
                      <a16:colId xmlns:a16="http://schemas.microsoft.com/office/drawing/2014/main" val="2200737301"/>
                    </a:ext>
                  </a:extLst>
                </a:gridCol>
                <a:gridCol w="2681377">
                  <a:extLst>
                    <a:ext uri="{9D8B030D-6E8A-4147-A177-3AD203B41FA5}">
                      <a16:colId xmlns:a16="http://schemas.microsoft.com/office/drawing/2014/main" val="37701364"/>
                    </a:ext>
                  </a:extLst>
                </a:gridCol>
                <a:gridCol w="1246549">
                  <a:extLst>
                    <a:ext uri="{9D8B030D-6E8A-4147-A177-3AD203B41FA5}">
                      <a16:colId xmlns:a16="http://schemas.microsoft.com/office/drawing/2014/main" val="3917261801"/>
                    </a:ext>
                  </a:extLst>
                </a:gridCol>
                <a:gridCol w="1075456">
                  <a:extLst>
                    <a:ext uri="{9D8B030D-6E8A-4147-A177-3AD203B41FA5}">
                      <a16:colId xmlns:a16="http://schemas.microsoft.com/office/drawing/2014/main" val="680469826"/>
                    </a:ext>
                  </a:extLst>
                </a:gridCol>
                <a:gridCol w="769928">
                  <a:extLst>
                    <a:ext uri="{9D8B030D-6E8A-4147-A177-3AD203B41FA5}">
                      <a16:colId xmlns:a16="http://schemas.microsoft.com/office/drawing/2014/main" val="2563866840"/>
                    </a:ext>
                  </a:extLst>
                </a:gridCol>
                <a:gridCol w="760762">
                  <a:extLst>
                    <a:ext uri="{9D8B030D-6E8A-4147-A177-3AD203B41FA5}">
                      <a16:colId xmlns:a16="http://schemas.microsoft.com/office/drawing/2014/main" val="4118359272"/>
                    </a:ext>
                  </a:extLst>
                </a:gridCol>
                <a:gridCol w="794369">
                  <a:extLst>
                    <a:ext uri="{9D8B030D-6E8A-4147-A177-3AD203B41FA5}">
                      <a16:colId xmlns:a16="http://schemas.microsoft.com/office/drawing/2014/main" val="3298008888"/>
                    </a:ext>
                  </a:extLst>
                </a:gridCol>
                <a:gridCol w="794369">
                  <a:extLst>
                    <a:ext uri="{9D8B030D-6E8A-4147-A177-3AD203B41FA5}">
                      <a16:colId xmlns:a16="http://schemas.microsoft.com/office/drawing/2014/main" val="37606344"/>
                    </a:ext>
                  </a:extLst>
                </a:gridCol>
                <a:gridCol w="623276">
                  <a:extLst>
                    <a:ext uri="{9D8B030D-6E8A-4147-A177-3AD203B41FA5}">
                      <a16:colId xmlns:a16="http://schemas.microsoft.com/office/drawing/2014/main" val="3188509257"/>
                    </a:ext>
                  </a:extLst>
                </a:gridCol>
                <a:gridCol w="904361">
                  <a:extLst>
                    <a:ext uri="{9D8B030D-6E8A-4147-A177-3AD203B41FA5}">
                      <a16:colId xmlns:a16="http://schemas.microsoft.com/office/drawing/2014/main" val="2415607095"/>
                    </a:ext>
                  </a:extLst>
                </a:gridCol>
                <a:gridCol w="797425">
                  <a:extLst>
                    <a:ext uri="{9D8B030D-6E8A-4147-A177-3AD203B41FA5}">
                      <a16:colId xmlns:a16="http://schemas.microsoft.com/office/drawing/2014/main" val="1039529253"/>
                    </a:ext>
                  </a:extLst>
                </a:gridCol>
                <a:gridCol w="870752">
                  <a:extLst>
                    <a:ext uri="{9D8B030D-6E8A-4147-A177-3AD203B41FA5}">
                      <a16:colId xmlns:a16="http://schemas.microsoft.com/office/drawing/2014/main" val="1127343141"/>
                    </a:ext>
                  </a:extLst>
                </a:gridCol>
                <a:gridCol w="711664">
                  <a:extLst>
                    <a:ext uri="{9D8B030D-6E8A-4147-A177-3AD203B41FA5}">
                      <a16:colId xmlns:a16="http://schemas.microsoft.com/office/drawing/2014/main" val="3724052327"/>
                    </a:ext>
                  </a:extLst>
                </a:gridCol>
                <a:gridCol w="1090731">
                  <a:extLst>
                    <a:ext uri="{9D8B030D-6E8A-4147-A177-3AD203B41FA5}">
                      <a16:colId xmlns:a16="http://schemas.microsoft.com/office/drawing/2014/main" val="2402148047"/>
                    </a:ext>
                  </a:extLst>
                </a:gridCol>
              </a:tblGrid>
              <a:tr h="289247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aureus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Cronobacter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Listeria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Hepatitis 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Norovirus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cereus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bolutinum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perfringens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Trichinella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Cryptosporidium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53108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Processing inactivation = chance of survival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82205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(food)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59509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Recontamination possibility (dry environment)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95919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(S2+S3F*S3E)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3267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processing control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019764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 of meal preparation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6412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C1A ((S2+S3F*S3E)*S4*S5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1.01E-14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1.01E-07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52601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A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0814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B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9.05E-01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912470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8.11E-01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9.01E-03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60639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Prevalence D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8.85E-01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9.74E-02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2.78E-03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18224"/>
                  </a:ext>
                </a:extLst>
              </a:tr>
              <a:tr h="289247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root C1B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0.028382165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0.001562904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7.07529E-05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1.15858E-05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0.000204653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1.477E-05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0.00010305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7.26232E-06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6.24877E-06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13862"/>
                  </a:ext>
                </a:extLst>
              </a:tr>
              <a:tr h="28924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Severity C2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0.011006463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0.001467384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8.352036135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0.005325581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0.12298748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0.034497697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096760"/>
                  </a:ext>
                </a:extLst>
              </a:tr>
              <a:tr h="28924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7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 C1C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0.13835345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45462"/>
                  </a:ext>
                </a:extLst>
              </a:tr>
              <a:tr h="166559">
                <a:tc>
                  <a:txBody>
                    <a:bodyPr/>
                    <a:lstStyle/>
                    <a:p>
                      <a:pPr algn="ctr" fontAlgn="b"/>
                      <a:endParaRPr lang="nl-N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risk value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2.84E-11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6.19E-13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1.44E-22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1.15E-12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2.36E-18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7.37E-13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4.11E-15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2.50E-15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2.19E-12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2.41E-16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1.70E-16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2.98E-14</a:t>
                      </a:r>
                    </a:p>
                  </a:txBody>
                  <a:tcPr marL="7982" marR="7982" marT="79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8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9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345F276-8F52-481A-AE69-7A3459AD8D52}"/>
              </a:ext>
            </a:extLst>
          </p:cNvPr>
          <p:cNvSpPr/>
          <p:nvPr/>
        </p:nvSpPr>
        <p:spPr>
          <a:xfrm>
            <a:off x="4206633" y="139768"/>
            <a:ext cx="6546879" cy="640705"/>
          </a:xfrm>
          <a:custGeom>
            <a:avLst/>
            <a:gdLst>
              <a:gd name="connsiteX0" fmla="*/ 0 w 3429250"/>
              <a:gd name="connsiteY0" fmla="*/ 56578 h 565781"/>
              <a:gd name="connsiteX1" fmla="*/ 56578 w 3429250"/>
              <a:gd name="connsiteY1" fmla="*/ 0 h 565781"/>
              <a:gd name="connsiteX2" fmla="*/ 3372672 w 3429250"/>
              <a:gd name="connsiteY2" fmla="*/ 0 h 565781"/>
              <a:gd name="connsiteX3" fmla="*/ 3429250 w 3429250"/>
              <a:gd name="connsiteY3" fmla="*/ 56578 h 565781"/>
              <a:gd name="connsiteX4" fmla="*/ 3429250 w 3429250"/>
              <a:gd name="connsiteY4" fmla="*/ 509203 h 565781"/>
              <a:gd name="connsiteX5" fmla="*/ 3372672 w 3429250"/>
              <a:gd name="connsiteY5" fmla="*/ 565781 h 565781"/>
              <a:gd name="connsiteX6" fmla="*/ 56578 w 3429250"/>
              <a:gd name="connsiteY6" fmla="*/ 565781 h 565781"/>
              <a:gd name="connsiteX7" fmla="*/ 0 w 3429250"/>
              <a:gd name="connsiteY7" fmla="*/ 509203 h 565781"/>
              <a:gd name="connsiteX8" fmla="*/ 0 w 3429250"/>
              <a:gd name="connsiteY8" fmla="*/ 56578 h 56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9250" h="565781">
                <a:moveTo>
                  <a:pt x="0" y="56578"/>
                </a:moveTo>
                <a:cubicBezTo>
                  <a:pt x="0" y="25331"/>
                  <a:pt x="25331" y="0"/>
                  <a:pt x="56578" y="0"/>
                </a:cubicBezTo>
                <a:lnTo>
                  <a:pt x="3372672" y="0"/>
                </a:lnTo>
                <a:cubicBezTo>
                  <a:pt x="3403919" y="0"/>
                  <a:pt x="3429250" y="25331"/>
                  <a:pt x="3429250" y="56578"/>
                </a:cubicBezTo>
                <a:lnTo>
                  <a:pt x="3429250" y="509203"/>
                </a:lnTo>
                <a:cubicBezTo>
                  <a:pt x="3429250" y="540450"/>
                  <a:pt x="3403919" y="565781"/>
                  <a:pt x="3372672" y="565781"/>
                </a:cubicBezTo>
                <a:lnTo>
                  <a:pt x="56578" y="565781"/>
                </a:lnTo>
                <a:cubicBezTo>
                  <a:pt x="25331" y="565781"/>
                  <a:pt x="0" y="540450"/>
                  <a:pt x="0" y="509203"/>
                </a:cubicBezTo>
                <a:lnTo>
                  <a:pt x="0" y="56578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38" tIns="46000" rIns="60438" bIns="46000" numCol="1" spcCol="1270" anchor="ctr" anchorCtr="0">
            <a:noAutofit/>
          </a:bodyPr>
          <a:lstStyle/>
          <a:p>
            <a:pPr algn="ctr" defTabSz="10106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400" b="1" dirty="0" err="1">
                <a:solidFill>
                  <a:prstClr val="black"/>
                </a:solidFill>
                <a:latin typeface="Calibri" panose="020F0502020204030204"/>
              </a:rPr>
              <a:t>Microbial</a:t>
            </a:r>
            <a:r>
              <a:rPr lang="nl-NL" sz="2400" b="1" dirty="0">
                <a:solidFill>
                  <a:prstClr val="black"/>
                </a:solidFill>
                <a:latin typeface="Calibri" panose="020F0502020204030204"/>
              </a:rPr>
              <a:t> Hazards Risk Ranking DSS Procedures</a:t>
            </a:r>
            <a:endParaRPr lang="en-GB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文本框 27">
            <a:extLst>
              <a:ext uri="{FF2B5EF4-FFF2-40B4-BE49-F238E27FC236}">
                <a16:creationId xmlns:a16="http://schemas.microsoft.com/office/drawing/2014/main" id="{0387EF2D-79CF-4419-85D5-823B73CF424D}"/>
              </a:ext>
            </a:extLst>
          </p:cNvPr>
          <p:cNvSpPr txBox="1"/>
          <p:nvPr/>
        </p:nvSpPr>
        <p:spPr>
          <a:xfrm>
            <a:off x="8810538" y="6342694"/>
            <a:ext cx="1396539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Hazard Severity</a:t>
            </a:r>
          </a:p>
          <a:p>
            <a:pPr algn="ctr" defTabSz="945032"/>
            <a:r>
              <a:rPr kumimoji="1" lang="en-GB" altLang="zh-CN" sz="16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DALY/case</a:t>
            </a:r>
            <a:endParaRPr kumimoji="1" lang="en-US" altLang="zh-CN" sz="16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文本框 25">
            <a:extLst>
              <a:ext uri="{FF2B5EF4-FFF2-40B4-BE49-F238E27FC236}">
                <a16:creationId xmlns:a16="http://schemas.microsoft.com/office/drawing/2014/main" id="{C273C7A1-C65E-4D12-B9FD-AC82B01CD976}"/>
              </a:ext>
            </a:extLst>
          </p:cNvPr>
          <p:cNvSpPr txBox="1"/>
          <p:nvPr/>
        </p:nvSpPr>
        <p:spPr>
          <a:xfrm>
            <a:off x="4898001" y="2324853"/>
            <a:ext cx="2289791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Food products selection </a:t>
            </a:r>
          </a:p>
          <a:p>
            <a:pPr algn="ctr" defTabSz="945032"/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&amp; relevant hazard-food pairing</a:t>
            </a:r>
          </a:p>
        </p:txBody>
      </p:sp>
      <p:sp>
        <p:nvSpPr>
          <p:cNvPr id="64" name="文本框 26">
            <a:extLst>
              <a:ext uri="{FF2B5EF4-FFF2-40B4-BE49-F238E27FC236}">
                <a16:creationId xmlns:a16="http://schemas.microsoft.com/office/drawing/2014/main" id="{CA344306-6966-4886-A7DF-2ECAADF74ED2}"/>
              </a:ext>
            </a:extLst>
          </p:cNvPr>
          <p:cNvSpPr txBox="1"/>
          <p:nvPr/>
        </p:nvSpPr>
        <p:spPr>
          <a:xfrm>
            <a:off x="7028009" y="2341431"/>
            <a:ext cx="184327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Processing techniques &amp; inactivation efficacy</a:t>
            </a:r>
            <a:endParaRPr kumimoji="1" lang="en-US" altLang="zh-CN" sz="14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文本框 28">
            <a:extLst>
              <a:ext uri="{FF2B5EF4-FFF2-40B4-BE49-F238E27FC236}">
                <a16:creationId xmlns:a16="http://schemas.microsoft.com/office/drawing/2014/main" id="{04C08EA3-7FC3-4CA5-8057-285D9D48B1B9}"/>
              </a:ext>
            </a:extLst>
          </p:cNvPr>
          <p:cNvSpPr txBox="1"/>
          <p:nvPr/>
        </p:nvSpPr>
        <p:spPr>
          <a:xfrm>
            <a:off x="8730920" y="4365176"/>
            <a:ext cx="2054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Post-processing Control </a:t>
            </a:r>
          </a:p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(intrinsic factor-</a:t>
            </a:r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growth opportunity in food)</a:t>
            </a:r>
          </a:p>
        </p:txBody>
      </p:sp>
      <p:sp>
        <p:nvSpPr>
          <p:cNvPr id="74" name="文本框 42">
            <a:extLst>
              <a:ext uri="{FF2B5EF4-FFF2-40B4-BE49-F238E27FC236}">
                <a16:creationId xmlns:a16="http://schemas.microsoft.com/office/drawing/2014/main" id="{5965C727-62BC-4207-803C-DB27E3169627}"/>
              </a:ext>
            </a:extLst>
          </p:cNvPr>
          <p:cNvSpPr txBox="1"/>
          <p:nvPr/>
        </p:nvSpPr>
        <p:spPr>
          <a:xfrm>
            <a:off x="2979178" y="1758758"/>
            <a:ext cx="83872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8" name="文本框 24">
            <a:extLst>
              <a:ext uri="{FF2B5EF4-FFF2-40B4-BE49-F238E27FC236}">
                <a16:creationId xmlns:a16="http://schemas.microsoft.com/office/drawing/2014/main" id="{BDFAD3A4-723A-42A8-83F2-45CB48184038}"/>
              </a:ext>
            </a:extLst>
          </p:cNvPr>
          <p:cNvSpPr txBox="1"/>
          <p:nvPr/>
        </p:nvSpPr>
        <p:spPr>
          <a:xfrm>
            <a:off x="3797603" y="2246392"/>
            <a:ext cx="1283937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Raw materials</a:t>
            </a:r>
          </a:p>
        </p:txBody>
      </p:sp>
      <p:sp>
        <p:nvSpPr>
          <p:cNvPr id="79" name="文本框 26">
            <a:extLst>
              <a:ext uri="{FF2B5EF4-FFF2-40B4-BE49-F238E27FC236}">
                <a16:creationId xmlns:a16="http://schemas.microsoft.com/office/drawing/2014/main" id="{CE4E3DD4-00E3-4A72-957C-B0686A936907}"/>
              </a:ext>
            </a:extLst>
          </p:cNvPr>
          <p:cNvSpPr txBox="1"/>
          <p:nvPr/>
        </p:nvSpPr>
        <p:spPr>
          <a:xfrm>
            <a:off x="10576683" y="3207019"/>
            <a:ext cx="1878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Post-processing Control</a:t>
            </a:r>
          </a:p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 (extrinsic factor-environment)</a:t>
            </a:r>
          </a:p>
        </p:txBody>
      </p:sp>
      <p:sp>
        <p:nvSpPr>
          <p:cNvPr id="80" name="文本框 27">
            <a:extLst>
              <a:ext uri="{FF2B5EF4-FFF2-40B4-BE49-F238E27FC236}">
                <a16:creationId xmlns:a16="http://schemas.microsoft.com/office/drawing/2014/main" id="{DDDBF178-596B-4EE6-B9FA-B382277E3AF9}"/>
              </a:ext>
            </a:extLst>
          </p:cNvPr>
          <p:cNvSpPr txBox="1"/>
          <p:nvPr/>
        </p:nvSpPr>
        <p:spPr>
          <a:xfrm>
            <a:off x="2788026" y="3646978"/>
            <a:ext cx="254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Hazard Food Characteristic</a:t>
            </a:r>
          </a:p>
          <a:p>
            <a:pPr algn="ctr" defTabSz="945032"/>
            <a:r>
              <a:rPr kumimoji="1" lang="en-GB" altLang="zh-CN" sz="16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Steps 2-5</a:t>
            </a:r>
            <a:endParaRPr kumimoji="1" lang="en-US" altLang="zh-CN" sz="16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文本框 27">
            <a:extLst>
              <a:ext uri="{FF2B5EF4-FFF2-40B4-BE49-F238E27FC236}">
                <a16:creationId xmlns:a16="http://schemas.microsoft.com/office/drawing/2014/main" id="{BF3E5D04-C4B2-4438-A9A3-AA28AA94E819}"/>
              </a:ext>
            </a:extLst>
          </p:cNvPr>
          <p:cNvSpPr txBox="1"/>
          <p:nvPr/>
        </p:nvSpPr>
        <p:spPr>
          <a:xfrm>
            <a:off x="4853306" y="6333721"/>
            <a:ext cx="2049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5032"/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Hazard Food Association</a:t>
            </a:r>
          </a:p>
          <a:p>
            <a:pPr marL="177188" indent="-177188" defTabSz="945032">
              <a:buFont typeface="Wingdings" panose="05000000000000000000" pitchFamily="2" charset="2"/>
              <a:buChar char="§"/>
            </a:pPr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Outbreak prevalence</a:t>
            </a:r>
          </a:p>
          <a:p>
            <a:pPr marL="177188" indent="-177188" defTabSz="945032">
              <a:buFont typeface="Wingdings" panose="05000000000000000000" pitchFamily="2" charset="2"/>
              <a:buChar char="§"/>
            </a:pPr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Contamination prevalence</a:t>
            </a:r>
          </a:p>
          <a:p>
            <a:pPr marL="177188" indent="-177188" defTabSz="945032">
              <a:buFont typeface="Wingdings" panose="05000000000000000000" pitchFamily="2" charset="2"/>
              <a:buChar char="§"/>
            </a:pPr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Sampling prevalence</a:t>
            </a:r>
            <a:endParaRPr kumimoji="1" lang="en-GB" altLang="zh-CN" sz="16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矩形 6">
            <a:extLst>
              <a:ext uri="{FF2B5EF4-FFF2-40B4-BE49-F238E27FC236}">
                <a16:creationId xmlns:a16="http://schemas.microsoft.com/office/drawing/2014/main" id="{66A507B7-2987-4131-9ED4-362424292E43}"/>
              </a:ext>
            </a:extLst>
          </p:cNvPr>
          <p:cNvSpPr/>
          <p:nvPr/>
        </p:nvSpPr>
        <p:spPr>
          <a:xfrm>
            <a:off x="4720852" y="1880449"/>
            <a:ext cx="5017809" cy="195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3" name="任意形状 13">
            <a:extLst>
              <a:ext uri="{FF2B5EF4-FFF2-40B4-BE49-F238E27FC236}">
                <a16:creationId xmlns:a16="http://schemas.microsoft.com/office/drawing/2014/main" id="{9ACD042B-2A42-4E10-8612-ACDB1D9F1415}"/>
              </a:ext>
            </a:extLst>
          </p:cNvPr>
          <p:cNvSpPr/>
          <p:nvPr/>
        </p:nvSpPr>
        <p:spPr>
          <a:xfrm>
            <a:off x="4720852" y="3866566"/>
            <a:ext cx="936832" cy="2181149"/>
          </a:xfrm>
          <a:custGeom>
            <a:avLst/>
            <a:gdLst>
              <a:gd name="connsiteX0" fmla="*/ 981303 w 981303"/>
              <a:gd name="connsiteY0" fmla="*/ 0 h 1962606"/>
              <a:gd name="connsiteX1" fmla="*/ 981303 w 981303"/>
              <a:gd name="connsiteY1" fmla="*/ 175987 h 1962606"/>
              <a:gd name="connsiteX2" fmla="*/ 175987 w 981303"/>
              <a:gd name="connsiteY2" fmla="*/ 981303 h 1962606"/>
              <a:gd name="connsiteX3" fmla="*/ 981303 w 981303"/>
              <a:gd name="connsiteY3" fmla="*/ 1786619 h 1962606"/>
              <a:gd name="connsiteX4" fmla="*/ 981303 w 981303"/>
              <a:gd name="connsiteY4" fmla="*/ 1962606 h 1962606"/>
              <a:gd name="connsiteX5" fmla="*/ 0 w 981303"/>
              <a:gd name="connsiteY5" fmla="*/ 981303 h 1962606"/>
              <a:gd name="connsiteX6" fmla="*/ 981303 w 981303"/>
              <a:gd name="connsiteY6" fmla="*/ 0 h 196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1303" h="1962606">
                <a:moveTo>
                  <a:pt x="981303" y="0"/>
                </a:moveTo>
                <a:lnTo>
                  <a:pt x="981303" y="175987"/>
                </a:lnTo>
                <a:cubicBezTo>
                  <a:pt x="536539" y="175987"/>
                  <a:pt x="175987" y="536539"/>
                  <a:pt x="175987" y="981303"/>
                </a:cubicBezTo>
                <a:cubicBezTo>
                  <a:pt x="175987" y="1426067"/>
                  <a:pt x="536539" y="1786619"/>
                  <a:pt x="981303" y="1786619"/>
                </a:cubicBezTo>
                <a:lnTo>
                  <a:pt x="981303" y="1962606"/>
                </a:lnTo>
                <a:cubicBezTo>
                  <a:pt x="439344" y="1962606"/>
                  <a:pt x="0" y="1523262"/>
                  <a:pt x="0" y="981303"/>
                </a:cubicBezTo>
                <a:cubicBezTo>
                  <a:pt x="0" y="439344"/>
                  <a:pt x="439344" y="0"/>
                  <a:pt x="981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4" name="任意形状 10">
            <a:extLst>
              <a:ext uri="{FF2B5EF4-FFF2-40B4-BE49-F238E27FC236}">
                <a16:creationId xmlns:a16="http://schemas.microsoft.com/office/drawing/2014/main" id="{797B1178-9C19-43B3-95B4-381050600A2D}"/>
              </a:ext>
            </a:extLst>
          </p:cNvPr>
          <p:cNvSpPr/>
          <p:nvPr/>
        </p:nvSpPr>
        <p:spPr>
          <a:xfrm>
            <a:off x="9738661" y="1880449"/>
            <a:ext cx="936832" cy="2181149"/>
          </a:xfrm>
          <a:custGeom>
            <a:avLst/>
            <a:gdLst>
              <a:gd name="connsiteX0" fmla="*/ 0 w 981303"/>
              <a:gd name="connsiteY0" fmla="*/ 0 h 1962606"/>
              <a:gd name="connsiteX1" fmla="*/ 981303 w 981303"/>
              <a:gd name="connsiteY1" fmla="*/ 981303 h 1962606"/>
              <a:gd name="connsiteX2" fmla="*/ 0 w 981303"/>
              <a:gd name="connsiteY2" fmla="*/ 1962606 h 1962606"/>
              <a:gd name="connsiteX3" fmla="*/ 0 w 981303"/>
              <a:gd name="connsiteY3" fmla="*/ 1786619 h 1962606"/>
              <a:gd name="connsiteX4" fmla="*/ 805316 w 981303"/>
              <a:gd name="connsiteY4" fmla="*/ 981303 h 1962606"/>
              <a:gd name="connsiteX5" fmla="*/ 0 w 981303"/>
              <a:gd name="connsiteY5" fmla="*/ 175987 h 1962606"/>
              <a:gd name="connsiteX6" fmla="*/ 0 w 981303"/>
              <a:gd name="connsiteY6" fmla="*/ 0 h 196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1303" h="1962606">
                <a:moveTo>
                  <a:pt x="0" y="0"/>
                </a:moveTo>
                <a:cubicBezTo>
                  <a:pt x="541959" y="0"/>
                  <a:pt x="981303" y="439344"/>
                  <a:pt x="981303" y="981303"/>
                </a:cubicBezTo>
                <a:cubicBezTo>
                  <a:pt x="981303" y="1523262"/>
                  <a:pt x="541959" y="1962606"/>
                  <a:pt x="0" y="1962606"/>
                </a:cubicBezTo>
                <a:lnTo>
                  <a:pt x="0" y="1786619"/>
                </a:lnTo>
                <a:cubicBezTo>
                  <a:pt x="444764" y="1786619"/>
                  <a:pt x="805316" y="1426067"/>
                  <a:pt x="805316" y="981303"/>
                </a:cubicBezTo>
                <a:cubicBezTo>
                  <a:pt x="805316" y="536539"/>
                  <a:pt x="444764" y="175987"/>
                  <a:pt x="0" y="1759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5" name="矩形 14">
            <a:extLst>
              <a:ext uri="{FF2B5EF4-FFF2-40B4-BE49-F238E27FC236}">
                <a16:creationId xmlns:a16="http://schemas.microsoft.com/office/drawing/2014/main" id="{7DF9FB26-62E7-430B-9F4A-596C6146BE2A}"/>
              </a:ext>
            </a:extLst>
          </p:cNvPr>
          <p:cNvSpPr/>
          <p:nvPr/>
        </p:nvSpPr>
        <p:spPr>
          <a:xfrm>
            <a:off x="5656025" y="3866566"/>
            <a:ext cx="4082638" cy="195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6" name="矩形 15">
            <a:extLst>
              <a:ext uri="{FF2B5EF4-FFF2-40B4-BE49-F238E27FC236}">
                <a16:creationId xmlns:a16="http://schemas.microsoft.com/office/drawing/2014/main" id="{DDF94340-25A7-4FD2-A092-C67A2A41AEEA}"/>
              </a:ext>
            </a:extLst>
          </p:cNvPr>
          <p:cNvSpPr/>
          <p:nvPr/>
        </p:nvSpPr>
        <p:spPr>
          <a:xfrm>
            <a:off x="5656025" y="5852683"/>
            <a:ext cx="5017809" cy="195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椭圆 16">
            <a:extLst>
              <a:ext uri="{FF2B5EF4-FFF2-40B4-BE49-F238E27FC236}">
                <a16:creationId xmlns:a16="http://schemas.microsoft.com/office/drawing/2014/main" id="{BFB9D440-6D95-41EF-BAA5-2B5053E21CA2}"/>
              </a:ext>
            </a:extLst>
          </p:cNvPr>
          <p:cNvSpPr/>
          <p:nvPr/>
        </p:nvSpPr>
        <p:spPr>
          <a:xfrm>
            <a:off x="4119324" y="1687990"/>
            <a:ext cx="601528" cy="57994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椭圆 22">
            <a:extLst>
              <a:ext uri="{FF2B5EF4-FFF2-40B4-BE49-F238E27FC236}">
                <a16:creationId xmlns:a16="http://schemas.microsoft.com/office/drawing/2014/main" id="{EBF6A224-42F4-4159-807E-AC0CF42CA112}"/>
              </a:ext>
            </a:extLst>
          </p:cNvPr>
          <p:cNvSpPr/>
          <p:nvPr/>
        </p:nvSpPr>
        <p:spPr>
          <a:xfrm>
            <a:off x="9317870" y="3658559"/>
            <a:ext cx="601528" cy="579949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glow rad="98108">
              <a:schemeClr val="bg1">
                <a:lumMod val="65000"/>
                <a:alpha val="2365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65" name="图形 41" descr="Upward trend with solid fill">
            <a:extLst>
              <a:ext uri="{FF2B5EF4-FFF2-40B4-BE49-F238E27FC236}">
                <a16:creationId xmlns:a16="http://schemas.microsoft.com/office/drawing/2014/main" id="{AC9081FF-8222-4A00-8177-B2D11AA8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16420" y="3732988"/>
            <a:ext cx="402018" cy="3875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65B2E3-496E-AF41-02A5-A3BAEBF64C10}"/>
              </a:ext>
            </a:extLst>
          </p:cNvPr>
          <p:cNvGrpSpPr/>
          <p:nvPr/>
        </p:nvGrpSpPr>
        <p:grpSpPr>
          <a:xfrm>
            <a:off x="5599720" y="3617107"/>
            <a:ext cx="838720" cy="579951"/>
            <a:chOff x="4378908" y="4473286"/>
            <a:chExt cx="838720" cy="579951"/>
          </a:xfrm>
        </p:grpSpPr>
        <p:sp>
          <p:nvSpPr>
            <p:cNvPr id="162" name="椭圆 21">
              <a:extLst>
                <a:ext uri="{FF2B5EF4-FFF2-40B4-BE49-F238E27FC236}">
                  <a16:creationId xmlns:a16="http://schemas.microsoft.com/office/drawing/2014/main" id="{73B421B4-2757-4B68-8960-EBF1EAA25267}"/>
                </a:ext>
              </a:extLst>
            </p:cNvPr>
            <p:cNvSpPr/>
            <p:nvPr/>
          </p:nvSpPr>
          <p:spPr>
            <a:xfrm>
              <a:off x="4506825" y="4473286"/>
              <a:ext cx="601529" cy="57995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CB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45032"/>
              <a:endParaRPr kumimoji="1" lang="zh-CN" altLang="en-US" sz="16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3" name="文本框 43">
              <a:extLst>
                <a:ext uri="{FF2B5EF4-FFF2-40B4-BE49-F238E27FC236}">
                  <a16:creationId xmlns:a16="http://schemas.microsoft.com/office/drawing/2014/main" id="{4D646C0A-A683-4D15-9C6D-8B29C69B6218}"/>
                </a:ext>
              </a:extLst>
            </p:cNvPr>
            <p:cNvSpPr txBox="1"/>
            <p:nvPr/>
          </p:nvSpPr>
          <p:spPr>
            <a:xfrm>
              <a:off x="4378908" y="4496899"/>
              <a:ext cx="838720" cy="42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45032">
                <a:lnSpc>
                  <a:spcPct val="150000"/>
                </a:lnSpc>
              </a:pPr>
              <a:r>
                <a:rPr kumimoji="1" lang="en-US" altLang="zh-CN" sz="1600" b="1" dirty="0">
                  <a:solidFill>
                    <a:srgbClr val="CB572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HFC</a:t>
              </a:r>
            </a:p>
          </p:txBody>
        </p:sp>
      </p:grpSp>
      <p:pic>
        <p:nvPicPr>
          <p:cNvPr id="90" name="Graphic 89" descr="Crops outline">
            <a:extLst>
              <a:ext uri="{FF2B5EF4-FFF2-40B4-BE49-F238E27FC236}">
                <a16:creationId xmlns:a16="http://schemas.microsoft.com/office/drawing/2014/main" id="{011AD20D-908C-4B32-9950-15642E5AA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1809" y="1759855"/>
            <a:ext cx="476560" cy="459461"/>
          </a:xfrm>
          <a:prstGeom prst="rect">
            <a:avLst/>
          </a:prstGeom>
        </p:spPr>
      </p:pic>
      <p:sp>
        <p:nvSpPr>
          <p:cNvPr id="160" name="椭圆 19">
            <a:extLst>
              <a:ext uri="{FF2B5EF4-FFF2-40B4-BE49-F238E27FC236}">
                <a16:creationId xmlns:a16="http://schemas.microsoft.com/office/drawing/2014/main" id="{AEA8E140-76ED-4819-8EBB-3B3430749F41}"/>
              </a:ext>
            </a:extLst>
          </p:cNvPr>
          <p:cNvSpPr/>
          <p:nvPr/>
        </p:nvSpPr>
        <p:spPr>
          <a:xfrm>
            <a:off x="7498130" y="1679654"/>
            <a:ext cx="601528" cy="579949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glow rad="98108">
              <a:schemeClr val="bg1">
                <a:lumMod val="65000"/>
                <a:alpha val="2365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61" name="Graphic 160" descr="Factory with solid fill">
            <a:extLst>
              <a:ext uri="{FF2B5EF4-FFF2-40B4-BE49-F238E27FC236}">
                <a16:creationId xmlns:a16="http://schemas.microsoft.com/office/drawing/2014/main" id="{A4F09462-BADC-4D92-8A94-ECC655C69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8897" y="1714248"/>
            <a:ext cx="444614" cy="428665"/>
          </a:xfrm>
          <a:prstGeom prst="rect">
            <a:avLst/>
          </a:prstGeom>
        </p:spPr>
      </p:pic>
      <p:sp>
        <p:nvSpPr>
          <p:cNvPr id="158" name="椭圆 19">
            <a:extLst>
              <a:ext uri="{FF2B5EF4-FFF2-40B4-BE49-F238E27FC236}">
                <a16:creationId xmlns:a16="http://schemas.microsoft.com/office/drawing/2014/main" id="{2E379C0C-2901-4048-A99F-16E107AD94BB}"/>
              </a:ext>
            </a:extLst>
          </p:cNvPr>
          <p:cNvSpPr/>
          <p:nvPr/>
        </p:nvSpPr>
        <p:spPr>
          <a:xfrm>
            <a:off x="9343366" y="1679654"/>
            <a:ext cx="601528" cy="579949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glow rad="98108">
              <a:schemeClr val="bg1">
                <a:lumMod val="65000"/>
                <a:alpha val="2365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59" name="Graphic 158" descr="Germ with solid fill">
            <a:extLst>
              <a:ext uri="{FF2B5EF4-FFF2-40B4-BE49-F238E27FC236}">
                <a16:creationId xmlns:a16="http://schemas.microsoft.com/office/drawing/2014/main" id="{B6AA63AE-279E-45AC-A1E0-0917F970D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421822" y="1732377"/>
            <a:ext cx="444614" cy="428665"/>
          </a:xfrm>
          <a:prstGeom prst="rect">
            <a:avLst/>
          </a:prstGeom>
        </p:spPr>
      </p:pic>
      <p:sp>
        <p:nvSpPr>
          <p:cNvPr id="156" name="椭圆 19">
            <a:extLst>
              <a:ext uri="{FF2B5EF4-FFF2-40B4-BE49-F238E27FC236}">
                <a16:creationId xmlns:a16="http://schemas.microsoft.com/office/drawing/2014/main" id="{2001FBFE-564C-4C89-892B-43DE2B9CE938}"/>
              </a:ext>
            </a:extLst>
          </p:cNvPr>
          <p:cNvSpPr/>
          <p:nvPr/>
        </p:nvSpPr>
        <p:spPr>
          <a:xfrm>
            <a:off x="10275889" y="2616021"/>
            <a:ext cx="601528" cy="579949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glow rad="98108">
              <a:schemeClr val="bg1">
                <a:lumMod val="65000"/>
                <a:alpha val="2365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57" name="Graphic 156" descr="Dump truck with solid fill">
            <a:extLst>
              <a:ext uri="{FF2B5EF4-FFF2-40B4-BE49-F238E27FC236}">
                <a16:creationId xmlns:a16="http://schemas.microsoft.com/office/drawing/2014/main" id="{409FF0E3-74D2-4F63-8DA2-E9307A002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354345" y="2668747"/>
            <a:ext cx="444614" cy="428665"/>
          </a:xfrm>
          <a:prstGeom prst="rect">
            <a:avLst/>
          </a:prstGeom>
        </p:spPr>
      </p:pic>
      <p:sp>
        <p:nvSpPr>
          <p:cNvPr id="154" name="椭圆 21">
            <a:extLst>
              <a:ext uri="{FF2B5EF4-FFF2-40B4-BE49-F238E27FC236}">
                <a16:creationId xmlns:a16="http://schemas.microsoft.com/office/drawing/2014/main" id="{C2B75724-CABB-4042-A7BB-9B9C0BD06882}"/>
              </a:ext>
            </a:extLst>
          </p:cNvPr>
          <p:cNvSpPr/>
          <p:nvPr/>
        </p:nvSpPr>
        <p:spPr>
          <a:xfrm>
            <a:off x="5666398" y="5622671"/>
            <a:ext cx="601528" cy="567094"/>
          </a:xfrm>
          <a:prstGeom prst="ellipse">
            <a:avLst/>
          </a:prstGeom>
          <a:solidFill>
            <a:schemeClr val="tx1"/>
          </a:solidFill>
          <a:ln w="57150">
            <a:solidFill>
              <a:srgbClr val="D9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55" name="Graphique 46" descr="Fork and knife">
            <a:extLst>
              <a:ext uri="{FF2B5EF4-FFF2-40B4-BE49-F238E27FC236}">
                <a16:creationId xmlns:a16="http://schemas.microsoft.com/office/drawing/2014/main" id="{A5526A9D-73A0-4DB1-B5B5-1140AC31F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6155" y="5719367"/>
            <a:ext cx="382750" cy="3608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C4FD016-61FD-4E85-A60B-F608576C926F}"/>
              </a:ext>
            </a:extLst>
          </p:cNvPr>
          <p:cNvGrpSpPr/>
          <p:nvPr/>
        </p:nvGrpSpPr>
        <p:grpSpPr>
          <a:xfrm>
            <a:off x="8124878" y="1461993"/>
            <a:ext cx="668435" cy="516629"/>
            <a:chOff x="8923871" y="1850088"/>
            <a:chExt cx="510961" cy="400153"/>
          </a:xfrm>
        </p:grpSpPr>
        <p:sp>
          <p:nvSpPr>
            <p:cNvPr id="152" name="Speech Bubble: Oval 151">
              <a:extLst>
                <a:ext uri="{FF2B5EF4-FFF2-40B4-BE49-F238E27FC236}">
                  <a16:creationId xmlns:a16="http://schemas.microsoft.com/office/drawing/2014/main" id="{2D19444F-CC9D-4F0A-9AD0-B5C4B2740195}"/>
                </a:ext>
              </a:extLst>
            </p:cNvPr>
            <p:cNvSpPr/>
            <p:nvPr/>
          </p:nvSpPr>
          <p:spPr>
            <a:xfrm>
              <a:off x="8949258" y="1850088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CB5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D884DA7-6187-46EE-B486-D39C0E45EFA8}"/>
                </a:ext>
              </a:extLst>
            </p:cNvPr>
            <p:cNvSpPr txBox="1"/>
            <p:nvPr/>
          </p:nvSpPr>
          <p:spPr>
            <a:xfrm>
              <a:off x="8923871" y="1916701"/>
              <a:ext cx="510961" cy="262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E24B42-8604-49F0-A8CC-9D5137887C40}"/>
              </a:ext>
            </a:extLst>
          </p:cNvPr>
          <p:cNvGrpSpPr/>
          <p:nvPr/>
        </p:nvGrpSpPr>
        <p:grpSpPr>
          <a:xfrm>
            <a:off x="9962298" y="1491341"/>
            <a:ext cx="668435" cy="516629"/>
            <a:chOff x="10244529" y="1872819"/>
            <a:chExt cx="510961" cy="400153"/>
          </a:xfrm>
        </p:grpSpPr>
        <p:sp>
          <p:nvSpPr>
            <p:cNvPr id="150" name="Speech Bubble: Oval 149">
              <a:extLst>
                <a:ext uri="{FF2B5EF4-FFF2-40B4-BE49-F238E27FC236}">
                  <a16:creationId xmlns:a16="http://schemas.microsoft.com/office/drawing/2014/main" id="{D0232574-36B1-4EF9-8A4E-36B47FE30CD7}"/>
                </a:ext>
              </a:extLst>
            </p:cNvPr>
            <p:cNvSpPr/>
            <p:nvPr/>
          </p:nvSpPr>
          <p:spPr>
            <a:xfrm>
              <a:off x="10278305" y="1872819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CB5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CF4D36-4153-4826-AFDA-86DEFB9DE373}"/>
                </a:ext>
              </a:extLst>
            </p:cNvPr>
            <p:cNvSpPr txBox="1"/>
            <p:nvPr/>
          </p:nvSpPr>
          <p:spPr>
            <a:xfrm>
              <a:off x="10244529" y="1939432"/>
              <a:ext cx="510961" cy="262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3A4FE0-F3E0-410D-992C-20B692188679}"/>
              </a:ext>
            </a:extLst>
          </p:cNvPr>
          <p:cNvGrpSpPr/>
          <p:nvPr/>
        </p:nvGrpSpPr>
        <p:grpSpPr>
          <a:xfrm>
            <a:off x="6337052" y="5410582"/>
            <a:ext cx="668435" cy="516629"/>
            <a:chOff x="7532066" y="4908456"/>
            <a:chExt cx="510961" cy="400153"/>
          </a:xfrm>
        </p:grpSpPr>
        <p:sp>
          <p:nvSpPr>
            <p:cNvPr id="148" name="Speech Bubble: Oval 147">
              <a:extLst>
                <a:ext uri="{FF2B5EF4-FFF2-40B4-BE49-F238E27FC236}">
                  <a16:creationId xmlns:a16="http://schemas.microsoft.com/office/drawing/2014/main" id="{06925050-D904-4CFC-BB08-E29359C18038}"/>
                </a:ext>
              </a:extLst>
            </p:cNvPr>
            <p:cNvSpPr/>
            <p:nvPr/>
          </p:nvSpPr>
          <p:spPr>
            <a:xfrm>
              <a:off x="7559597" y="4908456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D9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51F26D-1B80-4542-B086-DCC6DE17DFC2}"/>
                </a:ext>
              </a:extLst>
            </p:cNvPr>
            <p:cNvSpPr txBox="1"/>
            <p:nvPr/>
          </p:nvSpPr>
          <p:spPr>
            <a:xfrm>
              <a:off x="7532066" y="4982512"/>
              <a:ext cx="510961" cy="262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7</a:t>
              </a:r>
            </a:p>
          </p:txBody>
        </p:sp>
      </p:grpSp>
      <p:sp>
        <p:nvSpPr>
          <p:cNvPr id="98" name="文本框 27">
            <a:extLst>
              <a:ext uri="{FF2B5EF4-FFF2-40B4-BE49-F238E27FC236}">
                <a16:creationId xmlns:a16="http://schemas.microsoft.com/office/drawing/2014/main" id="{861C2B52-78EB-4C9F-AF42-D640F98E109E}"/>
              </a:ext>
            </a:extLst>
          </p:cNvPr>
          <p:cNvSpPr txBox="1"/>
          <p:nvPr/>
        </p:nvSpPr>
        <p:spPr>
          <a:xfrm>
            <a:off x="6911373" y="6267731"/>
            <a:ext cx="167680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Food Consumption</a:t>
            </a:r>
          </a:p>
        </p:txBody>
      </p:sp>
      <p:sp>
        <p:nvSpPr>
          <p:cNvPr id="100" name="文本框 25">
            <a:extLst>
              <a:ext uri="{FF2B5EF4-FFF2-40B4-BE49-F238E27FC236}">
                <a16:creationId xmlns:a16="http://schemas.microsoft.com/office/drawing/2014/main" id="{0B2276DC-8591-44E8-BDC1-AB49F47F38DB}"/>
              </a:ext>
            </a:extLst>
          </p:cNvPr>
          <p:cNvSpPr txBox="1"/>
          <p:nvPr/>
        </p:nvSpPr>
        <p:spPr>
          <a:xfrm>
            <a:off x="5588508" y="1237502"/>
            <a:ext cx="87976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01" name="文本框 25">
            <a:extLst>
              <a:ext uri="{FF2B5EF4-FFF2-40B4-BE49-F238E27FC236}">
                <a16:creationId xmlns:a16="http://schemas.microsoft.com/office/drawing/2014/main" id="{EF93BA1D-AE56-42EC-BDAE-22AA6869ACE1}"/>
              </a:ext>
            </a:extLst>
          </p:cNvPr>
          <p:cNvSpPr txBox="1"/>
          <p:nvPr/>
        </p:nvSpPr>
        <p:spPr>
          <a:xfrm>
            <a:off x="7405234" y="1235290"/>
            <a:ext cx="87976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2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351BA7E-A9DC-43C6-A54A-982405CC09EF}"/>
              </a:ext>
            </a:extLst>
          </p:cNvPr>
          <p:cNvGrpSpPr/>
          <p:nvPr/>
        </p:nvGrpSpPr>
        <p:grpSpPr>
          <a:xfrm>
            <a:off x="5718193" y="1687064"/>
            <a:ext cx="601528" cy="579947"/>
            <a:chOff x="5564362" y="874049"/>
            <a:chExt cx="521840" cy="521840"/>
          </a:xfrm>
        </p:grpSpPr>
        <p:sp>
          <p:nvSpPr>
            <p:cNvPr id="146" name="椭圆 18">
              <a:extLst>
                <a:ext uri="{FF2B5EF4-FFF2-40B4-BE49-F238E27FC236}">
                  <a16:creationId xmlns:a16="http://schemas.microsoft.com/office/drawing/2014/main" id="{40A93EE0-E8A9-40B9-9BF6-98F77E633852}"/>
                </a:ext>
              </a:extLst>
            </p:cNvPr>
            <p:cNvSpPr/>
            <p:nvPr/>
          </p:nvSpPr>
          <p:spPr>
            <a:xfrm>
              <a:off x="5564362" y="874049"/>
              <a:ext cx="521840" cy="52184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98108">
                <a:schemeClr val="bg1">
                  <a:lumMod val="65000"/>
                  <a:alpha val="2365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45032"/>
              <a:endParaRPr kumimoji="1" lang="zh-CN" altLang="en-US" sz="16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7" name="Graphic 146" descr="Fruit bowl with solid fill">
              <a:extLst>
                <a:ext uri="{FF2B5EF4-FFF2-40B4-BE49-F238E27FC236}">
                  <a16:creationId xmlns:a16="http://schemas.microsoft.com/office/drawing/2014/main" id="{9682B4E5-7375-4BF3-A02E-4E063A88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670936" y="972740"/>
              <a:ext cx="325057" cy="325057"/>
            </a:xfrm>
            <a:prstGeom prst="rect">
              <a:avLst/>
            </a:prstGeom>
          </p:spPr>
        </p:pic>
      </p:grpSp>
      <p:pic>
        <p:nvPicPr>
          <p:cNvPr id="145" name="Graphic 144" descr="Germ with solid fill">
            <a:extLst>
              <a:ext uri="{FF2B5EF4-FFF2-40B4-BE49-F238E27FC236}">
                <a16:creationId xmlns:a16="http://schemas.microsoft.com/office/drawing/2014/main" id="{7C09AC64-6C08-47ED-B4FF-64B3F7C5CC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18515" y="1683087"/>
            <a:ext cx="273930" cy="264103"/>
          </a:xfrm>
          <a:prstGeom prst="rect">
            <a:avLst/>
          </a:prstGeom>
        </p:spPr>
      </p:pic>
      <p:sp>
        <p:nvSpPr>
          <p:cNvPr id="103" name="文本框 25">
            <a:extLst>
              <a:ext uri="{FF2B5EF4-FFF2-40B4-BE49-F238E27FC236}">
                <a16:creationId xmlns:a16="http://schemas.microsoft.com/office/drawing/2014/main" id="{3BB52C32-CA20-470B-9C04-2E9178737563}"/>
              </a:ext>
            </a:extLst>
          </p:cNvPr>
          <p:cNvSpPr txBox="1"/>
          <p:nvPr/>
        </p:nvSpPr>
        <p:spPr>
          <a:xfrm>
            <a:off x="9188878" y="1237502"/>
            <a:ext cx="87976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104" name="文本框 26">
            <a:extLst>
              <a:ext uri="{FF2B5EF4-FFF2-40B4-BE49-F238E27FC236}">
                <a16:creationId xmlns:a16="http://schemas.microsoft.com/office/drawing/2014/main" id="{C3697800-E958-4BD6-B84D-E62AECD6F26F}"/>
              </a:ext>
            </a:extLst>
          </p:cNvPr>
          <p:cNvSpPr txBox="1"/>
          <p:nvPr/>
        </p:nvSpPr>
        <p:spPr>
          <a:xfrm>
            <a:off x="8884544" y="2356011"/>
            <a:ext cx="144189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r>
              <a:rPr kumimoji="1" lang="en-GB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Recontamination possibility</a:t>
            </a:r>
            <a:endParaRPr kumimoji="1" lang="en-US" altLang="zh-CN" sz="14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590327-DBAD-46BF-9111-F6BF6774FAC3}"/>
              </a:ext>
            </a:extLst>
          </p:cNvPr>
          <p:cNvGrpSpPr/>
          <p:nvPr/>
        </p:nvGrpSpPr>
        <p:grpSpPr>
          <a:xfrm>
            <a:off x="10715637" y="2177506"/>
            <a:ext cx="668435" cy="516629"/>
            <a:chOff x="10862337" y="2404287"/>
            <a:chExt cx="510961" cy="400153"/>
          </a:xfrm>
        </p:grpSpPr>
        <p:sp>
          <p:nvSpPr>
            <p:cNvPr id="142" name="Speech Bubble: Oval 141">
              <a:extLst>
                <a:ext uri="{FF2B5EF4-FFF2-40B4-BE49-F238E27FC236}">
                  <a16:creationId xmlns:a16="http://schemas.microsoft.com/office/drawing/2014/main" id="{3E824F51-0E0E-4CC7-91E3-F01D242C6E05}"/>
                </a:ext>
              </a:extLst>
            </p:cNvPr>
            <p:cNvSpPr/>
            <p:nvPr/>
          </p:nvSpPr>
          <p:spPr>
            <a:xfrm>
              <a:off x="10879335" y="2404287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CB5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71E4017-ECAC-4D36-BE3D-3DCAB5DA2F2F}"/>
                </a:ext>
              </a:extLst>
            </p:cNvPr>
            <p:cNvSpPr txBox="1"/>
            <p:nvPr/>
          </p:nvSpPr>
          <p:spPr>
            <a:xfrm>
              <a:off x="10862337" y="2487678"/>
              <a:ext cx="510961" cy="262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4</a:t>
              </a:r>
            </a:p>
          </p:txBody>
        </p:sp>
      </p:grpSp>
      <p:sp>
        <p:nvSpPr>
          <p:cNvPr id="106" name="文本框 25">
            <a:extLst>
              <a:ext uri="{FF2B5EF4-FFF2-40B4-BE49-F238E27FC236}">
                <a16:creationId xmlns:a16="http://schemas.microsoft.com/office/drawing/2014/main" id="{2CDD7EDB-3345-4D53-9986-F103BF360F73}"/>
              </a:ext>
            </a:extLst>
          </p:cNvPr>
          <p:cNvSpPr txBox="1"/>
          <p:nvPr/>
        </p:nvSpPr>
        <p:spPr>
          <a:xfrm>
            <a:off x="11014283" y="2906841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4a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3122A1-9620-48F5-AD4D-87126CC91885}"/>
              </a:ext>
            </a:extLst>
          </p:cNvPr>
          <p:cNvGrpSpPr/>
          <p:nvPr/>
        </p:nvGrpSpPr>
        <p:grpSpPr>
          <a:xfrm>
            <a:off x="9955483" y="3438477"/>
            <a:ext cx="668435" cy="516629"/>
            <a:chOff x="10230932" y="3439691"/>
            <a:chExt cx="510961" cy="400153"/>
          </a:xfrm>
        </p:grpSpPr>
        <p:sp>
          <p:nvSpPr>
            <p:cNvPr id="140" name="Speech Bubble: Oval 139">
              <a:extLst>
                <a:ext uri="{FF2B5EF4-FFF2-40B4-BE49-F238E27FC236}">
                  <a16:creationId xmlns:a16="http://schemas.microsoft.com/office/drawing/2014/main" id="{6472314B-BDB7-44A1-931A-62B25BB86BFB}"/>
                </a:ext>
              </a:extLst>
            </p:cNvPr>
            <p:cNvSpPr/>
            <p:nvPr/>
          </p:nvSpPr>
          <p:spPr>
            <a:xfrm>
              <a:off x="10247930" y="3439691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CB5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1BEBA5-5B45-41DB-913D-362F09AD32E1}"/>
                </a:ext>
              </a:extLst>
            </p:cNvPr>
            <p:cNvSpPr txBox="1"/>
            <p:nvPr/>
          </p:nvSpPr>
          <p:spPr>
            <a:xfrm>
              <a:off x="10230932" y="3523082"/>
              <a:ext cx="510961" cy="262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4</a:t>
              </a:r>
            </a:p>
          </p:txBody>
        </p:sp>
      </p:grpSp>
      <p:sp>
        <p:nvSpPr>
          <p:cNvPr id="108" name="文本框 25">
            <a:extLst>
              <a:ext uri="{FF2B5EF4-FFF2-40B4-BE49-F238E27FC236}">
                <a16:creationId xmlns:a16="http://schemas.microsoft.com/office/drawing/2014/main" id="{0B6D35F1-53FD-48ED-A1DF-A6B5722E4A15}"/>
              </a:ext>
            </a:extLst>
          </p:cNvPr>
          <p:cNvSpPr txBox="1"/>
          <p:nvPr/>
        </p:nvSpPr>
        <p:spPr>
          <a:xfrm>
            <a:off x="9106153" y="3165261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4b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62ECB4-E8F4-38B0-A9D2-2F341BF20F43}"/>
              </a:ext>
            </a:extLst>
          </p:cNvPr>
          <p:cNvGrpSpPr/>
          <p:nvPr/>
        </p:nvGrpSpPr>
        <p:grpSpPr>
          <a:xfrm>
            <a:off x="7218883" y="3391163"/>
            <a:ext cx="1514189" cy="1446033"/>
            <a:chOff x="5472202" y="3419093"/>
            <a:chExt cx="1514189" cy="1446033"/>
          </a:xfrm>
        </p:grpSpPr>
        <p:sp>
          <p:nvSpPr>
            <p:cNvPr id="109" name="文本框 29">
              <a:extLst>
                <a:ext uri="{FF2B5EF4-FFF2-40B4-BE49-F238E27FC236}">
                  <a16:creationId xmlns:a16="http://schemas.microsoft.com/office/drawing/2014/main" id="{CB2AB03B-EA49-4796-9C75-526859B37F1A}"/>
                </a:ext>
              </a:extLst>
            </p:cNvPr>
            <p:cNvSpPr txBox="1"/>
            <p:nvPr/>
          </p:nvSpPr>
          <p:spPr>
            <a:xfrm>
              <a:off x="5472202" y="4341907"/>
              <a:ext cx="118031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45032"/>
              <a:r>
                <a:rPr kumimoji="1" lang="en-GB" altLang="zh-CN" sz="14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Effect of meal preparation</a:t>
              </a:r>
              <a:endPara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椭圆 23">
              <a:extLst>
                <a:ext uri="{FF2B5EF4-FFF2-40B4-BE49-F238E27FC236}">
                  <a16:creationId xmlns:a16="http://schemas.microsoft.com/office/drawing/2014/main" id="{CF846467-659B-4519-861C-57F872E1EDC1}"/>
                </a:ext>
              </a:extLst>
            </p:cNvPr>
            <p:cNvSpPr/>
            <p:nvPr/>
          </p:nvSpPr>
          <p:spPr>
            <a:xfrm>
              <a:off x="5683355" y="3650083"/>
              <a:ext cx="601528" cy="579949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glow rad="98108">
                <a:schemeClr val="bg1">
                  <a:lumMod val="65000"/>
                  <a:alpha val="2365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45032"/>
              <a:endParaRPr kumimoji="1" lang="zh-CN" altLang="en-US" sz="16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39" name="图形 39" descr="Cooked turkey with solid fill">
              <a:extLst>
                <a:ext uri="{FF2B5EF4-FFF2-40B4-BE49-F238E27FC236}">
                  <a16:creationId xmlns:a16="http://schemas.microsoft.com/office/drawing/2014/main" id="{58CD743A-56B2-4026-B4C7-62EF9FA3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5783108" y="3746260"/>
              <a:ext cx="402018" cy="38759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018AE9-6D95-4CA5-BCFE-74FB050AE7F1}"/>
                </a:ext>
              </a:extLst>
            </p:cNvPr>
            <p:cNvGrpSpPr/>
            <p:nvPr/>
          </p:nvGrpSpPr>
          <p:grpSpPr>
            <a:xfrm>
              <a:off x="6317956" y="3419093"/>
              <a:ext cx="668435" cy="516629"/>
              <a:chOff x="7425192" y="3441455"/>
              <a:chExt cx="510961" cy="400153"/>
            </a:xfrm>
          </p:grpSpPr>
          <p:sp>
            <p:nvSpPr>
              <p:cNvPr id="136" name="Speech Bubble: Oval 135">
                <a:extLst>
                  <a:ext uri="{FF2B5EF4-FFF2-40B4-BE49-F238E27FC236}">
                    <a16:creationId xmlns:a16="http://schemas.microsoft.com/office/drawing/2014/main" id="{F9BD75DE-DC88-4527-88AE-00DE81884071}"/>
                  </a:ext>
                </a:extLst>
              </p:cNvPr>
              <p:cNvSpPr/>
              <p:nvPr/>
            </p:nvSpPr>
            <p:spPr>
              <a:xfrm>
                <a:off x="7458968" y="3441455"/>
                <a:ext cx="459817" cy="400153"/>
              </a:xfrm>
              <a:prstGeom prst="wedgeEllipseCallout">
                <a:avLst>
                  <a:gd name="adj1" fmla="val -59415"/>
                  <a:gd name="adj2" fmla="val 53677"/>
                </a:avLst>
              </a:prstGeom>
              <a:solidFill>
                <a:srgbClr val="CB5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45032"/>
                <a:endParaRPr lang="en-GB" sz="16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75C7BAB-2173-4589-BF1B-7D37497979FE}"/>
                  </a:ext>
                </a:extLst>
              </p:cNvPr>
              <p:cNvSpPr txBox="1"/>
              <p:nvPr/>
            </p:nvSpPr>
            <p:spPr>
              <a:xfrm>
                <a:off x="7425192" y="3499679"/>
                <a:ext cx="510961" cy="262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45032"/>
                <a:r>
                  <a:rPr lang="en-GB" sz="1600" b="1" dirty="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Tree 6</a:t>
                </a:r>
              </a:p>
            </p:txBody>
          </p:sp>
        </p:grpSp>
      </p:grpSp>
      <p:sp>
        <p:nvSpPr>
          <p:cNvPr id="114" name="文本框 25">
            <a:extLst>
              <a:ext uri="{FF2B5EF4-FFF2-40B4-BE49-F238E27FC236}">
                <a16:creationId xmlns:a16="http://schemas.microsoft.com/office/drawing/2014/main" id="{1C1D8DD3-7DBC-4940-A672-5E41A4B7345B}"/>
              </a:ext>
            </a:extLst>
          </p:cNvPr>
          <p:cNvSpPr txBox="1"/>
          <p:nvPr/>
        </p:nvSpPr>
        <p:spPr>
          <a:xfrm>
            <a:off x="7309252" y="3140387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5</a:t>
            </a:r>
          </a:p>
        </p:txBody>
      </p:sp>
      <p:sp>
        <p:nvSpPr>
          <p:cNvPr id="117" name="文本框 25">
            <a:extLst>
              <a:ext uri="{FF2B5EF4-FFF2-40B4-BE49-F238E27FC236}">
                <a16:creationId xmlns:a16="http://schemas.microsoft.com/office/drawing/2014/main" id="{9C78D4A6-252B-4D8E-8C51-FFF8F4986949}"/>
              </a:ext>
            </a:extLst>
          </p:cNvPr>
          <p:cNvSpPr txBox="1"/>
          <p:nvPr/>
        </p:nvSpPr>
        <p:spPr>
          <a:xfrm>
            <a:off x="5514455" y="5148012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</a:t>
            </a:r>
            <a:r>
              <a:rPr kumimoji="1" lang="en-GB" altLang="zh-CN" sz="1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椭圆 21">
            <a:extLst>
              <a:ext uri="{FF2B5EF4-FFF2-40B4-BE49-F238E27FC236}">
                <a16:creationId xmlns:a16="http://schemas.microsoft.com/office/drawing/2014/main" id="{EAD18271-48FB-4E16-9E80-448C05D6C228}"/>
              </a:ext>
            </a:extLst>
          </p:cNvPr>
          <p:cNvSpPr/>
          <p:nvPr/>
        </p:nvSpPr>
        <p:spPr>
          <a:xfrm>
            <a:off x="7489728" y="5694205"/>
            <a:ext cx="601528" cy="567092"/>
          </a:xfrm>
          <a:prstGeom prst="ellipse">
            <a:avLst/>
          </a:prstGeom>
          <a:solidFill>
            <a:schemeClr val="tx1"/>
          </a:solidFill>
          <a:ln w="57150">
            <a:solidFill>
              <a:srgbClr val="D9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31" name="Graphique 46" descr="Person eating with solid fill">
            <a:extLst>
              <a:ext uri="{FF2B5EF4-FFF2-40B4-BE49-F238E27FC236}">
                <a16:creationId xmlns:a16="http://schemas.microsoft.com/office/drawing/2014/main" id="{EB04AC33-9733-491C-A4C6-AFB49DBDE1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7621435" y="5780072"/>
            <a:ext cx="411351" cy="387804"/>
          </a:xfrm>
          <a:prstGeom prst="rect">
            <a:avLst/>
          </a:prstGeom>
        </p:spPr>
      </p:pic>
      <p:sp>
        <p:nvSpPr>
          <p:cNvPr id="119" name="文本框 25">
            <a:extLst>
              <a:ext uri="{FF2B5EF4-FFF2-40B4-BE49-F238E27FC236}">
                <a16:creationId xmlns:a16="http://schemas.microsoft.com/office/drawing/2014/main" id="{F92C98DC-0E75-4E59-B16E-963620541DF2}"/>
              </a:ext>
            </a:extLst>
          </p:cNvPr>
          <p:cNvSpPr txBox="1"/>
          <p:nvPr/>
        </p:nvSpPr>
        <p:spPr>
          <a:xfrm>
            <a:off x="7283185" y="5161249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7</a:t>
            </a:r>
          </a:p>
        </p:txBody>
      </p:sp>
      <p:sp>
        <p:nvSpPr>
          <p:cNvPr id="128" name="椭圆 21">
            <a:extLst>
              <a:ext uri="{FF2B5EF4-FFF2-40B4-BE49-F238E27FC236}">
                <a16:creationId xmlns:a16="http://schemas.microsoft.com/office/drawing/2014/main" id="{7DB93457-5FBC-4F00-9C35-733BBCAC387F}"/>
              </a:ext>
            </a:extLst>
          </p:cNvPr>
          <p:cNvSpPr/>
          <p:nvPr/>
        </p:nvSpPr>
        <p:spPr>
          <a:xfrm>
            <a:off x="9254269" y="5684660"/>
            <a:ext cx="601528" cy="567094"/>
          </a:xfrm>
          <a:prstGeom prst="ellipse">
            <a:avLst/>
          </a:prstGeom>
          <a:solidFill>
            <a:schemeClr val="tx1"/>
          </a:solidFill>
          <a:ln w="57150">
            <a:solidFill>
              <a:srgbClr val="D5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/>
            <a:endParaRPr kumimoji="1" lang="zh-CN" altLang="en-US" sz="16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29" name="Graphic 128" descr="Inpatient with solid fill">
            <a:extLst>
              <a:ext uri="{FF2B5EF4-FFF2-40B4-BE49-F238E27FC236}">
                <a16:creationId xmlns:a16="http://schemas.microsoft.com/office/drawing/2014/main" id="{AFE4B214-8B96-4647-9C1C-BC16A2D48E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53054" y="5748866"/>
            <a:ext cx="411351" cy="387804"/>
          </a:xfrm>
          <a:prstGeom prst="rect">
            <a:avLst/>
          </a:prstGeom>
        </p:spPr>
      </p:pic>
      <p:sp>
        <p:nvSpPr>
          <p:cNvPr id="121" name="文本框 25">
            <a:extLst>
              <a:ext uri="{FF2B5EF4-FFF2-40B4-BE49-F238E27FC236}">
                <a16:creationId xmlns:a16="http://schemas.microsoft.com/office/drawing/2014/main" id="{FB44D0B8-2CD8-4177-A8F5-19EE9F383997}"/>
              </a:ext>
            </a:extLst>
          </p:cNvPr>
          <p:cNvSpPr txBox="1"/>
          <p:nvPr/>
        </p:nvSpPr>
        <p:spPr>
          <a:xfrm>
            <a:off x="9068515" y="5161252"/>
            <a:ext cx="97512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5032">
              <a:lnSpc>
                <a:spcPct val="150000"/>
              </a:lnSpc>
            </a:pPr>
            <a:r>
              <a:rPr kumimoji="1" lang="en-GB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Step 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69E239-9AAD-463E-9728-546F39F6A986}"/>
              </a:ext>
            </a:extLst>
          </p:cNvPr>
          <p:cNvGrpSpPr/>
          <p:nvPr/>
        </p:nvGrpSpPr>
        <p:grpSpPr>
          <a:xfrm>
            <a:off x="8182429" y="5409918"/>
            <a:ext cx="668435" cy="516629"/>
            <a:chOff x="8882740" y="4991897"/>
            <a:chExt cx="510961" cy="400153"/>
          </a:xfrm>
        </p:grpSpPr>
        <p:sp>
          <p:nvSpPr>
            <p:cNvPr id="126" name="Speech Bubble: Oval 125">
              <a:extLst>
                <a:ext uri="{FF2B5EF4-FFF2-40B4-BE49-F238E27FC236}">
                  <a16:creationId xmlns:a16="http://schemas.microsoft.com/office/drawing/2014/main" id="{925904C5-B370-45BC-8907-8C99A037F39E}"/>
                </a:ext>
              </a:extLst>
            </p:cNvPr>
            <p:cNvSpPr/>
            <p:nvPr/>
          </p:nvSpPr>
          <p:spPr>
            <a:xfrm rot="200810">
              <a:off x="8912459" y="4991897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D9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72495DA-A868-4ED1-8DEC-D9EF5185B4B2}"/>
                </a:ext>
              </a:extLst>
            </p:cNvPr>
            <p:cNvSpPr txBox="1"/>
            <p:nvPr/>
          </p:nvSpPr>
          <p:spPr>
            <a:xfrm>
              <a:off x="8882740" y="5072096"/>
              <a:ext cx="510961" cy="262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901A0-E262-4049-991F-8A4F6C4BEFFD}"/>
              </a:ext>
            </a:extLst>
          </p:cNvPr>
          <p:cNvGrpSpPr/>
          <p:nvPr/>
        </p:nvGrpSpPr>
        <p:grpSpPr>
          <a:xfrm>
            <a:off x="9952607" y="5438931"/>
            <a:ext cx="668435" cy="516629"/>
            <a:chOff x="10066317" y="4984620"/>
            <a:chExt cx="510961" cy="400153"/>
          </a:xfrm>
        </p:grpSpPr>
        <p:sp>
          <p:nvSpPr>
            <p:cNvPr id="124" name="Speech Bubble: Oval 123">
              <a:extLst>
                <a:ext uri="{FF2B5EF4-FFF2-40B4-BE49-F238E27FC236}">
                  <a16:creationId xmlns:a16="http://schemas.microsoft.com/office/drawing/2014/main" id="{F5CE41B9-F8B6-47F2-B7EE-73CB6F1FA782}"/>
                </a:ext>
              </a:extLst>
            </p:cNvPr>
            <p:cNvSpPr/>
            <p:nvPr/>
          </p:nvSpPr>
          <p:spPr>
            <a:xfrm rot="200810">
              <a:off x="10096036" y="4984620"/>
              <a:ext cx="459817" cy="400153"/>
            </a:xfrm>
            <a:prstGeom prst="wedgeEllipseCallout">
              <a:avLst>
                <a:gd name="adj1" fmla="val -59415"/>
                <a:gd name="adj2" fmla="val 53677"/>
              </a:avLst>
            </a:prstGeom>
            <a:solidFill>
              <a:srgbClr val="D5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5032"/>
              <a:endParaRPr lang="en-GB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BE20E91-2145-40E3-ACC3-2939A9D47B90}"/>
                </a:ext>
              </a:extLst>
            </p:cNvPr>
            <p:cNvSpPr txBox="1"/>
            <p:nvPr/>
          </p:nvSpPr>
          <p:spPr>
            <a:xfrm>
              <a:off x="10066317" y="5064819"/>
              <a:ext cx="510961" cy="262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5032"/>
              <a:r>
                <a:rPr lang="en-GB" sz="1600" b="1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Tree 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DF8811-9C09-D5FF-970D-0C4D7E6AFE7C}"/>
              </a:ext>
            </a:extLst>
          </p:cNvPr>
          <p:cNvSpPr txBox="1"/>
          <p:nvPr/>
        </p:nvSpPr>
        <p:spPr>
          <a:xfrm>
            <a:off x="937346" y="881290"/>
            <a:ext cx="1724197" cy="923330"/>
          </a:xfrm>
          <a:prstGeom prst="rect">
            <a:avLst/>
          </a:prstGeom>
          <a:solidFill>
            <a:srgbClr val="D15A22"/>
          </a:solidFill>
          <a:ln>
            <a:solidFill>
              <a:srgbClr val="D15A2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Steps 1-5 are the same as MH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23197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75F980-4B60-1B73-6C07-B29EF3E7EA31}"/>
              </a:ext>
            </a:extLst>
          </p:cNvPr>
          <p:cNvSpPr/>
          <p:nvPr/>
        </p:nvSpPr>
        <p:spPr>
          <a:xfrm>
            <a:off x="5422539" y="633256"/>
            <a:ext cx="4826805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2067" b="1" kern="0" dirty="0" err="1">
                <a:latin typeface="Calibri" panose="020F0502020204030204"/>
              </a:rPr>
              <a:t>Microbial</a:t>
            </a:r>
            <a:r>
              <a:rPr lang="nl-NL" sz="2067" b="1" kern="0" dirty="0">
                <a:latin typeface="Calibri" panose="020F0502020204030204"/>
              </a:rPr>
              <a:t> Hazard Risk Ranking Criteria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CF5C9-3A73-FE1C-8F4F-917A8C2866A4}"/>
              </a:ext>
            </a:extLst>
          </p:cNvPr>
          <p:cNvSpPr/>
          <p:nvPr/>
        </p:nvSpPr>
        <p:spPr>
          <a:xfrm>
            <a:off x="11059731" y="1745292"/>
            <a:ext cx="1747951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C2  </a:t>
            </a:r>
            <a:r>
              <a:rPr lang="nl-NL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Severity</a:t>
            </a: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BC07B-0DB1-A1EA-0CCD-9302E3BF772C}"/>
              </a:ext>
            </a:extLst>
          </p:cNvPr>
          <p:cNvSpPr/>
          <p:nvPr/>
        </p:nvSpPr>
        <p:spPr>
          <a:xfrm>
            <a:off x="3651720" y="1745292"/>
            <a:ext cx="1670737" cy="548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C1 </a:t>
            </a:r>
            <a:r>
              <a:rPr lang="nl-NL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Probability</a:t>
            </a:r>
            <a:endParaRPr lang="nl-NL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B2744C5-A3F7-52EA-487E-76652D72554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879956" y="-210693"/>
            <a:ext cx="563118" cy="33488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2F7F013-1627-65CC-55A1-16FD8782C4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9603264" y="-585150"/>
            <a:ext cx="563118" cy="409776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73E842-2DDC-001F-F281-D3C387E9C66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rot="5400000">
            <a:off x="2828359" y="2314063"/>
            <a:ext cx="1678581" cy="16388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78094-87E5-3DEF-502F-5D73A8AA298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473267" y="2308031"/>
            <a:ext cx="1678581" cy="165093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D1DA-563E-D058-87DD-08F53DB41D17}"/>
              </a:ext>
            </a:extLst>
          </p:cNvPr>
          <p:cNvSpPr/>
          <p:nvPr/>
        </p:nvSpPr>
        <p:spPr>
          <a:xfrm>
            <a:off x="11069252" y="3982315"/>
            <a:ext cx="1747951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DALY/case (HS)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FFE90-4E3F-A15F-9C9E-AF7F2E512D1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1933706" y="2294210"/>
            <a:ext cx="9521" cy="1688104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F4333-6140-5B0C-ABEF-9A9934162561}"/>
              </a:ext>
            </a:extLst>
          </p:cNvPr>
          <p:cNvGrpSpPr/>
          <p:nvPr/>
        </p:nvGrpSpPr>
        <p:grpSpPr>
          <a:xfrm>
            <a:off x="1172274" y="3972792"/>
            <a:ext cx="3350842" cy="2448053"/>
            <a:chOff x="4791203" y="3204823"/>
            <a:chExt cx="3025959" cy="2176983"/>
          </a:xfrm>
          <a:effectLst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B5F1FE-05A9-8DED-C328-A0B07B533176}"/>
                </a:ext>
              </a:extLst>
            </p:cNvPr>
            <p:cNvSpPr/>
            <p:nvPr/>
          </p:nvSpPr>
          <p:spPr>
            <a:xfrm>
              <a:off x="4792135" y="3204823"/>
              <a:ext cx="3025027" cy="48813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 Hazard-Food </a:t>
              </a:r>
              <a:r>
                <a:rPr lang="nl-NL" sz="1447" b="1" kern="0" dirty="0" err="1">
                  <a:latin typeface="Calibri" panose="020F0502020204030204"/>
                </a:rPr>
                <a:t>Characteristics</a:t>
              </a:r>
              <a:r>
                <a:rPr lang="nl-NL" sz="1447" b="1" kern="0" dirty="0">
                  <a:latin typeface="Calibri" panose="020F0502020204030204"/>
                </a:rPr>
                <a:t>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sz="1447" b="1" kern="0" dirty="0">
                  <a:latin typeface="Calibri" panose="020F0502020204030204"/>
                </a:rPr>
                <a:t>(HFC)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004CE5-9C07-A0D3-65E2-699890FFFF1D}"/>
                </a:ext>
              </a:extLst>
            </p:cNvPr>
            <p:cNvSpPr/>
            <p:nvPr/>
          </p:nvSpPr>
          <p:spPr>
            <a:xfrm>
              <a:off x="4791203" y="3690088"/>
              <a:ext cx="3025028" cy="169171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nl-NL" sz="1447" kern="0" dirty="0">
                  <a:latin typeface="Calibri" panose="020F0502020204030204"/>
                </a:rPr>
                <a:t>Processing effect </a:t>
              </a:r>
              <a:r>
                <a:rPr lang="nl-NL" sz="1447" b="1" kern="0" dirty="0">
                  <a:latin typeface="Calibri" panose="020F0502020204030204"/>
                </a:rPr>
                <a:t>(S)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nl-NL" sz="1447" kern="0" dirty="0" err="1">
                  <a:latin typeface="Calibri" panose="020F0502020204030204"/>
                </a:rPr>
                <a:t>Recontamination</a:t>
              </a:r>
              <a:r>
                <a:rPr lang="nl-NL" sz="1447" kern="0" dirty="0">
                  <a:latin typeface="Calibri" panose="020F0502020204030204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possibility </a:t>
              </a:r>
              <a:r>
                <a:rPr lang="en-GB" sz="1447" b="1" kern="0" dirty="0">
                  <a:latin typeface="Calibri" panose="020F0502020204030204"/>
                </a:rPr>
                <a:t>(C)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GB" sz="1447" kern="0" dirty="0">
                  <a:latin typeface="Calibri" panose="020F0502020204030204"/>
                </a:rPr>
                <a:t>Post-processing control </a:t>
              </a:r>
              <a:r>
                <a:rPr lang="en-GB" sz="1447" b="1" kern="0" dirty="0">
                  <a:latin typeface="Calibri" panose="020F0502020204030204"/>
                </a:rPr>
                <a:t>(PPE)</a:t>
              </a:r>
            </a:p>
            <a:p>
              <a:pPr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          </a:t>
              </a:r>
              <a:r>
                <a:rPr lang="en-GB" sz="1447" kern="0" dirty="0">
                  <a:latin typeface="Segoe UI Symbol" panose="020B0502040204020203" pitchFamily="34" charset="0"/>
                  <a:ea typeface="Segoe UI Symbol" panose="020B0502040204020203" pitchFamily="34" charset="0"/>
                  <a:sym typeface="Wingdings" panose="05000000000000000000" pitchFamily="2" charset="2"/>
                </a:rPr>
                <a:t>🠚</a:t>
              </a: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IF: growth opportunity</a:t>
              </a:r>
            </a:p>
            <a:p>
              <a:pPr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47" kern="0" dirty="0">
                  <a:latin typeface="Calibri" panose="020F0502020204030204"/>
                </a:rPr>
                <a:t>           </a:t>
              </a:r>
              <a:r>
                <a:rPr lang="en-GB" sz="1447" kern="0" dirty="0">
                  <a:latin typeface="Segoe UI Symbol" panose="020B0502040204020203" pitchFamily="34" charset="0"/>
                  <a:ea typeface="Segoe UI Symbol" panose="020B0502040204020203" pitchFamily="34" charset="0"/>
                  <a:sym typeface="Wingdings" panose="05000000000000000000" pitchFamily="2" charset="2"/>
                </a:rPr>
                <a:t>🠚</a:t>
              </a:r>
              <a:r>
                <a:rPr lang="en-GB" sz="1447" kern="0" dirty="0">
                  <a:latin typeface="Calibri" panose="020F0502020204030204"/>
                  <a:sym typeface="Wingdings" panose="05000000000000000000" pitchFamily="2" charset="2"/>
                </a:rPr>
                <a:t> </a:t>
              </a:r>
              <a:r>
                <a:rPr lang="en-GB" sz="1447" kern="0" dirty="0">
                  <a:latin typeface="Calibri" panose="020F0502020204030204"/>
                </a:rPr>
                <a:t>EF: storage/distribution/retail</a:t>
              </a:r>
            </a:p>
            <a:p>
              <a:pPr marL="295323" indent="-295323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GB" sz="1447" kern="0" dirty="0">
                  <a:latin typeface="Calibri" panose="020F0502020204030204"/>
                </a:rPr>
                <a:t>Effect of meal preparation </a:t>
              </a:r>
              <a:r>
                <a:rPr lang="en-GB" sz="1447" b="1" kern="0" dirty="0">
                  <a:latin typeface="Calibri" panose="020F0502020204030204"/>
                </a:rPr>
                <a:t>(MP)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C840C-AB1F-EC02-A9AA-CF3115571792}"/>
              </a:ext>
            </a:extLst>
          </p:cNvPr>
          <p:cNvSpPr/>
          <p:nvPr/>
        </p:nvSpPr>
        <p:spPr>
          <a:xfrm>
            <a:off x="4821364" y="3972791"/>
            <a:ext cx="2633323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Hazard-Food Association </a:t>
            </a:r>
          </a:p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(HFA)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33A377-3879-7BC8-2FD0-7EA04DDC6B3E}"/>
              </a:ext>
            </a:extLst>
          </p:cNvPr>
          <p:cNvGrpSpPr/>
          <p:nvPr/>
        </p:nvGrpSpPr>
        <p:grpSpPr>
          <a:xfrm>
            <a:off x="11654293" y="2886797"/>
            <a:ext cx="577868" cy="586818"/>
            <a:chOff x="8691112" y="3315878"/>
            <a:chExt cx="521840" cy="521840"/>
          </a:xfrm>
          <a:effectLst/>
        </p:grpSpPr>
        <p:sp>
          <p:nvSpPr>
            <p:cNvPr id="21" name="椭圆 21">
              <a:extLst>
                <a:ext uri="{FF2B5EF4-FFF2-40B4-BE49-F238E27FC236}">
                  <a16:creationId xmlns:a16="http://schemas.microsoft.com/office/drawing/2014/main" id="{B059E577-FFD4-9405-6BBC-4647260BB2AA}"/>
                </a:ext>
              </a:extLst>
            </p:cNvPr>
            <p:cNvSpPr/>
            <p:nvPr/>
          </p:nvSpPr>
          <p:spPr>
            <a:xfrm>
              <a:off x="8691112" y="3315878"/>
              <a:ext cx="521840" cy="52184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49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60"/>
            </a:p>
          </p:txBody>
        </p:sp>
        <p:pic>
          <p:nvPicPr>
            <p:cNvPr id="22" name="Graphic 21" descr="Inpatient with solid fill">
              <a:extLst>
                <a:ext uri="{FF2B5EF4-FFF2-40B4-BE49-F238E27FC236}">
                  <a16:creationId xmlns:a16="http://schemas.microsoft.com/office/drawing/2014/main" id="{9A99CC20-0D47-D708-D00C-020877D0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6810" y="3374960"/>
              <a:ext cx="356857" cy="35685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8E126-B2E0-F8D2-4AC6-2C5422E1C479}"/>
              </a:ext>
            </a:extLst>
          </p:cNvPr>
          <p:cNvSpPr/>
          <p:nvPr/>
        </p:nvSpPr>
        <p:spPr>
          <a:xfrm>
            <a:off x="7749627" y="3969359"/>
            <a:ext cx="2073056" cy="5489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447" b="1" kern="0" dirty="0">
                <a:latin typeface="Calibri" panose="020F0502020204030204"/>
              </a:rPr>
              <a:t>Food </a:t>
            </a:r>
            <a:r>
              <a:rPr lang="nl-NL" sz="1447" b="1" kern="0" dirty="0" err="1">
                <a:latin typeface="Calibri" panose="020F0502020204030204"/>
              </a:rPr>
              <a:t>Consumption</a:t>
            </a:r>
            <a:r>
              <a:rPr lang="nl-NL" sz="1447" b="1" kern="0" dirty="0">
                <a:latin typeface="Calibri" panose="020F0502020204030204"/>
              </a:rPr>
              <a:t> (FC)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8E9638-87EE-17FC-0D99-35B64BC0402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5799047" y="982249"/>
            <a:ext cx="1675149" cy="429906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03085C-8741-16BE-C6CB-EBF4134AC483}"/>
              </a:ext>
            </a:extLst>
          </p:cNvPr>
          <p:cNvGrpSpPr/>
          <p:nvPr/>
        </p:nvGrpSpPr>
        <p:grpSpPr>
          <a:xfrm>
            <a:off x="4198155" y="2882319"/>
            <a:ext cx="577868" cy="586818"/>
            <a:chOff x="8698600" y="4342549"/>
            <a:chExt cx="521840" cy="521840"/>
          </a:xfrm>
          <a:effectLst/>
        </p:grpSpPr>
        <p:sp>
          <p:nvSpPr>
            <p:cNvPr id="19" name="椭圆 21">
              <a:extLst>
                <a:ext uri="{FF2B5EF4-FFF2-40B4-BE49-F238E27FC236}">
                  <a16:creationId xmlns:a16="http://schemas.microsoft.com/office/drawing/2014/main" id="{ACA9CECF-8D76-795E-5DA5-61CF28C47D36}"/>
                </a:ext>
              </a:extLst>
            </p:cNvPr>
            <p:cNvSpPr/>
            <p:nvPr/>
          </p:nvSpPr>
          <p:spPr>
            <a:xfrm>
              <a:off x="8698600" y="4342549"/>
              <a:ext cx="521840" cy="52184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49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60"/>
            </a:p>
          </p:txBody>
        </p:sp>
        <p:pic>
          <p:nvPicPr>
            <p:cNvPr id="20" name="Graphique 46" descr="Fork and knife">
              <a:extLst>
                <a:ext uri="{FF2B5EF4-FFF2-40B4-BE49-F238E27FC236}">
                  <a16:creationId xmlns:a16="http://schemas.microsoft.com/office/drawing/2014/main" id="{A2272277-8B55-D988-6BB8-52D73DD0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298" y="4401631"/>
              <a:ext cx="356857" cy="356857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8E8A0-1D2F-4C8C-6BB2-FB45C9B30FD5}"/>
              </a:ext>
            </a:extLst>
          </p:cNvPr>
          <p:cNvSpPr/>
          <p:nvPr/>
        </p:nvSpPr>
        <p:spPr>
          <a:xfrm>
            <a:off x="4820847" y="4526756"/>
            <a:ext cx="2634354" cy="18940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 err="1">
                <a:latin typeface="Calibri" panose="020F0502020204030204"/>
              </a:rPr>
              <a:t>Contamination</a:t>
            </a:r>
            <a:r>
              <a:rPr lang="nl-NL" sz="1447" kern="0" dirty="0">
                <a:latin typeface="Calibri" panose="020F0502020204030204"/>
              </a:rPr>
              <a:t>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 err="1">
                <a:latin typeface="Calibri" panose="020F0502020204030204"/>
              </a:rPr>
              <a:t>Outbreak</a:t>
            </a:r>
            <a:r>
              <a:rPr lang="nl-NL" sz="1447" kern="0" dirty="0">
                <a:latin typeface="Calibri" panose="020F0502020204030204"/>
              </a:rPr>
              <a:t>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r>
              <a:rPr lang="nl-NL" sz="1447" kern="0" dirty="0">
                <a:latin typeface="Calibri" panose="020F0502020204030204"/>
              </a:rPr>
              <a:t>Sampling </a:t>
            </a:r>
            <a:r>
              <a:rPr lang="nl-NL" sz="1447" kern="0" dirty="0" err="1">
                <a:latin typeface="Calibri" panose="020F0502020204030204"/>
              </a:rPr>
              <a:t>prevalence</a:t>
            </a:r>
            <a:endParaRPr lang="nl-NL" sz="1447" kern="0" dirty="0">
              <a:latin typeface="Calibri" panose="020F0502020204030204"/>
            </a:endParaRPr>
          </a:p>
          <a:p>
            <a:pPr marL="295323" indent="-295323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  <a:defRPr/>
            </a:pPr>
            <a:endParaRPr lang="nl-NL" sz="1447" kern="0" dirty="0">
              <a:latin typeface="Calibri" panose="020F0502020204030204"/>
            </a:endParaRPr>
          </a:p>
          <a:p>
            <a:pPr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447" kern="0" dirty="0"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5FE8C-BB6D-6DF8-FD39-D784A9D67730}"/>
              </a:ext>
            </a:extLst>
          </p:cNvPr>
          <p:cNvSpPr txBox="1"/>
          <p:nvPr/>
        </p:nvSpPr>
        <p:spPr>
          <a:xfrm>
            <a:off x="1179927" y="3609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90404-7179-4730-A60D-84C58DDBE75C}"/>
              </a:ext>
            </a:extLst>
          </p:cNvPr>
          <p:cNvSpPr txBox="1"/>
          <p:nvPr/>
        </p:nvSpPr>
        <p:spPr>
          <a:xfrm>
            <a:off x="4843132" y="3605778"/>
            <a:ext cx="553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D4B17-5C4D-A5BA-CC85-2D27058062BD}"/>
              </a:ext>
            </a:extLst>
          </p:cNvPr>
          <p:cNvSpPr txBox="1"/>
          <p:nvPr/>
        </p:nvSpPr>
        <p:spPr>
          <a:xfrm>
            <a:off x="7747326" y="35918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F332-8C62-D825-15F9-4EF1514A5BEF}"/>
              </a:ext>
            </a:extLst>
          </p:cNvPr>
          <p:cNvSpPr txBox="1"/>
          <p:nvPr/>
        </p:nvSpPr>
        <p:spPr>
          <a:xfrm>
            <a:off x="5396489" y="6974810"/>
            <a:ext cx="5067863" cy="461665"/>
          </a:xfrm>
          <a:prstGeom prst="rect">
            <a:avLst/>
          </a:prstGeom>
          <a:solidFill>
            <a:srgbClr val="E14E4E"/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sz="2400" b="1" kern="0" dirty="0">
                <a:solidFill>
                  <a:prstClr val="white"/>
                </a:solidFill>
              </a:rPr>
              <a:t>Risk = [S+C]*PPE*MP*4√HFA*FC*HS   </a:t>
            </a:r>
          </a:p>
        </p:txBody>
      </p:sp>
    </p:spTree>
    <p:extLst>
      <p:ext uri="{BB962C8B-B14F-4D97-AF65-F5344CB8AC3E}">
        <p14:creationId xmlns:p14="http://schemas.microsoft.com/office/powerpoint/2010/main" val="284273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A0E88-34B2-6344-BC47-23F036A81E66}"/>
              </a:ext>
            </a:extLst>
          </p:cNvPr>
          <p:cNvSpPr/>
          <p:nvPr/>
        </p:nvSpPr>
        <p:spPr>
          <a:xfrm>
            <a:off x="3407417" y="3525553"/>
            <a:ext cx="921136" cy="339828"/>
          </a:xfrm>
          <a:prstGeom prst="rect">
            <a:avLst/>
          </a:prstGeom>
          <a:solidFill>
            <a:schemeClr val="accent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29B09-202C-0028-D247-7677F55D4D44}"/>
              </a:ext>
            </a:extLst>
          </p:cNvPr>
          <p:cNvSpPr/>
          <p:nvPr/>
        </p:nvSpPr>
        <p:spPr>
          <a:xfrm>
            <a:off x="3407416" y="3874305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4D172-8BBB-CE87-F5F3-35C739A0F8A2}"/>
              </a:ext>
            </a:extLst>
          </p:cNvPr>
          <p:cNvSpPr/>
          <p:nvPr/>
        </p:nvSpPr>
        <p:spPr>
          <a:xfrm>
            <a:off x="3409263" y="4226599"/>
            <a:ext cx="921136" cy="339828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8E351-70F4-CF64-25BA-8AA67AC2B7CF}"/>
              </a:ext>
            </a:extLst>
          </p:cNvPr>
          <p:cNvSpPr/>
          <p:nvPr/>
        </p:nvSpPr>
        <p:spPr>
          <a:xfrm>
            <a:off x="3408435" y="3173691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Thermal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CB12E-A054-9983-EA02-0C5B1925B011}"/>
              </a:ext>
            </a:extLst>
          </p:cNvPr>
          <p:cNvSpPr/>
          <p:nvPr/>
        </p:nvSpPr>
        <p:spPr>
          <a:xfrm>
            <a:off x="5049627" y="3575043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Pasteurize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E9139-4315-DA2D-1760-D23924073F2C}"/>
              </a:ext>
            </a:extLst>
          </p:cNvPr>
          <p:cNvSpPr/>
          <p:nvPr/>
        </p:nvSpPr>
        <p:spPr>
          <a:xfrm>
            <a:off x="5049626" y="4387012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Sterilize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A2E2F-B992-6183-9E81-740F27941D77}"/>
              </a:ext>
            </a:extLst>
          </p:cNvPr>
          <p:cNvSpPr/>
          <p:nvPr/>
        </p:nvSpPr>
        <p:spPr>
          <a:xfrm>
            <a:off x="5049627" y="3176039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None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43E27B7-0AB6-35CD-24E2-19D60C2F0B3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329572" y="3343605"/>
            <a:ext cx="720055" cy="234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39281-34D9-0982-75AF-5C8A36A7F37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29572" y="3343606"/>
            <a:ext cx="720055" cy="40135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6A1D2-9976-B407-E905-3288A963C182}"/>
              </a:ext>
            </a:extLst>
          </p:cNvPr>
          <p:cNvSpPr/>
          <p:nvPr/>
        </p:nvSpPr>
        <p:spPr>
          <a:xfrm>
            <a:off x="3040225" y="2538496"/>
            <a:ext cx="1660576" cy="408601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Select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the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processing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techniques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C2DDB7-0006-78DD-8A77-5D4EC46C5FA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3756463" y="3059640"/>
            <a:ext cx="226595" cy="15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33F78-FC72-9790-661C-F8D122D38359}"/>
              </a:ext>
            </a:extLst>
          </p:cNvPr>
          <p:cNvSpPr/>
          <p:nvPr/>
        </p:nvSpPr>
        <p:spPr>
          <a:xfrm>
            <a:off x="5049626" y="3981028"/>
            <a:ext cx="921136" cy="339828"/>
          </a:xfrm>
          <a:prstGeom prst="rect">
            <a:avLst/>
          </a:prstGeom>
          <a:solidFill>
            <a:srgbClr val="D85F27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Boil</a:t>
            </a:r>
            <a:endParaRPr lang="nl-NL" sz="1050" dirty="0">
              <a:solidFill>
                <a:schemeClr val="bg1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6EDC0FF-D4DC-D98D-1D95-3ECC868AEC6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329571" y="3343606"/>
            <a:ext cx="720054" cy="8073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50A0FC5-4A79-F3E3-4436-17E47F1BC4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29571" y="3343606"/>
            <a:ext cx="720054" cy="121332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5F2DB-9E96-ECB4-3E17-F5C72FA9268D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5970764" y="3744957"/>
            <a:ext cx="539501" cy="40703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EC025-3600-EC0A-7193-B1633955FED5}"/>
              </a:ext>
            </a:extLst>
          </p:cNvPr>
          <p:cNvGrpSpPr/>
          <p:nvPr/>
        </p:nvGrpSpPr>
        <p:grpSpPr>
          <a:xfrm>
            <a:off x="8960384" y="3197130"/>
            <a:ext cx="810228" cy="585593"/>
            <a:chOff x="10187321" y="2072038"/>
            <a:chExt cx="810228" cy="5855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386D39-A3BA-D5F5-CB05-E5FC558C52FF}"/>
                </a:ext>
              </a:extLst>
            </p:cNvPr>
            <p:cNvSpPr/>
            <p:nvPr/>
          </p:nvSpPr>
          <p:spPr>
            <a:xfrm>
              <a:off x="10187321" y="2072038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risk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75B528-769F-F54A-9BA6-CF45D2251BE1}"/>
                </a:ext>
              </a:extLst>
            </p:cNvPr>
            <p:cNvSpPr/>
            <p:nvPr/>
          </p:nvSpPr>
          <p:spPr>
            <a:xfrm>
              <a:off x="10187321" y="2358639"/>
              <a:ext cx="810228" cy="29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1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927CC6-9453-0909-AF76-924E26DD44D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5970762" y="4150943"/>
            <a:ext cx="539502" cy="10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087892-5688-9694-0D5B-E8541E1855F6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5970762" y="4151990"/>
            <a:ext cx="539502" cy="40493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B56AA1-088E-8AF2-082E-688E8BF8AE5C}"/>
              </a:ext>
            </a:extLst>
          </p:cNvPr>
          <p:cNvSpPr/>
          <p:nvPr/>
        </p:nvSpPr>
        <p:spPr>
          <a:xfrm>
            <a:off x="6819045" y="2066022"/>
            <a:ext cx="2865379" cy="511862"/>
          </a:xfrm>
          <a:prstGeom prst="roundRect">
            <a:avLst/>
          </a:prstGeom>
          <a:solidFill>
            <a:srgbClr val="CB572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9ED54-4463-52F2-9DCE-02AC502892EF}"/>
              </a:ext>
            </a:extLst>
          </p:cNvPr>
          <p:cNvSpPr/>
          <p:nvPr/>
        </p:nvSpPr>
        <p:spPr>
          <a:xfrm>
            <a:off x="6826951" y="2071843"/>
            <a:ext cx="2740839" cy="3910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 b="1" dirty="0">
                <a:solidFill>
                  <a:schemeClr val="bg1"/>
                </a:solidFill>
              </a:rPr>
              <a:t>Processing </a:t>
            </a:r>
            <a:r>
              <a:rPr lang="nl-NL" sz="1400" b="1" dirty="0" err="1">
                <a:solidFill>
                  <a:schemeClr val="bg1"/>
                </a:solidFill>
              </a:rPr>
              <a:t>inactivation</a:t>
            </a:r>
            <a:r>
              <a:rPr lang="nl-NL" sz="1400" b="1" dirty="0">
                <a:solidFill>
                  <a:schemeClr val="bg1"/>
                </a:solidFill>
              </a:rPr>
              <a:t> effect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8CAA6-9434-CF17-1E56-3FC25D20D41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5970764" y="3344555"/>
            <a:ext cx="2989621" cy="1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C87C71-6162-A86E-57D3-F476B3F78A4D}"/>
              </a:ext>
            </a:extLst>
          </p:cNvPr>
          <p:cNvGrpSpPr/>
          <p:nvPr/>
        </p:nvGrpSpPr>
        <p:grpSpPr>
          <a:xfrm>
            <a:off x="6233485" y="3936171"/>
            <a:ext cx="3534859" cy="2714783"/>
            <a:chOff x="7463578" y="2532335"/>
            <a:chExt cx="3534859" cy="2714783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14EB234-2FF1-FEEB-69CD-879A3E5A6C23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8353573" y="3695321"/>
              <a:ext cx="1834636" cy="1033095"/>
            </a:xfrm>
            <a:prstGeom prst="bentConnector3">
              <a:avLst>
                <a:gd name="adj1" fmla="val 74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E2BE1B8-0F95-3803-8F06-6DA2247F8146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8353573" y="3695321"/>
              <a:ext cx="1825914" cy="25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91F22C-5B81-704E-B5B2-1B1F02C889A9}"/>
                </a:ext>
              </a:extLst>
            </p:cNvPr>
            <p:cNvSpPr/>
            <p:nvPr/>
          </p:nvSpPr>
          <p:spPr>
            <a:xfrm>
              <a:off x="8421427" y="3525593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High fat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47F9A7-7341-9EF4-08D2-9E0A2628BC9F}"/>
                </a:ext>
              </a:extLst>
            </p:cNvPr>
            <p:cNvSpPr/>
            <p:nvPr/>
          </p:nvSpPr>
          <p:spPr>
            <a:xfrm>
              <a:off x="7525725" y="3525408"/>
              <a:ext cx="827848" cy="33982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Dry food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0AD907-924B-0891-C803-CCF102501754}"/>
                </a:ext>
              </a:extLst>
            </p:cNvPr>
            <p:cNvSpPr/>
            <p:nvPr/>
          </p:nvSpPr>
          <p:spPr>
            <a:xfrm>
              <a:off x="7740358" y="2532335"/>
              <a:ext cx="1204042" cy="431638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Select food </a:t>
              </a:r>
              <a:r>
                <a:rPr lang="nl-NL" sz="105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composition</a:t>
              </a:r>
              <a:endPara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327ECD3-B63C-0F4B-FF70-45CB6C4E40C8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9249275" y="3695507"/>
              <a:ext cx="930213" cy="23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C52829-D18F-40B8-4ADA-A0CDA80ADEE7}"/>
                </a:ext>
              </a:extLst>
            </p:cNvPr>
            <p:cNvSpPr/>
            <p:nvPr/>
          </p:nvSpPr>
          <p:spPr>
            <a:xfrm>
              <a:off x="10179488" y="355041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0A8C4D-11DF-A6A1-7CC4-70E1ABE1D619}"/>
                </a:ext>
              </a:extLst>
            </p:cNvPr>
            <p:cNvSpPr/>
            <p:nvPr/>
          </p:nvSpPr>
          <p:spPr>
            <a:xfrm>
              <a:off x="10179665" y="3838283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2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499CFA-8BBC-36F4-29D6-7590679DAA14}"/>
                </a:ext>
              </a:extLst>
            </p:cNvPr>
            <p:cNvCxnSpPr>
              <a:cxnSpLocks/>
              <a:stCxn id="28" idx="3"/>
              <a:endCxn id="35" idx="1"/>
            </p:cNvCxnSpPr>
            <p:nvPr/>
          </p:nvCxnSpPr>
          <p:spPr>
            <a:xfrm>
              <a:off x="9249275" y="3695507"/>
              <a:ext cx="938934" cy="10329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4E9779-EA06-2A63-5F0C-DA79CC9EC0A7}"/>
                </a:ext>
              </a:extLst>
            </p:cNvPr>
            <p:cNvSpPr/>
            <p:nvPr/>
          </p:nvSpPr>
          <p:spPr>
            <a:xfrm>
              <a:off x="10188209" y="4503244"/>
              <a:ext cx="810228" cy="4503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Medium risk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57D31-EE08-0768-52FA-90D48FA9B21F}"/>
                </a:ext>
              </a:extLst>
            </p:cNvPr>
            <p:cNvSpPr/>
            <p:nvPr/>
          </p:nvSpPr>
          <p:spPr>
            <a:xfrm>
              <a:off x="10187321" y="4952269"/>
              <a:ext cx="810228" cy="294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Table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BCAA46-9A00-AA62-D3E8-3105825DF67E}"/>
                </a:ext>
              </a:extLst>
            </p:cNvPr>
            <p:cNvSpPr txBox="1"/>
            <p:nvPr/>
          </p:nvSpPr>
          <p:spPr>
            <a:xfrm>
              <a:off x="7463578" y="3985707"/>
              <a:ext cx="201825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*exception rule</a:t>
              </a:r>
            </a:p>
            <a:p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low risk for </a:t>
              </a:r>
              <a:r>
                <a:rPr lang="en-GB" sz="1050" i="1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Campylobacter </a:t>
              </a:r>
              <a:r>
                <a:rPr lang="en-GB" sz="1050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 dry foods</a:t>
              </a:r>
              <a:endParaRPr lang="en-GB" sz="1050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6E6E34-8D87-760E-FE30-DC72D345A0D8}"/>
                </a:ext>
              </a:extLst>
            </p:cNvPr>
            <p:cNvSpPr txBox="1"/>
            <p:nvPr/>
          </p:nvSpPr>
          <p:spPr>
            <a:xfrm>
              <a:off x="9702358" y="4433735"/>
              <a:ext cx="373820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D1581-BBC2-AF60-31D3-E73F60A6063B}"/>
                </a:ext>
              </a:extLst>
            </p:cNvPr>
            <p:cNvSpPr txBox="1"/>
            <p:nvPr/>
          </p:nvSpPr>
          <p:spPr>
            <a:xfrm>
              <a:off x="9714380" y="3445497"/>
              <a:ext cx="349775" cy="2616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No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F0E44F1-0A25-2264-DC46-78F04BE3876E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 rot="5400000">
              <a:off x="7860297" y="3043325"/>
              <a:ext cx="561435" cy="4027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AFE23FA-229D-381A-2606-28B8394A2D77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8308055" y="2998297"/>
              <a:ext cx="561620" cy="4929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33774-10B6-1C78-2D42-D8DF9D66AA7F}"/>
              </a:ext>
            </a:extLst>
          </p:cNvPr>
          <p:cNvSpPr/>
          <p:nvPr/>
        </p:nvSpPr>
        <p:spPr>
          <a:xfrm>
            <a:off x="9959297" y="4520510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770413-1EF2-F129-AACC-AC854F2AE573}"/>
              </a:ext>
            </a:extLst>
          </p:cNvPr>
          <p:cNvSpPr/>
          <p:nvPr/>
        </p:nvSpPr>
        <p:spPr>
          <a:xfrm>
            <a:off x="9959297" y="6224371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EEADAC-2F62-DB05-714E-66D58A9F8FA5}"/>
              </a:ext>
            </a:extLst>
          </p:cNvPr>
          <p:cNvSpPr/>
          <p:nvPr/>
        </p:nvSpPr>
        <p:spPr>
          <a:xfrm>
            <a:off x="9959297" y="2870175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05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05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1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1D40F13-7243-A764-3F5D-763B283D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80119"/>
              </p:ext>
            </p:extLst>
          </p:nvPr>
        </p:nvGraphicFramePr>
        <p:xfrm>
          <a:off x="10090524" y="4776366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956358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1E-6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1E-05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1E-10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1E-20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1E-12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A943690-1BE3-2EFC-8EB8-D75AF72EC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92819"/>
              </p:ext>
            </p:extLst>
          </p:nvPr>
        </p:nvGraphicFramePr>
        <p:xfrm>
          <a:off x="10090525" y="3126118"/>
          <a:ext cx="1790887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inactivation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95EE555-A430-E59F-0A09-52FE61908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36547"/>
              </p:ext>
            </p:extLst>
          </p:nvPr>
        </p:nvGraphicFramePr>
        <p:xfrm>
          <a:off x="10090524" y="6482476"/>
          <a:ext cx="3118720" cy="117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1181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779706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465814">
                  <a:extLst>
                    <a:ext uri="{9D8B030D-6E8A-4147-A177-3AD203B41FA5}">
                      <a16:colId xmlns:a16="http://schemas.microsoft.com/office/drawing/2014/main" val="2697276495"/>
                    </a:ext>
                  </a:extLst>
                </a:gridCol>
                <a:gridCol w="862019">
                  <a:extLst>
                    <a:ext uri="{9D8B030D-6E8A-4147-A177-3AD203B41FA5}">
                      <a16:colId xmlns:a16="http://schemas.microsoft.com/office/drawing/2014/main" val="1920410438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Pasteurization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Boiling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Sterilization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Vegetative parasites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solidFill>
                            <a:schemeClr val="tx1"/>
                          </a:solidFill>
                          <a:effectLst/>
                        </a:rPr>
                        <a:t>Parasite cysts</a:t>
                      </a:r>
                      <a:endParaRPr lang="nl-NL" sz="9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1E-3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1E-8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1E-18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1E-10</a:t>
                      </a:r>
                      <a:endParaRPr kumimoji="0" lang="nl-NL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4F09ED22-0D87-0BB2-4129-B7CB6CFD5E74}"/>
              </a:ext>
            </a:extLst>
          </p:cNvPr>
          <p:cNvSpPr txBox="1"/>
          <p:nvPr/>
        </p:nvSpPr>
        <p:spPr>
          <a:xfrm>
            <a:off x="7415" y="142980"/>
            <a:ext cx="982624" cy="369332"/>
          </a:xfrm>
          <a:prstGeom prst="rect">
            <a:avLst/>
          </a:prstGeom>
          <a:solidFill>
            <a:srgbClr val="FF8427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2E4F15F-55FA-5A7B-0912-6A3893F4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" y="517670"/>
            <a:ext cx="2298114" cy="19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36A6E5-4983-2031-436E-9393C3C4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28" y="529389"/>
            <a:ext cx="1578898" cy="712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1F7B1-50A2-D2E7-471F-B003CDB5D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93" t="29302" r="2734" b="8246"/>
          <a:stretch/>
        </p:blipFill>
        <p:spPr>
          <a:xfrm>
            <a:off x="400717" y="1760525"/>
            <a:ext cx="6346592" cy="5331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4B7480-06B5-2CB9-4E64-F0F9CC1E6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70" y="1371736"/>
            <a:ext cx="5962450" cy="58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0444C-FFDA-6C19-2A1A-3E98F49358D5}"/>
              </a:ext>
            </a:extLst>
          </p:cNvPr>
          <p:cNvGrpSpPr/>
          <p:nvPr/>
        </p:nvGrpSpPr>
        <p:grpSpPr>
          <a:xfrm>
            <a:off x="10467303" y="5515507"/>
            <a:ext cx="1484383" cy="684343"/>
            <a:chOff x="8050290" y="2327405"/>
            <a:chExt cx="1828078" cy="6690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6D9A44-8617-EF36-DAF1-DE3A37B1CDDD}"/>
                </a:ext>
              </a:extLst>
            </p:cNvPr>
            <p:cNvSpPr/>
            <p:nvPr/>
          </p:nvSpPr>
          <p:spPr>
            <a:xfrm>
              <a:off x="8050290" y="2327405"/>
              <a:ext cx="1828078" cy="415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DF2BB01-0985-0B97-0E39-95EBA9095C0C}"/>
                </a:ext>
              </a:extLst>
            </p:cNvPr>
            <p:cNvSpPr/>
            <p:nvPr/>
          </p:nvSpPr>
          <p:spPr>
            <a:xfrm>
              <a:off x="8050290" y="2717709"/>
              <a:ext cx="1828078" cy="2787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0.005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31DB658-66F1-19C7-85AE-5810E646ADD5}"/>
              </a:ext>
            </a:extLst>
          </p:cNvPr>
          <p:cNvCxnSpPr>
            <a:cxnSpLocks/>
            <a:stCxn id="61" idx="2"/>
            <a:endCxn id="31" idx="0"/>
          </p:cNvCxnSpPr>
          <p:nvPr/>
        </p:nvCxnSpPr>
        <p:spPr>
          <a:xfrm rot="16200000" flipH="1">
            <a:off x="3417265" y="4274982"/>
            <a:ext cx="364540" cy="37182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0265F70-C18E-77E4-6B5C-D6C968FC0A4A}"/>
              </a:ext>
            </a:extLst>
          </p:cNvPr>
          <p:cNvCxnSpPr>
            <a:cxnSpLocks/>
          </p:cNvCxnSpPr>
          <p:nvPr/>
        </p:nvCxnSpPr>
        <p:spPr>
          <a:xfrm rot="5400000">
            <a:off x="2389222" y="4419713"/>
            <a:ext cx="1165485" cy="883314"/>
          </a:xfrm>
          <a:prstGeom prst="bentConnector3">
            <a:avLst>
              <a:gd name="adj1" fmla="val 1617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D11D44-C3CA-2006-BE6D-D84DEE8D77DB}"/>
              </a:ext>
            </a:extLst>
          </p:cNvPr>
          <p:cNvGrpSpPr/>
          <p:nvPr/>
        </p:nvGrpSpPr>
        <p:grpSpPr>
          <a:xfrm>
            <a:off x="2049834" y="5444112"/>
            <a:ext cx="960946" cy="684343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5A5ACF-44F2-DD21-0642-447DB6DBD3B2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253E5C-99D3-C6DA-6ABE-41C8C4B340A4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A33D629-DE3A-B788-0F5E-43DAD1446407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>
            <a:off x="6283886" y="2737445"/>
            <a:ext cx="900724" cy="21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880F116-48A6-B796-DA26-530B4FD70BAA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5690171" y="2749893"/>
            <a:ext cx="508745" cy="12713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7436A-8A02-FED4-1CE8-F49E4D9D1A7B}"/>
              </a:ext>
            </a:extLst>
          </p:cNvPr>
          <p:cNvSpPr/>
          <p:nvPr/>
        </p:nvSpPr>
        <p:spPr>
          <a:xfrm>
            <a:off x="5605200" y="3639945"/>
            <a:ext cx="1950043" cy="415387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Addition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of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unprocessed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ingredients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9F0016-7352-9264-8355-E9B0F1B94E68}"/>
              </a:ext>
            </a:extLst>
          </p:cNvPr>
          <p:cNvGrpSpPr/>
          <p:nvPr/>
        </p:nvGrpSpPr>
        <p:grpSpPr>
          <a:xfrm>
            <a:off x="7184610" y="2527344"/>
            <a:ext cx="1828078" cy="678147"/>
            <a:chOff x="8050290" y="1405947"/>
            <a:chExt cx="1828078" cy="6781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268A22-4C05-76BF-C643-8CCA6A54C22F}"/>
                </a:ext>
              </a:extLst>
            </p:cNvPr>
            <p:cNvSpPr/>
            <p:nvPr/>
          </p:nvSpPr>
          <p:spPr>
            <a:xfrm>
              <a:off x="8050290" y="1405947"/>
              <a:ext cx="1828078" cy="4244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and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no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addition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of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other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B123D-28A1-6624-C222-4E8852833F3D}"/>
                </a:ext>
              </a:extLst>
            </p:cNvPr>
            <p:cNvSpPr/>
            <p:nvPr/>
          </p:nvSpPr>
          <p:spPr>
            <a:xfrm>
              <a:off x="8050290" y="1828063"/>
              <a:ext cx="1828078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54BF44-623C-E58C-DD1F-62FD3A7C168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6946435" y="3689119"/>
            <a:ext cx="242593" cy="9750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135481-F209-3241-9EBF-FF10D0EFC6BA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rot="5400000">
            <a:off x="5760126" y="4127940"/>
            <a:ext cx="892705" cy="747488"/>
          </a:xfrm>
          <a:prstGeom prst="bentConnector3">
            <a:avLst>
              <a:gd name="adj1" fmla="val 1458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A621F-133F-AA95-B9A8-C45D7A389550}"/>
              </a:ext>
            </a:extLst>
          </p:cNvPr>
          <p:cNvSpPr/>
          <p:nvPr/>
        </p:nvSpPr>
        <p:spPr>
          <a:xfrm>
            <a:off x="6805081" y="4297925"/>
            <a:ext cx="1500317" cy="415387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 or wet?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6C23C-7FEF-1224-6DC0-D3AC8200AD9B}"/>
              </a:ext>
            </a:extLst>
          </p:cNvPr>
          <p:cNvSpPr txBox="1"/>
          <p:nvPr/>
        </p:nvSpPr>
        <p:spPr>
          <a:xfrm>
            <a:off x="2861646" y="6497420"/>
            <a:ext cx="17357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*Assuming 0.1% of 100% may be contaminated with microbial hazards associated with the environment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BFBBAF-412C-572A-1B69-BE3CE9172854}"/>
              </a:ext>
            </a:extLst>
          </p:cNvPr>
          <p:cNvGrpSpPr/>
          <p:nvPr/>
        </p:nvGrpSpPr>
        <p:grpSpPr>
          <a:xfrm>
            <a:off x="4771108" y="5786934"/>
            <a:ext cx="960946" cy="684343"/>
            <a:chOff x="1449302" y="2444611"/>
            <a:chExt cx="1202765" cy="6843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A82A46-F0C7-5692-5463-7892CF8A95D5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1E-6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28D0DA-FAE5-E8B3-A74E-5F16217BA06F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None/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very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low risk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ED1325-F1A4-B9C0-BBF8-F005E5649DB0}"/>
              </a:ext>
            </a:extLst>
          </p:cNvPr>
          <p:cNvGrpSpPr/>
          <p:nvPr/>
        </p:nvGrpSpPr>
        <p:grpSpPr>
          <a:xfrm>
            <a:off x="5824263" y="5789519"/>
            <a:ext cx="1266940" cy="680379"/>
            <a:chOff x="5438050" y="4458301"/>
            <a:chExt cx="1315900" cy="6803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BD8CFA-343F-0FDE-3404-8D16C6ECC6DD}"/>
                </a:ext>
              </a:extLst>
            </p:cNvPr>
            <p:cNvSpPr/>
            <p:nvPr/>
          </p:nvSpPr>
          <p:spPr>
            <a:xfrm>
              <a:off x="5438050" y="4458301"/>
              <a:ext cx="1315900" cy="4320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humans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ABFFC5-D083-0D99-FE82-A1B7AD6AF396}"/>
                </a:ext>
              </a:extLst>
            </p:cNvPr>
            <p:cNvSpPr/>
            <p:nvPr/>
          </p:nvSpPr>
          <p:spPr>
            <a:xfrm>
              <a:off x="5438050" y="4882649"/>
              <a:ext cx="1315900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344E29-C133-F1F7-20B6-23293664A3B5}"/>
              </a:ext>
            </a:extLst>
          </p:cNvPr>
          <p:cNvGrpSpPr/>
          <p:nvPr/>
        </p:nvGrpSpPr>
        <p:grpSpPr>
          <a:xfrm>
            <a:off x="8978239" y="5514722"/>
            <a:ext cx="1484383" cy="684343"/>
            <a:chOff x="8050290" y="2327405"/>
            <a:chExt cx="1828078" cy="6690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E05F8F-720C-323F-BB12-7622FF4A8134}"/>
                </a:ext>
              </a:extLst>
            </p:cNvPr>
            <p:cNvSpPr/>
            <p:nvPr/>
          </p:nvSpPr>
          <p:spPr>
            <a:xfrm>
              <a:off x="8050290" y="2327405"/>
              <a:ext cx="1828078" cy="415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Major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ingredients</a:t>
              </a:r>
              <a:endParaRPr lang="nl-NL" sz="1050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853816-7673-A24E-314B-D2D05871765F}"/>
                </a:ext>
              </a:extLst>
            </p:cNvPr>
            <p:cNvSpPr/>
            <p:nvPr/>
          </p:nvSpPr>
          <p:spPr>
            <a:xfrm>
              <a:off x="8050290" y="2717709"/>
              <a:ext cx="1828078" cy="2787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B97C-AC48-7706-96EC-96B1E9E26C74}"/>
              </a:ext>
            </a:extLst>
          </p:cNvPr>
          <p:cNvSpPr/>
          <p:nvPr/>
        </p:nvSpPr>
        <p:spPr>
          <a:xfrm>
            <a:off x="3411705" y="4643167"/>
            <a:ext cx="747489" cy="424438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spcBef>
                <a:spcPct val="0"/>
              </a:spcBef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Dry/Wet?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16007-9BFE-59B9-2D56-2F92AAF6FDDE}"/>
              </a:ext>
            </a:extLst>
          </p:cNvPr>
          <p:cNvSpPr txBox="1"/>
          <p:nvPr/>
        </p:nvSpPr>
        <p:spPr>
          <a:xfrm>
            <a:off x="8858914" y="6208880"/>
            <a:ext cx="25045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*Assuming 50% of 100% of unprocessed ingredients may be contaminated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0EF3C-310C-966F-EC6B-6DD39A074AB5}"/>
              </a:ext>
            </a:extLst>
          </p:cNvPr>
          <p:cNvSpPr txBox="1"/>
          <p:nvPr/>
        </p:nvSpPr>
        <p:spPr>
          <a:xfrm>
            <a:off x="5798625" y="6543474"/>
            <a:ext cx="143084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*Assuming 0.1% of 100% food may be contaminated when contacted with food handlers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4C6BCF-7E5F-9350-CFAD-02051EAA7C3E}"/>
              </a:ext>
            </a:extLst>
          </p:cNvPr>
          <p:cNvSpPr/>
          <p:nvPr/>
        </p:nvSpPr>
        <p:spPr>
          <a:xfrm>
            <a:off x="6805081" y="4949248"/>
            <a:ext cx="1500317" cy="415387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Human contact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with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food?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E7206E-F2F2-318E-D55A-1A8A1457654C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5400000">
            <a:off x="7437272" y="4831280"/>
            <a:ext cx="235936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8D2F1C-5A18-D6D4-C153-F5CD3ABB454B}"/>
              </a:ext>
            </a:extLst>
          </p:cNvPr>
          <p:cNvSpPr/>
          <p:nvPr/>
        </p:nvSpPr>
        <p:spPr>
          <a:xfrm>
            <a:off x="5082575" y="4948037"/>
            <a:ext cx="1500317" cy="415387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Human contact </a:t>
            </a:r>
            <a:r>
              <a:rPr lang="nl-NL" sz="105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with</a:t>
            </a:r>
            <a:r>
              <a:rPr lang="nl-NL" sz="105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food?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BA237D2-1B6E-907A-D9DD-5527F3AB7E3D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 rot="5400000">
            <a:off x="5330403" y="5284603"/>
            <a:ext cx="423510" cy="5811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D9CD067-DD74-3863-13E3-FBDB8B38BEA8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16200000" flipH="1">
            <a:off x="5932186" y="5263971"/>
            <a:ext cx="426095" cy="62499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D4C5C84-F192-90F9-449B-A324E663F85D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8305398" y="5156942"/>
            <a:ext cx="672841" cy="5702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4B52134-73CC-57D5-A112-AB0B05B0434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305398" y="4552123"/>
            <a:ext cx="833266" cy="604819"/>
          </a:xfrm>
          <a:prstGeom prst="bentConnector3">
            <a:avLst>
              <a:gd name="adj1" fmla="val 41427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7A5958-31ED-AB40-F2D7-250D91B40EC7}"/>
              </a:ext>
            </a:extLst>
          </p:cNvPr>
          <p:cNvGrpSpPr/>
          <p:nvPr/>
        </p:nvGrpSpPr>
        <p:grpSpPr>
          <a:xfrm>
            <a:off x="8952915" y="4208863"/>
            <a:ext cx="3126293" cy="689904"/>
            <a:chOff x="8292343" y="5268169"/>
            <a:chExt cx="3126293" cy="6899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27C094-F536-6D59-D20F-075EFDCCB68C}"/>
                </a:ext>
              </a:extLst>
            </p:cNvPr>
            <p:cNvGrpSpPr/>
            <p:nvPr/>
          </p:nvGrpSpPr>
          <p:grpSpPr>
            <a:xfrm>
              <a:off x="8292343" y="5268169"/>
              <a:ext cx="1484383" cy="684343"/>
              <a:chOff x="8050290" y="2327405"/>
              <a:chExt cx="1828078" cy="66909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1FE78A-4020-5C6B-1900-D46E16A2B329}"/>
                  </a:ext>
                </a:extLst>
              </p:cNvPr>
              <p:cNvSpPr/>
              <p:nvPr/>
            </p:nvSpPr>
            <p:spPr>
              <a:xfrm>
                <a:off x="8050290" y="2327405"/>
                <a:ext cx="1828078" cy="4153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5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Major risk </a:t>
                </a:r>
                <a:r>
                  <a:rPr lang="nl-NL" sz="1050" dirty="0" err="1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with</a:t>
                </a: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 MH- dry/wet </a:t>
                </a:r>
                <a:r>
                  <a:rPr lang="nl-NL" sz="1050" dirty="0" err="1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ingredients</a:t>
                </a:r>
                <a:endPara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197E94-DC32-E049-ED82-AD77AAFB95BD}"/>
                  </a:ext>
                </a:extLst>
              </p:cNvPr>
              <p:cNvSpPr/>
              <p:nvPr/>
            </p:nvSpPr>
            <p:spPr>
              <a:xfrm>
                <a:off x="8050290" y="2717709"/>
                <a:ext cx="1828078" cy="27879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5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0.5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877DAE-C045-4A09-37C1-79BD5023A9B2}"/>
                </a:ext>
              </a:extLst>
            </p:cNvPr>
            <p:cNvGrpSpPr/>
            <p:nvPr/>
          </p:nvGrpSpPr>
          <p:grpSpPr>
            <a:xfrm>
              <a:off x="10151696" y="5268169"/>
              <a:ext cx="1266940" cy="689904"/>
              <a:chOff x="5438050" y="4458301"/>
              <a:chExt cx="1315900" cy="68990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DC63AB0-BB3E-CB44-7FC4-3E67D5D6EEA0}"/>
                  </a:ext>
                </a:extLst>
              </p:cNvPr>
              <p:cNvSpPr/>
              <p:nvPr/>
            </p:nvSpPr>
            <p:spPr>
              <a:xfrm>
                <a:off x="5438050" y="4458301"/>
                <a:ext cx="1315900" cy="4320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5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Minor risk </a:t>
                </a:r>
                <a:r>
                  <a:rPr lang="nl-NL" sz="1050" dirty="0" err="1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with</a:t>
                </a: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 MH- </a:t>
                </a:r>
                <a:r>
                  <a:rPr lang="nl-NL" sz="1050" dirty="0" err="1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humans</a:t>
                </a:r>
                <a:endPara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C22F24-9089-8366-E810-74C141CFC44C}"/>
                  </a:ext>
                </a:extLst>
              </p:cNvPr>
              <p:cNvSpPr/>
              <p:nvPr/>
            </p:nvSpPr>
            <p:spPr>
              <a:xfrm>
                <a:off x="5438050" y="4892174"/>
                <a:ext cx="1315900" cy="2560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5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050" dirty="0">
                    <a:solidFill>
                      <a:schemeClr val="tx1"/>
                    </a:solidFill>
                    <a:latin typeface="Abadi" panose="020B0604020104020204" pitchFamily="34" charset="0"/>
                    <a:cs typeface="AngsanaUPC" panose="02020603050405020304" pitchFamily="18" charset="-34"/>
                  </a:rPr>
                  <a:t>0.005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A29CD7-433E-5BBD-FE60-2FE57A3D633E}"/>
                </a:ext>
              </a:extLst>
            </p:cNvPr>
            <p:cNvSpPr txBox="1"/>
            <p:nvPr/>
          </p:nvSpPr>
          <p:spPr>
            <a:xfrm>
              <a:off x="9840072" y="5485942"/>
              <a:ext cx="264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Abadi" panose="020B0604020104020204" pitchFamily="34" charset="0"/>
                  <a:cs typeface="AngsanaUPC" panose="02020603050405020304" pitchFamily="18" charset="-34"/>
                </a:rPr>
                <a:t>X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F9314-5B3B-E3B9-CA7D-E0E5A0768B34}"/>
              </a:ext>
            </a:extLst>
          </p:cNvPr>
          <p:cNvSpPr/>
          <p:nvPr/>
        </p:nvSpPr>
        <p:spPr>
          <a:xfrm>
            <a:off x="7267672" y="1691972"/>
            <a:ext cx="3927341" cy="340211"/>
          </a:xfrm>
          <a:prstGeom prst="rect">
            <a:avLst/>
          </a:prstGeom>
          <a:solidFill>
            <a:srgbClr val="CB5722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RP = RP </a:t>
            </a:r>
            <a:r>
              <a:rPr lang="nl-NL" sz="1400" dirty="0" err="1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environmental</a:t>
            </a:r>
            <a:r>
              <a:rPr lang="nl-NL" sz="1400" dirty="0">
                <a:solidFill>
                  <a:schemeClr val="bg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factor * RP food handling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DD09B8-F404-A8C9-CE7B-B030B86BFF31}"/>
              </a:ext>
            </a:extLst>
          </p:cNvPr>
          <p:cNvGrpSpPr/>
          <p:nvPr/>
        </p:nvGrpSpPr>
        <p:grpSpPr>
          <a:xfrm>
            <a:off x="3915027" y="1710232"/>
            <a:ext cx="2783761" cy="471023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D040FA4-886D-B2B1-3528-007080135B88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B5678B-8B32-8C1C-60D4-8B38A2641466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00" b="1" dirty="0" err="1">
                  <a:solidFill>
                    <a:schemeClr val="bg1"/>
                  </a:solidFill>
                </a:rPr>
                <a:t>Recontamination</a:t>
              </a:r>
              <a:r>
                <a:rPr lang="nl-NL" sz="1400" b="1" dirty="0">
                  <a:solidFill>
                    <a:schemeClr val="bg1"/>
                  </a:solidFill>
                </a:rPr>
                <a:t> </a:t>
              </a:r>
              <a:r>
                <a:rPr lang="nl-NL" sz="1400" b="1" dirty="0" err="1">
                  <a:solidFill>
                    <a:schemeClr val="bg1"/>
                  </a:solidFill>
                </a:rPr>
                <a:t>possibility</a:t>
              </a:r>
              <a:endParaRPr lang="nl-NL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0F3B27E-665E-091F-3FF7-48BD85A32FB2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5094852" y="2395269"/>
            <a:ext cx="428173" cy="14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95281-101D-B62D-EFE4-3F7968B06820}"/>
              </a:ext>
            </a:extLst>
          </p:cNvPr>
          <p:cNvGrpSpPr/>
          <p:nvPr/>
        </p:nvGrpSpPr>
        <p:grpSpPr>
          <a:xfrm>
            <a:off x="2366584" y="3640010"/>
            <a:ext cx="2094074" cy="638617"/>
            <a:chOff x="1153947" y="1549011"/>
            <a:chExt cx="1367016" cy="638617"/>
          </a:xfrm>
          <a:solidFill>
            <a:srgbClr val="CB572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044D83-3B03-1DF7-9726-8DF0F756A806}"/>
                </a:ext>
              </a:extLst>
            </p:cNvPr>
            <p:cNvSpPr/>
            <p:nvPr/>
          </p:nvSpPr>
          <p:spPr>
            <a:xfrm>
              <a:off x="1153948" y="1549011"/>
              <a:ext cx="1367015" cy="256032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050" dirty="0" err="1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factor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0DBB1-B1FD-AD97-2E6F-A1331653BD72}"/>
                </a:ext>
              </a:extLst>
            </p:cNvPr>
            <p:cNvSpPr/>
            <p:nvPr/>
          </p:nvSpPr>
          <p:spPr>
            <a:xfrm>
              <a:off x="1153947" y="1810140"/>
              <a:ext cx="1367016" cy="377488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Include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possible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environmental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contaminants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?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89BA631-5560-B461-547D-34E890495D66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3589628" y="5261391"/>
            <a:ext cx="389609" cy="203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4D5C049-7EE7-C9E1-3202-FD23ECA9AAC3}"/>
              </a:ext>
            </a:extLst>
          </p:cNvPr>
          <p:cNvSpPr txBox="1"/>
          <p:nvPr/>
        </p:nvSpPr>
        <p:spPr>
          <a:xfrm>
            <a:off x="-2206" y="142980"/>
            <a:ext cx="982624" cy="369332"/>
          </a:xfrm>
          <a:prstGeom prst="rect">
            <a:avLst/>
          </a:prstGeom>
          <a:solidFill>
            <a:srgbClr val="FF8427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A58A33E-862E-C4FD-FCC8-C7E5A3A2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5" y="522424"/>
            <a:ext cx="2321949" cy="196534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A68ABF9-86ED-727C-9060-2DE1414081FA}"/>
              </a:ext>
            </a:extLst>
          </p:cNvPr>
          <p:cNvGrpSpPr/>
          <p:nvPr/>
        </p:nvGrpSpPr>
        <p:grpSpPr>
          <a:xfrm>
            <a:off x="4333842" y="2609428"/>
            <a:ext cx="1950044" cy="521772"/>
            <a:chOff x="4592933" y="1231083"/>
            <a:chExt cx="1950044" cy="521772"/>
          </a:xfrm>
          <a:solidFill>
            <a:srgbClr val="CB572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114AE3-0D7A-C473-9CE0-77AF41AEB4E1}"/>
                </a:ext>
              </a:extLst>
            </p:cNvPr>
            <p:cNvSpPr/>
            <p:nvPr/>
          </p:nvSpPr>
          <p:spPr>
            <a:xfrm>
              <a:off x="4592933" y="1478560"/>
              <a:ext cx="1950043" cy="274295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Processing in close bag?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AB75B16-8CAB-809D-F44B-F7B4F496D36B}"/>
                </a:ext>
              </a:extLst>
            </p:cNvPr>
            <p:cNvSpPr/>
            <p:nvPr/>
          </p:nvSpPr>
          <p:spPr>
            <a:xfrm>
              <a:off x="4592934" y="1231083"/>
              <a:ext cx="1950043" cy="25603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050" dirty="0">
                  <a:solidFill>
                    <a:schemeClr val="bg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Food handling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9FCB308-D5A0-09BD-501E-B61A6F8A84A6}"/>
              </a:ext>
            </a:extLst>
          </p:cNvPr>
          <p:cNvSpPr txBox="1"/>
          <p:nvPr/>
        </p:nvSpPr>
        <p:spPr>
          <a:xfrm>
            <a:off x="9134653" y="2582925"/>
            <a:ext cx="25715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*Zero here indicates the entire branch of recontamination will be excluded from RR instead of multiplying with the value zero</a:t>
            </a:r>
            <a:endParaRPr lang="en-GB" sz="1050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B0DCF5A-7CEC-A4D2-ACB7-2E7D502FEFAB}"/>
              </a:ext>
            </a:extLst>
          </p:cNvPr>
          <p:cNvCxnSpPr>
            <a:cxnSpLocks/>
            <a:stCxn id="3" idx="2"/>
            <a:endCxn id="60" idx="0"/>
          </p:cNvCxnSpPr>
          <p:nvPr/>
        </p:nvCxnSpPr>
        <p:spPr>
          <a:xfrm rot="5400000">
            <a:off x="4106838" y="2437984"/>
            <a:ext cx="508810" cy="18952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3419458-F626-CA42-9ED6-9A958F335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44624"/>
              </p:ext>
            </p:extLst>
          </p:nvPr>
        </p:nvGraphicFramePr>
        <p:xfrm>
          <a:off x="10598512" y="327646"/>
          <a:ext cx="3273639" cy="901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8858">
                  <a:extLst>
                    <a:ext uri="{9D8B030D-6E8A-4147-A177-3AD203B41FA5}">
                      <a16:colId xmlns:a16="http://schemas.microsoft.com/office/drawing/2014/main" val="296708545"/>
                    </a:ext>
                  </a:extLst>
                </a:gridCol>
                <a:gridCol w="1754781">
                  <a:extLst>
                    <a:ext uri="{9D8B030D-6E8A-4147-A177-3AD203B41FA5}">
                      <a16:colId xmlns:a16="http://schemas.microsoft.com/office/drawing/2014/main" val="3953142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b="1" u="none" strike="noStrike" dirty="0" err="1">
                          <a:effectLst/>
                        </a:rPr>
                        <a:t>Category</a:t>
                      </a:r>
                      <a:r>
                        <a:rPr lang="nl-NL" sz="1050" b="1" u="none" strike="noStrike" dirty="0">
                          <a:effectLst/>
                        </a:rPr>
                        <a:t> of dry </a:t>
                      </a:r>
                      <a:r>
                        <a:rPr lang="nl-NL" sz="1050" b="1" u="none" strike="noStrike" dirty="0" err="1">
                          <a:effectLst/>
                        </a:rPr>
                        <a:t>ingredients</a:t>
                      </a:r>
                      <a:endParaRPr lang="nl-NL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Risk of recontamination for relevant hazard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0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spices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67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 err="1">
                          <a:effectLst/>
                        </a:rPr>
                        <a:t>other</a:t>
                      </a:r>
                      <a:r>
                        <a:rPr lang="nl-NL" sz="1050" u="none" strike="noStrike" dirty="0">
                          <a:effectLst/>
                        </a:rPr>
                        <a:t> dry </a:t>
                      </a:r>
                      <a:r>
                        <a:rPr lang="nl-NL" sz="1050" u="none" strike="noStrike" dirty="0" err="1">
                          <a:effectLst/>
                        </a:rPr>
                        <a:t>ingredients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dry </a:t>
                      </a:r>
                      <a:r>
                        <a:rPr lang="nl-NL" sz="1050" u="none" strike="noStrike" dirty="0" err="1">
                          <a:effectLst/>
                        </a:rPr>
                        <a:t>vitamins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0.005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6228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27D02-0C5C-4335-4D94-80DB9A24E3F7}"/>
              </a:ext>
            </a:extLst>
          </p:cNvPr>
          <p:cNvGrpSpPr/>
          <p:nvPr/>
        </p:nvGrpSpPr>
        <p:grpSpPr>
          <a:xfrm>
            <a:off x="3093509" y="5457214"/>
            <a:ext cx="1379809" cy="900246"/>
            <a:chOff x="1449302" y="2444611"/>
            <a:chExt cx="1202765" cy="6843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19A898-FFFC-1D1D-C5A1-4419B9F960E7}"/>
                </a:ext>
              </a:extLst>
            </p:cNvPr>
            <p:cNvSpPr/>
            <p:nvPr/>
          </p:nvSpPr>
          <p:spPr>
            <a:xfrm>
              <a:off x="1449303" y="2872923"/>
              <a:ext cx="1202764" cy="2560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0.005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69F3C-EEB4-30F3-89D5-979B850D0594}"/>
                </a:ext>
              </a:extLst>
            </p:cNvPr>
            <p:cNvSpPr/>
            <p:nvPr/>
          </p:nvSpPr>
          <p:spPr>
            <a:xfrm>
              <a:off x="1449302" y="2444611"/>
              <a:ext cx="1202765" cy="4346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Minor risk </a:t>
              </a:r>
              <a:r>
                <a:rPr lang="nl-NL" sz="1050" dirty="0" err="1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with</a:t>
              </a:r>
              <a:r>
                <a:rPr lang="nl-NL" sz="1050" dirty="0">
                  <a:solidFill>
                    <a:schemeClr val="tx1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 MH- dry/wet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0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2D54AB1D-CEC4-8D92-7719-6B7D2BFE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" y="515499"/>
            <a:ext cx="2281089" cy="187503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EC35E81-BFF1-E04C-1BCD-748CF314E3EE}"/>
              </a:ext>
            </a:extLst>
          </p:cNvPr>
          <p:cNvSpPr txBox="1"/>
          <p:nvPr/>
        </p:nvSpPr>
        <p:spPr>
          <a:xfrm>
            <a:off x="-2206" y="142980"/>
            <a:ext cx="1723760" cy="369332"/>
          </a:xfrm>
          <a:prstGeom prst="rect">
            <a:avLst/>
          </a:prstGeom>
          <a:solidFill>
            <a:srgbClr val="FF8427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27B1CE-DAC8-18EA-685F-6AD4B1CCED74}"/>
              </a:ext>
            </a:extLst>
          </p:cNvPr>
          <p:cNvGrpSpPr/>
          <p:nvPr/>
        </p:nvGrpSpPr>
        <p:grpSpPr>
          <a:xfrm>
            <a:off x="5458942" y="2139518"/>
            <a:ext cx="1992189" cy="804533"/>
            <a:chOff x="4282608" y="2095046"/>
            <a:chExt cx="1992189" cy="804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0B2680-CF47-C280-FEA0-88E676DEEBC4}"/>
                </a:ext>
              </a:extLst>
            </p:cNvPr>
            <p:cNvSpPr/>
            <p:nvPr/>
          </p:nvSpPr>
          <p:spPr>
            <a:xfrm>
              <a:off x="4283938" y="2095046"/>
              <a:ext cx="1990859" cy="306011"/>
            </a:xfrm>
            <a:prstGeom prst="rect">
              <a:avLst/>
            </a:prstGeom>
            <a:solidFill>
              <a:srgbClr val="CB5722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spcBef>
                  <a:spcPct val="0"/>
                </a:spcBef>
              </a:pPr>
              <a:r>
                <a:rPr lang="nl-NL" sz="1200" b="1" dirty="0" err="1">
                  <a:solidFill>
                    <a:schemeClr val="bg1"/>
                  </a:solidFill>
                  <a:cs typeface="AngsanaUPC" panose="02020603050405020304" pitchFamily="18" charset="-34"/>
                </a:rPr>
                <a:t>Growth</a:t>
              </a:r>
              <a:r>
                <a:rPr lang="nl-NL" sz="1200" b="1" dirty="0">
                  <a:solidFill>
                    <a:schemeClr val="bg1"/>
                  </a:solidFill>
                  <a:cs typeface="AngsanaUPC" panose="02020603050405020304" pitchFamily="18" charset="-34"/>
                </a:rPr>
                <a:t> Opportunity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5C6699-E2DA-7196-FFCE-47E3E271CDFD}"/>
                </a:ext>
              </a:extLst>
            </p:cNvPr>
            <p:cNvSpPr/>
            <p:nvPr/>
          </p:nvSpPr>
          <p:spPr>
            <a:xfrm>
              <a:off x="4282608" y="2402836"/>
              <a:ext cx="1990859" cy="49674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Hazard </a:t>
              </a:r>
              <a:r>
                <a:rPr lang="nl-NL" sz="1200" dirty="0" err="1">
                  <a:solidFill>
                    <a:schemeClr val="tx1"/>
                  </a:solidFill>
                </a:rPr>
                <a:t>needs</a:t>
              </a:r>
              <a:r>
                <a:rPr lang="nl-NL" sz="1200" dirty="0">
                  <a:solidFill>
                    <a:schemeClr val="tx1"/>
                  </a:solidFill>
                </a:rPr>
                <a:t> growth in food </a:t>
              </a:r>
              <a:r>
                <a:rPr lang="nl-NL" sz="1200" dirty="0" err="1">
                  <a:solidFill>
                    <a:schemeClr val="tx1"/>
                  </a:solidFill>
                </a:rPr>
                <a:t>to</a:t>
              </a:r>
              <a:r>
                <a:rPr lang="nl-NL" sz="1200" dirty="0">
                  <a:solidFill>
                    <a:schemeClr val="tx1"/>
                  </a:solidFill>
                </a:rPr>
                <a:t> cause illness?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19850D-CF4D-815B-D4DF-6425B2167D5A}"/>
              </a:ext>
            </a:extLst>
          </p:cNvPr>
          <p:cNvGrpSpPr/>
          <p:nvPr/>
        </p:nvGrpSpPr>
        <p:grpSpPr>
          <a:xfrm>
            <a:off x="5052865" y="1453014"/>
            <a:ext cx="2783761" cy="471023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532CD34-C215-2CE1-5A2C-299983D3A3F0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A57C2-FD03-3C54-0300-102D4317E284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00" b="1" dirty="0">
                  <a:solidFill>
                    <a:schemeClr val="bg1"/>
                  </a:solidFill>
                </a:rPr>
                <a:t>Post-processing control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C0E9FD-25B9-0F29-77B4-B6F34C15F06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343535" y="2027350"/>
            <a:ext cx="215481" cy="88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F9C1A9-A340-3BE6-7F85-0A415E7059FD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6330214" y="3068208"/>
            <a:ext cx="248863" cy="54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1F23E7-FE1A-97FC-CA35-012C8AFC4998}"/>
              </a:ext>
            </a:extLst>
          </p:cNvPr>
          <p:cNvGrpSpPr/>
          <p:nvPr/>
        </p:nvGrpSpPr>
        <p:grpSpPr>
          <a:xfrm>
            <a:off x="5460273" y="3192914"/>
            <a:ext cx="1990859" cy="1168444"/>
            <a:chOff x="6560679" y="2983291"/>
            <a:chExt cx="1667953" cy="11684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B69814-11C6-EEF9-2335-0965F36ED80F}"/>
                </a:ext>
              </a:extLst>
            </p:cNvPr>
            <p:cNvSpPr/>
            <p:nvPr/>
          </p:nvSpPr>
          <p:spPr>
            <a:xfrm>
              <a:off x="6560680" y="3677949"/>
              <a:ext cx="1666639" cy="473786"/>
            </a:xfrm>
            <a:prstGeom prst="rect">
              <a:avLst/>
            </a:prstGeom>
            <a:solidFill>
              <a:srgbClr val="E6672D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bg1"/>
                  </a:solidFill>
                </a:rPr>
                <a:t>Food </a:t>
              </a:r>
              <a:r>
                <a:rPr lang="nl-NL" sz="1200" dirty="0" err="1">
                  <a:solidFill>
                    <a:schemeClr val="bg1"/>
                  </a:solidFill>
                </a:rPr>
                <a:t>characteristics</a:t>
              </a:r>
              <a:r>
                <a:rPr lang="nl-NL" sz="1200" dirty="0">
                  <a:solidFill>
                    <a:schemeClr val="bg1"/>
                  </a:solidFill>
                </a:rPr>
                <a:t> support hazard </a:t>
              </a:r>
              <a:r>
                <a:rPr lang="nl-NL" sz="1200" dirty="0" err="1">
                  <a:solidFill>
                    <a:schemeClr val="bg1"/>
                  </a:solidFill>
                </a:rPr>
                <a:t>growth</a:t>
              </a:r>
              <a:r>
                <a:rPr lang="nl-NL" sz="12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5C764-41A7-8B42-EE74-79A80A5510DD}"/>
                </a:ext>
              </a:extLst>
            </p:cNvPr>
            <p:cNvSpPr/>
            <p:nvPr/>
          </p:nvSpPr>
          <p:spPr>
            <a:xfrm>
              <a:off x="6560679" y="3253975"/>
              <a:ext cx="849045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pH &lt;4.5 or &gt;4.5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F80142-A505-E393-2D64-F527BC7F5777}"/>
                </a:ext>
              </a:extLst>
            </p:cNvPr>
            <p:cNvSpPr/>
            <p:nvPr/>
          </p:nvSpPr>
          <p:spPr>
            <a:xfrm>
              <a:off x="7392416" y="3254015"/>
              <a:ext cx="836216" cy="414053"/>
            </a:xfrm>
            <a:prstGeom prst="rect">
              <a:avLst/>
            </a:prstGeom>
            <a:solidFill>
              <a:schemeClr val="bg1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Dry/half dry/wet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DDB211-3CB7-6F58-5016-DC7B908B9E44}"/>
                </a:ext>
              </a:extLst>
            </p:cNvPr>
            <p:cNvSpPr/>
            <p:nvPr/>
          </p:nvSpPr>
          <p:spPr>
            <a:xfrm>
              <a:off x="6560679" y="2983291"/>
              <a:ext cx="1666639" cy="27029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b="1" dirty="0">
                  <a:solidFill>
                    <a:schemeClr val="bg1"/>
                  </a:solidFill>
                </a:rPr>
                <a:t>Food </a:t>
              </a:r>
              <a:r>
                <a:rPr lang="nl-NL" sz="1200" b="1" dirty="0" err="1">
                  <a:solidFill>
                    <a:schemeClr val="bg1"/>
                  </a:solidFill>
                </a:rPr>
                <a:t>characteristic</a:t>
              </a:r>
              <a:r>
                <a:rPr lang="nl-NL" sz="1200" b="1" dirty="0">
                  <a:solidFill>
                    <a:schemeClr val="bg1"/>
                  </a:solidFill>
                </a:rPr>
                <a:t> ?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D7BA61-0061-CE99-826E-B2E03A27A1E4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rot="5400000">
            <a:off x="6298936" y="4514576"/>
            <a:ext cx="309203" cy="276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D799F62-1B90-C221-615E-58EFE4135150}"/>
              </a:ext>
            </a:extLst>
          </p:cNvPr>
          <p:cNvCxnSpPr>
            <a:cxnSpLocks/>
            <a:stCxn id="18" idx="3"/>
            <a:endCxn id="39" idx="0"/>
          </p:cNvCxnSpPr>
          <p:nvPr/>
        </p:nvCxnSpPr>
        <p:spPr>
          <a:xfrm>
            <a:off x="7449565" y="4124465"/>
            <a:ext cx="792778" cy="22905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38650D-BB7F-D577-230C-22B896D445FB}"/>
              </a:ext>
            </a:extLst>
          </p:cNvPr>
          <p:cNvGrpSpPr/>
          <p:nvPr/>
        </p:nvGrpSpPr>
        <p:grpSpPr>
          <a:xfrm>
            <a:off x="5484337" y="6417160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BFC6E28-80C1-5F15-30E8-A8A1588F2128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medium risk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A27230-ED21-ADCA-06BC-CCDCEF298573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1.00E-03</a:t>
              </a:r>
            </a:p>
          </p:txBody>
        </p: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2D3DF9B-66F1-89FB-EFDE-8AB9EED9F6E2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rot="16200000" flipH="1">
            <a:off x="6558693" y="5388057"/>
            <a:ext cx="281399" cy="4607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594AEB9-D6F6-3AA9-B9D5-ABFF3A37AEB3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 rot="5400000">
            <a:off x="4899727" y="5513977"/>
            <a:ext cx="927086" cy="86689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479173-8401-E194-FF7D-6C0A7EEB0DA0}"/>
              </a:ext>
            </a:extLst>
          </p:cNvPr>
          <p:cNvCxnSpPr>
            <a:cxnSpLocks/>
            <a:stCxn id="46" idx="2"/>
            <a:endCxn id="39" idx="1"/>
          </p:cNvCxnSpPr>
          <p:nvPr/>
        </p:nvCxnSpPr>
        <p:spPr>
          <a:xfrm rot="16200000" flipH="1">
            <a:off x="7263469" y="5976133"/>
            <a:ext cx="285148" cy="952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3CE16D-CF09-CE03-BF58-47C36F61C6BA}"/>
              </a:ext>
            </a:extLst>
          </p:cNvPr>
          <p:cNvGrpSpPr/>
          <p:nvPr/>
        </p:nvGrpSpPr>
        <p:grpSpPr>
          <a:xfrm>
            <a:off x="7882343" y="6415007"/>
            <a:ext cx="720000" cy="714099"/>
            <a:chOff x="10421397" y="1721765"/>
            <a:chExt cx="720000" cy="714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262FA-9A09-24D4-EFE8-85B47F2481BE}"/>
                </a:ext>
              </a:extLst>
            </p:cNvPr>
            <p:cNvSpPr/>
            <p:nvPr/>
          </p:nvSpPr>
          <p:spPr>
            <a:xfrm>
              <a:off x="10421397" y="1721765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low risk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BC2D8-3A9F-019D-7F28-A7876F78F7EE}"/>
                </a:ext>
              </a:extLst>
            </p:cNvPr>
            <p:cNvSpPr/>
            <p:nvPr/>
          </p:nvSpPr>
          <p:spPr>
            <a:xfrm>
              <a:off x="10421397" y="207586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100" dirty="0">
                  <a:solidFill>
                    <a:schemeClr val="tx1"/>
                  </a:solidFill>
                </a:rPr>
                <a:t>1.00E-06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6A2D31E-47CF-CACB-516C-6E835FF51832}"/>
              </a:ext>
            </a:extLst>
          </p:cNvPr>
          <p:cNvSpPr/>
          <p:nvPr/>
        </p:nvSpPr>
        <p:spPr>
          <a:xfrm>
            <a:off x="6287325" y="5759109"/>
            <a:ext cx="1284838" cy="550750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Potential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temperature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abuse</a:t>
            </a:r>
            <a:r>
              <a:rPr lang="nl-NL" sz="1200" dirty="0">
                <a:solidFill>
                  <a:schemeClr val="tx1"/>
                </a:solidFill>
              </a:rPr>
              <a:t>?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540B04-1413-8488-D74E-0A40713FC05E}"/>
              </a:ext>
            </a:extLst>
          </p:cNvPr>
          <p:cNvGrpSpPr/>
          <p:nvPr/>
        </p:nvGrpSpPr>
        <p:grpSpPr>
          <a:xfrm>
            <a:off x="5449317" y="4670561"/>
            <a:ext cx="2005673" cy="813321"/>
            <a:chOff x="8220851" y="2854707"/>
            <a:chExt cx="2532874" cy="813321"/>
          </a:xfrm>
          <a:solidFill>
            <a:schemeClr val="bg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F0CE9C-B7F7-8200-3CC4-102818A9C3EE}"/>
                </a:ext>
              </a:extLst>
            </p:cNvPr>
            <p:cNvSpPr/>
            <p:nvPr/>
          </p:nvSpPr>
          <p:spPr>
            <a:xfrm>
              <a:off x="8241460" y="3253975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1DA3F-952F-25A8-90B3-4C11281B5321}"/>
                </a:ext>
              </a:extLst>
            </p:cNvPr>
            <p:cNvSpPr/>
            <p:nvPr/>
          </p:nvSpPr>
          <p:spPr>
            <a:xfrm>
              <a:off x="9917509" y="3242931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Freeze</a:t>
              </a:r>
              <a:endParaRPr lang="nl-NL" sz="1050" dirty="0">
                <a:solidFill>
                  <a:schemeClr val="tx1"/>
                </a:solidFill>
              </a:endParaRP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0°C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7FDDDE-5AC9-4EDF-4563-C14939ABF574}"/>
                </a:ext>
              </a:extLst>
            </p:cNvPr>
            <p:cNvSpPr/>
            <p:nvPr/>
          </p:nvSpPr>
          <p:spPr>
            <a:xfrm>
              <a:off x="9090505" y="3247803"/>
              <a:ext cx="836216" cy="414053"/>
            </a:xfrm>
            <a:prstGeom prst="rect">
              <a:avLst/>
            </a:prstGeom>
            <a:grpFill/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 err="1">
                  <a:solidFill>
                    <a:schemeClr val="tx1"/>
                  </a:solidFill>
                </a:rPr>
                <a:t>Cold</a:t>
              </a:r>
              <a:r>
                <a:rPr lang="nl-NL" sz="1050" dirty="0">
                  <a:solidFill>
                    <a:schemeClr val="tx1"/>
                  </a:solidFill>
                </a:rPr>
                <a:t> </a:t>
              </a:r>
            </a:p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>
                  <a:solidFill>
                    <a:schemeClr val="tx1"/>
                  </a:solidFill>
                </a:rPr>
                <a:t>1-4°C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8DC281-F391-8BC1-6E95-8EF313699C12}"/>
                </a:ext>
              </a:extLst>
            </p:cNvPr>
            <p:cNvSpPr/>
            <p:nvPr/>
          </p:nvSpPr>
          <p:spPr>
            <a:xfrm>
              <a:off x="8220851" y="2854707"/>
              <a:ext cx="2532874" cy="386911"/>
            </a:xfrm>
            <a:prstGeom prst="rect">
              <a:avLst/>
            </a:prstGeom>
            <a:solidFill>
              <a:srgbClr val="D85F27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b="1" dirty="0">
                  <a:solidFill>
                    <a:schemeClr val="bg1"/>
                  </a:solidFill>
                </a:rPr>
                <a:t>Storage/</a:t>
              </a:r>
              <a:r>
                <a:rPr lang="nl-NL" sz="1050" b="1" dirty="0" err="1">
                  <a:solidFill>
                    <a:schemeClr val="bg1"/>
                  </a:solidFill>
                </a:rPr>
                <a:t>distribution</a:t>
              </a:r>
              <a:r>
                <a:rPr lang="nl-NL" sz="1050" b="1" dirty="0">
                  <a:solidFill>
                    <a:schemeClr val="bg1"/>
                  </a:solidFill>
                </a:rPr>
                <a:t>/</a:t>
              </a:r>
              <a:r>
                <a:rPr lang="nl-NL" sz="1050" b="1" dirty="0" err="1">
                  <a:solidFill>
                    <a:schemeClr val="bg1"/>
                  </a:solidFill>
                </a:rPr>
                <a:t>retailing</a:t>
              </a:r>
              <a:r>
                <a:rPr lang="nl-NL" sz="1050" b="1" dirty="0">
                  <a:solidFill>
                    <a:schemeClr val="bg1"/>
                  </a:solidFill>
                </a:rPr>
                <a:t> </a:t>
              </a:r>
              <a:r>
                <a:rPr lang="nl-NL" sz="1050" b="1" dirty="0" err="1">
                  <a:solidFill>
                    <a:schemeClr val="bg1"/>
                  </a:solidFill>
                </a:rPr>
                <a:t>conditions</a:t>
              </a:r>
              <a:endParaRPr lang="nl-NL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C1541F1-F247-B2E8-C1E0-668CAF786BB4}"/>
              </a:ext>
            </a:extLst>
          </p:cNvPr>
          <p:cNvCxnSpPr>
            <a:cxnSpLocks/>
            <a:stCxn id="4" idx="1"/>
            <a:endCxn id="58" idx="0"/>
          </p:cNvCxnSpPr>
          <p:nvPr/>
        </p:nvCxnSpPr>
        <p:spPr>
          <a:xfrm rot="10800000" flipV="1">
            <a:off x="4929822" y="2695680"/>
            <a:ext cx="529121" cy="37152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0D3D75-D329-F5CA-8A5E-B53A88D8F3E9}"/>
              </a:ext>
            </a:extLst>
          </p:cNvPr>
          <p:cNvGrpSpPr/>
          <p:nvPr/>
        </p:nvGrpSpPr>
        <p:grpSpPr>
          <a:xfrm>
            <a:off x="4569821" y="6410968"/>
            <a:ext cx="720000" cy="719778"/>
            <a:chOff x="1696603" y="4109556"/>
            <a:chExt cx="720000" cy="7197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E7ACA1-4D15-FF61-72B5-297E5FBB79CC}"/>
                </a:ext>
              </a:extLst>
            </p:cNvPr>
            <p:cNvSpPr/>
            <p:nvPr/>
          </p:nvSpPr>
          <p:spPr>
            <a:xfrm>
              <a:off x="1696603" y="4109556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High risk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9B5592-8E98-EC44-17A3-F3DAA38E9399}"/>
                </a:ext>
              </a:extLst>
            </p:cNvPr>
            <p:cNvSpPr/>
            <p:nvPr/>
          </p:nvSpPr>
          <p:spPr>
            <a:xfrm>
              <a:off x="1696603" y="4469334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5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535D98E-F31E-36AB-DCC2-F29CCD132F40}"/>
              </a:ext>
            </a:extLst>
          </p:cNvPr>
          <p:cNvCxnSpPr>
            <a:cxnSpLocks/>
            <a:stCxn id="46" idx="2"/>
            <a:endCxn id="65" idx="3"/>
          </p:cNvCxnSpPr>
          <p:nvPr/>
        </p:nvCxnSpPr>
        <p:spPr>
          <a:xfrm rot="5400000">
            <a:off x="6423391" y="6090806"/>
            <a:ext cx="287301" cy="72540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0C8767F-6947-526B-5323-A15DC244654D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rot="16200000" flipH="1">
            <a:off x="7212042" y="5384705"/>
            <a:ext cx="942169" cy="1118434"/>
          </a:xfrm>
          <a:prstGeom prst="bentConnector3">
            <a:avLst>
              <a:gd name="adj1" fmla="val 15265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8EF262E-0A0B-4E74-861D-E466639E8AAD}"/>
              </a:ext>
            </a:extLst>
          </p:cNvPr>
          <p:cNvCxnSpPr>
            <a:cxnSpLocks/>
          </p:cNvCxnSpPr>
          <p:nvPr/>
        </p:nvCxnSpPr>
        <p:spPr>
          <a:xfrm rot="5400000">
            <a:off x="5268801" y="3676266"/>
            <a:ext cx="1651466" cy="1112048"/>
          </a:xfrm>
          <a:prstGeom prst="bentConnector3">
            <a:avLst>
              <a:gd name="adj1" fmla="val 13376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ECFF2E3-BCA9-4CAA-B864-32C309B7A82B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rot="16200000" flipH="1">
            <a:off x="7109086" y="4472513"/>
            <a:ext cx="774402" cy="43701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5BBA486-367B-477E-924A-0FF3D69A2EA0}"/>
              </a:ext>
            </a:extLst>
          </p:cNvPr>
          <p:cNvGrpSpPr/>
          <p:nvPr/>
        </p:nvGrpSpPr>
        <p:grpSpPr>
          <a:xfrm>
            <a:off x="7342749" y="5078223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F969D6-4C98-4DE3-8DD9-AC011091CB35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low risk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A9B0A41-A42C-4BE3-B18B-DFCEDCD2ECB5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EBB452-808A-487D-A6F0-AE86F79143AF}"/>
              </a:ext>
            </a:extLst>
          </p:cNvPr>
          <p:cNvGrpSpPr/>
          <p:nvPr/>
        </p:nvGrpSpPr>
        <p:grpSpPr>
          <a:xfrm>
            <a:off x="5169885" y="5072967"/>
            <a:ext cx="737250" cy="744094"/>
            <a:chOff x="1706475" y="3130919"/>
            <a:chExt cx="713378" cy="72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16D8B9-5522-4758-96E0-721AB91E3215}"/>
                </a:ext>
              </a:extLst>
            </p:cNvPr>
            <p:cNvSpPr/>
            <p:nvPr/>
          </p:nvSpPr>
          <p:spPr>
            <a:xfrm>
              <a:off x="1706475" y="313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High risk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210C52D-03E4-4708-9F82-F2A4B607BF02}"/>
                </a:ext>
              </a:extLst>
            </p:cNvPr>
            <p:cNvSpPr/>
            <p:nvPr/>
          </p:nvSpPr>
          <p:spPr>
            <a:xfrm>
              <a:off x="1706475" y="3490919"/>
              <a:ext cx="71337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6C23BC7-679A-4C4C-835C-5524CA03EED1}"/>
              </a:ext>
            </a:extLst>
          </p:cNvPr>
          <p:cNvSpPr txBox="1"/>
          <p:nvPr/>
        </p:nvSpPr>
        <p:spPr>
          <a:xfrm>
            <a:off x="4566943" y="5834754"/>
            <a:ext cx="1813075" cy="44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85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* Meal preparation ELIMINATES no hazards</a:t>
            </a:r>
            <a:endParaRPr lang="en-GB" sz="1085" i="1" dirty="0">
              <a:solidFill>
                <a:srgbClr val="C00000"/>
              </a:solidFill>
              <a:latin typeface="Abadi" panose="020B0604020104020204" pitchFamily="34" charset="0"/>
              <a:cs typeface="AngsanaUPC" panose="02020603050405020304" pitchFamily="18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A8C2E0-8CA7-4578-9A75-5F6A15034606}"/>
              </a:ext>
            </a:extLst>
          </p:cNvPr>
          <p:cNvGrpSpPr/>
          <p:nvPr/>
        </p:nvGrpSpPr>
        <p:grpSpPr>
          <a:xfrm>
            <a:off x="5229264" y="2246882"/>
            <a:ext cx="2876916" cy="486785"/>
            <a:chOff x="4906017" y="1083718"/>
            <a:chExt cx="1841640" cy="523875"/>
          </a:xfrm>
          <a:solidFill>
            <a:srgbClr val="CB5722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8318031-55A2-403C-AF45-5F3E9D559CA0}"/>
                </a:ext>
              </a:extLst>
            </p:cNvPr>
            <p:cNvSpPr/>
            <p:nvPr/>
          </p:nvSpPr>
          <p:spPr>
            <a:xfrm>
              <a:off x="4908799" y="1083718"/>
              <a:ext cx="1838858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778086-515F-405D-8F04-05B045E5392D}"/>
                </a:ext>
              </a:extLst>
            </p:cNvPr>
            <p:cNvSpPr/>
            <p:nvPr/>
          </p:nvSpPr>
          <p:spPr>
            <a:xfrm>
              <a:off x="4906017" y="1153243"/>
              <a:ext cx="1838858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 Effect of </a:t>
              </a:r>
              <a:r>
                <a:rPr lang="nl-NL" sz="1447" b="1" dirty="0" err="1">
                  <a:solidFill>
                    <a:schemeClr val="bg1"/>
                  </a:solidFill>
                </a:rPr>
                <a:t>meal</a:t>
              </a:r>
              <a:r>
                <a:rPr lang="nl-NL" sz="1447" b="1" dirty="0">
                  <a:solidFill>
                    <a:schemeClr val="bg1"/>
                  </a:solidFill>
                </a:rPr>
                <a:t> </a:t>
              </a:r>
              <a:r>
                <a:rPr lang="nl-NL" sz="1447" b="1" dirty="0" err="1">
                  <a:solidFill>
                    <a:schemeClr val="bg1"/>
                  </a:solidFill>
                </a:rPr>
                <a:t>preparation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D18398A-F48F-4C9B-B0BE-2A9E930C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8" y="515040"/>
            <a:ext cx="2110458" cy="1786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15A584-5B10-F40E-B28D-A25EDFFD6156}"/>
              </a:ext>
            </a:extLst>
          </p:cNvPr>
          <p:cNvSpPr txBox="1"/>
          <p:nvPr/>
        </p:nvSpPr>
        <p:spPr>
          <a:xfrm>
            <a:off x="-2206" y="142980"/>
            <a:ext cx="982624" cy="369332"/>
          </a:xfrm>
          <a:prstGeom prst="rect">
            <a:avLst/>
          </a:prstGeom>
          <a:solidFill>
            <a:srgbClr val="FF8427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32C72-105E-B00C-12EE-92EE208AE79E}"/>
              </a:ext>
            </a:extLst>
          </p:cNvPr>
          <p:cNvSpPr/>
          <p:nvPr/>
        </p:nvSpPr>
        <p:spPr>
          <a:xfrm>
            <a:off x="8528894" y="4768161"/>
            <a:ext cx="720000" cy="2560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nl-NL" sz="1200" b="1" dirty="0" err="1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Table</a:t>
            </a:r>
            <a:r>
              <a:rPr lang="nl-NL" sz="1200" b="1" dirty="0">
                <a:solidFill>
                  <a:schemeClr val="tx1"/>
                </a:solidFill>
                <a:latin typeface="Abadi" panose="020B0604020104020204" pitchFamily="34" charset="0"/>
                <a:cs typeface="AngsanaUPC" panose="02020603050405020304" pitchFamily="18" charset="-34"/>
              </a:rPr>
              <a:t> 4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E53E99D-D0D4-0046-487A-07AD7DEE7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57879"/>
              </p:ext>
            </p:extLst>
          </p:nvPr>
        </p:nvGraphicFramePr>
        <p:xfrm>
          <a:off x="8650595" y="5072967"/>
          <a:ext cx="4031943" cy="1417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7758">
                  <a:extLst>
                    <a:ext uri="{9D8B030D-6E8A-4147-A177-3AD203B41FA5}">
                      <a16:colId xmlns:a16="http://schemas.microsoft.com/office/drawing/2014/main" val="1106518533"/>
                    </a:ext>
                  </a:extLst>
                </a:gridCol>
                <a:gridCol w="1300672">
                  <a:extLst>
                    <a:ext uri="{9D8B030D-6E8A-4147-A177-3AD203B41FA5}">
                      <a16:colId xmlns:a16="http://schemas.microsoft.com/office/drawing/2014/main" val="543033877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992038773"/>
                    </a:ext>
                  </a:extLst>
                </a:gridCol>
              </a:tblGrid>
              <a:tr h="10001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Hazard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&lt;70C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105594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Cooking &gt;70C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51222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20480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639282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Vegetative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parasites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1E-4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12425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cysts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1E-1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1E-03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684795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Heat-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resistant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virus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1E-02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73886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spores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3167"/>
                  </a:ext>
                </a:extLst>
              </a:tr>
              <a:tr h="100016">
                <a:tc>
                  <a:txBody>
                    <a:bodyPr/>
                    <a:lstStyle/>
                    <a:p>
                      <a:pPr marL="0" marR="0" lvl="0" indent="0" algn="l" defTabSz="9143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Bacterial</a:t>
                      </a:r>
                      <a:r>
                        <a:rPr lang="nl-NL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toxin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452117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1605F80-B755-0353-FDA8-D2F9B6A4336F}"/>
              </a:ext>
            </a:extLst>
          </p:cNvPr>
          <p:cNvCxnSpPr>
            <a:cxnSpLocks/>
            <a:stCxn id="44" idx="2"/>
            <a:endCxn id="72" idx="0"/>
          </p:cNvCxnSpPr>
          <p:nvPr/>
        </p:nvCxnSpPr>
        <p:spPr>
          <a:xfrm rot="5400000">
            <a:off x="6588177" y="4383366"/>
            <a:ext cx="769146" cy="6100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52DC8-94DF-8966-206F-CD4D9BB73CD0}"/>
              </a:ext>
            </a:extLst>
          </p:cNvPr>
          <p:cNvSpPr/>
          <p:nvPr/>
        </p:nvSpPr>
        <p:spPr>
          <a:xfrm>
            <a:off x="5796209" y="2910930"/>
            <a:ext cx="1708697" cy="510571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Further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cooking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prep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process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bg1"/>
                </a:solidFill>
                <a:latin typeface="Abadi" panose="020B0604020104020204" pitchFamily="34" charset="0"/>
              </a:rPr>
              <a:t>involved</a:t>
            </a:r>
            <a:r>
              <a:rPr lang="nl-NL" sz="1240" dirty="0">
                <a:solidFill>
                  <a:schemeClr val="bg1"/>
                </a:solidFill>
                <a:latin typeface="Abadi" panose="020B0604020104020204" pitchFamily="34" charset="0"/>
              </a:rPr>
              <a:t>?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8AF523-DE4B-DBE2-AEEB-5BBCF6DA5767}"/>
              </a:ext>
            </a:extLst>
          </p:cNvPr>
          <p:cNvSpPr/>
          <p:nvPr/>
        </p:nvSpPr>
        <p:spPr>
          <a:xfrm>
            <a:off x="6650558" y="3871656"/>
            <a:ext cx="1254440" cy="432165"/>
          </a:xfrm>
          <a:prstGeom prst="rect">
            <a:avLst/>
          </a:prstGeom>
          <a:solidFill>
            <a:srgbClr val="CB572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 err="1">
                <a:solidFill>
                  <a:schemeClr val="bg1"/>
                </a:solidFill>
                <a:latin typeface="Abadi" panose="020B0604020104020204" pitchFamily="34" charset="0"/>
              </a:rPr>
              <a:t>Thermal</a:t>
            </a:r>
            <a:r>
              <a:rPr lang="nl-NL" sz="1200" dirty="0">
                <a:solidFill>
                  <a:schemeClr val="bg1"/>
                </a:solidFill>
                <a:latin typeface="Abadi" panose="020B0604020104020204" pitchFamily="34" charset="0"/>
              </a:rPr>
              <a:t> Cooking &gt; 70°C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D16EF46-5D6E-6461-B1DA-29718E26119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16200000" flipH="1">
            <a:off x="6739091" y="3332968"/>
            <a:ext cx="450155" cy="62722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F7DD3A2-C7CA-24A1-CA5C-1971DA967E5D}"/>
              </a:ext>
            </a:extLst>
          </p:cNvPr>
          <p:cNvSpPr/>
          <p:nvPr/>
        </p:nvSpPr>
        <p:spPr>
          <a:xfrm>
            <a:off x="3979083" y="3871656"/>
            <a:ext cx="1509714" cy="3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5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Ready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eat</a:t>
            </a:r>
            <a:r>
              <a:rPr lang="nl-NL" sz="12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foods</a:t>
            </a:r>
            <a:endParaRPr lang="nl-NL" sz="1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DF16C8F-8477-6DF7-3C2F-8622E196AA65}"/>
              </a:ext>
            </a:extLst>
          </p:cNvPr>
          <p:cNvGrpSpPr/>
          <p:nvPr/>
        </p:nvGrpSpPr>
        <p:grpSpPr>
          <a:xfrm>
            <a:off x="6295675" y="5072967"/>
            <a:ext cx="744094" cy="737996"/>
            <a:chOff x="3591303" y="3136819"/>
            <a:chExt cx="720000" cy="7141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4437307-E202-596E-D80D-4C41CCD7826F}"/>
                </a:ext>
              </a:extLst>
            </p:cNvPr>
            <p:cNvSpPr/>
            <p:nvPr/>
          </p:nvSpPr>
          <p:spPr>
            <a:xfrm>
              <a:off x="3591303" y="31368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Medium risk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B509FB-F409-C6DF-8914-8C522EE9F61B}"/>
                </a:ext>
              </a:extLst>
            </p:cNvPr>
            <p:cNvSpPr/>
            <p:nvPr/>
          </p:nvSpPr>
          <p:spPr>
            <a:xfrm>
              <a:off x="3591303" y="3490919"/>
              <a:ext cx="72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Table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85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272FE49-28FB-D4C9-8610-9E6A50E43D90}"/>
              </a:ext>
            </a:extLst>
          </p:cNvPr>
          <p:cNvGrpSpPr/>
          <p:nvPr/>
        </p:nvGrpSpPr>
        <p:grpSpPr>
          <a:xfrm>
            <a:off x="1615637" y="3008721"/>
            <a:ext cx="5424132" cy="3539494"/>
            <a:chOff x="564018" y="1468679"/>
            <a:chExt cx="5424132" cy="353949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F5D06-5CA2-4AFD-9A61-2D81738791EC}"/>
                </a:ext>
              </a:extLst>
            </p:cNvPr>
            <p:cNvSpPr/>
            <p:nvPr/>
          </p:nvSpPr>
          <p:spPr>
            <a:xfrm>
              <a:off x="1257278" y="2814023"/>
              <a:ext cx="1422941" cy="5414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Contamination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alerts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239806D-6E1C-4B1F-AAD7-81D32DD2D8D5}"/>
                </a:ext>
              </a:extLst>
            </p:cNvPr>
            <p:cNvSpPr/>
            <p:nvPr/>
          </p:nvSpPr>
          <p:spPr>
            <a:xfrm>
              <a:off x="2916548" y="2817315"/>
              <a:ext cx="1416509" cy="534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Outbreak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(US &amp; EU)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91FDFC2-4742-4E7E-9A02-F7588CA0CD31}"/>
                </a:ext>
              </a:extLst>
            </p:cNvPr>
            <p:cNvSpPr/>
            <p:nvPr/>
          </p:nvSpPr>
          <p:spPr>
            <a:xfrm>
              <a:off x="4563488" y="2817755"/>
              <a:ext cx="1424662" cy="5554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Sampling </a:t>
              </a:r>
            </a:p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(meta-analysis)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19EA31-9D58-40C0-98DC-C5EC893B8DB7}"/>
                </a:ext>
              </a:extLst>
            </p:cNvPr>
            <p:cNvSpPr txBox="1"/>
            <p:nvPr/>
          </p:nvSpPr>
          <p:spPr>
            <a:xfrm>
              <a:off x="564018" y="4395082"/>
              <a:ext cx="1771376" cy="61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85" dirty="0">
                  <a:solidFill>
                    <a:srgbClr val="C00000"/>
                  </a:solidFill>
                  <a:latin typeface="Abadi" panose="020B0604020104020204" pitchFamily="34" charset="0"/>
                  <a:cs typeface="AngsanaUPC" panose="02020603050405020304" pitchFamily="18" charset="-34"/>
                </a:rPr>
                <a:t>*Assuming 1/million chance it may be the exception</a:t>
              </a:r>
              <a:endParaRPr lang="en-GB" sz="1085" i="1" dirty="0">
                <a:solidFill>
                  <a:srgbClr val="C00000"/>
                </a:solidFill>
                <a:latin typeface="Abadi" panose="020B0604020104020204" pitchFamily="34" charset="0"/>
                <a:cs typeface="AngsanaUPC" panose="02020603050405020304" pitchFamily="18" charset="-34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F16AEB7-976B-4B5E-B5F5-0311060A587B}"/>
                </a:ext>
              </a:extLst>
            </p:cNvPr>
            <p:cNvGrpSpPr/>
            <p:nvPr/>
          </p:nvGrpSpPr>
          <p:grpSpPr>
            <a:xfrm>
              <a:off x="2283585" y="1468679"/>
              <a:ext cx="2670641" cy="541406"/>
              <a:chOff x="4908799" y="1083718"/>
              <a:chExt cx="2076450" cy="523875"/>
            </a:xfrm>
            <a:solidFill>
              <a:srgbClr val="D97C7C"/>
            </a:solidFill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674569FB-B5B7-40D5-853A-481B4C6DE483}"/>
                  </a:ext>
                </a:extLst>
              </p:cNvPr>
              <p:cNvSpPr/>
              <p:nvPr/>
            </p:nvSpPr>
            <p:spPr>
              <a:xfrm>
                <a:off x="4908799" y="1083718"/>
                <a:ext cx="2076450" cy="523875"/>
              </a:xfrm>
              <a:prstGeom prst="round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6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12C003-95C0-4C16-82D8-748A30C4EAD7}"/>
                  </a:ext>
                </a:extLst>
              </p:cNvPr>
              <p:cNvSpPr/>
              <p:nvPr/>
            </p:nvSpPr>
            <p:spPr>
              <a:xfrm>
                <a:off x="5146391" y="1153993"/>
                <a:ext cx="1578480" cy="39100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8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nl-NL" sz="1447" b="1" dirty="0">
                    <a:solidFill>
                      <a:schemeClr val="bg1"/>
                    </a:solidFill>
                  </a:rPr>
                  <a:t>F. Hazard </a:t>
                </a:r>
                <a:r>
                  <a:rPr lang="nl-NL" sz="1447" b="1" dirty="0" err="1">
                    <a:solidFill>
                      <a:schemeClr val="bg1"/>
                    </a:solidFill>
                  </a:rPr>
                  <a:t>Prevalence</a:t>
                </a:r>
                <a:endParaRPr lang="nl-NL" sz="1447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EF4473F-272A-4575-8403-191491200400}"/>
                </a:ext>
              </a:extLst>
            </p:cNvPr>
            <p:cNvCxnSpPr>
              <a:cxnSpLocks/>
              <a:stCxn id="58" idx="2"/>
              <a:endCxn id="123" idx="0"/>
            </p:cNvCxnSpPr>
            <p:nvPr/>
          </p:nvCxnSpPr>
          <p:spPr>
            <a:xfrm rot="5400000">
              <a:off x="2391859" y="1586975"/>
              <a:ext cx="803939" cy="16501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A8352752-907B-42D1-B80B-BF82ACB61F7E}"/>
                </a:ext>
              </a:extLst>
            </p:cNvPr>
            <p:cNvCxnSpPr>
              <a:cxnSpLocks/>
              <a:stCxn id="58" idx="2"/>
              <a:endCxn id="179" idx="0"/>
            </p:cNvCxnSpPr>
            <p:nvPr/>
          </p:nvCxnSpPr>
          <p:spPr>
            <a:xfrm rot="16200000" flipH="1">
              <a:off x="3218239" y="2410751"/>
              <a:ext cx="807230" cy="58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A5F3E65D-001E-45D0-BA8D-2DA0D3A3499C}"/>
                </a:ext>
              </a:extLst>
            </p:cNvPr>
            <p:cNvCxnSpPr>
              <a:cxnSpLocks/>
              <a:stCxn id="58" idx="2"/>
              <a:endCxn id="293" idx="0"/>
            </p:cNvCxnSpPr>
            <p:nvPr/>
          </p:nvCxnSpPr>
          <p:spPr>
            <a:xfrm rot="16200000" flipH="1">
              <a:off x="4043527" y="1585462"/>
              <a:ext cx="807670" cy="1656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DAB2D7-0267-47EE-AF3C-632F907F3858}"/>
                </a:ext>
              </a:extLst>
            </p:cNvPr>
            <p:cNvSpPr/>
            <p:nvPr/>
          </p:nvSpPr>
          <p:spPr>
            <a:xfrm>
              <a:off x="2335395" y="4048039"/>
              <a:ext cx="721764" cy="3171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NR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1E07A22-959D-46EC-8926-FEBA81CB2B94}"/>
                </a:ext>
              </a:extLst>
            </p:cNvPr>
            <p:cNvSpPr/>
            <p:nvPr/>
          </p:nvSpPr>
          <p:spPr>
            <a:xfrm>
              <a:off x="3110568" y="4048040"/>
              <a:ext cx="1016672" cy="7274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Strength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of </a:t>
              </a:r>
              <a:r>
                <a:rPr lang="nl-NL" sz="1240" dirty="0" err="1">
                  <a:solidFill>
                    <a:schemeClr val="tx1"/>
                  </a:solidFill>
                  <a:latin typeface="Abadi" panose="020B0604020104020204" pitchFamily="34" charset="0"/>
                </a:rPr>
                <a:t>evidence</a:t>
              </a: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 (%)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E8E81B-24B0-4628-A7BD-F5EFAFC68C1E}"/>
                </a:ext>
              </a:extLst>
            </p:cNvPr>
            <p:cNvSpPr/>
            <p:nvPr/>
          </p:nvSpPr>
          <p:spPr>
            <a:xfrm>
              <a:off x="2335394" y="4463991"/>
              <a:ext cx="721764" cy="3074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240" dirty="0">
                  <a:solidFill>
                    <a:schemeClr val="tx1"/>
                  </a:solidFill>
                  <a:latin typeface="Abadi" panose="020B0604020104020204" pitchFamily="34" charset="0"/>
                </a:rPr>
                <a:t>1E-6</a:t>
              </a:r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EF57DAFE-EF2D-4F3F-A6F3-9E0C5AD5C24E}"/>
                </a:ext>
              </a:extLst>
            </p:cNvPr>
            <p:cNvCxnSpPr>
              <a:cxnSpLocks/>
              <a:stCxn id="123" idx="2"/>
              <a:endCxn id="103" idx="0"/>
            </p:cNvCxnSpPr>
            <p:nvPr/>
          </p:nvCxnSpPr>
          <p:spPr>
            <a:xfrm rot="16200000" flipH="1">
              <a:off x="2447521" y="2876656"/>
              <a:ext cx="692611" cy="165015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09C5C76-D289-4404-B9E9-1EEBA2B0C9E9}"/>
                </a:ext>
              </a:extLst>
            </p:cNvPr>
            <p:cNvCxnSpPr>
              <a:cxnSpLocks/>
              <a:stCxn id="179" idx="2"/>
              <a:endCxn id="103" idx="0"/>
            </p:cNvCxnSpPr>
            <p:nvPr/>
          </p:nvCxnSpPr>
          <p:spPr>
            <a:xfrm rot="5400000">
              <a:off x="3273905" y="3697140"/>
              <a:ext cx="695900" cy="5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97B8096D-E4F1-4DF8-81AD-35136FE136EB}"/>
                </a:ext>
              </a:extLst>
            </p:cNvPr>
            <p:cNvCxnSpPr>
              <a:cxnSpLocks/>
              <a:stCxn id="293" idx="2"/>
              <a:endCxn id="103" idx="0"/>
            </p:cNvCxnSpPr>
            <p:nvPr/>
          </p:nvCxnSpPr>
          <p:spPr>
            <a:xfrm rot="5400000">
              <a:off x="4109943" y="2882163"/>
              <a:ext cx="674837" cy="16569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4A71E4B-93AF-4802-8E37-10DDFB5B6352}"/>
              </a:ext>
            </a:extLst>
          </p:cNvPr>
          <p:cNvSpPr/>
          <p:nvPr/>
        </p:nvSpPr>
        <p:spPr>
          <a:xfrm>
            <a:off x="9406015" y="4139872"/>
            <a:ext cx="2575187" cy="3824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%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by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/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in EU 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6F9833-DE3E-4E08-8FF2-E592DEC7251A}"/>
              </a:ext>
            </a:extLst>
          </p:cNvPr>
          <p:cNvSpPr/>
          <p:nvPr/>
        </p:nvSpPr>
        <p:spPr>
          <a:xfrm>
            <a:off x="9406013" y="4892182"/>
            <a:ext cx="2676642" cy="7709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81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Actual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consumption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percentage in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population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infants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and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toddlers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up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to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the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sz="1240" dirty="0" err="1">
                <a:solidFill>
                  <a:schemeClr val="tx1"/>
                </a:solidFill>
                <a:latin typeface="Abadi" panose="020B0604020104020204" pitchFamily="34" charset="0"/>
              </a:rPr>
              <a:t>age</a:t>
            </a:r>
            <a:r>
              <a:rPr lang="nl-NL" sz="1240" dirty="0">
                <a:solidFill>
                  <a:schemeClr val="tx1"/>
                </a:solidFill>
                <a:latin typeface="Abadi" panose="020B0604020104020204" pitchFamily="34" charset="0"/>
              </a:rPr>
              <a:t> of 3 in EU (%)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FC35D7-CFA7-4E48-A2D1-A893AC2E3B46}"/>
              </a:ext>
            </a:extLst>
          </p:cNvPr>
          <p:cNvGrpSpPr/>
          <p:nvPr/>
        </p:nvGrpSpPr>
        <p:grpSpPr>
          <a:xfrm>
            <a:off x="9406014" y="3008721"/>
            <a:ext cx="2575187" cy="541406"/>
            <a:chOff x="4908799" y="1083718"/>
            <a:chExt cx="2076450" cy="523875"/>
          </a:xfrm>
          <a:solidFill>
            <a:srgbClr val="D97C7C"/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687285-0E78-4FD6-B6FC-2BFEE49C4E96}"/>
                </a:ext>
              </a:extLst>
            </p:cNvPr>
            <p:cNvSpPr/>
            <p:nvPr/>
          </p:nvSpPr>
          <p:spPr>
            <a:xfrm>
              <a:off x="4908799" y="1083718"/>
              <a:ext cx="2076450" cy="523875"/>
            </a:xfrm>
            <a:prstGeom prst="round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6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3CC82A-F378-4444-A5C3-85C974D9D58A}"/>
                </a:ext>
              </a:extLst>
            </p:cNvPr>
            <p:cNvSpPr/>
            <p:nvPr/>
          </p:nvSpPr>
          <p:spPr>
            <a:xfrm>
              <a:off x="5146391" y="1153993"/>
              <a:ext cx="1578480" cy="39100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81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447" b="1" dirty="0">
                  <a:solidFill>
                    <a:schemeClr val="bg1"/>
                  </a:solidFill>
                </a:rPr>
                <a:t>G. Food </a:t>
              </a:r>
              <a:r>
                <a:rPr lang="nl-NL" sz="1447" b="1" dirty="0" err="1">
                  <a:solidFill>
                    <a:schemeClr val="bg1"/>
                  </a:solidFill>
                </a:rPr>
                <a:t>Consumption</a:t>
              </a:r>
              <a:endParaRPr lang="nl-NL" sz="1447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E02DD9-8F61-4D5C-99A5-52C07F39FFF5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 rot="16200000" flipH="1">
            <a:off x="10398733" y="3845000"/>
            <a:ext cx="58974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FD5C39D-EACE-40ED-B3E0-BA75120F02C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10534041" y="4681887"/>
            <a:ext cx="369863" cy="50727"/>
          </a:xfrm>
          <a:prstGeom prst="bentConnector3">
            <a:avLst>
              <a:gd name="adj1" fmla="val 57807"/>
            </a:avLst>
          </a:prstGeom>
          <a:ln w="19050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CF1AA85-97E2-4BE6-0551-D50DA473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" y="506574"/>
            <a:ext cx="2165761" cy="1639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C861EA-6596-EADC-C266-BD90EF2A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777" y="514973"/>
            <a:ext cx="1646759" cy="750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B751CA-EC89-D518-D6EB-5FEBD3789184}"/>
              </a:ext>
            </a:extLst>
          </p:cNvPr>
          <p:cNvSpPr txBox="1"/>
          <p:nvPr/>
        </p:nvSpPr>
        <p:spPr>
          <a:xfrm>
            <a:off x="-2206" y="142980"/>
            <a:ext cx="1483129" cy="369332"/>
          </a:xfrm>
          <a:prstGeom prst="rect">
            <a:avLst/>
          </a:prstGeom>
          <a:solidFill>
            <a:srgbClr val="E68686"/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777637-3D77-7074-B931-9536CF7839C0}"/>
              </a:ext>
            </a:extLst>
          </p:cNvPr>
          <p:cNvSpPr txBox="1"/>
          <p:nvPr/>
        </p:nvSpPr>
        <p:spPr>
          <a:xfrm>
            <a:off x="12607407" y="142980"/>
            <a:ext cx="1483129" cy="369332"/>
          </a:xfrm>
          <a:prstGeom prst="rect">
            <a:avLst/>
          </a:prstGeom>
          <a:solidFill>
            <a:srgbClr val="E68686"/>
          </a:solidFill>
        </p:spPr>
        <p:txBody>
          <a:bodyPr wrap="square" rtlCol="0">
            <a:spAutoFit/>
          </a:bodyPr>
          <a:lstStyle/>
          <a:p>
            <a:pPr algn="ctr" defTabSz="945032">
              <a:defRPr/>
            </a:pPr>
            <a:r>
              <a:rPr lang="en-GB" b="1" kern="0" dirty="0">
                <a:solidFill>
                  <a:prstClr val="black"/>
                </a:solidFill>
              </a:rPr>
              <a:t>Step  8</a:t>
            </a:r>
          </a:p>
        </p:txBody>
      </p:sp>
    </p:spTree>
    <p:extLst>
      <p:ext uri="{BB962C8B-B14F-4D97-AF65-F5344CB8AC3E}">
        <p14:creationId xmlns:p14="http://schemas.microsoft.com/office/powerpoint/2010/main" val="256859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10223</TotalTime>
  <Words>2727</Words>
  <Application>Microsoft Office PowerPoint</Application>
  <PresentationFormat>Custom</PresentationFormat>
  <Paragraphs>1463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Yeak, Kah Yen</dc:creator>
  <cp:lastModifiedBy>Yeak, Kah Yen</cp:lastModifiedBy>
  <cp:revision>92</cp:revision>
  <cp:lastPrinted>2023-02-17T17:06:20Z</cp:lastPrinted>
  <dcterms:created xsi:type="dcterms:W3CDTF">2022-12-12T12:24:49Z</dcterms:created>
  <dcterms:modified xsi:type="dcterms:W3CDTF">2023-02-24T08:36:50Z</dcterms:modified>
</cp:coreProperties>
</file>