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906000" cy="6858000" type="A4"/>
  <p:notesSz cx="7772400" cy="100584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14"/>
          <a:stretch/>
        </p:blipFill>
        <p:spPr>
          <a:xfrm>
            <a:off x="8648640" y="6172200"/>
            <a:ext cx="1139760" cy="56844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>
            <a:off x="135720" y="639720"/>
            <a:ext cx="96516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" name="Picture 123" descr="ude_logo"/>
          <p:cNvPicPr/>
          <p:nvPr/>
        </p:nvPicPr>
        <p:blipFill>
          <a:blip r:embed="rId15"/>
          <a:stretch/>
        </p:blipFill>
        <p:spPr>
          <a:xfrm>
            <a:off x="125280" y="6167520"/>
            <a:ext cx="1956960" cy="593280"/>
          </a:xfrm>
          <a:prstGeom prst="rect">
            <a:avLst/>
          </a:prstGeom>
          <a:ln>
            <a:noFill/>
          </a:ln>
        </p:spPr>
      </p:pic>
      <p:sp>
        <p:nvSpPr>
          <p:cNvPr id="41" name="Line 2"/>
          <p:cNvSpPr/>
          <p:nvPr/>
        </p:nvSpPr>
        <p:spPr>
          <a:xfrm>
            <a:off x="125280" y="6076800"/>
            <a:ext cx="96505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085840" y="6184800"/>
            <a:ext cx="60544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DejaVu Sans"/>
              </a:rPr>
              <a:t>M. Albhaisi</a:t>
            </a:r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Improvement of object detection candidate certainty using redundant tracklets and situational information.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14"/>
          <a:stretch/>
        </p:blipFill>
        <p:spPr>
          <a:xfrm>
            <a:off x="8648640" y="6172200"/>
            <a:ext cx="1139760" cy="56844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14"/>
          <a:stretch/>
        </p:blipFill>
        <p:spPr>
          <a:xfrm>
            <a:off x="8648640" y="6172200"/>
            <a:ext cx="1139760" cy="56844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135720" y="639720"/>
            <a:ext cx="96516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123" descr="ude_logo"/>
          <p:cNvPicPr/>
          <p:nvPr/>
        </p:nvPicPr>
        <p:blipFill>
          <a:blip r:embed="rId15"/>
          <a:stretch/>
        </p:blipFill>
        <p:spPr>
          <a:xfrm>
            <a:off x="125280" y="6167520"/>
            <a:ext cx="1956960" cy="5932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125280" y="6076800"/>
            <a:ext cx="96505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2085840" y="6184800"/>
            <a:ext cx="60544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DejaVu Sans"/>
              </a:rPr>
              <a:t>M. Albhaisi</a:t>
            </a:r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Improvement of object detection candidate certainty using redundant tracklets and situational information.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4"/>
          <a:stretch/>
        </p:blipFill>
        <p:spPr>
          <a:xfrm>
            <a:off x="8648640" y="6172200"/>
            <a:ext cx="1139760" cy="568440"/>
          </a:xfrm>
          <a:prstGeom prst="rect">
            <a:avLst/>
          </a:prstGeom>
          <a:ln>
            <a:noFill/>
          </a:ln>
        </p:spPr>
      </p:pic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/>
          <p:cNvPicPr/>
          <p:nvPr/>
        </p:nvPicPr>
        <p:blipFill>
          <a:blip r:embed="rId14"/>
          <a:stretch/>
        </p:blipFill>
        <p:spPr>
          <a:xfrm>
            <a:off x="8648640" y="6172200"/>
            <a:ext cx="1136520" cy="56520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135720" y="639720"/>
            <a:ext cx="96516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Picture 123" descr="ude_logo"/>
          <p:cNvPicPr/>
          <p:nvPr/>
        </p:nvPicPr>
        <p:blipFill>
          <a:blip r:embed="rId15"/>
          <a:stretch/>
        </p:blipFill>
        <p:spPr>
          <a:xfrm>
            <a:off x="125280" y="6167520"/>
            <a:ext cx="1953720" cy="590040"/>
          </a:xfrm>
          <a:prstGeom prst="rect">
            <a:avLst/>
          </a:prstGeom>
          <a:ln>
            <a:noFill/>
          </a:ln>
        </p:spPr>
      </p:pic>
      <p:sp>
        <p:nvSpPr>
          <p:cNvPr id="129" name="Line 2"/>
          <p:cNvSpPr/>
          <p:nvPr/>
        </p:nvSpPr>
        <p:spPr>
          <a:xfrm>
            <a:off x="125280" y="6076800"/>
            <a:ext cx="96505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2085840" y="6184800"/>
            <a:ext cx="60512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Verdana"/>
                <a:ea typeface="DejaVu Sans"/>
              </a:rPr>
              <a:t>M. Albhaisi</a:t>
            </a:r>
            <a:r>
              <a:rPr lang="de-DE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Improvement of object detection candidate certainty using redundant tracklets and situational information.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14"/>
          <a:stretch/>
        </p:blipFill>
        <p:spPr>
          <a:xfrm>
            <a:off x="8648640" y="6172200"/>
            <a:ext cx="1136520" cy="565200"/>
          </a:xfrm>
          <a:prstGeom prst="rect">
            <a:avLst/>
          </a:prstGeom>
          <a:ln>
            <a:noFill/>
          </a:ln>
        </p:spPr>
      </p:pic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44600" y="1208160"/>
            <a:ext cx="9029160" cy="35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Improvement of object detection candidate certainty using redundant tracklets and situational information.</a:t>
            </a: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7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1001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Mohammed Albhaisi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Supervisors: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Univ.-Prof. Dr.-Ing. Dirk Söffker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Waldemar Boschmann, M.Sc.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7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24. May 2023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Picture 4" descr="Uni-Logo blau"/>
          <p:cNvPicPr/>
          <p:nvPr/>
        </p:nvPicPr>
        <p:blipFill>
          <a:blip r:embed="rId2"/>
          <a:stretch/>
        </p:blipFill>
        <p:spPr>
          <a:xfrm>
            <a:off x="106200" y="5916600"/>
            <a:ext cx="2563560" cy="7171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784600" y="5904000"/>
            <a:ext cx="557820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Chair of Dynamics and Control (SRS)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Verdana"/>
                <a:ea typeface="DejaVu Sans"/>
              </a:rPr>
              <a:t>University of Duisburg-Essen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8115480" y="5880240"/>
            <a:ext cx="1673280" cy="7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Evaluation metrics: Object detection metrics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60000"/>
              <a:buFont typeface="Wingdings" charset="2"/>
              <a:buChar char="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mAP metric cannot capture all aspects of the nuScenes detection tasks (like velocity estimation)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60000"/>
              <a:buFont typeface="Wingdings" charset="2"/>
              <a:buChar char="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Other methods defining threshold for each error type and recall threshold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60000"/>
              <a:buFont typeface="Wingdings" charset="2"/>
              <a:buChar char="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nuScenes consolidating the different error types into a scalar score: The nuScenes detection score</a:t>
            </a:r>
            <a:endParaRPr lang="en-US" sz="1800" b="0" strike="noStrike" spc="-1" dirty="0">
              <a:latin typeface="Arial"/>
            </a:endParaRPr>
          </a:p>
          <a:p>
            <a:pPr marL="859680" lvl="1" indent="-32004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Symbol" charset="2"/>
              <a:buChar char="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Half of NDS based on the detection performance </a:t>
            </a:r>
            <a:endParaRPr lang="en-US" sz="1800" b="0" strike="noStrike" spc="-1" dirty="0">
              <a:latin typeface="Arial"/>
            </a:endParaRPr>
          </a:p>
          <a:p>
            <a:pPr marL="859680" lvl="1" indent="-32004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Symbol" charset="2"/>
              <a:buChar char="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Other half quantifies quality of the detections in terms of location, size, orientation, attributes, and velocity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3640" y="5733360"/>
            <a:ext cx="95403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Third main metric is nuScenes detection score (NDS)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22" name="Picture 4_0"/>
          <p:cNvPicPr/>
          <p:nvPr/>
        </p:nvPicPr>
        <p:blipFill>
          <a:blip r:embed="rId2"/>
          <a:stretch/>
        </p:blipFill>
        <p:spPr>
          <a:xfrm>
            <a:off x="3506040" y="4206240"/>
            <a:ext cx="3992040" cy="58176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CED95816-0252-4096-8149-FBED483AFFF9}" type="slidenum">
              <a:rPr lang="en-US" sz="2400" b="0" strike="noStrike" spc="-1">
                <a:latin typeface="Times New Roman"/>
              </a:rPr>
              <a:t>10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Evaluation metrics: Object tracking metrics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60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Metrics for tracking evaluation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3640" y="5733360"/>
            <a:ext cx="95403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Multi object Tracking evaluation metrics used in nuScenes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9" name="Table 5"/>
          <p:cNvGraphicFramePr/>
          <p:nvPr>
            <p:extLst>
              <p:ext uri="{D42A27DB-BD31-4B8C-83A1-F6EECF244321}">
                <p14:modId xmlns:p14="http://schemas.microsoft.com/office/powerpoint/2010/main" val="98289059"/>
              </p:ext>
            </p:extLst>
          </p:nvPr>
        </p:nvGraphicFramePr>
        <p:xfrm>
          <a:off x="108155" y="1044360"/>
          <a:ext cx="9767365" cy="4101600"/>
        </p:xfrm>
        <a:graphic>
          <a:graphicData uri="http://schemas.openxmlformats.org/drawingml/2006/table">
            <a:tbl>
              <a:tblPr/>
              <a:tblGrid>
                <a:gridCol w="226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Metric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Formula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Worst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Description</a:t>
                      </a:r>
                      <a:endParaRPr lang="en-US" sz="1800" b="0" strike="noStrike" spc="-1" dirty="0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Multi object Tracking Accuracy 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0 %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measure combines error sources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FP, missed targets and IDs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Verdana"/>
                        </a:rPr>
                        <a:t>Multi object Tracking Precision (m)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2 m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Verdana"/>
                        </a:rPr>
                        <a:t>misalignment between annotated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Verdana"/>
                        </a:rPr>
                        <a:t>and predicted bounding boxes 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Verdana"/>
                        </a:rPr>
                        <a:t>Average multi object Tracking Accuracy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0 %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takes the average of MOTA across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all recall thresholds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Verdana"/>
                        </a:rPr>
                        <a:t>Average multi object tracking precision  (m)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2 m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average MOTP across all recall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thresholds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Track initialization duration (TID) in sec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  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20 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measure initialization duration until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first object was successfully detected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Longest gap duration (LGD) in sec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600" b="0" strike="noStrike" spc="-1">
                          <a:latin typeface="Arial"/>
                        </a:rPr>
                        <a:t>20 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measure how long an object has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been missed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2468880" y="1454400"/>
            <a:ext cx="2006640" cy="543600"/>
          </a:xfrm>
          <a:prstGeom prst="rect">
            <a:avLst/>
          </a:prstGeom>
          <a:ln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2468880" y="2194560"/>
            <a:ext cx="1915200" cy="451800"/>
          </a:xfrm>
          <a:prstGeom prst="rect">
            <a:avLst/>
          </a:prstGeom>
          <a:ln>
            <a:noFill/>
          </a:ln>
        </p:spPr>
      </p:pic>
      <p:pic>
        <p:nvPicPr>
          <p:cNvPr id="232" name="Picture 231"/>
          <p:cNvPicPr/>
          <p:nvPr/>
        </p:nvPicPr>
        <p:blipFill>
          <a:blip r:embed="rId4"/>
          <a:stretch/>
        </p:blipFill>
        <p:spPr>
          <a:xfrm>
            <a:off x="2468880" y="2858760"/>
            <a:ext cx="2098440" cy="43308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5"/>
          <a:stretch/>
        </p:blipFill>
        <p:spPr>
          <a:xfrm>
            <a:off x="2468880" y="3474720"/>
            <a:ext cx="2212560" cy="452520"/>
          </a:xfrm>
          <a:prstGeom prst="rect">
            <a:avLst/>
          </a:prstGeom>
          <a:ln>
            <a:noFill/>
          </a:ln>
        </p:spPr>
      </p:pic>
      <p:sp>
        <p:nvSpPr>
          <p:cNvPr id="234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04938F96-452C-4C1F-8679-22B11FC18942}" type="slidenum">
              <a:rPr lang="en-US" sz="2400" b="0" strike="noStrike" spc="-1">
                <a:latin typeface="Times New Roman"/>
              </a:rPr>
              <a:t>11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Experimental setup: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Dataset selection: nuScenes 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Object detection systems selection 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Pointpillar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Centerpoint pillar02,voxel01 and voxel0075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Data splitting  [done by other colleague]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Original splitting: 1 model	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LOOCV: 5 models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E5CV: 10 models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Data training (4 arch &amp; 3 splits, totally 64 models) [done by other colleague]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Detection results evaluation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Tracking results generation and evaluation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Start with results confusion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Shape 4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0BAFD523-FCB7-47D4-9B5E-FD5836A25551}" type="slidenum">
              <a:rPr lang="en-US" sz="2400" b="0" strike="noStrike" spc="-1">
                <a:latin typeface="Times New Roman"/>
              </a:rPr>
              <a:t>12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Evaluation strategy: Introduction to dataset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Mashine learning methods need to be trained and evaluated on dataset include range sensor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nuScenes large-scale autonoumous driving dataset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850 scenes, 700 train, 150 val- around 40 frames every scene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Each scene comes with a set of information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Different times, locations, weather condistions, lidar, visibility, ..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10 object classes used in detection task based on lidar data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Car, pedestrian, bicycle, motorcycle, barrier, cone, bus, construction vechicle, trailer, and truck</a:t>
            </a:r>
            <a:endParaRPr lang="en-US" sz="1800" b="0" strike="noStrike" spc="-1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Range 50m for car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3200" y="5742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NuScenes dataset is a large-scale Avs driving dataset used in train and evaluate task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8D41A0DA-9201-4539-B5D3-C5A81AD74293}" type="slidenum">
              <a:rPr lang="en-US" sz="2400" b="0" strike="noStrike" spc="-1">
                <a:latin typeface="Times New Roman"/>
              </a:rPr>
              <a:t>13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Evaluation strategy: Mmdetection3D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MMdetection3d: an open-source object detection toolbox based on PyTorch</a:t>
            </a:r>
            <a:endParaRPr lang="en-US" sz="1800" b="0" strike="noStrike" spc="-1">
              <a:latin typeface="Arial"/>
            </a:endParaRPr>
          </a:p>
          <a:p>
            <a:pPr marL="35676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300+ models, methods of 40+ papers, and modules supported in MMDetection </a:t>
            </a:r>
            <a:endParaRPr lang="en-US" sz="1800" b="0" strike="noStrike" spc="-1">
              <a:latin typeface="Arial"/>
            </a:endParaRPr>
          </a:p>
          <a:p>
            <a:pPr marL="35676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LiDAR-based 3D detection in MMDetection3D</a:t>
            </a:r>
            <a:endParaRPr lang="en-US" sz="1800" b="0" strike="noStrike" spc="-1">
              <a:latin typeface="Arial"/>
            </a:endParaRPr>
          </a:p>
          <a:p>
            <a:pPr marL="713520" lvl="1" indent="-35532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Input: Expects the given model to take any number of points with features collected by LiDAR</a:t>
            </a:r>
            <a:endParaRPr lang="en-US" sz="1800" b="0" strike="noStrike" spc="-1">
              <a:latin typeface="Arial"/>
            </a:endParaRPr>
          </a:p>
          <a:p>
            <a:pPr marL="713520" lvl="1" indent="-35532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Predict the 3D bounding boxes and category labels for each object of interest</a:t>
            </a:r>
            <a:endParaRPr lang="en-US" sz="1800" b="0" strike="noStrike" spc="-1">
              <a:latin typeface="Arial"/>
            </a:endParaRPr>
          </a:p>
          <a:p>
            <a:pPr marL="713520" lvl="1" indent="-35532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Prepare data, train, and test a model on a standard 3D detection benchmark using e.g., PointPillar </a:t>
            </a:r>
            <a:endParaRPr lang="en-US" sz="1800" b="0" strike="noStrike" spc="-1">
              <a:latin typeface="Arial"/>
            </a:endParaRPr>
          </a:p>
          <a:p>
            <a:pPr marL="713520" lvl="1" indent="-35532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Visualize and validate the results</a:t>
            </a:r>
            <a:endParaRPr lang="en-US" sz="1800" b="0" strike="noStrike" spc="-1">
              <a:latin typeface="Arial"/>
            </a:endParaRPr>
          </a:p>
          <a:p>
            <a:pPr marL="35676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Mmdetection3D trains faster than other </a:t>
            </a:r>
            <a:endParaRPr lang="en-US" sz="1800" b="0" strike="noStrike" spc="-1">
              <a:latin typeface="Arial"/>
            </a:endParaRPr>
          </a:p>
          <a:p>
            <a:pPr marL="35676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codebases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3200" y="5742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MMdetection3D tool used in data training task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47" name="Picture 4_2"/>
          <p:cNvPicPr/>
          <p:nvPr/>
        </p:nvPicPr>
        <p:blipFill>
          <a:blip r:embed="rId2"/>
          <a:stretch/>
        </p:blipFill>
        <p:spPr>
          <a:xfrm>
            <a:off x="5486400" y="3876120"/>
            <a:ext cx="4281480" cy="169524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5365080" y="5567040"/>
            <a:ext cx="4595400" cy="5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MMDetection 3D outdoor [MMDetection3D,2020]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DDE057A9-0C46-45F2-9F05-6BBA8E72CEB6}" type="slidenum">
              <a:rPr lang="en-US" sz="2400" b="0" strike="noStrike" spc="-1">
                <a:latin typeface="Times New Roman"/>
              </a:rPr>
              <a:t>14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Detection results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Mean average precision, set of the five mean TP metrics and NDS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The results can be started to comparing and see which results are better than other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3200" y="5439240"/>
            <a:ext cx="9559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All models have been evaluated using mAP, TP metrics, and NDS and can be started to confuse them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54" name="Table 4"/>
          <p:cNvGraphicFramePr/>
          <p:nvPr/>
        </p:nvGraphicFramePr>
        <p:xfrm>
          <a:off x="101160" y="1196640"/>
          <a:ext cx="9504360" cy="3111840"/>
        </p:xfrm>
        <a:graphic>
          <a:graphicData uri="http://schemas.openxmlformats.org/drawingml/2006/table">
            <a:tbl>
              <a:tblPr/>
              <a:tblGrid>
                <a:gridCol w="23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Detection architecture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mAOE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mAVE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mAAE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NDS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PointPillar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0.3487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0.4402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0.2840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0.5124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0.3396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0.1779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0.4989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Pillar 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0.3898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0.3240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0.2647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0.3693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0.3916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0.1962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0.5403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Voxel 01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0.5144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0.2979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0.2545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0.3170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0.2888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0.1929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0.6221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Voxel 0075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0.5076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0.2912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0.2536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0.3103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A933"/>
                          </a:solidFill>
                          <a:latin typeface="Calibri"/>
                          <a:ea typeface="Verdana"/>
                        </a:rPr>
                        <a:t>0.2678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9211E"/>
                          </a:solidFill>
                          <a:latin typeface="Calibri"/>
                          <a:ea typeface="Verdana"/>
                        </a:rPr>
                        <a:t>0.1965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0.6218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5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87489BE1-B501-4468-9B72-25DA61A47F7F}" type="slidenum">
              <a:rPr lang="en-US" sz="2400" b="0" strike="noStrike" spc="-1">
                <a:latin typeface="Times New Roman"/>
              </a:rPr>
              <a:t>15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Firstly, overall system tracking results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All scene evaluation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3200" y="5441760"/>
            <a:ext cx="9559080" cy="6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Four tracking results generated using immortal tracker and evaluated.</a:t>
            </a:r>
            <a:endParaRPr lang="en-US" sz="1600" b="0" strike="noStrike" spc="-1">
              <a:latin typeface="Arial"/>
            </a:endParaRPr>
          </a:p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The results can be confused with other. Best tracker Voxel01, lowest IDs voxel0075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60" name="Table 4"/>
          <p:cNvGraphicFramePr/>
          <p:nvPr/>
        </p:nvGraphicFramePr>
        <p:xfrm>
          <a:off x="178560" y="1440360"/>
          <a:ext cx="9670680" cy="3284280"/>
        </p:xfrm>
        <a:graphic>
          <a:graphicData uri="http://schemas.openxmlformats.org/drawingml/2006/table">
            <a:tbl>
              <a:tblPr/>
              <a:tblGrid>
                <a:gridCol w="153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8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Approach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MOTP 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AMOTP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TID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LGD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FP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PointPillar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0.2892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0.6307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0.4413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0.3454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0.7793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0.7188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1.1497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0.4399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16359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35553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 01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0.5530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0.7993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0.3709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0.6553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0.6139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463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0.5692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0.8122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0.6869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13860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23194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 0075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0.5446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0.8039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0.3573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0.6449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0.6204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332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0.5939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0.8126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0.6727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12365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23643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Pillar 02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0.4568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0.7669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0.3639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0.5375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0.6586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C9211E"/>
                          </a:solidFill>
                          <a:latin typeface="Calibri"/>
                        </a:rPr>
                        <a:t>472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0.6565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0.5869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13853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27676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EDF29902-9370-45CD-8C36-99E41D78E9EB}" type="slidenum">
              <a:rPr lang="en-US" sz="2400" b="0" strike="noStrike" spc="-1">
                <a:latin typeface="Times New Roman"/>
              </a:rPr>
              <a:t>16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Secondly, every scene evaluation</a:t>
            </a:r>
            <a:endParaRPr lang="en-US" sz="1800" b="0" strike="noStrike" spc="-1">
              <a:latin typeface="Arial"/>
            </a:endParaRPr>
          </a:p>
          <a:p>
            <a:pPr marL="356760" indent="-35676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Scene with good result for class car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1760" y="5471640"/>
            <a:ext cx="9559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Every scene has been tracked using redundant tracklets and then evaluated to make it easy to know which scenes have bad results and which have good results 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66" name="Table 4"/>
          <p:cNvGraphicFramePr/>
          <p:nvPr/>
        </p:nvGraphicFramePr>
        <p:xfrm>
          <a:off x="178560" y="1440360"/>
          <a:ext cx="9670680" cy="3285360"/>
        </p:xfrm>
        <a:graphic>
          <a:graphicData uri="http://schemas.openxmlformats.org/drawingml/2006/table">
            <a:tbl>
              <a:tblPr/>
              <a:tblGrid>
                <a:gridCol w="154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Approach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MOTP 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AMOTP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TID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LGD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FP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PointPillar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0.898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0.919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0.313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0.916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0.337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0.977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 01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0.989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0.989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0.995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0.216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Voxel00 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0.222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0.197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Pillar 02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0.966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0.988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0.291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0.971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0.292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0.977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A3280824-A576-4820-818A-8C20A8E709A3}" type="slidenum">
              <a:rPr lang="en-US" sz="2400" b="0" strike="noStrike" spc="-1">
                <a:latin typeface="Times New Roman"/>
              </a:rPr>
              <a:t>17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Secondly, every scene evaluation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Complex scene, most IDS in pointpillar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3200" y="5742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Scenes with most IDS for different approaches.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72" name="Table 4"/>
          <p:cNvGraphicFramePr/>
          <p:nvPr/>
        </p:nvGraphicFramePr>
        <p:xfrm>
          <a:off x="90000" y="1484640"/>
          <a:ext cx="9759240" cy="3302280"/>
        </p:xfrm>
        <a:graphic>
          <a:graphicData uri="http://schemas.openxmlformats.org/drawingml/2006/table">
            <a:tbl>
              <a:tblPr/>
              <a:tblGrid>
                <a:gridCol w="177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6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Approach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MOTP 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AMOTP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TID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LGD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FP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PointPillar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0.584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0.704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0.455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0.662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0.699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17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0.383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0.872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98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 01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0.737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 0.845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0.364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0.713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0.543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0.633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0.88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54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48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Voxel 0075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0.719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0.837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0.326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0.712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0.509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0.448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0.638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0.862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Pillar 02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0.788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0.358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0.632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0.619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A933"/>
                          </a:solidFill>
                          <a:latin typeface="Calibri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0.893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0.83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68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3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29F9F9EA-6ABF-4DEB-B2C3-1F5F639E7AB5}" type="slidenum">
              <a:rPr lang="en-US" sz="2400" b="0" strike="noStrike" spc="-1">
                <a:latin typeface="Times New Roman"/>
              </a:rPr>
              <a:t>18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37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</a:t>
            </a:r>
            <a:endParaRPr lang="en-US" sz="237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Secondly, every scene evaluation</a:t>
            </a: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Worst result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3200" y="5742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Scene with worst result for all approaches 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278" name="Table 4"/>
          <p:cNvGraphicFramePr/>
          <p:nvPr/>
        </p:nvGraphicFramePr>
        <p:xfrm>
          <a:off x="106560" y="1422360"/>
          <a:ext cx="9670680" cy="3302280"/>
        </p:xfrm>
        <a:graphic>
          <a:graphicData uri="http://schemas.openxmlformats.org/drawingml/2006/table">
            <a:tbl>
              <a:tblPr/>
              <a:tblGrid>
                <a:gridCol w="14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9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Approach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MOTAR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MOTP 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AMOTA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AMOTP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(m)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IDS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TID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LGD (s)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Rec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FP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Verdana"/>
                        </a:rPr>
                        <a:t>FN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PointPillar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1.055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1.561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 0.714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45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Voxel 01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0.286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0.63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0.263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1.281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0.571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Voxel 0075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0.286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0.684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 0.27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1.11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0.714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Pillar 02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0.903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1.424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0.429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11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Verdana"/>
                        </a:rPr>
                        <a:t>4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9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8DD292A8-1330-49B9-8AEE-3740A153CE5B}" type="slidenum">
              <a:rPr lang="en-US" sz="2400" b="0" strike="noStrike" spc="-1">
                <a:latin typeface="Times New Roman"/>
              </a:rPr>
              <a:t>19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9036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Motivation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684360"/>
            <a:ext cx="5698800" cy="47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 lnSpcReduction="1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Problem statement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The certainty of object detection approaches increasing 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Lead to better decision-making and accident avoidance for Avs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Challenges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Object prediction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Uncertainty in the environment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Solution and goals 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Redundant tracklets utilizing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Challenges handling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Task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The jointly work between object detection and tracking</a:t>
            </a: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Instances in different senarios tracking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6" name="Picture 4"/>
          <p:cNvPicPr/>
          <p:nvPr/>
        </p:nvPicPr>
        <p:blipFill>
          <a:blip r:embed="rId2"/>
          <a:stretch/>
        </p:blipFill>
        <p:spPr>
          <a:xfrm>
            <a:off x="5673240" y="2202840"/>
            <a:ext cx="4122000" cy="17200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9426240" y="12132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0D515F7C-EAE5-4DCE-A10F-759C9462B8F5}" type="slidenum">
              <a:rPr lang="en-US" sz="2400" b="0" strike="noStrike" spc="-1">
                <a:latin typeface="Times New Roman"/>
              </a:rPr>
              <a:t>2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examples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Example 1: instance with good result</a:t>
            </a: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Stationary car near ego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3200" y="5742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Different trackers used for track the same object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84" name="Picture 4"/>
          <p:cNvPicPr/>
          <p:nvPr/>
        </p:nvPicPr>
        <p:blipFill>
          <a:blip r:embed="rId2"/>
          <a:stretch/>
        </p:blipFill>
        <p:spPr>
          <a:xfrm>
            <a:off x="43200" y="1554480"/>
            <a:ext cx="4017960" cy="3931920"/>
          </a:xfrm>
          <a:prstGeom prst="rect">
            <a:avLst/>
          </a:prstGeom>
          <a:ln>
            <a:noFill/>
          </a:ln>
        </p:spPr>
      </p:pic>
      <p:pic>
        <p:nvPicPr>
          <p:cNvPr id="285" name="Picture 5"/>
          <p:cNvPicPr/>
          <p:nvPr/>
        </p:nvPicPr>
        <p:blipFill>
          <a:blip r:embed="rId3"/>
          <a:stretch/>
        </p:blipFill>
        <p:spPr>
          <a:xfrm>
            <a:off x="4754880" y="1097280"/>
            <a:ext cx="5054040" cy="46630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E6420BA9-FA70-40BE-B9F2-384A9695A84E}" type="slidenum">
              <a:rPr lang="en-US" sz="2400" b="0" strike="noStrike" spc="-1">
                <a:latin typeface="Times New Roman"/>
              </a:rPr>
              <a:t>20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examples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de-DE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Example 1: worst result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7 gt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from sample 0 to 30 no gt </a:t>
            </a:r>
            <a:endParaRPr lang="en-US" sz="1800" b="0" strike="noStrike" spc="-1">
              <a:latin typeface="Arial"/>
            </a:endParaRPr>
          </a:p>
          <a:p>
            <a:pPr marL="713520" lvl="1" indent="-3567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just number of fn and fp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Good visibility, but bad lidar points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3200" y="5441760"/>
            <a:ext cx="9559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Scene with worst result example, bad lidar ponts, high number fp and fn, high tran error, lead to low cs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91" name="Picture 4"/>
          <p:cNvPicPr/>
          <p:nvPr/>
        </p:nvPicPr>
        <p:blipFill>
          <a:blip r:embed="rId2"/>
          <a:stretch/>
        </p:blipFill>
        <p:spPr>
          <a:xfrm>
            <a:off x="55080" y="2834640"/>
            <a:ext cx="4602600" cy="2188800"/>
          </a:xfrm>
          <a:prstGeom prst="rect">
            <a:avLst/>
          </a:prstGeom>
          <a:ln>
            <a:noFill/>
          </a:ln>
        </p:spPr>
      </p:pic>
      <p:pic>
        <p:nvPicPr>
          <p:cNvPr id="292" name="Picture 5"/>
          <p:cNvPicPr/>
          <p:nvPr/>
        </p:nvPicPr>
        <p:blipFill>
          <a:blip r:embed="rId3"/>
          <a:stretch/>
        </p:blipFill>
        <p:spPr>
          <a:xfrm>
            <a:off x="4663440" y="731520"/>
            <a:ext cx="5145120" cy="4607280"/>
          </a:xfrm>
          <a:prstGeom prst="rect">
            <a:avLst/>
          </a:prstGeom>
          <a:ln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730CB616-BD4C-4692-8AD9-FC8ACE15C00C}" type="slidenum">
              <a:rPr lang="en-US" sz="2400" b="0" strike="noStrike" spc="-1">
                <a:latin typeface="Times New Roman"/>
              </a:rPr>
              <a:t>21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examples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Example 3: Some trackers can fail to track instance while other have tracked it successfully till end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3200" y="5509800"/>
            <a:ext cx="9559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It is difficult to keep track instances as orientation changed which can lead to high orientation errors or to ids, and therefore to decrease cs. 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98" name="Picture 4"/>
          <p:cNvPicPr/>
          <p:nvPr/>
        </p:nvPicPr>
        <p:blipFill>
          <a:blip r:embed="rId2"/>
          <a:stretch/>
        </p:blipFill>
        <p:spPr>
          <a:xfrm>
            <a:off x="122400" y="1293840"/>
            <a:ext cx="3895560" cy="2180880"/>
          </a:xfrm>
          <a:prstGeom prst="rect">
            <a:avLst/>
          </a:prstGeom>
          <a:ln>
            <a:noFill/>
          </a:ln>
        </p:spPr>
      </p:pic>
      <p:pic>
        <p:nvPicPr>
          <p:cNvPr id="299" name="Picture 5"/>
          <p:cNvPicPr/>
          <p:nvPr/>
        </p:nvPicPr>
        <p:blipFill>
          <a:blip r:embed="rId3"/>
          <a:stretch/>
        </p:blipFill>
        <p:spPr>
          <a:xfrm>
            <a:off x="4785840" y="1293480"/>
            <a:ext cx="4357800" cy="2181240"/>
          </a:xfrm>
          <a:prstGeom prst="rect">
            <a:avLst/>
          </a:prstGeom>
          <a:ln>
            <a:noFill/>
          </a:ln>
        </p:spPr>
      </p:pic>
      <p:pic>
        <p:nvPicPr>
          <p:cNvPr id="300" name="Picture 6"/>
          <p:cNvPicPr/>
          <p:nvPr/>
        </p:nvPicPr>
        <p:blipFill>
          <a:blip r:embed="rId4"/>
          <a:stretch/>
        </p:blipFill>
        <p:spPr>
          <a:xfrm>
            <a:off x="122400" y="3396600"/>
            <a:ext cx="3895560" cy="2189160"/>
          </a:xfrm>
          <a:prstGeom prst="rect">
            <a:avLst/>
          </a:prstGeom>
          <a:ln>
            <a:noFill/>
          </a:ln>
        </p:spPr>
      </p:pic>
      <p:pic>
        <p:nvPicPr>
          <p:cNvPr id="301" name="Picture 7"/>
          <p:cNvPicPr/>
          <p:nvPr/>
        </p:nvPicPr>
        <p:blipFill>
          <a:blip r:embed="rId5"/>
          <a:stretch/>
        </p:blipFill>
        <p:spPr>
          <a:xfrm>
            <a:off x="4785840" y="3396600"/>
            <a:ext cx="4352760" cy="2189160"/>
          </a:xfrm>
          <a:prstGeom prst="rect">
            <a:avLst/>
          </a:prstGeom>
          <a:ln>
            <a:noFill/>
          </a:ln>
        </p:spPr>
      </p:pic>
      <p:sp>
        <p:nvSpPr>
          <p:cNvPr id="302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6D7348A4-C19A-4C97-B7AA-DDD4A3CED97C}" type="slidenum">
              <a:rPr lang="en-US" sz="2400" b="0" strike="noStrike" spc="-1">
                <a:latin typeface="Times New Roman"/>
              </a:rPr>
              <a:t>22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examples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Example 3: Car turned and identity switch occoured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Important to handle orientation error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3200" y="5517360"/>
            <a:ext cx="95590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Some trackers can fail to track instance while other can track it successfully till end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07" name="Picture 4"/>
          <p:cNvPicPr/>
          <p:nvPr/>
        </p:nvPicPr>
        <p:blipFill>
          <a:blip r:embed="rId4"/>
          <a:stretch/>
        </p:blipFill>
        <p:spPr>
          <a:xfrm>
            <a:off x="4114800" y="1154160"/>
            <a:ext cx="5583240" cy="4235400"/>
          </a:xfrm>
          <a:prstGeom prst="rect">
            <a:avLst/>
          </a:prstGeom>
          <a:ln>
            <a:noFill/>
          </a:ln>
        </p:spPr>
      </p:pic>
      <p:pic>
        <p:nvPicPr>
          <p:cNvPr id="308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</p:blipFill>
        <p:spPr>
          <a:xfrm>
            <a:off x="43200" y="1658880"/>
            <a:ext cx="4302360" cy="3225960"/>
          </a:xfrm>
          <a:prstGeom prst="rect">
            <a:avLst/>
          </a:prstGeom>
          <a:ln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0E5CC3EB-F809-4A50-AABF-7FF2A186AAF2}" type="slidenum">
              <a:rPr lang="en-US" sz="2400" b="0" strike="noStrike" spc="-1">
                <a:latin typeface="Times New Roman"/>
              </a:rPr>
              <a:t>23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restart="whenNotActive" fill="hold" nodeType="interactiveSeq">
                <p:stCondLst>
                  <p:cond evt="onClick" delay="0">
                    <p:tgtEl>
                      <p:spTgt spid="308"/>
                    </p:tgtEl>
                  </p:cond>
                </p:stCondLst>
                <p:childTnLst>
                  <p:par>
                    <p:cTn id="3" fill="hold">
                      <p:stCondLst>
                        <p:cond evt="onClick" delay="0">
                          <p:tgtEl>
                            <p:spTgt spid="308"/>
                          </p:tgtEl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Results: Tracking results examples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Example 4: Car moved toward ego and parked there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43200" y="552600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As another tracker comes near from particular tracker, confidence score becomes lower 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14" name="Picture 4"/>
          <p:cNvPicPr/>
          <p:nvPr/>
        </p:nvPicPr>
        <p:blipFill>
          <a:blip r:embed="rId2"/>
          <a:stretch/>
        </p:blipFill>
        <p:spPr>
          <a:xfrm>
            <a:off x="126720" y="1009800"/>
            <a:ext cx="3252960" cy="2095560"/>
          </a:xfrm>
          <a:prstGeom prst="rect">
            <a:avLst/>
          </a:prstGeom>
          <a:ln>
            <a:noFill/>
          </a:ln>
        </p:spPr>
      </p:pic>
      <p:pic>
        <p:nvPicPr>
          <p:cNvPr id="315" name="Picture 5"/>
          <p:cNvPicPr/>
          <p:nvPr/>
        </p:nvPicPr>
        <p:blipFill>
          <a:blip r:embed="rId3"/>
          <a:stretch/>
        </p:blipFill>
        <p:spPr>
          <a:xfrm>
            <a:off x="182880" y="2994480"/>
            <a:ext cx="3289680" cy="2396880"/>
          </a:xfrm>
          <a:prstGeom prst="rect">
            <a:avLst/>
          </a:prstGeom>
          <a:ln>
            <a:noFill/>
          </a:ln>
        </p:spPr>
      </p:pic>
      <p:pic>
        <p:nvPicPr>
          <p:cNvPr id="316" name="Picture 6"/>
          <p:cNvPicPr/>
          <p:nvPr/>
        </p:nvPicPr>
        <p:blipFill>
          <a:blip r:embed="rId4"/>
          <a:stretch/>
        </p:blipFill>
        <p:spPr>
          <a:xfrm>
            <a:off x="3749040" y="1097280"/>
            <a:ext cx="5846760" cy="4344480"/>
          </a:xfrm>
          <a:prstGeom prst="rect">
            <a:avLst/>
          </a:prstGeom>
          <a:ln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CC453AFF-F986-4642-B1DD-692251A23ACF}" type="slidenum">
              <a:rPr lang="en-US" sz="2400" b="0" strike="noStrike" spc="-1">
                <a:latin typeface="Times New Roman"/>
              </a:rPr>
              <a:t>24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9036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Summary, conclusion and outlook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0600" y="684360"/>
            <a:ext cx="9875160" cy="47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 lnSpcReduction="100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Summary</a:t>
            </a: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Noto Sans CJK SC"/>
              </a:rPr>
              <a:t>Increasing detection certainty lead to increase safety of Avs 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Evaluation results using different metrics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Verdana"/>
                <a:ea typeface="DejaVu Sans"/>
              </a:rPr>
              <a:t>Challenges handling helps to increase the confidence score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Conclusion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Redundant tracklets can aid in improving the performance of object detection 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Lead to robust object detection, especially in complex senarios</a:t>
            </a:r>
            <a:endParaRPr lang="en-US" sz="24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Can be used to address diffecult challenges such as changing in orientation, reducing the number of fps and fns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Outlook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Develope algorithms that address challenges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Integration of redundant tracklets from different modalities</a:t>
            </a:r>
            <a:endParaRPr lang="en-US" sz="2400" b="0" strike="noStrike" spc="-1">
              <a:latin typeface="Arial"/>
            </a:endParaRPr>
          </a:p>
          <a:p>
            <a:pPr marL="356760" indent="-34740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Development of datasets and evaluation metrics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"/>
          <p:cNvSpPr/>
          <p:nvPr/>
        </p:nvSpPr>
        <p:spPr>
          <a:xfrm>
            <a:off x="51480" y="5522400"/>
            <a:ext cx="9421920" cy="5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356400">
              <a:lnSpc>
                <a:spcPct val="100000"/>
              </a:lnSpc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Redundant tracklets can lead to more accurate and robust detection systems, especially in difficult and complex senarios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3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A713CC0E-11EA-4850-8453-933BCBAA06F2}" type="slidenum">
              <a:rPr lang="en-US" sz="2400" b="0" strike="noStrike" spc="-1">
                <a:latin typeface="Times New Roman"/>
              </a:rPr>
              <a:t>25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36680" y="3173400"/>
            <a:ext cx="9003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Verdana"/>
                <a:ea typeface="DejaVu Sans"/>
              </a:rPr>
              <a:t>Thank you for your attention.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35457F9-472D-40FE-ACA3-6ABFF9F1D09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Contents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" y="684000"/>
            <a:ext cx="9730800" cy="47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10000"/>
          </a:bodyPr>
          <a:lstStyle/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B2B2B2"/>
                </a:solidFill>
                <a:latin typeface="Verdana"/>
                <a:ea typeface="Verdana"/>
              </a:rPr>
              <a:t>Motivation</a:t>
            </a:r>
            <a:endParaRPr lang="en-US" sz="18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Theoretical background</a:t>
            </a:r>
            <a:endParaRPr lang="en-US" sz="1800" b="0" strike="noStrike" spc="-1">
              <a:latin typeface="Arial"/>
            </a:endParaRPr>
          </a:p>
          <a:p>
            <a:pPr marL="713520" lvl="1" indent="-35352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Object detection</a:t>
            </a:r>
            <a:endParaRPr lang="en-US" sz="1800" b="0" strike="noStrike" spc="-1">
              <a:latin typeface="Arial"/>
            </a:endParaRPr>
          </a:p>
          <a:p>
            <a:pPr marL="1079280" lvl="2" indent="-354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State-of-the-art</a:t>
            </a:r>
            <a:endParaRPr lang="en-US" sz="1800" b="0" strike="noStrike" spc="-1">
              <a:latin typeface="Arial"/>
            </a:endParaRPr>
          </a:p>
          <a:p>
            <a:pPr marL="713520" lvl="1" indent="-347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Object tracking</a:t>
            </a:r>
            <a:endParaRPr lang="en-US" sz="1800" b="0" strike="noStrike" spc="-1">
              <a:latin typeface="Arial"/>
            </a:endParaRPr>
          </a:p>
          <a:p>
            <a:pPr marL="1079280" lvl="2" indent="-354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Multi object tracking</a:t>
            </a:r>
            <a:endParaRPr lang="en-US" sz="1800" b="0" strike="noStrike" spc="-1">
              <a:latin typeface="Arial"/>
            </a:endParaRPr>
          </a:p>
          <a:p>
            <a:pPr marL="1079280" lvl="2" indent="-354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Immortal Tracker</a:t>
            </a:r>
            <a:endParaRPr lang="en-US" sz="1800" b="0" strike="noStrike" spc="-1">
              <a:latin typeface="Arial"/>
            </a:endParaRPr>
          </a:p>
          <a:p>
            <a:pPr marL="713520" lvl="1" indent="-347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Cross-validation</a:t>
            </a:r>
            <a:endParaRPr lang="en-US" sz="1800" b="0" strike="noStrike" spc="-1">
              <a:latin typeface="Arial"/>
            </a:endParaRPr>
          </a:p>
          <a:p>
            <a:pPr marL="713520" lvl="1" indent="-347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Evaluation metrics</a:t>
            </a:r>
            <a:endParaRPr lang="en-US" sz="18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Evaluation strategy</a:t>
            </a:r>
            <a:endParaRPr lang="en-US" sz="1800" b="0" strike="noStrike" spc="-1">
              <a:latin typeface="Arial"/>
            </a:endParaRPr>
          </a:p>
          <a:p>
            <a:pPr marL="713520" lvl="1" indent="-347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Introduction to dataset</a:t>
            </a:r>
            <a:endParaRPr lang="en-US" sz="1800" b="0" strike="noStrike" spc="-1">
              <a:latin typeface="Arial"/>
            </a:endParaRPr>
          </a:p>
          <a:p>
            <a:pPr marL="713520" lvl="1" indent="-347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Mmdetection3D </a:t>
            </a:r>
            <a:endParaRPr lang="en-US" sz="18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Experimental setup</a:t>
            </a:r>
            <a:endParaRPr lang="en-US" sz="18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Results and analysis</a:t>
            </a:r>
            <a:endParaRPr lang="en-US" sz="1800" b="0" strike="noStrike" spc="-1">
              <a:latin typeface="Arial"/>
            </a:endParaRPr>
          </a:p>
          <a:p>
            <a:pPr marL="360000" indent="-34992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Summary, conclusion and outlook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TextShape 4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0C693AD6-1F99-4BCB-87C7-2BDD4C363EFB}" type="slidenum">
              <a:rPr lang="en-US" sz="2400" b="0" strike="noStrike" spc="-1">
                <a:latin typeface="Times New Roman"/>
              </a:rPr>
              <a:t>3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Theoretical background: Object detection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200" y="684000"/>
            <a:ext cx="9730800" cy="47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State-of-the-art: detecting and localization objects within a video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State-of-the-art object detection</a:t>
            </a:r>
            <a:endParaRPr lang="en-US" sz="18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Pointpillar </a:t>
            </a:r>
            <a:endParaRPr lang="en-US" sz="1800" b="0" strike="noStrike" spc="-1" dirty="0">
              <a:latin typeface="Arial"/>
            </a:endParaRPr>
          </a:p>
          <a:p>
            <a:pPr marL="1079280" lvl="2" indent="-3567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Fast encoders  </a:t>
            </a:r>
            <a:endParaRPr lang="en-US" sz="1800" b="0" strike="noStrike" spc="-1" dirty="0">
              <a:latin typeface="Arial"/>
            </a:endParaRPr>
          </a:p>
          <a:p>
            <a:pPr marL="1079280" lvl="2" indent="-3567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Sparse voxel of lidar point clouds</a:t>
            </a:r>
            <a:endParaRPr lang="en-US" sz="1800" b="0" strike="noStrike" spc="-1" dirty="0">
              <a:latin typeface="Arial"/>
            </a:endParaRPr>
          </a:p>
          <a:p>
            <a:pPr marL="1079280" lvl="2" indent="-35676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Arial"/>
              <a:buChar char="–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Centerpoint</a:t>
            </a:r>
            <a:endParaRPr lang="en-US" sz="1800" b="0" strike="noStrike" spc="-1" dirty="0">
              <a:latin typeface="Arial"/>
            </a:endParaRPr>
          </a:p>
          <a:p>
            <a:pPr marL="1079280" lvl="2" indent="-353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Uses standard lidar-based backbone</a:t>
            </a:r>
            <a:endParaRPr lang="en-US" sz="1800" b="0" strike="noStrike" spc="-1" dirty="0">
              <a:latin typeface="Arial"/>
            </a:endParaRPr>
          </a:p>
          <a:p>
            <a:pPr marL="1079280" lvl="2" indent="-353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Voxel divides a point cloud into equally spaced 3D voxels </a:t>
            </a:r>
            <a:endParaRPr lang="en-US" sz="1800" b="0" strike="noStrike" spc="-1" dirty="0">
              <a:latin typeface="Arial"/>
            </a:endParaRPr>
          </a:p>
          <a:p>
            <a:pPr marL="1079280" lvl="2" indent="-3535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Pillar representation of point clouds organized in vertical columns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3640" y="5442120"/>
            <a:ext cx="955908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 dirty="0">
                <a:solidFill>
                  <a:srgbClr val="1F497D"/>
                </a:solidFill>
                <a:latin typeface="Verdana"/>
                <a:ea typeface="宋体"/>
              </a:rPr>
              <a:t>Pointpillar and centerpoint are popular state-of-the-art in Avs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41E354BC-B875-4937-BCC1-AADAE266C6A0}" type="slidenum">
              <a:rPr lang="en-US" sz="2400" b="0" strike="noStrike" spc="-1">
                <a:latin typeface="Times New Roman"/>
              </a:rPr>
              <a:t>4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Theoretical background: Object Tracking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200" y="684000"/>
            <a:ext cx="9730800" cy="47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Multi object tracking: associating multiple objects according to object identites </a:t>
            </a:r>
            <a:endParaRPr lang="en-US" sz="1800" b="0" strike="noStrike" spc="-1">
              <a:latin typeface="Arial"/>
            </a:endParaRPr>
          </a:p>
          <a:p>
            <a:pPr marL="713520" lvl="1" indent="-356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Initially, unkown number of targets from a known set of classes must be tracked as bounding boxes. </a:t>
            </a:r>
            <a:endParaRPr lang="en-US" sz="1800" b="0" strike="noStrike" spc="-1">
              <a:latin typeface="Arial"/>
            </a:endParaRPr>
          </a:p>
          <a:p>
            <a:pPr marL="713520" lvl="1" indent="-35640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The goal is to keep track of the identities and localization of multiple objects </a:t>
            </a:r>
            <a:endParaRPr lang="en-US" sz="1800" b="0" strike="noStrike" spc="-1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Tracking by detection </a:t>
            </a:r>
            <a:endParaRPr lang="en-US" sz="1800" b="0" strike="noStrike" spc="-1">
              <a:latin typeface="Arial"/>
            </a:endParaRPr>
          </a:p>
          <a:p>
            <a:pPr marL="731520" lvl="1" indent="-36252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In each fram, involves first detecting objects </a:t>
            </a:r>
            <a:endParaRPr lang="en-US" sz="1800" b="0" strike="noStrike" spc="-1">
              <a:latin typeface="Arial"/>
            </a:endParaRPr>
          </a:p>
          <a:p>
            <a:pPr marL="731520" lvl="1" indent="-36252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Then track them across different frames</a:t>
            </a:r>
            <a:endParaRPr lang="en-US" sz="1800" b="0" strike="noStrike" spc="-1">
              <a:latin typeface="Arial"/>
            </a:endParaRPr>
          </a:p>
          <a:p>
            <a:pPr marL="731520" lvl="1" indent="-36252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110000"/>
              <a:buFont typeface="utkal"/>
              <a:buChar char="–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The tracking is done by matching object detections </a:t>
            </a:r>
            <a:endParaRPr lang="en-US" sz="1800" b="0" strike="noStrike" spc="-1">
              <a:latin typeface="Arial"/>
            </a:endParaRPr>
          </a:p>
          <a:p>
            <a:pPr marL="1079280" lvl="2" indent="-356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Different methods such as Hungrian algorithm and Kalman filtering.</a:t>
            </a:r>
            <a:endParaRPr lang="en-US" sz="1800" b="0" strike="noStrike" spc="-1">
              <a:latin typeface="Arial"/>
            </a:endParaRPr>
          </a:p>
          <a:p>
            <a:pPr marL="612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3640" y="5442120"/>
            <a:ext cx="9559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MOT can be used to improve the accuracy of object detection by providing additional information about the movement and location of multiple objects 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9C7D57C0-B350-433D-A736-F720DB976592}" type="slidenum">
              <a:rPr lang="en-US" sz="2400" b="0" strike="noStrike" spc="-1">
                <a:latin typeface="Times New Roman"/>
              </a:rPr>
              <a:t>5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Theoretical background: Object Tracking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200" y="684000"/>
            <a:ext cx="9730800" cy="46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Immortal Tracker is built from a previous tracker called SimpleTrack paper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It preserves and maintains all tracklets for objects gone dark continuously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Immortal Tracker algorithm</a:t>
            </a:r>
            <a:endParaRPr lang="en-US" sz="18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Apply Non-Maximum Suppression (NMS): 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Compute 3D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IoU</a:t>
            </a: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GIoU</a:t>
            </a: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Perform Hungarian matching based on 3D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IoU</a:t>
            </a: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GIoU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Vanila 3D Kalman filter for trajectory prediction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Matched detection used to update own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tracklet</a:t>
            </a: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Unmatched detection used KF to predict next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tracklet</a:t>
            </a: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289"/>
              </a:spcBef>
              <a:buClr>
                <a:srgbClr val="003399"/>
              </a:buClr>
              <a:buSzPct val="110000"/>
              <a:buFont typeface="utkal"/>
              <a:buChar char="–"/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Initially, all detections are Dum.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612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33640" y="5222520"/>
            <a:ext cx="510516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 dirty="0">
                <a:solidFill>
                  <a:srgbClr val="1F497D"/>
                </a:solidFill>
                <a:latin typeface="Verdana"/>
                <a:ea typeface="宋体"/>
              </a:rPr>
              <a:t>Preseve tracklets from premature termination guaranteed using Immortal Tracker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96" name="Picture 5"/>
          <p:cNvPicPr/>
          <p:nvPr/>
        </p:nvPicPr>
        <p:blipFill>
          <a:blip r:embed="rId2"/>
          <a:stretch/>
        </p:blipFill>
        <p:spPr>
          <a:xfrm>
            <a:off x="5295600" y="3561840"/>
            <a:ext cx="4397040" cy="146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5394960" y="5079240"/>
            <a:ext cx="3369600" cy="3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Immortal Tracker algorithm [Immortal Tracker, 2022]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TextShape 6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F8F30302-CC2B-471B-9A66-44981B98CFBA}" type="slidenum">
              <a:rPr lang="en-US" sz="2400" b="0" strike="noStrike" spc="-1">
                <a:latin typeface="Times New Roman"/>
              </a:rPr>
              <a:t>6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Theoretical background: Cross-validation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200" y="684000"/>
            <a:ext cx="9730800" cy="46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Challenging: Models lose stability due to unbiased by unlucky distribution data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Task: Split the avaliable data into training and validation set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Used to evaluate the performance of object detection model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Type of cross-validation</a:t>
            </a:r>
            <a:endParaRPr lang="en-US" sz="18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 LOOCV: 5 folds, 4 for training and one for validation</a:t>
            </a:r>
            <a:endParaRPr lang="en-US" sz="1800" b="0" strike="noStrike" spc="-1" dirty="0">
              <a:latin typeface="Arial"/>
            </a:endParaRPr>
          </a:p>
          <a:p>
            <a:pPr marL="1079280" lvl="2" indent="-3549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Useful when precise estimate of model performance important than computational cost of the method</a:t>
            </a:r>
            <a:endParaRPr lang="en-US" sz="1800" b="0" strike="noStrike" spc="-1" dirty="0">
              <a:latin typeface="Arial"/>
            </a:endParaRPr>
          </a:p>
          <a:p>
            <a:pPr marL="720000" lvl="1" indent="-350280">
              <a:lnSpc>
                <a:spcPct val="100000"/>
              </a:lnSpc>
              <a:spcBef>
                <a:spcPts val="300"/>
              </a:spcBef>
              <a:buClr>
                <a:srgbClr val="003399"/>
              </a:buClr>
              <a:buSzPct val="110000"/>
              <a:buFont typeface="Ari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 E5CV: 5 folds, three folds for training, one for validation and fold for testing</a:t>
            </a:r>
            <a:endParaRPr lang="en-US" sz="1800" b="0" strike="noStrike" spc="-1" dirty="0">
              <a:latin typeface="Arial"/>
            </a:endParaRPr>
          </a:p>
          <a:p>
            <a:pPr marL="1079280" lvl="2" indent="-3549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Tests and learns all possible combinations of hyperarameters</a:t>
            </a:r>
            <a:endParaRPr lang="en-US" sz="1800" b="0" strike="noStrike" spc="-1" dirty="0">
              <a:latin typeface="Arial"/>
            </a:endParaRPr>
          </a:p>
          <a:p>
            <a:pPr marL="1079280" lvl="2" indent="-3549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Useful for selecting the optimal combination and improving the performance of the model.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612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3640" y="5222520"/>
            <a:ext cx="9540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Cross-validation is a powerful technique for evaluating the performance of predictive models and is widely used in machine learning researh and practice.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69CE4D57-2664-4490-B45D-9F84C8BDF326}" type="slidenum">
              <a:rPr lang="en-US" sz="2400" b="0" strike="noStrike" spc="-1">
                <a:latin typeface="Times New Roman"/>
              </a:rPr>
              <a:t>7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Verdana"/>
                <a:ea typeface="Verdana"/>
              </a:rPr>
              <a:t>Evaluation metrics: Object detection metrics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Important definition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575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Precision 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575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Recall  </a:t>
            </a:r>
            <a:endParaRPr lang="en-US" sz="1800" b="0" strike="noStrike" spc="-1" dirty="0">
              <a:latin typeface="Arial"/>
            </a:endParaRPr>
          </a:p>
          <a:p>
            <a:pPr marL="356760" indent="-35676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55000"/>
              <a:buFont typeface="Wingdings" charset="2"/>
              <a:buChar char="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Matching criterion: 2D center distance thresholding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Decouple detection from object size and orientation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Small footprints, if detecte with a small trans error, give 0 IOU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precision: common metric used to measure the accuracy of detectors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Computes average precision recall value over the range[0,1]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1134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Precision-recall curve over 10% </a:t>
            </a: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Finally, average over matching threshold of D= (0.5,1,2,4)m for set of classes C: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3640" y="5733360"/>
            <a:ext cx="95403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The common metric used for detction evaluation is mAP</a:t>
            </a:r>
            <a:endParaRPr lang="en-US" sz="16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Formula 4"/>
              <p:cNvSpPr txBox="1"/>
              <p:nvPr/>
            </p:nvSpPr>
            <p:spPr>
              <a:xfrm>
                <a:off x="2011680" y="1019880"/>
                <a:ext cx="581400" cy="351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Formula 5"/>
              <p:cNvSpPr txBox="1"/>
              <p:nvPr/>
            </p:nvSpPr>
            <p:spPr>
              <a:xfrm>
                <a:off x="2011680" y="1371600"/>
                <a:ext cx="601200" cy="351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210" name="Picture 4"/>
          <p:cNvPicPr/>
          <p:nvPr/>
        </p:nvPicPr>
        <p:blipFill>
          <a:blip r:embed="rId2"/>
          <a:stretch/>
        </p:blipFill>
        <p:spPr>
          <a:xfrm>
            <a:off x="982800" y="5085360"/>
            <a:ext cx="2510640" cy="65520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Shape 7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BD4EB041-D89E-4685-808F-EB146005ED1A}" type="slidenum">
              <a:rPr lang="en-US" sz="2400" b="0" strike="noStrike" spc="-1">
                <a:latin typeface="Times New Roman"/>
              </a:rPr>
              <a:t>8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3200" y="90000"/>
            <a:ext cx="89118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Evaluation metrics: Object detection metrics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3200" y="684000"/>
            <a:ext cx="9730800" cy="50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0099"/>
              </a:buClr>
              <a:buSzPct val="11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True positive metrics: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Translation Error (ATE): center distance in 2D in meters.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Scale Error (ASE): Calculated as 1 - IOU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Orientation Error (AOE): Smallest yaw angle difference between prediction and ground-truth in radians</a:t>
            </a:r>
            <a:endParaRPr lang="en-US" sz="1800" b="0" strike="noStrike" spc="-1" dirty="0">
              <a:latin typeface="Arial"/>
            </a:endParaRPr>
          </a:p>
          <a:p>
            <a:pPr marL="864000" lvl="3" indent="-2156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Orientation error is evaluated at 360 degree for class car, pedestrian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Velocity Error (AVE): Absolute velocity error in m/s</a:t>
            </a:r>
            <a:endParaRPr lang="en-US" sz="1800" b="0" strike="noStrike" spc="-1" dirty="0">
              <a:latin typeface="Arial"/>
            </a:endParaRPr>
          </a:p>
          <a:p>
            <a:pPr marL="713520" lvl="1" indent="-35496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75000"/>
              <a:buFont typeface="utk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Average Attribute Error (AAE): Calculated as 1 - acc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 marL="360000" indent="-350280">
              <a:lnSpc>
                <a:spcPct val="100000"/>
              </a:lnSpc>
              <a:spcBef>
                <a:spcPts val="601"/>
              </a:spcBef>
              <a:buClr>
                <a:srgbClr val="003399"/>
              </a:buClr>
              <a:buSzPct val="60000"/>
              <a:buFont typeface="Wingdings" charset="2"/>
              <a:buChar char=""/>
            </a:pPr>
            <a:r>
              <a:rPr lang="en-US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Each TP metric compute the mean TP metric over all classes: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33640" y="5733360"/>
            <a:ext cx="95403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5040" indent="-355320">
              <a:lnSpc>
                <a:spcPct val="100000"/>
              </a:lnSpc>
              <a:spcBef>
                <a:spcPts val="601"/>
              </a:spcBef>
              <a:buClr>
                <a:srgbClr val="1F497D"/>
              </a:buClr>
              <a:buFont typeface="Wingdings" charset="2"/>
              <a:buChar char=""/>
            </a:pPr>
            <a:r>
              <a:rPr lang="de-DE" sz="1600" b="0" strike="noStrike" spc="-1">
                <a:solidFill>
                  <a:srgbClr val="1F497D"/>
                </a:solidFill>
                <a:latin typeface="Verdana"/>
                <a:ea typeface="宋体"/>
              </a:rPr>
              <a:t>Second metric is true positive metric used for detection evaluation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16" name="Picture 8"/>
          <p:cNvPicPr/>
          <p:nvPr/>
        </p:nvPicPr>
        <p:blipFill>
          <a:blip r:embed="rId2"/>
          <a:stretch/>
        </p:blipFill>
        <p:spPr>
          <a:xfrm>
            <a:off x="457200" y="4670640"/>
            <a:ext cx="2398680" cy="6328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9278640" y="5722200"/>
            <a:ext cx="49356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TextShape 5"/>
          <p:cNvSpPr txBox="1"/>
          <p:nvPr/>
        </p:nvSpPr>
        <p:spPr>
          <a:xfrm>
            <a:off x="9426240" y="12168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A4E82079-048D-42C2-80BB-D8355ECBD0D0}" type="slidenum">
              <a:rPr lang="en-US" sz="2400" b="0" strike="noStrike" spc="-1">
                <a:latin typeface="Times New Roman"/>
              </a:rPr>
              <a:t>9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2086</Words>
  <Application>Microsoft Office PowerPoint</Application>
  <PresentationFormat>A4 Paper (210x297 mm)</PresentationFormat>
  <Paragraphs>658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Times New Roman</vt:lpstr>
      <vt:lpstr>utkal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Olga Muthig</dc:creator>
  <dc:description/>
  <cp:lastModifiedBy>mohamed albhaisi</cp:lastModifiedBy>
  <cp:revision>120</cp:revision>
  <dcterms:created xsi:type="dcterms:W3CDTF">2016-01-21T12:20:00Z</dcterms:created>
  <dcterms:modified xsi:type="dcterms:W3CDTF">2023-05-31T19:47:35Z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