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8" r:id="rId6"/>
    <p:sldId id="277" r:id="rId7"/>
    <p:sldId id="271" r:id="rId8"/>
    <p:sldId id="269" r:id="rId9"/>
    <p:sldId id="270" r:id="rId10"/>
    <p:sldId id="280" r:id="rId11"/>
    <p:sldId id="281" r:id="rId12"/>
    <p:sldId id="282" r:id="rId13"/>
    <p:sldId id="275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7"/>
    <a:srgbClr val="2C567A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45BAF-F552-4121-9CBA-58B1B0173C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AAAF415-3AA4-411E-8AEA-DC22743B771E}">
      <dgm:prSet phldrT="[Testo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dirty="0">
              <a:latin typeface="Segoe UI" panose="020B0502040204020203" pitchFamily="34" charset="0"/>
              <a:cs typeface="Segoe UI" panose="020B0502040204020203" pitchFamily="34" charset="0"/>
            </a:rPr>
            <a:t>FIDELITY</a:t>
          </a:r>
        </a:p>
      </dgm:t>
    </dgm:pt>
    <dgm:pt modelId="{1C306A48-C019-40B1-A0D6-C82ADC6F09A4}" type="parTrans" cxnId="{ECD261CF-88CD-489D-8486-603240BDDC8E}">
      <dgm:prSet/>
      <dgm:spPr/>
      <dgm:t>
        <a:bodyPr/>
        <a:lstStyle/>
        <a:p>
          <a:endParaRPr lang="it-IT"/>
        </a:p>
      </dgm:t>
    </dgm:pt>
    <dgm:pt modelId="{C3C8922C-245D-4C25-A59C-3D5876681C2A}" type="sibTrans" cxnId="{ECD261CF-88CD-489D-8486-603240BDDC8E}">
      <dgm:prSet/>
      <dgm:spPr/>
      <dgm:t>
        <a:bodyPr/>
        <a:lstStyle/>
        <a:p>
          <a:endParaRPr lang="it-IT"/>
        </a:p>
      </dgm:t>
    </dgm:pt>
    <dgm:pt modelId="{5B5FC39A-2B42-4BFB-8603-94A4A7DD0933}">
      <dgm:prSet phldrT="[Testo]" phldr="1"/>
      <dgm:spPr/>
      <dgm:t>
        <a:bodyPr/>
        <a:lstStyle/>
        <a:p>
          <a:endParaRPr lang="it-IT" dirty="0"/>
        </a:p>
      </dgm:t>
    </dgm:pt>
    <dgm:pt modelId="{477D6604-D643-4911-9567-6E9F225F5851}" type="parTrans" cxnId="{6DAA1C07-8E3B-4779-98B8-8192E8CA2DA1}">
      <dgm:prSet/>
      <dgm:spPr/>
      <dgm:t>
        <a:bodyPr/>
        <a:lstStyle/>
        <a:p>
          <a:endParaRPr lang="it-IT"/>
        </a:p>
      </dgm:t>
    </dgm:pt>
    <dgm:pt modelId="{E8FD135D-E968-4D8E-AB81-D8678262FF79}" type="sibTrans" cxnId="{6DAA1C07-8E3B-4779-98B8-8192E8CA2DA1}">
      <dgm:prSet/>
      <dgm:spPr/>
      <dgm:t>
        <a:bodyPr/>
        <a:lstStyle/>
        <a:p>
          <a:endParaRPr lang="it-IT"/>
        </a:p>
      </dgm:t>
    </dgm:pt>
    <dgm:pt modelId="{DE9D4E02-EC94-490A-A2AB-A1C3A8E14102}">
      <dgm:prSet phldrT="[Testo]" phldr="1"/>
      <dgm:spPr/>
      <dgm:t>
        <a:bodyPr/>
        <a:lstStyle/>
        <a:p>
          <a:endParaRPr lang="it-IT"/>
        </a:p>
      </dgm:t>
    </dgm:pt>
    <dgm:pt modelId="{B2CE04B1-F5CC-4E35-88EB-445EAC825994}" type="parTrans" cxnId="{BCC65DC0-2D83-4DEE-84E4-90E6FE3ECE39}">
      <dgm:prSet/>
      <dgm:spPr/>
      <dgm:t>
        <a:bodyPr/>
        <a:lstStyle/>
        <a:p>
          <a:endParaRPr lang="it-IT"/>
        </a:p>
      </dgm:t>
    </dgm:pt>
    <dgm:pt modelId="{3B435600-240B-448B-AAEA-9337E76DF26F}" type="sibTrans" cxnId="{BCC65DC0-2D83-4DEE-84E4-90E6FE3ECE39}">
      <dgm:prSet/>
      <dgm:spPr/>
      <dgm:t>
        <a:bodyPr/>
        <a:lstStyle/>
        <a:p>
          <a:endParaRPr lang="it-IT"/>
        </a:p>
      </dgm:t>
    </dgm:pt>
    <dgm:pt modelId="{03FB6C75-4F85-43A0-B4D0-012CF7C36AFF}">
      <dgm:prSet phldrT="[Testo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dirty="0">
              <a:latin typeface="Segoe UI" panose="020B0502040204020203" pitchFamily="34" charset="0"/>
              <a:cs typeface="Segoe UI" panose="020B0502040204020203" pitchFamily="34" charset="0"/>
            </a:rPr>
            <a:t>PRIVACY</a:t>
          </a:r>
        </a:p>
      </dgm:t>
    </dgm:pt>
    <dgm:pt modelId="{4DF156CD-255E-4A12-8648-50318824A26E}" type="parTrans" cxnId="{FC1D0A28-42E0-45D7-A7D1-16332A0493D0}">
      <dgm:prSet/>
      <dgm:spPr/>
      <dgm:t>
        <a:bodyPr/>
        <a:lstStyle/>
        <a:p>
          <a:endParaRPr lang="it-IT"/>
        </a:p>
      </dgm:t>
    </dgm:pt>
    <dgm:pt modelId="{2504F493-E086-4D3E-80D4-3BDAE1077C1F}" type="sibTrans" cxnId="{FC1D0A28-42E0-45D7-A7D1-16332A0493D0}">
      <dgm:prSet/>
      <dgm:spPr/>
      <dgm:t>
        <a:bodyPr/>
        <a:lstStyle/>
        <a:p>
          <a:endParaRPr lang="it-IT"/>
        </a:p>
      </dgm:t>
    </dgm:pt>
    <dgm:pt modelId="{4A990DBD-4BC4-48E3-A595-F19D27019DA9}">
      <dgm:prSet phldrT="[Testo]" phldr="1"/>
      <dgm:spPr/>
      <dgm:t>
        <a:bodyPr/>
        <a:lstStyle/>
        <a:p>
          <a:endParaRPr lang="it-IT" dirty="0"/>
        </a:p>
      </dgm:t>
    </dgm:pt>
    <dgm:pt modelId="{2023A619-3AA9-44A0-AA6C-836CB0CD0076}" type="parTrans" cxnId="{387103E2-269B-48FF-A873-099A75815645}">
      <dgm:prSet/>
      <dgm:spPr/>
      <dgm:t>
        <a:bodyPr/>
        <a:lstStyle/>
        <a:p>
          <a:endParaRPr lang="it-IT"/>
        </a:p>
      </dgm:t>
    </dgm:pt>
    <dgm:pt modelId="{AE102CEA-34A0-437C-82B9-FC1A2A7069B4}" type="sibTrans" cxnId="{387103E2-269B-48FF-A873-099A75815645}">
      <dgm:prSet/>
      <dgm:spPr/>
      <dgm:t>
        <a:bodyPr/>
        <a:lstStyle/>
        <a:p>
          <a:endParaRPr lang="it-IT"/>
        </a:p>
      </dgm:t>
    </dgm:pt>
    <dgm:pt modelId="{945317D8-8686-43D7-8633-8E0B88800229}">
      <dgm:prSet phldrT="[Testo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dirty="0">
              <a:latin typeface="Segoe UI" panose="020B0502040204020203" pitchFamily="34" charset="0"/>
              <a:cs typeface="Segoe UI" panose="020B0502040204020203" pitchFamily="34" charset="0"/>
            </a:rPr>
            <a:t>ADDRESS</a:t>
          </a:r>
        </a:p>
      </dgm:t>
    </dgm:pt>
    <dgm:pt modelId="{44DBEAA8-22C3-4EFA-8DD6-F296EB028694}" type="parTrans" cxnId="{75B7A6D6-6C8D-435D-BC74-A55FFE539018}">
      <dgm:prSet/>
      <dgm:spPr/>
      <dgm:t>
        <a:bodyPr/>
        <a:lstStyle/>
        <a:p>
          <a:endParaRPr lang="it-IT"/>
        </a:p>
      </dgm:t>
    </dgm:pt>
    <dgm:pt modelId="{9C08910C-D8B9-48DC-B0BC-A6EB94037507}" type="sibTrans" cxnId="{75B7A6D6-6C8D-435D-BC74-A55FFE539018}">
      <dgm:prSet/>
      <dgm:spPr/>
      <dgm:t>
        <a:bodyPr/>
        <a:lstStyle/>
        <a:p>
          <a:endParaRPr lang="it-IT"/>
        </a:p>
      </dgm:t>
    </dgm:pt>
    <dgm:pt modelId="{23F507D5-8538-49F3-8932-1F545656A98F}">
      <dgm:prSet phldrT="[Testo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dirty="0">
              <a:latin typeface="Segoe UI" panose="020B0502040204020203" pitchFamily="34" charset="0"/>
              <a:cs typeface="Segoe UI" panose="020B0502040204020203" pitchFamily="34" charset="0"/>
            </a:rPr>
            <a:t>ACCOUNT</a:t>
          </a:r>
        </a:p>
      </dgm:t>
    </dgm:pt>
    <dgm:pt modelId="{13A97BC7-6424-49C4-A4AC-816DC30A2EFD}" type="parTrans" cxnId="{E7C6A8CB-F311-40E2-A7A6-9D0F68CBE397}">
      <dgm:prSet/>
      <dgm:spPr/>
      <dgm:t>
        <a:bodyPr/>
        <a:lstStyle/>
        <a:p>
          <a:endParaRPr lang="it-IT"/>
        </a:p>
      </dgm:t>
    </dgm:pt>
    <dgm:pt modelId="{7885BCA7-A773-492B-BB4F-01C0DB4989D3}" type="sibTrans" cxnId="{E7C6A8CB-F311-40E2-A7A6-9D0F68CBE397}">
      <dgm:prSet/>
      <dgm:spPr/>
      <dgm:t>
        <a:bodyPr/>
        <a:lstStyle/>
        <a:p>
          <a:endParaRPr lang="it-IT"/>
        </a:p>
      </dgm:t>
    </dgm:pt>
    <dgm:pt modelId="{A9D5432E-01B2-4BCE-8A7E-6B496BF6CEC7}">
      <dgm:prSet phldrT="[Testo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dirty="0">
              <a:latin typeface="Segoe UI" panose="020B0502040204020203" pitchFamily="34" charset="0"/>
              <a:cs typeface="Segoe UI" panose="020B0502040204020203" pitchFamily="34" charset="0"/>
            </a:rPr>
            <a:t>CAMPAIGN</a:t>
          </a:r>
        </a:p>
      </dgm:t>
    </dgm:pt>
    <dgm:pt modelId="{780CFC58-CD25-4488-A9E5-8EA19AD61781}" type="parTrans" cxnId="{5E639255-813F-468A-A735-F4A18B61DDE4}">
      <dgm:prSet/>
      <dgm:spPr/>
      <dgm:t>
        <a:bodyPr/>
        <a:lstStyle/>
        <a:p>
          <a:endParaRPr lang="it-IT"/>
        </a:p>
      </dgm:t>
    </dgm:pt>
    <dgm:pt modelId="{B40FC2CC-B7C5-474A-811F-3870CBEC1323}" type="sibTrans" cxnId="{5E639255-813F-468A-A735-F4A18B61DDE4}">
      <dgm:prSet/>
      <dgm:spPr/>
      <dgm:t>
        <a:bodyPr/>
        <a:lstStyle/>
        <a:p>
          <a:endParaRPr lang="it-IT"/>
        </a:p>
      </dgm:t>
    </dgm:pt>
    <dgm:pt modelId="{4F8C19F8-0600-424E-A366-B5673BFF96D5}">
      <dgm:prSet phldrT="[Testo]" phldr="1"/>
      <dgm:spPr/>
      <dgm:t>
        <a:bodyPr/>
        <a:lstStyle/>
        <a:p>
          <a:endParaRPr lang="it-IT" dirty="0"/>
        </a:p>
      </dgm:t>
    </dgm:pt>
    <dgm:pt modelId="{D23459E3-CB58-4D89-AACF-1FE040C863C1}" type="sibTrans" cxnId="{62DED7D3-8EDB-4154-A6E5-767D7F22FB77}">
      <dgm:prSet/>
      <dgm:spPr/>
      <dgm:t>
        <a:bodyPr/>
        <a:lstStyle/>
        <a:p>
          <a:endParaRPr lang="it-IT"/>
        </a:p>
      </dgm:t>
    </dgm:pt>
    <dgm:pt modelId="{DC118B0D-55EA-475A-9431-B2F33B092491}" type="parTrans" cxnId="{62DED7D3-8EDB-4154-A6E5-767D7F22FB77}">
      <dgm:prSet/>
      <dgm:spPr/>
      <dgm:t>
        <a:bodyPr/>
        <a:lstStyle/>
        <a:p>
          <a:endParaRPr lang="it-IT"/>
        </a:p>
      </dgm:t>
    </dgm:pt>
    <dgm:pt modelId="{36857350-0666-4564-A4FA-B116460ED920}">
      <dgm:prSet phldrT="[Testo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400" dirty="0">
              <a:latin typeface="Segoe UI" panose="020B0502040204020203" pitchFamily="34" charset="0"/>
              <a:cs typeface="Segoe UI" panose="020B0502040204020203" pitchFamily="34" charset="0"/>
            </a:rPr>
            <a:t>TICKETS</a:t>
          </a:r>
        </a:p>
      </dgm:t>
    </dgm:pt>
    <dgm:pt modelId="{5E943255-C53D-4472-849A-806C8B6974EC}" type="parTrans" cxnId="{041C1996-CD73-48F1-8D10-2BC45DF8E3BD}">
      <dgm:prSet/>
      <dgm:spPr/>
      <dgm:t>
        <a:bodyPr/>
        <a:lstStyle/>
        <a:p>
          <a:endParaRPr lang="it-IT"/>
        </a:p>
      </dgm:t>
    </dgm:pt>
    <dgm:pt modelId="{FD029FB2-F16D-49FA-A935-498A0701A3C6}" type="sibTrans" cxnId="{041C1996-CD73-48F1-8D10-2BC45DF8E3BD}">
      <dgm:prSet/>
      <dgm:spPr/>
      <dgm:t>
        <a:bodyPr/>
        <a:lstStyle/>
        <a:p>
          <a:endParaRPr lang="it-IT"/>
        </a:p>
      </dgm:t>
    </dgm:pt>
    <dgm:pt modelId="{4E0F512C-5602-4C4D-BF4F-85274A4E6AB7}" type="pres">
      <dgm:prSet presAssocID="{ACA45BAF-F552-4121-9CBA-58B1B0173C68}" presName="root" presStyleCnt="0">
        <dgm:presLayoutVars>
          <dgm:dir/>
          <dgm:resizeHandles val="exact"/>
        </dgm:presLayoutVars>
      </dgm:prSet>
      <dgm:spPr/>
    </dgm:pt>
    <dgm:pt modelId="{FC12F55B-A757-45ED-B9BD-0FBBFC99DBC9}" type="pres">
      <dgm:prSet presAssocID="{AAAAF415-3AA4-411E-8AEA-DC22743B771E}" presName="compNode" presStyleCnt="0"/>
      <dgm:spPr/>
    </dgm:pt>
    <dgm:pt modelId="{F3C634E2-BB5E-471A-86CD-C9DBB3667D10}" type="pres">
      <dgm:prSet presAssocID="{AAAAF415-3AA4-411E-8AEA-DC22743B771E}" presName="iconBgRect" presStyleLbl="bgShp" presStyleIdx="0" presStyleCnt="6"/>
      <dgm:spPr/>
    </dgm:pt>
    <dgm:pt modelId="{16EAACB9-A647-44EE-BE22-FD3E258E31B4}" type="pres">
      <dgm:prSet presAssocID="{AAAAF415-3AA4-411E-8AEA-DC22743B771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ta di credito"/>
        </a:ext>
      </dgm:extLst>
    </dgm:pt>
    <dgm:pt modelId="{B3D6DEED-4E63-47BD-94CE-EF68EE9FB112}" type="pres">
      <dgm:prSet presAssocID="{AAAAF415-3AA4-411E-8AEA-DC22743B771E}" presName="spaceRect" presStyleCnt="0"/>
      <dgm:spPr/>
    </dgm:pt>
    <dgm:pt modelId="{741CFF16-6BB2-46B9-8A1E-2E356BFE9295}" type="pres">
      <dgm:prSet presAssocID="{AAAAF415-3AA4-411E-8AEA-DC22743B771E}" presName="textRect" presStyleLbl="revTx" presStyleIdx="0" presStyleCnt="6">
        <dgm:presLayoutVars>
          <dgm:chMax val="1"/>
          <dgm:chPref val="1"/>
        </dgm:presLayoutVars>
      </dgm:prSet>
      <dgm:spPr/>
    </dgm:pt>
    <dgm:pt modelId="{2ED394AF-96F8-41D1-8DF0-D92AD0E9B747}" type="pres">
      <dgm:prSet presAssocID="{C3C8922C-245D-4C25-A59C-3D5876681C2A}" presName="sibTrans" presStyleCnt="0"/>
      <dgm:spPr/>
    </dgm:pt>
    <dgm:pt modelId="{6A0480F6-C69A-4E54-8B75-F1FA56C872EB}" type="pres">
      <dgm:prSet presAssocID="{23F507D5-8538-49F3-8932-1F545656A98F}" presName="compNode" presStyleCnt="0"/>
      <dgm:spPr/>
    </dgm:pt>
    <dgm:pt modelId="{C28F1497-DE68-4A54-B790-58495533BF11}" type="pres">
      <dgm:prSet presAssocID="{23F507D5-8538-49F3-8932-1F545656A98F}" presName="iconBgRect" presStyleLbl="bgShp" presStyleIdx="1" presStyleCnt="6"/>
      <dgm:spPr/>
    </dgm:pt>
    <dgm:pt modelId="{908E99BC-2E3F-4637-869C-11BEA4050030}" type="pres">
      <dgm:prSet presAssocID="{23F507D5-8538-49F3-8932-1F545656A9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121D31E3-D37A-4C80-9588-698CB3CE09B4}" type="pres">
      <dgm:prSet presAssocID="{23F507D5-8538-49F3-8932-1F545656A98F}" presName="spaceRect" presStyleCnt="0"/>
      <dgm:spPr/>
    </dgm:pt>
    <dgm:pt modelId="{649CCD55-EB84-4371-8E91-642AC6D440C1}" type="pres">
      <dgm:prSet presAssocID="{23F507D5-8538-49F3-8932-1F545656A98F}" presName="textRect" presStyleLbl="revTx" presStyleIdx="1" presStyleCnt="6">
        <dgm:presLayoutVars>
          <dgm:chMax val="1"/>
          <dgm:chPref val="1"/>
        </dgm:presLayoutVars>
      </dgm:prSet>
      <dgm:spPr/>
    </dgm:pt>
    <dgm:pt modelId="{1A059425-7C3B-4E2E-8B64-C9F6652593BE}" type="pres">
      <dgm:prSet presAssocID="{7885BCA7-A773-492B-BB4F-01C0DB4989D3}" presName="sibTrans" presStyleCnt="0"/>
      <dgm:spPr/>
    </dgm:pt>
    <dgm:pt modelId="{912ACA24-434E-4070-86E5-4A35C4C09FEE}" type="pres">
      <dgm:prSet presAssocID="{945317D8-8686-43D7-8633-8E0B88800229}" presName="compNode" presStyleCnt="0"/>
      <dgm:spPr/>
    </dgm:pt>
    <dgm:pt modelId="{448A5CED-1D6F-4598-906D-162F39056441}" type="pres">
      <dgm:prSet presAssocID="{945317D8-8686-43D7-8633-8E0B88800229}" presName="iconBgRect" presStyleLbl="bgShp" presStyleIdx="2" presStyleCnt="6"/>
      <dgm:spPr/>
    </dgm:pt>
    <dgm:pt modelId="{13207050-4F0C-4A78-8DF4-CE836D570474}" type="pres">
      <dgm:prSet presAssocID="{945317D8-8686-43D7-8633-8E0B888002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 terrestre: Africa ed Europa"/>
        </a:ext>
      </dgm:extLst>
    </dgm:pt>
    <dgm:pt modelId="{E8A99039-AE15-48A3-820F-539BA9A3A8B5}" type="pres">
      <dgm:prSet presAssocID="{945317D8-8686-43D7-8633-8E0B88800229}" presName="spaceRect" presStyleCnt="0"/>
      <dgm:spPr/>
    </dgm:pt>
    <dgm:pt modelId="{175BC0F7-33F5-4413-9D4A-98E12DD9E341}" type="pres">
      <dgm:prSet presAssocID="{945317D8-8686-43D7-8633-8E0B88800229}" presName="textRect" presStyleLbl="revTx" presStyleIdx="2" presStyleCnt="6">
        <dgm:presLayoutVars>
          <dgm:chMax val="1"/>
          <dgm:chPref val="1"/>
        </dgm:presLayoutVars>
      </dgm:prSet>
      <dgm:spPr/>
    </dgm:pt>
    <dgm:pt modelId="{E0481834-8DBC-480E-AA19-B91914567172}" type="pres">
      <dgm:prSet presAssocID="{9C08910C-D8B9-48DC-B0BC-A6EB94037507}" presName="sibTrans" presStyleCnt="0"/>
      <dgm:spPr/>
    </dgm:pt>
    <dgm:pt modelId="{67D7CD46-324E-424B-A300-B6B726CB0C4F}" type="pres">
      <dgm:prSet presAssocID="{03FB6C75-4F85-43A0-B4D0-012CF7C36AFF}" presName="compNode" presStyleCnt="0"/>
      <dgm:spPr/>
    </dgm:pt>
    <dgm:pt modelId="{8434B8EA-06E5-4D8B-B607-3E7A196ADE80}" type="pres">
      <dgm:prSet presAssocID="{03FB6C75-4F85-43A0-B4D0-012CF7C36AFF}" presName="iconBgRect" presStyleLbl="bgShp" presStyleIdx="3" presStyleCnt="6"/>
      <dgm:spPr/>
    </dgm:pt>
    <dgm:pt modelId="{BCB3EEAE-1AE9-4560-8EAC-6FDCC2083D14}" type="pres">
      <dgm:prSet presAssocID="{03FB6C75-4F85-43A0-B4D0-012CF7C36A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camera di sicurezza"/>
        </a:ext>
      </dgm:extLst>
    </dgm:pt>
    <dgm:pt modelId="{59886727-ABE8-4A9D-96E9-FA152A58323F}" type="pres">
      <dgm:prSet presAssocID="{03FB6C75-4F85-43A0-B4D0-012CF7C36AFF}" presName="spaceRect" presStyleCnt="0"/>
      <dgm:spPr/>
    </dgm:pt>
    <dgm:pt modelId="{6FEE03DD-6DA5-40F5-B634-B6916B4F8A75}" type="pres">
      <dgm:prSet presAssocID="{03FB6C75-4F85-43A0-B4D0-012CF7C36AFF}" presName="textRect" presStyleLbl="revTx" presStyleIdx="3" presStyleCnt="6" custLinFactNeighborX="2135" custLinFactNeighborY="-125">
        <dgm:presLayoutVars>
          <dgm:chMax val="1"/>
          <dgm:chPref val="1"/>
        </dgm:presLayoutVars>
      </dgm:prSet>
      <dgm:spPr/>
    </dgm:pt>
    <dgm:pt modelId="{E53EC10F-C832-4E49-9697-1B0430750742}" type="pres">
      <dgm:prSet presAssocID="{2504F493-E086-4D3E-80D4-3BDAE1077C1F}" presName="sibTrans" presStyleCnt="0"/>
      <dgm:spPr/>
    </dgm:pt>
    <dgm:pt modelId="{E1031FCB-EA8F-4DB8-9BE8-EEAE74D8D398}" type="pres">
      <dgm:prSet presAssocID="{A9D5432E-01B2-4BCE-8A7E-6B496BF6CEC7}" presName="compNode" presStyleCnt="0"/>
      <dgm:spPr/>
    </dgm:pt>
    <dgm:pt modelId="{4BCDC3A3-5267-47F7-90FE-10DFFBFBF195}" type="pres">
      <dgm:prSet presAssocID="{A9D5432E-01B2-4BCE-8A7E-6B496BF6CEC7}" presName="iconBgRect" presStyleLbl="bgShp" presStyleIdx="4" presStyleCnt="6"/>
      <dgm:spPr/>
    </dgm:pt>
    <dgm:pt modelId="{CAB0ABAA-7B97-4C2C-AE06-00B9D6E4CA33}" type="pres">
      <dgm:prSet presAssocID="{A9D5432E-01B2-4BCE-8A7E-6B496BF6CEC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a elettronica"/>
        </a:ext>
      </dgm:extLst>
    </dgm:pt>
    <dgm:pt modelId="{A6C345BD-66C1-491C-BDD2-3C8584782BDF}" type="pres">
      <dgm:prSet presAssocID="{A9D5432E-01B2-4BCE-8A7E-6B496BF6CEC7}" presName="spaceRect" presStyleCnt="0"/>
      <dgm:spPr/>
    </dgm:pt>
    <dgm:pt modelId="{C2609D07-23F8-46A7-B790-4B88044EA251}" type="pres">
      <dgm:prSet presAssocID="{A9D5432E-01B2-4BCE-8A7E-6B496BF6CEC7}" presName="textRect" presStyleLbl="revTx" presStyleIdx="4" presStyleCnt="6">
        <dgm:presLayoutVars>
          <dgm:chMax val="1"/>
          <dgm:chPref val="1"/>
        </dgm:presLayoutVars>
      </dgm:prSet>
      <dgm:spPr/>
    </dgm:pt>
    <dgm:pt modelId="{D8F81606-EB75-4284-BB5F-8345C9B7508E}" type="pres">
      <dgm:prSet presAssocID="{B40FC2CC-B7C5-474A-811F-3870CBEC1323}" presName="sibTrans" presStyleCnt="0"/>
      <dgm:spPr/>
    </dgm:pt>
    <dgm:pt modelId="{21836CE9-DB36-49B0-B192-37DAEE94E6F7}" type="pres">
      <dgm:prSet presAssocID="{36857350-0666-4564-A4FA-B116460ED920}" presName="compNode" presStyleCnt="0"/>
      <dgm:spPr/>
    </dgm:pt>
    <dgm:pt modelId="{03F0283F-F776-4B96-909E-AF0A5204EE06}" type="pres">
      <dgm:prSet presAssocID="{36857350-0666-4564-A4FA-B116460ED920}" presName="iconBgRect" presStyleLbl="bgShp" presStyleIdx="5" presStyleCnt="6"/>
      <dgm:spPr/>
    </dgm:pt>
    <dgm:pt modelId="{8559211A-C3D2-42C0-A22C-2E1642065776}" type="pres">
      <dgm:prSet presAssocID="{36857350-0666-4564-A4FA-B116460ED92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ello della spesa"/>
        </a:ext>
      </dgm:extLst>
    </dgm:pt>
    <dgm:pt modelId="{3E649871-152D-4238-901B-F86B9C5DC93F}" type="pres">
      <dgm:prSet presAssocID="{36857350-0666-4564-A4FA-B116460ED920}" presName="spaceRect" presStyleCnt="0"/>
      <dgm:spPr/>
    </dgm:pt>
    <dgm:pt modelId="{ABF837CA-DEAB-4E9C-BECD-CE44D6BFDBCA}" type="pres">
      <dgm:prSet presAssocID="{36857350-0666-4564-A4FA-B116460ED92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DAA1C07-8E3B-4779-98B8-8192E8CA2DA1}" srcId="{AAAAF415-3AA4-411E-8AEA-DC22743B771E}" destId="{5B5FC39A-2B42-4BFB-8603-94A4A7DD0933}" srcOrd="0" destOrd="0" parTransId="{477D6604-D643-4911-9567-6E9F225F5851}" sibTransId="{E8FD135D-E968-4D8E-AB81-D8678262FF79}"/>
    <dgm:cxn modelId="{FC1D0A28-42E0-45D7-A7D1-16332A0493D0}" srcId="{ACA45BAF-F552-4121-9CBA-58B1B0173C68}" destId="{03FB6C75-4F85-43A0-B4D0-012CF7C36AFF}" srcOrd="3" destOrd="0" parTransId="{4DF156CD-255E-4A12-8648-50318824A26E}" sibTransId="{2504F493-E086-4D3E-80D4-3BDAE1077C1F}"/>
    <dgm:cxn modelId="{D1043848-2D84-4CD7-8A70-39FDE5276753}" type="presOf" srcId="{ACA45BAF-F552-4121-9CBA-58B1B0173C68}" destId="{4E0F512C-5602-4C4D-BF4F-85274A4E6AB7}" srcOrd="0" destOrd="0" presId="urn:microsoft.com/office/officeart/2018/5/layout/IconCircleLabelList"/>
    <dgm:cxn modelId="{7CB08D72-20EA-4585-BD80-7BE3906390CF}" type="presOf" srcId="{36857350-0666-4564-A4FA-B116460ED920}" destId="{ABF837CA-DEAB-4E9C-BECD-CE44D6BFDBCA}" srcOrd="0" destOrd="0" presId="urn:microsoft.com/office/officeart/2018/5/layout/IconCircleLabelList"/>
    <dgm:cxn modelId="{FA3C3973-71FF-42B6-A955-9DA063C59BD1}" type="presOf" srcId="{23F507D5-8538-49F3-8932-1F545656A98F}" destId="{649CCD55-EB84-4371-8E91-642AC6D440C1}" srcOrd="0" destOrd="0" presId="urn:microsoft.com/office/officeart/2018/5/layout/IconCircleLabelList"/>
    <dgm:cxn modelId="{5E639255-813F-468A-A735-F4A18B61DDE4}" srcId="{ACA45BAF-F552-4121-9CBA-58B1B0173C68}" destId="{A9D5432E-01B2-4BCE-8A7E-6B496BF6CEC7}" srcOrd="4" destOrd="0" parTransId="{780CFC58-CD25-4488-A9E5-8EA19AD61781}" sibTransId="{B40FC2CC-B7C5-474A-811F-3870CBEC1323}"/>
    <dgm:cxn modelId="{041C1996-CD73-48F1-8D10-2BC45DF8E3BD}" srcId="{ACA45BAF-F552-4121-9CBA-58B1B0173C68}" destId="{36857350-0666-4564-A4FA-B116460ED920}" srcOrd="5" destOrd="0" parTransId="{5E943255-C53D-4472-849A-806C8B6974EC}" sibTransId="{FD029FB2-F16D-49FA-A935-498A0701A3C6}"/>
    <dgm:cxn modelId="{BCC65DC0-2D83-4DEE-84E4-90E6FE3ECE39}" srcId="{AAAAF415-3AA4-411E-8AEA-DC22743B771E}" destId="{DE9D4E02-EC94-490A-A2AB-A1C3A8E14102}" srcOrd="1" destOrd="0" parTransId="{B2CE04B1-F5CC-4E35-88EB-445EAC825994}" sibTransId="{3B435600-240B-448B-AAEA-9337E76DF26F}"/>
    <dgm:cxn modelId="{E7C6A8CB-F311-40E2-A7A6-9D0F68CBE397}" srcId="{ACA45BAF-F552-4121-9CBA-58B1B0173C68}" destId="{23F507D5-8538-49F3-8932-1F545656A98F}" srcOrd="1" destOrd="0" parTransId="{13A97BC7-6424-49C4-A4AC-816DC30A2EFD}" sibTransId="{7885BCA7-A773-492B-BB4F-01C0DB4989D3}"/>
    <dgm:cxn modelId="{1A4398CE-AB18-4BDA-8871-40C97D8DADE7}" type="presOf" srcId="{03FB6C75-4F85-43A0-B4D0-012CF7C36AFF}" destId="{6FEE03DD-6DA5-40F5-B634-B6916B4F8A75}" srcOrd="0" destOrd="0" presId="urn:microsoft.com/office/officeart/2018/5/layout/IconCircleLabelList"/>
    <dgm:cxn modelId="{ECD261CF-88CD-489D-8486-603240BDDC8E}" srcId="{ACA45BAF-F552-4121-9CBA-58B1B0173C68}" destId="{AAAAF415-3AA4-411E-8AEA-DC22743B771E}" srcOrd="0" destOrd="0" parTransId="{1C306A48-C019-40B1-A0D6-C82ADC6F09A4}" sibTransId="{C3C8922C-245D-4C25-A59C-3D5876681C2A}"/>
    <dgm:cxn modelId="{3E66BBCF-7A75-4109-B651-8A1C3E031E31}" type="presOf" srcId="{A9D5432E-01B2-4BCE-8A7E-6B496BF6CEC7}" destId="{C2609D07-23F8-46A7-B790-4B88044EA251}" srcOrd="0" destOrd="0" presId="urn:microsoft.com/office/officeart/2018/5/layout/IconCircleLabelList"/>
    <dgm:cxn modelId="{62DED7D3-8EDB-4154-A6E5-767D7F22FB77}" srcId="{03FB6C75-4F85-43A0-B4D0-012CF7C36AFF}" destId="{4F8C19F8-0600-424E-A366-B5673BFF96D5}" srcOrd="0" destOrd="0" parTransId="{DC118B0D-55EA-475A-9431-B2F33B092491}" sibTransId="{D23459E3-CB58-4D89-AACF-1FE040C863C1}"/>
    <dgm:cxn modelId="{75B7A6D6-6C8D-435D-BC74-A55FFE539018}" srcId="{ACA45BAF-F552-4121-9CBA-58B1B0173C68}" destId="{945317D8-8686-43D7-8633-8E0B88800229}" srcOrd="2" destOrd="0" parTransId="{44DBEAA8-22C3-4EFA-8DD6-F296EB028694}" sibTransId="{9C08910C-D8B9-48DC-B0BC-A6EB94037507}"/>
    <dgm:cxn modelId="{387103E2-269B-48FF-A873-099A75815645}" srcId="{03FB6C75-4F85-43A0-B4D0-012CF7C36AFF}" destId="{4A990DBD-4BC4-48E3-A595-F19D27019DA9}" srcOrd="1" destOrd="0" parTransId="{2023A619-3AA9-44A0-AA6C-836CB0CD0076}" sibTransId="{AE102CEA-34A0-437C-82B9-FC1A2A7069B4}"/>
    <dgm:cxn modelId="{ABE504E4-F60D-43A1-864A-6F541E71CAD2}" type="presOf" srcId="{945317D8-8686-43D7-8633-8E0B88800229}" destId="{175BC0F7-33F5-4413-9D4A-98E12DD9E341}" srcOrd="0" destOrd="0" presId="urn:microsoft.com/office/officeart/2018/5/layout/IconCircleLabelList"/>
    <dgm:cxn modelId="{324502F5-92F8-4BCD-A1D1-CB4A215ACCF9}" type="presOf" srcId="{AAAAF415-3AA4-411E-8AEA-DC22743B771E}" destId="{741CFF16-6BB2-46B9-8A1E-2E356BFE9295}" srcOrd="0" destOrd="0" presId="urn:microsoft.com/office/officeart/2018/5/layout/IconCircleLabelList"/>
    <dgm:cxn modelId="{728DBFBA-90C9-4DAE-BBF8-7055F0E3FA87}" type="presParOf" srcId="{4E0F512C-5602-4C4D-BF4F-85274A4E6AB7}" destId="{FC12F55B-A757-45ED-B9BD-0FBBFC99DBC9}" srcOrd="0" destOrd="0" presId="urn:microsoft.com/office/officeart/2018/5/layout/IconCircleLabelList"/>
    <dgm:cxn modelId="{E467E3D0-F750-45B5-9B28-EF030AFB4E15}" type="presParOf" srcId="{FC12F55B-A757-45ED-B9BD-0FBBFC99DBC9}" destId="{F3C634E2-BB5E-471A-86CD-C9DBB3667D10}" srcOrd="0" destOrd="0" presId="urn:microsoft.com/office/officeart/2018/5/layout/IconCircleLabelList"/>
    <dgm:cxn modelId="{74F28971-7D47-4D10-A13B-AB2E8BC4C3BD}" type="presParOf" srcId="{FC12F55B-A757-45ED-B9BD-0FBBFC99DBC9}" destId="{16EAACB9-A647-44EE-BE22-FD3E258E31B4}" srcOrd="1" destOrd="0" presId="urn:microsoft.com/office/officeart/2018/5/layout/IconCircleLabelList"/>
    <dgm:cxn modelId="{5E0B5E44-2105-4E99-8AA9-F6D73CE66D1C}" type="presParOf" srcId="{FC12F55B-A757-45ED-B9BD-0FBBFC99DBC9}" destId="{B3D6DEED-4E63-47BD-94CE-EF68EE9FB112}" srcOrd="2" destOrd="0" presId="urn:microsoft.com/office/officeart/2018/5/layout/IconCircleLabelList"/>
    <dgm:cxn modelId="{6DF0D0A9-D683-4338-9617-F1424A39443A}" type="presParOf" srcId="{FC12F55B-A757-45ED-B9BD-0FBBFC99DBC9}" destId="{741CFF16-6BB2-46B9-8A1E-2E356BFE9295}" srcOrd="3" destOrd="0" presId="urn:microsoft.com/office/officeart/2018/5/layout/IconCircleLabelList"/>
    <dgm:cxn modelId="{5D6CA85F-0FA5-40DC-90ED-D1506C7AD5E9}" type="presParOf" srcId="{4E0F512C-5602-4C4D-BF4F-85274A4E6AB7}" destId="{2ED394AF-96F8-41D1-8DF0-D92AD0E9B747}" srcOrd="1" destOrd="0" presId="urn:microsoft.com/office/officeart/2018/5/layout/IconCircleLabelList"/>
    <dgm:cxn modelId="{8D3B584B-B6BB-4A80-AE87-B2092E04CF88}" type="presParOf" srcId="{4E0F512C-5602-4C4D-BF4F-85274A4E6AB7}" destId="{6A0480F6-C69A-4E54-8B75-F1FA56C872EB}" srcOrd="2" destOrd="0" presId="urn:microsoft.com/office/officeart/2018/5/layout/IconCircleLabelList"/>
    <dgm:cxn modelId="{F7D9B22C-5359-42BB-B31D-94B6277057EA}" type="presParOf" srcId="{6A0480F6-C69A-4E54-8B75-F1FA56C872EB}" destId="{C28F1497-DE68-4A54-B790-58495533BF11}" srcOrd="0" destOrd="0" presId="urn:microsoft.com/office/officeart/2018/5/layout/IconCircleLabelList"/>
    <dgm:cxn modelId="{DA643017-38BC-4778-BE02-64D9102A79CB}" type="presParOf" srcId="{6A0480F6-C69A-4E54-8B75-F1FA56C872EB}" destId="{908E99BC-2E3F-4637-869C-11BEA4050030}" srcOrd="1" destOrd="0" presId="urn:microsoft.com/office/officeart/2018/5/layout/IconCircleLabelList"/>
    <dgm:cxn modelId="{E483701E-6B30-43C3-8DA7-14229405EA40}" type="presParOf" srcId="{6A0480F6-C69A-4E54-8B75-F1FA56C872EB}" destId="{121D31E3-D37A-4C80-9588-698CB3CE09B4}" srcOrd="2" destOrd="0" presId="urn:microsoft.com/office/officeart/2018/5/layout/IconCircleLabelList"/>
    <dgm:cxn modelId="{173F2A0D-1DB1-4157-91CE-335CB59FBB65}" type="presParOf" srcId="{6A0480F6-C69A-4E54-8B75-F1FA56C872EB}" destId="{649CCD55-EB84-4371-8E91-642AC6D440C1}" srcOrd="3" destOrd="0" presId="urn:microsoft.com/office/officeart/2018/5/layout/IconCircleLabelList"/>
    <dgm:cxn modelId="{BC3D1A02-3FAD-45E1-9B0A-486465372C8D}" type="presParOf" srcId="{4E0F512C-5602-4C4D-BF4F-85274A4E6AB7}" destId="{1A059425-7C3B-4E2E-8B64-C9F6652593BE}" srcOrd="3" destOrd="0" presId="urn:microsoft.com/office/officeart/2018/5/layout/IconCircleLabelList"/>
    <dgm:cxn modelId="{C4A98CBC-9B46-48AB-B11F-2E60739E1113}" type="presParOf" srcId="{4E0F512C-5602-4C4D-BF4F-85274A4E6AB7}" destId="{912ACA24-434E-4070-86E5-4A35C4C09FEE}" srcOrd="4" destOrd="0" presId="urn:microsoft.com/office/officeart/2018/5/layout/IconCircleLabelList"/>
    <dgm:cxn modelId="{84A142F7-7FC9-4831-93AF-E78646C1C1B1}" type="presParOf" srcId="{912ACA24-434E-4070-86E5-4A35C4C09FEE}" destId="{448A5CED-1D6F-4598-906D-162F39056441}" srcOrd="0" destOrd="0" presId="urn:microsoft.com/office/officeart/2018/5/layout/IconCircleLabelList"/>
    <dgm:cxn modelId="{C7F4183E-CF16-44E6-A631-8C8683F2AFB1}" type="presParOf" srcId="{912ACA24-434E-4070-86E5-4A35C4C09FEE}" destId="{13207050-4F0C-4A78-8DF4-CE836D570474}" srcOrd="1" destOrd="0" presId="urn:microsoft.com/office/officeart/2018/5/layout/IconCircleLabelList"/>
    <dgm:cxn modelId="{78B05919-7EC6-40EA-9161-C7FD2A2BF054}" type="presParOf" srcId="{912ACA24-434E-4070-86E5-4A35C4C09FEE}" destId="{E8A99039-AE15-48A3-820F-539BA9A3A8B5}" srcOrd="2" destOrd="0" presId="urn:microsoft.com/office/officeart/2018/5/layout/IconCircleLabelList"/>
    <dgm:cxn modelId="{5CAA55AA-A5B4-466C-BBC0-C993BF5479F3}" type="presParOf" srcId="{912ACA24-434E-4070-86E5-4A35C4C09FEE}" destId="{175BC0F7-33F5-4413-9D4A-98E12DD9E341}" srcOrd="3" destOrd="0" presId="urn:microsoft.com/office/officeart/2018/5/layout/IconCircleLabelList"/>
    <dgm:cxn modelId="{F37B8EE2-42AF-4531-B2B3-10849D6CA3F4}" type="presParOf" srcId="{4E0F512C-5602-4C4D-BF4F-85274A4E6AB7}" destId="{E0481834-8DBC-480E-AA19-B91914567172}" srcOrd="5" destOrd="0" presId="urn:microsoft.com/office/officeart/2018/5/layout/IconCircleLabelList"/>
    <dgm:cxn modelId="{9AF3B824-7AA5-470A-A0E2-3145518CF7C9}" type="presParOf" srcId="{4E0F512C-5602-4C4D-BF4F-85274A4E6AB7}" destId="{67D7CD46-324E-424B-A300-B6B726CB0C4F}" srcOrd="6" destOrd="0" presId="urn:microsoft.com/office/officeart/2018/5/layout/IconCircleLabelList"/>
    <dgm:cxn modelId="{E3543D79-02B8-4563-816F-0D0ECA022A81}" type="presParOf" srcId="{67D7CD46-324E-424B-A300-B6B726CB0C4F}" destId="{8434B8EA-06E5-4D8B-B607-3E7A196ADE80}" srcOrd="0" destOrd="0" presId="urn:microsoft.com/office/officeart/2018/5/layout/IconCircleLabelList"/>
    <dgm:cxn modelId="{F78A7AD3-9131-4CE2-AEDE-A7736B8F9EE3}" type="presParOf" srcId="{67D7CD46-324E-424B-A300-B6B726CB0C4F}" destId="{BCB3EEAE-1AE9-4560-8EAC-6FDCC2083D14}" srcOrd="1" destOrd="0" presId="urn:microsoft.com/office/officeart/2018/5/layout/IconCircleLabelList"/>
    <dgm:cxn modelId="{53B854B6-1168-40D7-ACBF-63A1BA2BBBE4}" type="presParOf" srcId="{67D7CD46-324E-424B-A300-B6B726CB0C4F}" destId="{59886727-ABE8-4A9D-96E9-FA152A58323F}" srcOrd="2" destOrd="0" presId="urn:microsoft.com/office/officeart/2018/5/layout/IconCircleLabelList"/>
    <dgm:cxn modelId="{9CF16D5E-1B85-4C27-BCD0-30A45F859FD5}" type="presParOf" srcId="{67D7CD46-324E-424B-A300-B6B726CB0C4F}" destId="{6FEE03DD-6DA5-40F5-B634-B6916B4F8A75}" srcOrd="3" destOrd="0" presId="urn:microsoft.com/office/officeart/2018/5/layout/IconCircleLabelList"/>
    <dgm:cxn modelId="{F3891E76-8FEA-4135-AF2E-C91123395781}" type="presParOf" srcId="{4E0F512C-5602-4C4D-BF4F-85274A4E6AB7}" destId="{E53EC10F-C832-4E49-9697-1B0430750742}" srcOrd="7" destOrd="0" presId="urn:microsoft.com/office/officeart/2018/5/layout/IconCircleLabelList"/>
    <dgm:cxn modelId="{E7EEFBD9-CE63-425F-8455-B0442E79A716}" type="presParOf" srcId="{4E0F512C-5602-4C4D-BF4F-85274A4E6AB7}" destId="{E1031FCB-EA8F-4DB8-9BE8-EEAE74D8D398}" srcOrd="8" destOrd="0" presId="urn:microsoft.com/office/officeart/2018/5/layout/IconCircleLabelList"/>
    <dgm:cxn modelId="{1363088C-17E8-4FCF-AC10-64153AB27ED2}" type="presParOf" srcId="{E1031FCB-EA8F-4DB8-9BE8-EEAE74D8D398}" destId="{4BCDC3A3-5267-47F7-90FE-10DFFBFBF195}" srcOrd="0" destOrd="0" presId="urn:microsoft.com/office/officeart/2018/5/layout/IconCircleLabelList"/>
    <dgm:cxn modelId="{125D2688-86F5-456E-8F2F-387CD46CD96B}" type="presParOf" srcId="{E1031FCB-EA8F-4DB8-9BE8-EEAE74D8D398}" destId="{CAB0ABAA-7B97-4C2C-AE06-00B9D6E4CA33}" srcOrd="1" destOrd="0" presId="urn:microsoft.com/office/officeart/2018/5/layout/IconCircleLabelList"/>
    <dgm:cxn modelId="{6FC84DD9-633A-440F-9A2A-A32C0318E2FE}" type="presParOf" srcId="{E1031FCB-EA8F-4DB8-9BE8-EEAE74D8D398}" destId="{A6C345BD-66C1-491C-BDD2-3C8584782BDF}" srcOrd="2" destOrd="0" presId="urn:microsoft.com/office/officeart/2018/5/layout/IconCircleLabelList"/>
    <dgm:cxn modelId="{76DB190D-EAB7-4247-8F8C-EB6B6249D58D}" type="presParOf" srcId="{E1031FCB-EA8F-4DB8-9BE8-EEAE74D8D398}" destId="{C2609D07-23F8-46A7-B790-4B88044EA251}" srcOrd="3" destOrd="0" presId="urn:microsoft.com/office/officeart/2018/5/layout/IconCircleLabelList"/>
    <dgm:cxn modelId="{6ECA6ECB-EAF0-4062-A9E1-524851BEB8CB}" type="presParOf" srcId="{4E0F512C-5602-4C4D-BF4F-85274A4E6AB7}" destId="{D8F81606-EB75-4284-BB5F-8345C9B7508E}" srcOrd="9" destOrd="0" presId="urn:microsoft.com/office/officeart/2018/5/layout/IconCircleLabelList"/>
    <dgm:cxn modelId="{A9A7F077-4B56-42C5-90D5-8BF341F7C0C7}" type="presParOf" srcId="{4E0F512C-5602-4C4D-BF4F-85274A4E6AB7}" destId="{21836CE9-DB36-49B0-B192-37DAEE94E6F7}" srcOrd="10" destOrd="0" presId="urn:microsoft.com/office/officeart/2018/5/layout/IconCircleLabelList"/>
    <dgm:cxn modelId="{8FB29BBB-FF0F-467B-A7B2-44A08525A7DD}" type="presParOf" srcId="{21836CE9-DB36-49B0-B192-37DAEE94E6F7}" destId="{03F0283F-F776-4B96-909E-AF0A5204EE06}" srcOrd="0" destOrd="0" presId="urn:microsoft.com/office/officeart/2018/5/layout/IconCircleLabelList"/>
    <dgm:cxn modelId="{11978FA6-3323-4B81-A014-382C5224165C}" type="presParOf" srcId="{21836CE9-DB36-49B0-B192-37DAEE94E6F7}" destId="{8559211A-C3D2-42C0-A22C-2E1642065776}" srcOrd="1" destOrd="0" presId="urn:microsoft.com/office/officeart/2018/5/layout/IconCircleLabelList"/>
    <dgm:cxn modelId="{BA29C882-6C1F-47F0-9F32-A2F37693F9B8}" type="presParOf" srcId="{21836CE9-DB36-49B0-B192-37DAEE94E6F7}" destId="{3E649871-152D-4238-901B-F86B9C5DC93F}" srcOrd="2" destOrd="0" presId="urn:microsoft.com/office/officeart/2018/5/layout/IconCircleLabelList"/>
    <dgm:cxn modelId="{F60D24EA-A15D-4431-A2B6-155F2492E8F8}" type="presParOf" srcId="{21836CE9-DB36-49B0-B192-37DAEE94E6F7}" destId="{ABF837CA-DEAB-4E9C-BECD-CE44D6BFD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34E2-BB5E-471A-86CD-C9DBB3667D10}">
      <dsp:nvSpPr>
        <dsp:cNvPr id="0" name=""/>
        <dsp:cNvSpPr/>
      </dsp:nvSpPr>
      <dsp:spPr>
        <a:xfrm>
          <a:off x="332114" y="1156840"/>
          <a:ext cx="1035808" cy="10358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AACB9-A647-44EE-BE22-FD3E258E31B4}">
      <dsp:nvSpPr>
        <dsp:cNvPr id="0" name=""/>
        <dsp:cNvSpPr/>
      </dsp:nvSpPr>
      <dsp:spPr>
        <a:xfrm>
          <a:off x="552860" y="1377586"/>
          <a:ext cx="594316" cy="594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CFF16-6BB2-46B9-8A1E-2E356BFE9295}">
      <dsp:nvSpPr>
        <dsp:cNvPr id="0" name=""/>
        <dsp:cNvSpPr/>
      </dsp:nvSpPr>
      <dsp:spPr>
        <a:xfrm>
          <a:off x="994" y="2515278"/>
          <a:ext cx="1698046" cy="679218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>
              <a:latin typeface="Segoe UI" panose="020B0502040204020203" pitchFamily="34" charset="0"/>
              <a:cs typeface="Segoe UI" panose="020B0502040204020203" pitchFamily="34" charset="0"/>
            </a:rPr>
            <a:t>FIDELITY</a:t>
          </a:r>
        </a:p>
      </dsp:txBody>
      <dsp:txXfrm>
        <a:off x="994" y="2515278"/>
        <a:ext cx="1698046" cy="679218"/>
      </dsp:txXfrm>
    </dsp:sp>
    <dsp:sp modelId="{C28F1497-DE68-4A54-B790-58495533BF11}">
      <dsp:nvSpPr>
        <dsp:cNvPr id="0" name=""/>
        <dsp:cNvSpPr/>
      </dsp:nvSpPr>
      <dsp:spPr>
        <a:xfrm>
          <a:off x="2327319" y="1156840"/>
          <a:ext cx="1035808" cy="10358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E99BC-2E3F-4637-869C-11BEA4050030}">
      <dsp:nvSpPr>
        <dsp:cNvPr id="0" name=""/>
        <dsp:cNvSpPr/>
      </dsp:nvSpPr>
      <dsp:spPr>
        <a:xfrm>
          <a:off x="2548065" y="1377586"/>
          <a:ext cx="594316" cy="594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CCD55-EB84-4371-8E91-642AC6D440C1}">
      <dsp:nvSpPr>
        <dsp:cNvPr id="0" name=""/>
        <dsp:cNvSpPr/>
      </dsp:nvSpPr>
      <dsp:spPr>
        <a:xfrm>
          <a:off x="1996199" y="2515278"/>
          <a:ext cx="1698046" cy="679218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>
              <a:latin typeface="Segoe UI" panose="020B0502040204020203" pitchFamily="34" charset="0"/>
              <a:cs typeface="Segoe UI" panose="020B0502040204020203" pitchFamily="34" charset="0"/>
            </a:rPr>
            <a:t>ACCOUNT</a:t>
          </a:r>
        </a:p>
      </dsp:txBody>
      <dsp:txXfrm>
        <a:off x="1996199" y="2515278"/>
        <a:ext cx="1698046" cy="679218"/>
      </dsp:txXfrm>
    </dsp:sp>
    <dsp:sp modelId="{448A5CED-1D6F-4598-906D-162F39056441}">
      <dsp:nvSpPr>
        <dsp:cNvPr id="0" name=""/>
        <dsp:cNvSpPr/>
      </dsp:nvSpPr>
      <dsp:spPr>
        <a:xfrm>
          <a:off x="4322524" y="1156840"/>
          <a:ext cx="1035808" cy="10358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07050-4F0C-4A78-8DF4-CE836D570474}">
      <dsp:nvSpPr>
        <dsp:cNvPr id="0" name=""/>
        <dsp:cNvSpPr/>
      </dsp:nvSpPr>
      <dsp:spPr>
        <a:xfrm>
          <a:off x="4543270" y="1377586"/>
          <a:ext cx="594316" cy="594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BC0F7-33F5-4413-9D4A-98E12DD9E341}">
      <dsp:nvSpPr>
        <dsp:cNvPr id="0" name=""/>
        <dsp:cNvSpPr/>
      </dsp:nvSpPr>
      <dsp:spPr>
        <a:xfrm>
          <a:off x="3991405" y="2515278"/>
          <a:ext cx="1698046" cy="679218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>
              <a:latin typeface="Segoe UI" panose="020B0502040204020203" pitchFamily="34" charset="0"/>
              <a:cs typeface="Segoe UI" panose="020B0502040204020203" pitchFamily="34" charset="0"/>
            </a:rPr>
            <a:t>ADDRESS</a:t>
          </a:r>
        </a:p>
      </dsp:txBody>
      <dsp:txXfrm>
        <a:off x="3991405" y="2515278"/>
        <a:ext cx="1698046" cy="679218"/>
      </dsp:txXfrm>
    </dsp:sp>
    <dsp:sp modelId="{8434B8EA-06E5-4D8B-B607-3E7A196ADE80}">
      <dsp:nvSpPr>
        <dsp:cNvPr id="0" name=""/>
        <dsp:cNvSpPr/>
      </dsp:nvSpPr>
      <dsp:spPr>
        <a:xfrm>
          <a:off x="6317729" y="1156840"/>
          <a:ext cx="1035808" cy="10358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3EEAE-1AE9-4560-8EAC-6FDCC2083D14}">
      <dsp:nvSpPr>
        <dsp:cNvPr id="0" name=""/>
        <dsp:cNvSpPr/>
      </dsp:nvSpPr>
      <dsp:spPr>
        <a:xfrm>
          <a:off x="6538475" y="1377586"/>
          <a:ext cx="594316" cy="594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E03DD-6DA5-40F5-B634-B6916B4F8A75}">
      <dsp:nvSpPr>
        <dsp:cNvPr id="0" name=""/>
        <dsp:cNvSpPr/>
      </dsp:nvSpPr>
      <dsp:spPr>
        <a:xfrm>
          <a:off x="6022863" y="2514429"/>
          <a:ext cx="1698046" cy="679218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>
              <a:latin typeface="Segoe UI" panose="020B0502040204020203" pitchFamily="34" charset="0"/>
              <a:cs typeface="Segoe UI" panose="020B0502040204020203" pitchFamily="34" charset="0"/>
            </a:rPr>
            <a:t>PRIVACY</a:t>
          </a:r>
        </a:p>
      </dsp:txBody>
      <dsp:txXfrm>
        <a:off x="6022863" y="2514429"/>
        <a:ext cx="1698046" cy="679218"/>
      </dsp:txXfrm>
    </dsp:sp>
    <dsp:sp modelId="{4BCDC3A3-5267-47F7-90FE-10DFFBFBF195}">
      <dsp:nvSpPr>
        <dsp:cNvPr id="0" name=""/>
        <dsp:cNvSpPr/>
      </dsp:nvSpPr>
      <dsp:spPr>
        <a:xfrm>
          <a:off x="8312934" y="1156840"/>
          <a:ext cx="1035808" cy="10358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0ABAA-7B97-4C2C-AE06-00B9D6E4CA33}">
      <dsp:nvSpPr>
        <dsp:cNvPr id="0" name=""/>
        <dsp:cNvSpPr/>
      </dsp:nvSpPr>
      <dsp:spPr>
        <a:xfrm>
          <a:off x="8533680" y="1377586"/>
          <a:ext cx="594316" cy="5943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9D07-23F8-46A7-B790-4B88044EA251}">
      <dsp:nvSpPr>
        <dsp:cNvPr id="0" name=""/>
        <dsp:cNvSpPr/>
      </dsp:nvSpPr>
      <dsp:spPr>
        <a:xfrm>
          <a:off x="7981815" y="2515278"/>
          <a:ext cx="1698046" cy="679218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>
              <a:latin typeface="Segoe UI" panose="020B0502040204020203" pitchFamily="34" charset="0"/>
              <a:cs typeface="Segoe UI" panose="020B0502040204020203" pitchFamily="34" charset="0"/>
            </a:rPr>
            <a:t>CAMPAIGN</a:t>
          </a:r>
        </a:p>
      </dsp:txBody>
      <dsp:txXfrm>
        <a:off x="7981815" y="2515278"/>
        <a:ext cx="1698046" cy="679218"/>
      </dsp:txXfrm>
    </dsp:sp>
    <dsp:sp modelId="{03F0283F-F776-4B96-909E-AF0A5204EE06}">
      <dsp:nvSpPr>
        <dsp:cNvPr id="0" name=""/>
        <dsp:cNvSpPr/>
      </dsp:nvSpPr>
      <dsp:spPr>
        <a:xfrm>
          <a:off x="10308139" y="1156840"/>
          <a:ext cx="1035808" cy="10358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9211A-C3D2-42C0-A22C-2E1642065776}">
      <dsp:nvSpPr>
        <dsp:cNvPr id="0" name=""/>
        <dsp:cNvSpPr/>
      </dsp:nvSpPr>
      <dsp:spPr>
        <a:xfrm>
          <a:off x="10528885" y="1377586"/>
          <a:ext cx="594316" cy="5943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37CA-DEAB-4E9C-BECD-CE44D6BFDBCA}">
      <dsp:nvSpPr>
        <dsp:cNvPr id="0" name=""/>
        <dsp:cNvSpPr/>
      </dsp:nvSpPr>
      <dsp:spPr>
        <a:xfrm>
          <a:off x="9977020" y="2515278"/>
          <a:ext cx="1698046" cy="679218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400" kern="1200" dirty="0">
              <a:latin typeface="Segoe UI" panose="020B0502040204020203" pitchFamily="34" charset="0"/>
              <a:cs typeface="Segoe UI" panose="020B0502040204020203" pitchFamily="34" charset="0"/>
            </a:rPr>
            <a:t>TICKETS</a:t>
          </a:r>
        </a:p>
      </dsp:txBody>
      <dsp:txXfrm>
        <a:off x="9977020" y="2515278"/>
        <a:ext cx="1698046" cy="679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93439-51B1-4066-A04C-75C70E0822D5}" type="datetime1">
              <a:rPr lang="it-IT" smtClean="0"/>
              <a:t>12/09/2020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ADB8-09F7-4FE3-8B03-241A45188F43}" type="datetime1">
              <a:rPr lang="it-IT" smtClean="0"/>
              <a:pPr/>
              <a:t>12/09/2020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621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73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532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pic>
        <p:nvPicPr>
          <p:cNvPr id="17" name="Elemento grafico 16" descr="Busta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Elemento grafico 17" descr="Ret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Busta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Elemento grafico 19" descr="Rete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ttotito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igura a mano libera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20" name="Figura a mano libera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igura a mano libera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igura a mano libera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igura a mano libera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igura a mano libera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Inserire qui il testo fittizio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 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01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02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immagin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igura a mano libera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7" name="Figura a mano libera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8" name="Figura a mano libera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D89A85-71EA-4AB5-8D41-31DD4C066CDE}" type="datetime1">
              <a:rPr lang="it-IT" noProof="0" smtClean="0"/>
              <a:t>12/09/2020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microsoft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terms/r/rfm-recency-frequency-monetary-value.asp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49" y="2173288"/>
            <a:ext cx="5572125" cy="2090808"/>
          </a:xfrm>
        </p:spPr>
        <p:txBody>
          <a:bodyPr rtlCol="0"/>
          <a:lstStyle/>
          <a:p>
            <a:pPr rtl="0"/>
            <a:r>
              <a:rPr lang="it-IT" dirty="0"/>
              <a:t>Digital marketing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marketing project</a:t>
            </a:r>
          </a:p>
        </p:txBody>
      </p:sp>
      <p:pic>
        <p:nvPicPr>
          <p:cNvPr id="4" name="Picture 4" descr="Data Science – Corso di Laurea Magistrale in Data Science ...">
            <a:extLst>
              <a:ext uri="{FF2B5EF4-FFF2-40B4-BE49-F238E27FC236}">
                <a16:creationId xmlns:a16="http://schemas.microsoft.com/office/drawing/2014/main" id="{0E1D50C8-4D69-4AAD-B4AA-539DCB86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36" y="121128"/>
            <a:ext cx="48768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7CBD7FF5-2FCF-44D4-B291-3929206429C5}"/>
              </a:ext>
            </a:extLst>
          </p:cNvPr>
          <p:cNvSpPr txBox="1">
            <a:spLocks/>
          </p:cNvSpPr>
          <p:nvPr/>
        </p:nvSpPr>
        <p:spPr>
          <a:xfrm>
            <a:off x="76200" y="6179342"/>
            <a:ext cx="2521519" cy="67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marketing</a:t>
            </a:r>
          </a:p>
          <a:p>
            <a:pPr algn="r"/>
            <a:r>
              <a:rPr lang="it-IT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a.a</a:t>
            </a:r>
            <a:r>
              <a:rPr lang="it-IT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2019 - 2020</a:t>
            </a:r>
          </a:p>
        </p:txBody>
      </p:sp>
      <p:pic>
        <p:nvPicPr>
          <p:cNvPr id="8" name="Picture 2" descr="Universitа degli Studi di Milano-Bicocca Logo Vector (.EPS) Free ...">
            <a:extLst>
              <a:ext uri="{FF2B5EF4-FFF2-40B4-BE49-F238E27FC236}">
                <a16:creationId xmlns:a16="http://schemas.microsoft.com/office/drawing/2014/main" id="{6B8754A8-AB7A-495A-9BF8-8CE452AC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39" y="5522038"/>
            <a:ext cx="1121697" cy="121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06F34EC4-486E-4A2B-90DA-8EC4205A2172}"/>
              </a:ext>
            </a:extLst>
          </p:cNvPr>
          <p:cNvSpPr/>
          <p:nvPr/>
        </p:nvSpPr>
        <p:spPr>
          <a:xfrm>
            <a:off x="6343649" y="1277938"/>
            <a:ext cx="1921120" cy="895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Segnaposto immagine 16">
            <a:extLst>
              <a:ext uri="{FF2B5EF4-FFF2-40B4-BE49-F238E27FC236}">
                <a16:creationId xmlns:a16="http://schemas.microsoft.com/office/drawing/2014/main" id="{751C6EFA-E4F4-41DF-B958-DF4EDAA79F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5000" r="1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Francesca@contoso.com</a:t>
            </a:r>
          </a:p>
        </p:txBody>
      </p:sp>
      <p:pic>
        <p:nvPicPr>
          <p:cNvPr id="10" name="Segnaposto immagine 9" descr="panorama cittadino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dirty="0">
                <a:hlinkClick r:id="rId4"/>
              </a:rPr>
              <a:t>http://www.contoso.com/ 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33623-7A39-4D57-B2B7-4FD1BD89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/>
              <a:t>PIPELINE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357212E3-7DB6-4DC4-86AD-FDD49C6D2CBC}"/>
              </a:ext>
            </a:extLst>
          </p:cNvPr>
          <p:cNvSpPr txBox="1">
            <a:spLocks/>
          </p:cNvSpPr>
          <p:nvPr/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84FC582-42B1-49D0-BD32-434B62BAA069}"/>
              </a:ext>
            </a:extLst>
          </p:cNvPr>
          <p:cNvSpPr/>
          <p:nvPr/>
        </p:nvSpPr>
        <p:spPr>
          <a:xfrm>
            <a:off x="639746" y="1300077"/>
            <a:ext cx="2572378" cy="1597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4B4E0D-6E02-4076-8150-89A5AF4FF3D8}"/>
              </a:ext>
            </a:extLst>
          </p:cNvPr>
          <p:cNvCxnSpPr>
            <a:cxnSpLocks/>
          </p:cNvCxnSpPr>
          <p:nvPr/>
        </p:nvCxnSpPr>
        <p:spPr>
          <a:xfrm>
            <a:off x="1925935" y="2880857"/>
            <a:ext cx="0" cy="1590449"/>
          </a:xfrm>
          <a:prstGeom prst="straightConnector1">
            <a:avLst/>
          </a:prstGeom>
          <a:ln w="63500">
            <a:solidFill>
              <a:srgbClr val="2C56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6698768-1DC2-4F0A-A9DC-031BBC4BCDEC}"/>
              </a:ext>
            </a:extLst>
          </p:cNvPr>
          <p:cNvSpPr/>
          <p:nvPr/>
        </p:nvSpPr>
        <p:spPr>
          <a:xfrm>
            <a:off x="645174" y="4467320"/>
            <a:ext cx="2572378" cy="1597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730CC5E-C730-4F73-BD7E-6E7381608AF8}"/>
              </a:ext>
            </a:extLst>
          </p:cNvPr>
          <p:cNvCxnSpPr>
            <a:cxnSpLocks/>
          </p:cNvCxnSpPr>
          <p:nvPr/>
        </p:nvCxnSpPr>
        <p:spPr>
          <a:xfrm flipV="1">
            <a:off x="3212124" y="5266164"/>
            <a:ext cx="1597687" cy="3986"/>
          </a:xfrm>
          <a:prstGeom prst="straightConnector1">
            <a:avLst/>
          </a:prstGeom>
          <a:ln w="63500">
            <a:solidFill>
              <a:srgbClr val="2C56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A3937A3-174B-41D3-80B0-97217E18FE0B}"/>
              </a:ext>
            </a:extLst>
          </p:cNvPr>
          <p:cNvSpPr/>
          <p:nvPr/>
        </p:nvSpPr>
        <p:spPr>
          <a:xfrm>
            <a:off x="8977546" y="1283169"/>
            <a:ext cx="2572378" cy="1597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BAD84D1-B18A-4F2B-A301-DB2ABD616AE7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7381024" y="2082013"/>
            <a:ext cx="1596522" cy="0"/>
          </a:xfrm>
          <a:prstGeom prst="straightConnector1">
            <a:avLst/>
          </a:prstGeom>
          <a:ln w="63500">
            <a:solidFill>
              <a:srgbClr val="2C56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CC546FA4-8E8D-4C9D-BB0F-7418B8F4506D}"/>
              </a:ext>
            </a:extLst>
          </p:cNvPr>
          <p:cNvSpPr/>
          <p:nvPr/>
        </p:nvSpPr>
        <p:spPr>
          <a:xfrm>
            <a:off x="4808646" y="4471306"/>
            <a:ext cx="2572378" cy="1597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E699565-5FC5-40B3-829C-029EABA85AD4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6094835" y="2880857"/>
            <a:ext cx="0" cy="1590449"/>
          </a:xfrm>
          <a:prstGeom prst="straightConnector1">
            <a:avLst/>
          </a:prstGeom>
          <a:ln w="63500">
            <a:solidFill>
              <a:srgbClr val="2C56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ottotitolo 2">
            <a:extLst>
              <a:ext uri="{FF2B5EF4-FFF2-40B4-BE49-F238E27FC236}">
                <a16:creationId xmlns:a16="http://schemas.microsoft.com/office/drawing/2014/main" id="{39560463-D13A-4421-B850-C1993E86E7E9}"/>
              </a:ext>
            </a:extLst>
          </p:cNvPr>
          <p:cNvSpPr txBox="1">
            <a:spLocks/>
          </p:cNvSpPr>
          <p:nvPr/>
        </p:nvSpPr>
        <p:spPr>
          <a:xfrm>
            <a:off x="837602" y="974379"/>
            <a:ext cx="2170173" cy="32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Acquisizione Dati</a:t>
            </a:r>
            <a:endParaRPr lang="it-IT" sz="1600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515C9A2F-4E4D-4E0D-82BA-F6E2EB955D8E}"/>
              </a:ext>
            </a:extLst>
          </p:cNvPr>
          <p:cNvSpPr txBox="1">
            <a:spLocks/>
          </p:cNvSpPr>
          <p:nvPr/>
        </p:nvSpPr>
        <p:spPr>
          <a:xfrm>
            <a:off x="4877099" y="6120928"/>
            <a:ext cx="2389496" cy="32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 Esplorativa</a:t>
            </a:r>
            <a:endParaRPr lang="it-IT" sz="1600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E4DD8AA0-AF5B-4901-8CC4-D956B2C2133F}"/>
              </a:ext>
            </a:extLst>
          </p:cNvPr>
          <p:cNvSpPr txBox="1">
            <a:spLocks/>
          </p:cNvSpPr>
          <p:nvPr/>
        </p:nvSpPr>
        <p:spPr>
          <a:xfrm>
            <a:off x="4993858" y="974379"/>
            <a:ext cx="2170173" cy="32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cap="non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  <a:r>
              <a:rPr lang="it-IT" sz="1600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b="1" cap="non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endParaRPr lang="it-IT" sz="1600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9004425-9CC5-422E-9880-4D96118AE6C4}"/>
              </a:ext>
            </a:extLst>
          </p:cNvPr>
          <p:cNvSpPr/>
          <p:nvPr/>
        </p:nvSpPr>
        <p:spPr>
          <a:xfrm>
            <a:off x="4808646" y="1283169"/>
            <a:ext cx="2572378" cy="1597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CF79D5CE-71F2-48E1-BA46-DD5F91AC8FD6}"/>
              </a:ext>
            </a:extLst>
          </p:cNvPr>
          <p:cNvSpPr/>
          <p:nvPr/>
        </p:nvSpPr>
        <p:spPr>
          <a:xfrm>
            <a:off x="8977546" y="4471306"/>
            <a:ext cx="2572378" cy="1597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1BDFBC4-8902-464E-8246-7BE338BDED9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10263735" y="2880857"/>
            <a:ext cx="0" cy="1590449"/>
          </a:xfrm>
          <a:prstGeom prst="straightConnector1">
            <a:avLst/>
          </a:prstGeom>
          <a:ln w="63500">
            <a:solidFill>
              <a:srgbClr val="2C567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ottotitolo 2">
            <a:extLst>
              <a:ext uri="{FF2B5EF4-FFF2-40B4-BE49-F238E27FC236}">
                <a16:creationId xmlns:a16="http://schemas.microsoft.com/office/drawing/2014/main" id="{1E6FDD22-ACE4-4C7A-8C46-2A80D8412F52}"/>
              </a:ext>
            </a:extLst>
          </p:cNvPr>
          <p:cNvSpPr txBox="1">
            <a:spLocks/>
          </p:cNvSpPr>
          <p:nvPr/>
        </p:nvSpPr>
        <p:spPr>
          <a:xfrm>
            <a:off x="9150113" y="974379"/>
            <a:ext cx="2170173" cy="32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Confronto</a:t>
            </a:r>
            <a:endParaRPr lang="it-IT" sz="1600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A6EBF021-7F56-496F-9D68-8D07E94F4FF2}"/>
              </a:ext>
            </a:extLst>
          </p:cNvPr>
          <p:cNvSpPr txBox="1">
            <a:spLocks/>
          </p:cNvSpPr>
          <p:nvPr/>
        </p:nvSpPr>
        <p:spPr>
          <a:xfrm>
            <a:off x="9184225" y="6108256"/>
            <a:ext cx="2170173" cy="32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Valutazioni</a:t>
            </a:r>
            <a:endParaRPr lang="it-IT" sz="1600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Sottotitolo 2">
            <a:extLst>
              <a:ext uri="{FF2B5EF4-FFF2-40B4-BE49-F238E27FC236}">
                <a16:creationId xmlns:a16="http://schemas.microsoft.com/office/drawing/2014/main" id="{AD404AAD-812E-4943-AF15-8AF4CB8E0E7F}"/>
              </a:ext>
            </a:extLst>
          </p:cNvPr>
          <p:cNvSpPr txBox="1">
            <a:spLocks/>
          </p:cNvSpPr>
          <p:nvPr/>
        </p:nvSpPr>
        <p:spPr>
          <a:xfrm>
            <a:off x="817339" y="6120928"/>
            <a:ext cx="2210037" cy="325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it-IT" sz="1600" b="1" cap="non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Manipulation</a:t>
            </a:r>
            <a:endParaRPr lang="it-IT" sz="1600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Picture 4" descr="Csv Icon of Flat style - Available in SVG, PNG, EPS, AI &amp; Icon fonts">
            <a:extLst>
              <a:ext uri="{FF2B5EF4-FFF2-40B4-BE49-F238E27FC236}">
                <a16:creationId xmlns:a16="http://schemas.microsoft.com/office/drawing/2014/main" id="{1759DFCB-F024-4F6A-B816-AD875713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60" y="1480968"/>
            <a:ext cx="969665" cy="9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 descr="Immagine che contiene luce, orologio&#10;&#10;Descrizione generata automaticamente">
            <a:extLst>
              <a:ext uri="{FF2B5EF4-FFF2-40B4-BE49-F238E27FC236}">
                <a16:creationId xmlns:a16="http://schemas.microsoft.com/office/drawing/2014/main" id="{52C642F2-0CB3-4469-9EAD-9ACC4834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19" y="1894715"/>
            <a:ext cx="969665" cy="969665"/>
          </a:xfrm>
          <a:prstGeom prst="rect">
            <a:avLst/>
          </a:prstGeom>
        </p:spPr>
      </p:pic>
      <p:pic>
        <p:nvPicPr>
          <p:cNvPr id="35" name="Immagine 34" descr="Immagine che contiene giocattolo&#10;&#10;Descrizione generata automaticamente">
            <a:extLst>
              <a:ext uri="{FF2B5EF4-FFF2-40B4-BE49-F238E27FC236}">
                <a16:creationId xmlns:a16="http://schemas.microsoft.com/office/drawing/2014/main" id="{153227AC-4066-41C3-BE04-82F2ECA1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760" y="4675697"/>
            <a:ext cx="937027" cy="937027"/>
          </a:xfrm>
          <a:prstGeom prst="rect">
            <a:avLst/>
          </a:prstGeom>
        </p:spPr>
      </p:pic>
      <p:pic>
        <p:nvPicPr>
          <p:cNvPr id="37" name="Immagine 36" descr="Immagine che contiene stanza, segnale&#10;&#10;Descrizione generata automaticamente">
            <a:extLst>
              <a:ext uri="{FF2B5EF4-FFF2-40B4-BE49-F238E27FC236}">
                <a16:creationId xmlns:a16="http://schemas.microsoft.com/office/drawing/2014/main" id="{D559993E-89E4-4C52-B08B-DD54C482A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94" y="4974576"/>
            <a:ext cx="937026" cy="937026"/>
          </a:xfrm>
          <a:prstGeom prst="rect">
            <a:avLst/>
          </a:prstGeom>
        </p:spPr>
      </p:pic>
      <p:pic>
        <p:nvPicPr>
          <p:cNvPr id="39" name="Immagine 3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A3AC9D3-4B22-4DDA-A372-CE56391CE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396" y="5007333"/>
            <a:ext cx="904269" cy="904269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D1FC8AAD-62A8-484A-8735-C657A8E23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338" y="4644721"/>
            <a:ext cx="1191398" cy="1191398"/>
          </a:xfrm>
          <a:prstGeom prst="rect">
            <a:avLst/>
          </a:prstGeom>
        </p:spPr>
      </p:pic>
      <p:pic>
        <p:nvPicPr>
          <p:cNvPr id="43" name="Immagine 4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E5A64B-561B-4E41-B8A2-51A2C3E261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2995" y="1859751"/>
            <a:ext cx="859762" cy="859762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93D4A8A6-E12A-4327-9CF6-3CC63CB0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736" y="1473492"/>
            <a:ext cx="1080479" cy="1080479"/>
          </a:xfrm>
          <a:prstGeom prst="rect">
            <a:avLst/>
          </a:prstGeom>
        </p:spPr>
      </p:pic>
      <p:pic>
        <p:nvPicPr>
          <p:cNvPr id="47" name="Immagine 46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FDD8C21E-5D81-4A56-A022-6424446C46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9735" y="1398013"/>
            <a:ext cx="1368000" cy="1368000"/>
          </a:xfrm>
          <a:prstGeom prst="rect">
            <a:avLst/>
          </a:prstGeom>
        </p:spPr>
      </p:pic>
      <p:pic>
        <p:nvPicPr>
          <p:cNvPr id="49" name="Picture 4" descr="Presentation PNG Transparent Images | PNG All">
            <a:extLst>
              <a:ext uri="{FF2B5EF4-FFF2-40B4-BE49-F238E27FC236}">
                <a16:creationId xmlns:a16="http://schemas.microsoft.com/office/drawing/2014/main" id="{C4CFE582-AD75-4FD1-BFD9-18EBC51F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64" y="4675697"/>
            <a:ext cx="1988941" cy="12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509D2D08-2CC1-4B67-B6A8-FCC5080F7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223310"/>
              </p:ext>
            </p:extLst>
          </p:nvPr>
        </p:nvGraphicFramePr>
        <p:xfrm>
          <a:off x="253207" y="0"/>
          <a:ext cx="116760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Dataset</a:t>
            </a:r>
            <a:br>
              <a:rPr lang="it-IT" dirty="0"/>
            </a:br>
            <a:endParaRPr lang="it-IT" dirty="0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9CE5196-5F41-46CF-B854-82F342D5E1C5}"/>
              </a:ext>
            </a:extLst>
          </p:cNvPr>
          <p:cNvSpPr txBox="1">
            <a:spLocks/>
          </p:cNvSpPr>
          <p:nvPr/>
        </p:nvSpPr>
        <p:spPr>
          <a:xfrm>
            <a:off x="247462" y="3271355"/>
            <a:ext cx="1699200" cy="2504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Negozio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Fedeltà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Account Principale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Data Attivazione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F1FCE52B-8D43-4F11-A37A-C46B85ABBF2B}"/>
              </a:ext>
            </a:extLst>
          </p:cNvPr>
          <p:cNvSpPr txBox="1">
            <a:spLocks/>
          </p:cNvSpPr>
          <p:nvPr/>
        </p:nvSpPr>
        <p:spPr>
          <a:xfrm>
            <a:off x="2255642" y="3271356"/>
            <a:ext cx="1699200" cy="2504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Cellulare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Tipo di Account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Tipo di Lavoro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0B0C36D2-5597-4EE1-97DC-FF6B4DB04831}"/>
              </a:ext>
            </a:extLst>
          </p:cNvPr>
          <p:cNvSpPr txBox="1">
            <a:spLocks/>
          </p:cNvSpPr>
          <p:nvPr/>
        </p:nvSpPr>
        <p:spPr>
          <a:xfrm>
            <a:off x="4243113" y="3271357"/>
            <a:ext cx="1699200" cy="2504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CAP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Provincia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Regione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688ED392-3D09-4B1B-958D-21B08D2E1CB0}"/>
              </a:ext>
            </a:extLst>
          </p:cNvPr>
          <p:cNvSpPr txBox="1">
            <a:spLocks/>
          </p:cNvSpPr>
          <p:nvPr/>
        </p:nvSpPr>
        <p:spPr>
          <a:xfrm>
            <a:off x="6276065" y="3271357"/>
            <a:ext cx="1699200" cy="2504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Flag Privacy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Flag Marketing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016EC07A-16CC-4AD2-B7A8-0D1F9CC5C517}"/>
              </a:ext>
            </a:extLst>
          </p:cNvPr>
          <p:cNvSpPr txBox="1">
            <a:spLocks/>
          </p:cNvSpPr>
          <p:nvPr/>
        </p:nvSpPr>
        <p:spPr>
          <a:xfrm>
            <a:off x="8242598" y="3271358"/>
            <a:ext cx="1699200" cy="2504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Tipo di Campagna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Consegna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Tipo di Evento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9E10129-1662-4112-93EE-48117A757673}"/>
              </a:ext>
            </a:extLst>
          </p:cNvPr>
          <p:cNvSpPr/>
          <p:nvPr/>
        </p:nvSpPr>
        <p:spPr>
          <a:xfrm>
            <a:off x="139414" y="5883806"/>
            <a:ext cx="1554377" cy="920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979DC8-7D08-444B-8150-8993E55723D5}"/>
              </a:ext>
            </a:extLst>
          </p:cNvPr>
          <p:cNvSpPr txBox="1">
            <a:spLocks/>
          </p:cNvSpPr>
          <p:nvPr/>
        </p:nvSpPr>
        <p:spPr>
          <a:xfrm>
            <a:off x="10230069" y="3271358"/>
            <a:ext cx="1699200" cy="2504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Transazione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Importo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Sconto</a:t>
            </a:r>
          </a:p>
          <a:p>
            <a:pPr marL="0" indent="0"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Acquisto o Reso</a:t>
            </a:r>
          </a:p>
          <a:p>
            <a:pPr marL="0" indent="0">
              <a:buNone/>
            </a:pPr>
            <a:endParaRPr lang="it-I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3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11452"/>
            <a:ext cx="11150600" cy="920336"/>
          </a:xfrm>
        </p:spPr>
        <p:txBody>
          <a:bodyPr rtlCol="0" anchor="t" anchorCtr="0"/>
          <a:lstStyle/>
          <a:p>
            <a:pPr rtl="0"/>
            <a:r>
              <a:rPr lang="it-IT" dirty="0"/>
              <a:t>Business </a:t>
            </a:r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>
              <a:lnSpc>
                <a:spcPct val="125000"/>
              </a:lnSpc>
            </a:pPr>
            <a:r>
              <a:rPr lang="it-IT" sz="1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Recency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Frequency e </a:t>
            </a:r>
            <a:r>
              <a:rPr lang="it-IT" sz="1400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Monetary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sono delle misure di analisi di Marketing utilizzare per identificare I migliori clienti. Il modello RFM si basa su 3 principali fattori: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it-IT" sz="1400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Recency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quanto tempo </a:t>
            </a:r>
            <a:r>
              <a:rPr lang="it-IT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 il cliente ha acquistato un prodotto;</a:t>
            </a:r>
            <a:endParaRPr lang="it-IT" sz="1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it-IT" sz="1400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il numero totale di acquisti;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it-IT" sz="1400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Monetary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Spesa totale degli</a:t>
            </a:r>
            <a:r>
              <a:rPr lang="it-IT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acquisti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0" i="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aseline="300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400" b="0" i="0" baseline="3000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73324"/>
            <a:ext cx="294460" cy="187367"/>
          </a:xfrm>
        </p:spPr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rtlCol="0">
            <a:normAutofit/>
          </a:bodyPr>
          <a:lstStyle/>
          <a:p>
            <a:pPr algn="l">
              <a:lnSpc>
                <a:spcPct val="125000"/>
              </a:lnSpc>
            </a:pPr>
            <a:r>
              <a:rPr lang="it-IT" sz="1400" b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Il </a:t>
            </a:r>
            <a:r>
              <a:rPr lang="it-IT" sz="1400" b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r>
              <a:rPr lang="it-IT" sz="1400" b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è un modello di Marketing che applicato ad una base di clienti ed identifica se uno di essi non acquisterà più un prodotto dato un certo periodo.</a:t>
            </a:r>
          </a:p>
          <a:p>
            <a:pPr algn="l">
              <a:lnSpc>
                <a:spcPct val="125000"/>
              </a:lnSpc>
            </a:pPr>
            <a:r>
              <a:rPr lang="it-IT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Esso è strettamente legato al profitto ella azienda. Inoltre, identifica le aree dove il servizio clienti è meno presente.</a:t>
            </a:r>
            <a:r>
              <a:rPr lang="en-US" sz="1400" b="0" i="0" baseline="3000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aseline="300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it-IT" sz="1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it-IT" dirty="0"/>
              <a:t>RFM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rtlCol="0"/>
          <a:lstStyle/>
          <a:p>
            <a:pPr rtl="0"/>
            <a:r>
              <a:rPr lang="it-IT" dirty="0" err="1"/>
              <a:t>Propensity</a:t>
            </a:r>
            <a:r>
              <a:rPr lang="it-IT" dirty="0"/>
              <a:t> to </a:t>
            </a:r>
            <a:r>
              <a:rPr lang="it-IT" dirty="0" err="1"/>
              <a:t>Churn</a:t>
            </a:r>
            <a:endParaRPr lang="it-IT" dirty="0"/>
          </a:p>
        </p:txBody>
      </p:sp>
      <p:pic>
        <p:nvPicPr>
          <p:cNvPr id="85" name="Segnaposto immagine 84" descr="Profilo maschile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98318" y="1988373"/>
            <a:ext cx="502873" cy="502873"/>
          </a:xfrm>
        </p:spPr>
      </p:pic>
      <p:pic>
        <p:nvPicPr>
          <p:cNvPr id="83" name="Segnaposto immagine 82" descr="Grafico a barre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Segnaposto 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ED47CF33-30FC-4CB8-8364-931A1B4943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19188" r="19188"/>
          <a:stretch>
            <a:fillRect/>
          </a:stretch>
        </p:blipFill>
        <p:spPr/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C131F43B-2B86-4996-88FF-B057EE4C2120}"/>
              </a:ext>
            </a:extLst>
          </p:cNvPr>
          <p:cNvSpPr txBox="1">
            <a:spLocks/>
          </p:cNvSpPr>
          <p:nvPr/>
        </p:nvSpPr>
        <p:spPr>
          <a:xfrm>
            <a:off x="525462" y="769136"/>
            <a:ext cx="11150600" cy="8341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5000"/>
              </a:lnSpc>
            </a:pPr>
            <a:r>
              <a:rPr lang="it-IT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 studio si basa su uno studio di comunicazione data – </a:t>
            </a:r>
            <a:r>
              <a:rPr lang="it-IT" sz="1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driven</a:t>
            </a:r>
            <a:r>
              <a:rPr lang="it-IT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basato sulla costruzione di modelli di Machine Learning.</a:t>
            </a:r>
          </a:p>
          <a:p>
            <a:pPr algn="just">
              <a:lnSpc>
                <a:spcPct val="135000"/>
              </a:lnSpc>
            </a:pPr>
            <a:r>
              <a:rPr lang="it-IT" sz="1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Sono stati utilizzati i seguenti modelli:</a:t>
            </a:r>
            <a:endParaRPr lang="en-US" sz="1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981438F-2963-4D44-8C9D-61CED716E32D}"/>
              </a:ext>
            </a:extLst>
          </p:cNvPr>
          <p:cNvSpPr txBox="1">
            <a:spLocks/>
          </p:cNvSpPr>
          <p:nvPr/>
        </p:nvSpPr>
        <p:spPr>
          <a:xfrm>
            <a:off x="6426335" y="6447065"/>
            <a:ext cx="4918076" cy="239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0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Fonte: </a:t>
            </a:r>
            <a:r>
              <a:rPr lang="it-IT" sz="1000" dirty="0">
                <a:hlinkClick r:id="rId8"/>
              </a:rPr>
              <a:t>https://www.investopedia.com/terms/r/rfm-recency-frequency-monetary-value.asp</a:t>
            </a:r>
            <a:endParaRPr lang="en-US" sz="1000" baseline="300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147AD12-9B71-4BF5-8C13-D7D95EC61612}"/>
              </a:ext>
            </a:extLst>
          </p:cNvPr>
          <p:cNvSpPr txBox="1">
            <a:spLocks/>
          </p:cNvSpPr>
          <p:nvPr/>
        </p:nvSpPr>
        <p:spPr>
          <a:xfrm>
            <a:off x="515938" y="201307"/>
            <a:ext cx="11150600" cy="920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Business </a:t>
            </a:r>
            <a:r>
              <a:rPr lang="it-IT" dirty="0" err="1"/>
              <a:t>Questions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541C1D4-6786-4C91-AF80-A724F505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489" y="3429000"/>
            <a:ext cx="4666667" cy="2880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5A9CB4B1-A69E-4CD8-97A7-E0766300CEA6}"/>
              </a:ext>
            </a:extLst>
          </p:cNvPr>
          <p:cNvSpPr txBox="1">
            <a:spLocks/>
          </p:cNvSpPr>
          <p:nvPr/>
        </p:nvSpPr>
        <p:spPr>
          <a:xfrm>
            <a:off x="515938" y="201307"/>
            <a:ext cx="4937211" cy="920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Analisi esplorativa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D321FD2-590D-4C11-8611-B5AED10D706A}"/>
              </a:ext>
            </a:extLst>
          </p:cNvPr>
          <p:cNvSpPr txBox="1">
            <a:spLocks/>
          </p:cNvSpPr>
          <p:nvPr/>
        </p:nvSpPr>
        <p:spPr>
          <a:xfrm>
            <a:off x="525462" y="769136"/>
            <a:ext cx="11150600" cy="834104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1500" dirty="0">
                <a:latin typeface="Segoe UI" panose="020B0502040204020203" pitchFamily="34" charset="0"/>
                <a:cs typeface="Segoe UI" panose="020B0502040204020203" pitchFamily="34" charset="0"/>
              </a:rPr>
              <a:t>Per </a:t>
            </a:r>
            <a:r>
              <a:rPr lang="it-IT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Analisi Esplorativa</a:t>
            </a:r>
            <a:r>
              <a:rPr lang="it-IT" sz="1500" dirty="0">
                <a:latin typeface="Segoe UI" panose="020B0502040204020203" pitchFamily="34" charset="0"/>
                <a:cs typeface="Segoe UI" panose="020B0502040204020203" pitchFamily="34" charset="0"/>
              </a:rPr>
              <a:t> si intende il processo preliminare di analisi delle variabili tramite l’uso di statistiche generali come la media, mediana, moda e le distribuzioni di esse. Per la visualizzazione grafica è possibile costruire sia istogrammi che </a:t>
            </a:r>
            <a:r>
              <a:rPr lang="it-IT" sz="15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boxplot</a:t>
            </a:r>
            <a:r>
              <a:rPr lang="it-IT" sz="15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1500" dirty="0">
                <a:latin typeface="Segoe UI" panose="020B0502040204020203" pitchFamily="34" charset="0"/>
                <a:cs typeface="Segoe UI" panose="020B0502040204020203" pitchFamily="34" charset="0"/>
              </a:rPr>
              <a:t>Prima della costruzione di modelli statistici, è necessario compiere questa analisi.</a:t>
            </a:r>
          </a:p>
          <a:p>
            <a:pPr marL="0" indent="0" algn="just">
              <a:buNone/>
            </a:pPr>
            <a:endParaRPr lang="it-IT" sz="1800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11E3392-DECD-42A6-9591-2E41AFC79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1689472"/>
            <a:ext cx="4666667" cy="2880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9380011-1C0F-4EDF-ACE6-29995F2E827C}"/>
              </a:ext>
            </a:extLst>
          </p:cNvPr>
          <p:cNvSpPr txBox="1"/>
          <p:nvPr/>
        </p:nvSpPr>
        <p:spPr>
          <a:xfrm>
            <a:off x="515938" y="4569472"/>
            <a:ext cx="4666668" cy="268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1. Distribuzione degli Acquisti per Ora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9B5326F-E8EF-4A25-BBD1-7A6FB541E447}"/>
              </a:ext>
            </a:extLst>
          </p:cNvPr>
          <p:cNvSpPr txBox="1"/>
          <p:nvPr/>
        </p:nvSpPr>
        <p:spPr>
          <a:xfrm>
            <a:off x="6991488" y="6309000"/>
            <a:ext cx="4666668" cy="268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</a:t>
            </a:r>
            <a:r>
              <a:rPr lang="it-IT" sz="11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Distribuzione dei Giorni di Apertura delle Mail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5D6FB039-9B4A-4422-AE9E-F17C7CB14293}"/>
              </a:ext>
            </a:extLst>
          </p:cNvPr>
          <p:cNvSpPr txBox="1">
            <a:spLocks/>
          </p:cNvSpPr>
          <p:nvPr/>
        </p:nvSpPr>
        <p:spPr>
          <a:xfrm>
            <a:off x="524890" y="4893927"/>
            <a:ext cx="4657715" cy="18321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Nel primo è possibile notare la distribuzione degli acquisti  (colorato in </a:t>
            </a:r>
            <a:r>
              <a:rPr lang="it-IT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blu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) di tutti i prodotti per ogni ora. Si osserva che negli orari di apertura e chiusura i clienti acquistano di meno, mentre gli orari di maggior frequenza sono le ore prima della pausa pranzo (dalle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alle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) e subito dopo la giornata lavorativa (dalle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alle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19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615A93D5-3A2C-4E6A-ACFB-87D1A593AE1B}"/>
              </a:ext>
            </a:extLst>
          </p:cNvPr>
          <p:cNvSpPr txBox="1">
            <a:spLocks/>
          </p:cNvSpPr>
          <p:nvPr/>
        </p:nvSpPr>
        <p:spPr>
          <a:xfrm>
            <a:off x="6982535" y="2295105"/>
            <a:ext cx="4684574" cy="11075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Nel secondo grafico è possibile notare la media giornaliera di apertura delle mail delle proposte di acquisto. Si nota che circa il 70% dei clienti apre la mail il giorno stesso, mentre la percentuale raggiunge oltre il 90% dopo 4 giorni. 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884" y="3200574"/>
            <a:ext cx="4151027" cy="4351338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sz="1800" dirty="0"/>
              <a:t>Ci sono molti </a:t>
            </a:r>
            <a:r>
              <a:rPr lang="it-IT" sz="1800" dirty="0" err="1"/>
              <a:t>Engaged</a:t>
            </a:r>
            <a:r>
              <a:rPr lang="it-IT" sz="1800" dirty="0"/>
              <a:t> e One Timer, che </a:t>
            </a:r>
            <a:r>
              <a:rPr lang="it-IT" sz="1800" dirty="0" err="1"/>
              <a:t>hannno</a:t>
            </a:r>
            <a:r>
              <a:rPr lang="it-IT" sz="1800" dirty="0"/>
              <a:t> acquistato una volta. I </a:t>
            </a:r>
            <a:r>
              <a:rPr lang="it-IT" sz="1800" dirty="0" err="1"/>
              <a:t>Leaving</a:t>
            </a:r>
            <a:r>
              <a:rPr lang="it-IT" sz="1800" dirty="0"/>
              <a:t> Top sono quelli che </a:t>
            </a:r>
            <a:r>
              <a:rPr lang="it-IT" sz="1800" dirty="0" err="1"/>
              <a:t>devoono</a:t>
            </a:r>
            <a:r>
              <a:rPr lang="it-IT" sz="1800" dirty="0"/>
              <a:t> essere </a:t>
            </a:r>
            <a:r>
              <a:rPr lang="it-IT" sz="1800" dirty="0" err="1"/>
              <a:t>incoraggati</a:t>
            </a:r>
            <a:r>
              <a:rPr lang="it-IT" sz="1800" dirty="0"/>
              <a:t> a comprare di più, magari offrendo loro degli sconti su prodotti selezionati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7" name="Segnaposto immagine 6" descr="grattacieli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E0EA1152-A21E-446C-A194-BC130CF8805E}"/>
              </a:ext>
            </a:extLst>
          </p:cNvPr>
          <p:cNvSpPr/>
          <p:nvPr/>
        </p:nvSpPr>
        <p:spPr>
          <a:xfrm>
            <a:off x="5453149" y="518746"/>
            <a:ext cx="6729327" cy="5708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37E500-5572-4008-A854-222F9055D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2035999"/>
            <a:ext cx="6187636" cy="441974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021288C2-3F7C-4D9C-9766-17FCCEA5AED7}"/>
              </a:ext>
            </a:extLst>
          </p:cNvPr>
          <p:cNvSpPr txBox="1">
            <a:spLocks/>
          </p:cNvSpPr>
          <p:nvPr/>
        </p:nvSpPr>
        <p:spPr>
          <a:xfrm>
            <a:off x="515938" y="201307"/>
            <a:ext cx="4937211" cy="920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Modeling</a:t>
            </a:r>
            <a:r>
              <a:rPr lang="it-IT" dirty="0"/>
              <a:t> - RF</a:t>
            </a:r>
            <a:br>
              <a:rPr lang="it-IT" dirty="0"/>
            </a:b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BCF0E40-A77C-4208-920E-4383D4205976}"/>
              </a:ext>
            </a:extLst>
          </p:cNvPr>
          <p:cNvSpPr txBox="1">
            <a:spLocks/>
          </p:cNvSpPr>
          <p:nvPr/>
        </p:nvSpPr>
        <p:spPr>
          <a:xfrm>
            <a:off x="525462" y="769135"/>
            <a:ext cx="11150600" cy="1261887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 clienti più validi sono considerati in base a quanto recente ha acquistato un prodotto, quanto spesso acquista ed al valore totale speso. Così facendo è possibile raggruppare i clienti in categorie per valutare il valore dello stesso. Ad esempio, un cliente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Diamond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dovrà essere un maggiore impatto rispetto ad un cliente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Bronze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Dopo aver diviso la clientela in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Attivi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 Attivi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li si dividono in gruppi in base alla distribuzione percentuale dei clienti per facilitare l’interpretabilità dei dati. La tabella mostra la divisione in percentuali:</a:t>
            </a:r>
          </a:p>
          <a:p>
            <a:pPr marL="0" indent="0" algn="just">
              <a:buNone/>
            </a:pPr>
            <a:endParaRPr lang="it-IT" sz="1800" dirty="0"/>
          </a:p>
        </p:txBody>
      </p: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36311E16-2E88-4A32-8F95-4ED53CC47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83820"/>
              </p:ext>
            </p:extLst>
          </p:nvPr>
        </p:nvGraphicFramePr>
        <p:xfrm>
          <a:off x="6404670" y="1961350"/>
          <a:ext cx="5276534" cy="1219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692418932"/>
                    </a:ext>
                  </a:extLst>
                </a:gridCol>
                <a:gridCol w="1451293">
                  <a:extLst>
                    <a:ext uri="{9D8B030D-6E8A-4147-A177-3AD203B41FA5}">
                      <a16:colId xmlns:a16="http://schemas.microsoft.com/office/drawing/2014/main" val="1799082844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3103193"/>
                    </a:ext>
                  </a:extLst>
                </a:gridCol>
                <a:gridCol w="1451293">
                  <a:extLst>
                    <a:ext uri="{9D8B030D-6E8A-4147-A177-3AD203B41FA5}">
                      <a16:colId xmlns:a16="http://schemas.microsoft.com/office/drawing/2014/main" val="780024733"/>
                    </a:ext>
                  </a:extLst>
                </a:gridCol>
              </a:tblGrid>
              <a:tr h="298262">
                <a:tc>
                  <a:txBody>
                    <a:bodyPr/>
                    <a:lstStyle/>
                    <a:p>
                      <a:r>
                        <a:rPr lang="it-IT" sz="1400" dirty="0"/>
                        <a:t>Valore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Recency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Frequency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Monetary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62884"/>
                  </a:ext>
                </a:extLst>
              </a:tr>
              <a:tr h="298262">
                <a:tc>
                  <a:txBody>
                    <a:bodyPr/>
                    <a:lstStyle/>
                    <a:p>
                      <a:r>
                        <a:rPr lang="it-IT" sz="1400" dirty="0"/>
                        <a:t>Low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&lt; 25%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 &lt; 2 Acquisti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&lt; 25%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73647"/>
                  </a:ext>
                </a:extLst>
              </a:tr>
              <a:tr h="298262">
                <a:tc>
                  <a:txBody>
                    <a:bodyPr/>
                    <a:lstStyle/>
                    <a:p>
                      <a:r>
                        <a:rPr lang="it-IT" sz="1400" dirty="0"/>
                        <a:t>Medium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25% &lt; X &lt; 75%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 &lt; Acquisti &lt; 5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25% &lt; X &lt; 75%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76641"/>
                  </a:ext>
                </a:extLst>
              </a:tr>
              <a:tr h="298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High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&gt; 75%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&gt; 5 Acquisti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&gt; 75%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07202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D2C1A3-D1F5-494C-BB80-A1ACC4150F1C}"/>
              </a:ext>
            </a:extLst>
          </p:cNvPr>
          <p:cNvSpPr txBox="1"/>
          <p:nvPr/>
        </p:nvSpPr>
        <p:spPr>
          <a:xfrm>
            <a:off x="515938" y="6419613"/>
            <a:ext cx="6187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3. Matrice RF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A4C91842-9647-492C-AFD3-0CB103F427B0}"/>
              </a:ext>
            </a:extLst>
          </p:cNvPr>
          <p:cNvSpPr txBox="1">
            <a:spLocks/>
          </p:cNvSpPr>
          <p:nvPr/>
        </p:nvSpPr>
        <p:spPr>
          <a:xfrm>
            <a:off x="6791213" y="3713967"/>
            <a:ext cx="4884849" cy="17515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Dal grafico è possibile osservare che la maggior parte dei clienti appartiene alla classe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Engaged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, mentre fortunatamente quella con il più basso valore è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Leaving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Top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È necessario interagire maggiormente con i clienti One Timer in modo tale da farli diventare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Engaged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e proporre degli sconti ai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Leaving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in modo da non lasciare l’azienda.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B9650A-465D-4C12-8E93-424B6F3153A3}"/>
              </a:ext>
            </a:extLst>
          </p:cNvPr>
          <p:cNvSpPr txBox="1"/>
          <p:nvPr/>
        </p:nvSpPr>
        <p:spPr>
          <a:xfrm>
            <a:off x="6404670" y="3220816"/>
            <a:ext cx="52534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Tabella 1. Divisione Percentuale per </a:t>
            </a:r>
            <a:r>
              <a:rPr lang="it-IT" sz="11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costruzione </a:t>
            </a: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Matrice RFM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409299C3-4112-46A4-AFAB-09877EB55A8F}"/>
              </a:ext>
            </a:extLst>
          </p:cNvPr>
          <p:cNvSpPr/>
          <p:nvPr/>
        </p:nvSpPr>
        <p:spPr>
          <a:xfrm>
            <a:off x="5117123" y="606669"/>
            <a:ext cx="7074876" cy="5806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2" y="2481432"/>
            <a:ext cx="4151027" cy="3001354"/>
          </a:xfrm>
        </p:spPr>
        <p:txBody>
          <a:bodyPr rtlCol="0"/>
          <a:lstStyle/>
          <a:p>
            <a:pPr marL="0" indent="0" algn="just" rtl="0">
              <a:lnSpc>
                <a:spcPct val="125000"/>
              </a:lnSpc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Il gruppo con più clienti è il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Bronze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, con circa 25’000 persone al suo interno, mentre il gruppo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Gold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è quello con meno clienti. È necessario prendersi più cura delle ultime in modo da trasformarle in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Diamond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 rtl="0">
              <a:lnSpc>
                <a:spcPct val="125000"/>
              </a:lnSpc>
              <a:buNone/>
            </a:pPr>
            <a:endParaRPr lang="it-I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 rtl="0">
              <a:lnSpc>
                <a:spcPct val="125000"/>
              </a:lnSpc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Come detto in precedenza, bisogna interagire maggiormente con il gruppo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Cheap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, che spende ed acquista poche volte, in modo da trasformarle in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Copper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od addirittura in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Bronze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42C06ED-6B2B-44F3-88E0-925C2980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920" y="1771709"/>
            <a:ext cx="6189120" cy="44208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B29BDB2-4FFE-4B61-9222-5C13D7CE5A57}"/>
              </a:ext>
            </a:extLst>
          </p:cNvPr>
          <p:cNvSpPr txBox="1">
            <a:spLocks/>
          </p:cNvSpPr>
          <p:nvPr/>
        </p:nvSpPr>
        <p:spPr>
          <a:xfrm>
            <a:off x="515938" y="166137"/>
            <a:ext cx="4937211" cy="920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Modeling</a:t>
            </a:r>
            <a:r>
              <a:rPr lang="it-IT" dirty="0"/>
              <a:t> - RFM</a:t>
            </a:r>
            <a:br>
              <a:rPr lang="it-IT" dirty="0"/>
            </a:b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0DC7802-A71F-438E-99FE-E9BB1BE0B171}"/>
              </a:ext>
            </a:extLst>
          </p:cNvPr>
          <p:cNvSpPr txBox="1">
            <a:spLocks/>
          </p:cNvSpPr>
          <p:nvPr/>
        </p:nvSpPr>
        <p:spPr>
          <a:xfrm>
            <a:off x="525462" y="744270"/>
            <a:ext cx="11150600" cy="12618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Infine, si combina la matrice RF con i gruppi della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Monetary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al fine di formare la matrice RFM, con 7 diverse classi. Così facendo, è possibile differenziare le azioni di marketing lungo la clientela. Ad esempio, è possibile prendersi cura maggiormente delle persone raggruppate nelle più alte categorie, come i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Diamond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ed i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Silver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, mentre investire meno nelle persone di basso valore, come i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Tin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ed i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Cheap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237AA8-5938-4964-A9AA-499E41CE1824}"/>
              </a:ext>
            </a:extLst>
          </p:cNvPr>
          <p:cNvSpPr txBox="1"/>
          <p:nvPr/>
        </p:nvSpPr>
        <p:spPr>
          <a:xfrm>
            <a:off x="5525574" y="6116496"/>
            <a:ext cx="6187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4. Matrice RFM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3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409299C3-4112-46A4-AFAB-09877EB55A8F}"/>
              </a:ext>
            </a:extLst>
          </p:cNvPr>
          <p:cNvSpPr/>
          <p:nvPr/>
        </p:nvSpPr>
        <p:spPr>
          <a:xfrm>
            <a:off x="5117124" y="525697"/>
            <a:ext cx="7074876" cy="5806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3041912"/>
            <a:ext cx="4151027" cy="3001354"/>
          </a:xfrm>
        </p:spPr>
        <p:txBody>
          <a:bodyPr rtlCol="0"/>
          <a:lstStyle/>
          <a:p>
            <a:pPr marL="0" indent="0" algn="just" rtl="0">
              <a:lnSpc>
                <a:spcPct val="125000"/>
              </a:lnSpc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Si è scelto di assegnare come periodo di studio tra il 1° Ottobre 2018 ed il 1° Gennaio 2019, il periodo di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holdout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dopo la data di riferimento tutto il mese di febbraio.</a:t>
            </a:r>
          </a:p>
          <a:p>
            <a:pPr marL="0" indent="0" algn="just" rtl="0">
              <a:lnSpc>
                <a:spcPct val="125000"/>
              </a:lnSpc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Si assegna la variabile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con valore 1 se un cliente non ha acquistato un prodotto durante il periodo di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holdout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, altrimenti 0.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B29BDB2-4FFE-4B61-9222-5C13D7CE5A57}"/>
              </a:ext>
            </a:extLst>
          </p:cNvPr>
          <p:cNvSpPr txBox="1">
            <a:spLocks/>
          </p:cNvSpPr>
          <p:nvPr/>
        </p:nvSpPr>
        <p:spPr>
          <a:xfrm>
            <a:off x="515938" y="201307"/>
            <a:ext cx="4937211" cy="920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Modeling</a:t>
            </a:r>
            <a:r>
              <a:rPr lang="it-IT" dirty="0"/>
              <a:t> - </a:t>
            </a:r>
            <a:r>
              <a:rPr lang="it-IT" dirty="0" err="1"/>
              <a:t>CHurn</a:t>
            </a:r>
            <a:br>
              <a:rPr lang="it-IT" dirty="0"/>
            </a:b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0DC7802-A71F-438E-99FE-E9BB1BE0B171}"/>
              </a:ext>
            </a:extLst>
          </p:cNvPr>
          <p:cNvSpPr txBox="1">
            <a:spLocks/>
          </p:cNvSpPr>
          <p:nvPr/>
        </p:nvSpPr>
        <p:spPr>
          <a:xfrm>
            <a:off x="525462" y="744270"/>
            <a:ext cx="11150600" cy="214839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1500" dirty="0">
                <a:latin typeface="Segoe UI" panose="020B0502040204020203" pitchFamily="34" charset="0"/>
                <a:cs typeface="Segoe UI" panose="020B0502040204020203" pitchFamily="34" charset="0"/>
              </a:rPr>
              <a:t>Il modello di </a:t>
            </a:r>
            <a:r>
              <a:rPr lang="it-IT" sz="15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r>
              <a:rPr lang="it-IT" sz="1500" dirty="0">
                <a:latin typeface="Segoe UI" panose="020B0502040204020203" pitchFamily="34" charset="0"/>
                <a:cs typeface="Segoe UI" panose="020B0502040204020203" pitchFamily="34" charset="0"/>
              </a:rPr>
              <a:t> prevede una stima della verosimiglianza che un cliente non acquisiti più un prodotto della azienda costruendo un </a:t>
            </a:r>
            <a:r>
              <a:rPr lang="it-IT" sz="15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propensity</a:t>
            </a:r>
            <a:r>
              <a:rPr lang="it-IT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5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supervised</a:t>
            </a:r>
            <a:r>
              <a:rPr lang="it-IT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 model</a:t>
            </a:r>
            <a:r>
              <a:rPr lang="it-IT" sz="1500" dirty="0">
                <a:latin typeface="Segoe UI" panose="020B0502040204020203" pitchFamily="34" charset="0"/>
                <a:cs typeface="Segoe UI" panose="020B0502040204020203" pitchFamily="34" charset="0"/>
              </a:rPr>
              <a:t>. Per costruire il modello è necessario seguire questi passaggi: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sz="15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 variabili esplicative devono essere relative alla</a:t>
            </a:r>
            <a:r>
              <a:rPr lang="it-IT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clientela, il tipo di iscrizione e le interazioni con l’azienda;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sz="15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Controllo del </a:t>
            </a:r>
            <a:r>
              <a:rPr lang="it-IT" sz="1500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r>
              <a:rPr lang="it-IT" sz="15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5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Stagionalità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Escludere</a:t>
            </a:r>
            <a:r>
              <a:rPr lang="en-US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già</a:t>
            </a:r>
            <a:r>
              <a:rPr lang="en-US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 </a:t>
            </a:r>
            <a:r>
              <a:rPr lang="it-CH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clienti</a:t>
            </a:r>
            <a:r>
              <a:rPr lang="en-US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</a:t>
            </a:r>
            <a:r>
              <a:rPr lang="en-US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hanno</a:t>
            </a:r>
            <a:r>
              <a:rPr lang="en-US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lasciato</a:t>
            </a:r>
            <a:r>
              <a:rPr lang="en-US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l’azienda</a:t>
            </a:r>
            <a:r>
              <a:rPr lang="en-US" sz="15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15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Outliers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sz="1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it-IT" sz="1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237AA8-5938-4964-A9AA-499E41CE1824}"/>
              </a:ext>
            </a:extLst>
          </p:cNvPr>
          <p:cNvSpPr txBox="1"/>
          <p:nvPr/>
        </p:nvSpPr>
        <p:spPr>
          <a:xfrm>
            <a:off x="6389297" y="4436746"/>
            <a:ext cx="4666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5. Next </a:t>
            </a:r>
            <a:r>
              <a:rPr lang="it-IT" sz="11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Curve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B43552-2776-46C4-A96B-21F5DB33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97" y="1527291"/>
            <a:ext cx="4666667" cy="2880000"/>
          </a:xfrm>
          <a:prstGeom prst="rect">
            <a:avLst/>
          </a:prstGeom>
        </p:spPr>
      </p:pic>
      <p:graphicFrame>
        <p:nvGraphicFramePr>
          <p:cNvPr id="9" name="Tabella 15">
            <a:extLst>
              <a:ext uri="{FF2B5EF4-FFF2-40B4-BE49-F238E27FC236}">
                <a16:creationId xmlns:a16="http://schemas.microsoft.com/office/drawing/2014/main" id="{6369C88A-211E-44EE-B37E-10E122ABE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74162"/>
              </p:ext>
            </p:extLst>
          </p:nvPr>
        </p:nvGraphicFramePr>
        <p:xfrm>
          <a:off x="1416304" y="5203285"/>
          <a:ext cx="2350294" cy="609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692418932"/>
                    </a:ext>
                  </a:extLst>
                </a:gridCol>
                <a:gridCol w="1199039">
                  <a:extLst>
                    <a:ext uri="{9D8B030D-6E8A-4147-A177-3AD203B41FA5}">
                      <a16:colId xmlns:a16="http://schemas.microsoft.com/office/drawing/2014/main" val="1799082844"/>
                    </a:ext>
                  </a:extLst>
                </a:gridCol>
              </a:tblGrid>
              <a:tr h="151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No </a:t>
                      </a:r>
                      <a:r>
                        <a:rPr lang="it-IT" sz="1400" dirty="0" err="1"/>
                        <a:t>Churn</a:t>
                      </a:r>
                      <a:r>
                        <a:rPr lang="it-IT" sz="1400" dirty="0"/>
                        <a:t> - 0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Churn</a:t>
                      </a:r>
                      <a:r>
                        <a:rPr lang="it-IT" sz="1400" dirty="0"/>
                        <a:t> - 1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62884"/>
                  </a:ext>
                </a:extLst>
              </a:tr>
              <a:tr h="298262">
                <a:tc>
                  <a:txBody>
                    <a:bodyPr/>
                    <a:lstStyle/>
                    <a:p>
                      <a:r>
                        <a:rPr lang="it-IT" sz="1400" dirty="0"/>
                        <a:t>35’373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59’752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73647"/>
                  </a:ext>
                </a:extLst>
              </a:tr>
            </a:tbl>
          </a:graphicData>
        </a:graphic>
      </p:graphicFrame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FF14E98-1AEE-47EA-9B7C-D1D86EF5E2FC}"/>
              </a:ext>
            </a:extLst>
          </p:cNvPr>
          <p:cNvSpPr txBox="1">
            <a:spLocks/>
          </p:cNvSpPr>
          <p:nvPr/>
        </p:nvSpPr>
        <p:spPr>
          <a:xfrm>
            <a:off x="5939139" y="4722647"/>
            <a:ext cx="5868930" cy="19243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Si osserva che più della metà delle persone ha acquistato almeno una volta nei tre mesi di studio. </a:t>
            </a:r>
          </a:p>
          <a:p>
            <a:pPr marL="0" indent="0"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La tabella non può essere relazionata con la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Next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Purchase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 Curve 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in quanto nella prima il cliente è considerato una volta sola, mentre nella seconda più volte.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37A0A8-3E56-44D0-A321-1301CEE139DB}"/>
              </a:ext>
            </a:extLst>
          </p:cNvPr>
          <p:cNvSpPr txBox="1"/>
          <p:nvPr/>
        </p:nvSpPr>
        <p:spPr>
          <a:xfrm>
            <a:off x="1416304" y="5825744"/>
            <a:ext cx="23502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Tabella 2. Divisione </a:t>
            </a:r>
            <a:r>
              <a:rPr lang="it-IT" sz="11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Churn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409299C3-4112-46A4-AFAB-09877EB55A8F}"/>
              </a:ext>
            </a:extLst>
          </p:cNvPr>
          <p:cNvSpPr/>
          <p:nvPr/>
        </p:nvSpPr>
        <p:spPr>
          <a:xfrm>
            <a:off x="5117123" y="571500"/>
            <a:ext cx="7074876" cy="5806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B29BDB2-4FFE-4B61-9222-5C13D7CE5A57}"/>
              </a:ext>
            </a:extLst>
          </p:cNvPr>
          <p:cNvSpPr txBox="1">
            <a:spLocks/>
          </p:cNvSpPr>
          <p:nvPr/>
        </p:nvSpPr>
        <p:spPr>
          <a:xfrm>
            <a:off x="515938" y="201307"/>
            <a:ext cx="4937211" cy="920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Modeling</a:t>
            </a:r>
            <a:r>
              <a:rPr lang="it-IT" dirty="0"/>
              <a:t> - </a:t>
            </a:r>
            <a:r>
              <a:rPr lang="it-IT" dirty="0" err="1"/>
              <a:t>CHurn</a:t>
            </a:r>
            <a:br>
              <a:rPr lang="it-IT" dirty="0"/>
            </a:b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0DC7802-A71F-438E-99FE-E9BB1BE0B171}"/>
              </a:ext>
            </a:extLst>
          </p:cNvPr>
          <p:cNvSpPr txBox="1">
            <a:spLocks/>
          </p:cNvSpPr>
          <p:nvPr/>
        </p:nvSpPr>
        <p:spPr>
          <a:xfrm>
            <a:off x="525462" y="744270"/>
            <a:ext cx="11150600" cy="5141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Il dataset viene diviso in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Train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(70 %), in modo da allenare il modello per poi performare nei dati del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(30 %) tramite la validazione </a:t>
            </a:r>
            <a:r>
              <a:rPr lang="it-IT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Holdout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. Le variabili esplicative utilizzati per la costruzione dei modelli di </a:t>
            </a:r>
            <a:r>
              <a:rPr lang="it-IT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sono:</a:t>
            </a:r>
            <a:endParaRPr lang="it-IT" sz="1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sz="1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it-IT" sz="1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237AA8-5938-4964-A9AA-499E41CE1824}"/>
              </a:ext>
            </a:extLst>
          </p:cNvPr>
          <p:cNvSpPr txBox="1"/>
          <p:nvPr/>
        </p:nvSpPr>
        <p:spPr>
          <a:xfrm>
            <a:off x="6389297" y="4436746"/>
            <a:ext cx="4666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5. Next </a:t>
            </a:r>
            <a:r>
              <a:rPr lang="it-IT" sz="11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it-IT" sz="11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Curve</a:t>
            </a:r>
            <a:endParaRPr lang="it-IT" sz="105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9" name="Tabella 15">
            <a:extLst>
              <a:ext uri="{FF2B5EF4-FFF2-40B4-BE49-F238E27FC236}">
                <a16:creationId xmlns:a16="http://schemas.microsoft.com/office/drawing/2014/main" id="{6369C88A-211E-44EE-B37E-10E122ABED49}"/>
              </a:ext>
            </a:extLst>
          </p:cNvPr>
          <p:cNvGraphicFramePr>
            <a:graphicFrameLocks noGrp="1"/>
          </p:cNvGraphicFramePr>
          <p:nvPr/>
        </p:nvGraphicFramePr>
        <p:xfrm>
          <a:off x="1416304" y="5124157"/>
          <a:ext cx="2350294" cy="609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692418932"/>
                    </a:ext>
                  </a:extLst>
                </a:gridCol>
                <a:gridCol w="1199039">
                  <a:extLst>
                    <a:ext uri="{9D8B030D-6E8A-4147-A177-3AD203B41FA5}">
                      <a16:colId xmlns:a16="http://schemas.microsoft.com/office/drawing/2014/main" val="1799082844"/>
                    </a:ext>
                  </a:extLst>
                </a:gridCol>
              </a:tblGrid>
              <a:tr h="151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No </a:t>
                      </a:r>
                      <a:r>
                        <a:rPr lang="it-IT" sz="1400" dirty="0" err="1"/>
                        <a:t>Churn</a:t>
                      </a:r>
                      <a:r>
                        <a:rPr lang="it-IT" sz="1400" dirty="0"/>
                        <a:t> - 0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Churn</a:t>
                      </a:r>
                      <a:r>
                        <a:rPr lang="it-IT" sz="1400" dirty="0"/>
                        <a:t> - 1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62884"/>
                  </a:ext>
                </a:extLst>
              </a:tr>
              <a:tr h="298262">
                <a:tc>
                  <a:txBody>
                    <a:bodyPr/>
                    <a:lstStyle/>
                    <a:p>
                      <a:r>
                        <a:rPr lang="it-IT" sz="1400" dirty="0"/>
                        <a:t>35’373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59’752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73647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CBA01F9-0751-4F1E-A16D-4DE2D1EB3C05}"/>
              </a:ext>
            </a:extLst>
          </p:cNvPr>
          <p:cNvSpPr txBox="1"/>
          <p:nvPr/>
        </p:nvSpPr>
        <p:spPr>
          <a:xfrm>
            <a:off x="515938" y="1261779"/>
            <a:ext cx="6101860" cy="162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Recency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Monetary;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Spesa Totale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Regione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Ultimo Acquisto;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Tipo di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Lavoro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EE25BEB-A3F1-4A3E-8109-1679F2AFFBDF}"/>
              </a:ext>
            </a:extLst>
          </p:cNvPr>
          <p:cNvSpPr txBox="1">
            <a:spLocks/>
          </p:cNvSpPr>
          <p:nvPr/>
        </p:nvSpPr>
        <p:spPr>
          <a:xfrm>
            <a:off x="525462" y="2888058"/>
            <a:ext cx="11150600" cy="5141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II modelli valutati per prevedere il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di un cliente sono:</a:t>
            </a:r>
            <a:endParaRPr lang="it-IT" sz="1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sz="1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it-IT" sz="1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8B1E9B-B37B-43C9-B4B9-1C38245D3FFC}"/>
              </a:ext>
            </a:extLst>
          </p:cNvPr>
          <p:cNvSpPr txBox="1"/>
          <p:nvPr/>
        </p:nvSpPr>
        <p:spPr>
          <a:xfrm>
            <a:off x="513506" y="3153570"/>
            <a:ext cx="6101860" cy="1109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Random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Regressione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Logistica;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Recursive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Partitioning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Regression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Lasso.</a:t>
            </a:r>
          </a:p>
        </p:txBody>
      </p:sp>
    </p:spTree>
    <p:extLst>
      <p:ext uri="{BB962C8B-B14F-4D97-AF65-F5344CB8AC3E}">
        <p14:creationId xmlns:p14="http://schemas.microsoft.com/office/powerpoint/2010/main" val="3701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34_TF34076243" id="{8D25DEF9-14AB-4658-AEE9-E2A85E71F056}" vid="{5DF5FB86-660A-4A10-82D0-5D2FF65C2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1171</Words>
  <Application>Microsoft Office PowerPoint</Application>
  <PresentationFormat>Widescreen</PresentationFormat>
  <Paragraphs>144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Segoe UI</vt:lpstr>
      <vt:lpstr>Times New Roman</vt:lpstr>
      <vt:lpstr>Tema di Office</vt:lpstr>
      <vt:lpstr>Digital marketing</vt:lpstr>
      <vt:lpstr>PIPELINE</vt:lpstr>
      <vt:lpstr>Dataset </vt:lpstr>
      <vt:lpstr>Business Questions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a.filosa1@campus.unimib.it</dc:creator>
  <cp:lastModifiedBy>a.filosa1@campus.unimib.it</cp:lastModifiedBy>
  <cp:revision>28</cp:revision>
  <dcterms:created xsi:type="dcterms:W3CDTF">2020-09-09T15:39:19Z</dcterms:created>
  <dcterms:modified xsi:type="dcterms:W3CDTF">2020-09-12T08:36:03Z</dcterms:modified>
</cp:coreProperties>
</file>