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56"/>
  </p:notesMasterIdLst>
  <p:sldIdLst>
    <p:sldId id="333" r:id="rId5"/>
    <p:sldId id="324" r:id="rId6"/>
    <p:sldId id="326" r:id="rId7"/>
    <p:sldId id="334" r:id="rId8"/>
    <p:sldId id="341" r:id="rId9"/>
    <p:sldId id="342" r:id="rId10"/>
    <p:sldId id="343" r:id="rId11"/>
    <p:sldId id="344" r:id="rId12"/>
    <p:sldId id="346" r:id="rId13"/>
    <p:sldId id="347" r:id="rId14"/>
    <p:sldId id="348" r:id="rId15"/>
    <p:sldId id="349" r:id="rId16"/>
    <p:sldId id="350" r:id="rId17"/>
    <p:sldId id="352" r:id="rId18"/>
    <p:sldId id="353" r:id="rId19"/>
    <p:sldId id="354" r:id="rId20"/>
    <p:sldId id="335" r:id="rId21"/>
    <p:sldId id="336" r:id="rId22"/>
    <p:sldId id="337" r:id="rId23"/>
    <p:sldId id="338" r:id="rId24"/>
    <p:sldId id="339" r:id="rId25"/>
    <p:sldId id="340" r:id="rId26"/>
    <p:sldId id="355" r:id="rId27"/>
    <p:sldId id="357" r:id="rId28"/>
    <p:sldId id="358" r:id="rId29"/>
    <p:sldId id="360" r:id="rId30"/>
    <p:sldId id="359" r:id="rId31"/>
    <p:sldId id="361" r:id="rId32"/>
    <p:sldId id="371" r:id="rId33"/>
    <p:sldId id="372" r:id="rId34"/>
    <p:sldId id="373" r:id="rId35"/>
    <p:sldId id="374" r:id="rId36"/>
    <p:sldId id="363" r:id="rId37"/>
    <p:sldId id="370" r:id="rId38"/>
    <p:sldId id="364" r:id="rId39"/>
    <p:sldId id="365" r:id="rId40"/>
    <p:sldId id="369" r:id="rId41"/>
    <p:sldId id="366" r:id="rId42"/>
    <p:sldId id="367" r:id="rId43"/>
    <p:sldId id="368" r:id="rId44"/>
    <p:sldId id="375" r:id="rId45"/>
    <p:sldId id="376" r:id="rId46"/>
    <p:sldId id="377" r:id="rId47"/>
    <p:sldId id="378" r:id="rId48"/>
    <p:sldId id="379" r:id="rId49"/>
    <p:sldId id="380" r:id="rId50"/>
    <p:sldId id="381" r:id="rId51"/>
    <p:sldId id="383" r:id="rId52"/>
    <p:sldId id="384" r:id="rId53"/>
    <p:sldId id="385" r:id="rId54"/>
    <p:sldId id="3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varScale="1">
        <p:scale>
          <a:sx n="162" d="100"/>
          <a:sy n="162" d="100"/>
        </p:scale>
        <p:origin x="1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112964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3/1/2022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CSS</a:t>
            </a:r>
          </a:p>
        </p:txBody>
      </p:sp>
    </p:spTree>
    <p:extLst>
      <p:ext uri="{BB962C8B-B14F-4D97-AF65-F5344CB8AC3E}">
        <p14:creationId xmlns:p14="http://schemas.microsoft.com/office/powerpoint/2010/main" val="7194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relative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433D36C-CB6F-47E3-AC3E-C1D2C79673C8}"/>
              </a:ext>
            </a:extLst>
          </p:cNvPr>
          <p:cNvPicPr>
            <a:picLocks noChangeAspect="1"/>
          </p:cNvPicPr>
          <p:nvPr/>
        </p:nvPicPr>
        <p:blipFill>
          <a:blip r:embed="rId2"/>
          <a:stretch>
            <a:fillRect/>
          </a:stretch>
        </p:blipFill>
        <p:spPr>
          <a:xfrm>
            <a:off x="1154321" y="1270432"/>
            <a:ext cx="8867775" cy="5524500"/>
          </a:xfrm>
          <a:prstGeom prst="rect">
            <a:avLst/>
          </a:prstGeom>
          <a:ln w="57150">
            <a:solidFill>
              <a:srgbClr val="0070C0"/>
            </a:solidFill>
          </a:ln>
        </p:spPr>
      </p:pic>
    </p:spTree>
    <p:extLst>
      <p:ext uri="{BB962C8B-B14F-4D97-AF65-F5344CB8AC3E}">
        <p14:creationId xmlns:p14="http://schemas.microsoft.com/office/powerpoint/2010/main" val="10105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fixed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616759-3B77-4C98-ABF1-74B1A1F5E566}"/>
              </a:ext>
            </a:extLst>
          </p:cNvPr>
          <p:cNvPicPr>
            <a:picLocks noChangeAspect="1"/>
          </p:cNvPicPr>
          <p:nvPr/>
        </p:nvPicPr>
        <p:blipFill>
          <a:blip r:embed="rId2"/>
          <a:stretch>
            <a:fillRect/>
          </a:stretch>
        </p:blipFill>
        <p:spPr>
          <a:xfrm>
            <a:off x="1154321" y="1460711"/>
            <a:ext cx="7403753" cy="5308648"/>
          </a:xfrm>
          <a:prstGeom prst="rect">
            <a:avLst/>
          </a:prstGeom>
          <a:ln w="57150">
            <a:solidFill>
              <a:srgbClr val="0070C0"/>
            </a:solidFill>
          </a:ln>
        </p:spPr>
      </p:pic>
    </p:spTree>
    <p:extLst>
      <p:ext uri="{BB962C8B-B14F-4D97-AF65-F5344CB8AC3E}">
        <p14:creationId xmlns:p14="http://schemas.microsoft.com/office/powerpoint/2010/main" val="132026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absolute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696899-1389-4E73-9373-50F77010B439}"/>
              </a:ext>
            </a:extLst>
          </p:cNvPr>
          <p:cNvPicPr>
            <a:picLocks noChangeAspect="1"/>
          </p:cNvPicPr>
          <p:nvPr/>
        </p:nvPicPr>
        <p:blipFill>
          <a:blip r:embed="rId2"/>
          <a:stretch>
            <a:fillRect/>
          </a:stretch>
        </p:blipFill>
        <p:spPr>
          <a:xfrm>
            <a:off x="1154321" y="1597981"/>
            <a:ext cx="8333836" cy="5046816"/>
          </a:xfrm>
          <a:prstGeom prst="rect">
            <a:avLst/>
          </a:prstGeom>
          <a:ln w="57150">
            <a:solidFill>
              <a:srgbClr val="0070C0"/>
            </a:solidFill>
          </a:ln>
        </p:spPr>
      </p:pic>
    </p:spTree>
    <p:extLst>
      <p:ext uri="{BB962C8B-B14F-4D97-AF65-F5344CB8AC3E}">
        <p14:creationId xmlns:p14="http://schemas.microsoft.com/office/powerpoint/2010/main" val="126888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8125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Unit</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0" y="1651248"/>
            <a:ext cx="9498883" cy="2414725"/>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CSS has several different units for expressing a length.</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Many CSS properties take "length" values, such as width, margin, padding, font-size, etc.</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Length is a number followed by a length unit, such as 10px, 2em, etc.</a:t>
            </a:r>
          </a:p>
        </p:txBody>
      </p:sp>
      <p:pic>
        <p:nvPicPr>
          <p:cNvPr id="3" name="Picture 2">
            <a:extLst>
              <a:ext uri="{FF2B5EF4-FFF2-40B4-BE49-F238E27FC236}">
                <a16:creationId xmlns:a16="http://schemas.microsoft.com/office/drawing/2014/main" id="{9F1F2880-DA4D-4002-A9D3-3A23BF69BCF1}"/>
              </a:ext>
            </a:extLst>
          </p:cNvPr>
          <p:cNvPicPr>
            <a:picLocks noChangeAspect="1"/>
          </p:cNvPicPr>
          <p:nvPr/>
        </p:nvPicPr>
        <p:blipFill>
          <a:blip r:embed="rId2"/>
          <a:stretch>
            <a:fillRect/>
          </a:stretch>
        </p:blipFill>
        <p:spPr>
          <a:xfrm>
            <a:off x="1154320" y="3946125"/>
            <a:ext cx="2657475" cy="2286000"/>
          </a:xfrm>
          <a:prstGeom prst="rect">
            <a:avLst/>
          </a:prstGeom>
          <a:ln w="57150">
            <a:solidFill>
              <a:srgbClr val="0070C0"/>
            </a:solidFill>
          </a:ln>
        </p:spPr>
      </p:pic>
      <p:sp>
        <p:nvSpPr>
          <p:cNvPr id="9" name="TextBox 8">
            <a:extLst>
              <a:ext uri="{FF2B5EF4-FFF2-40B4-BE49-F238E27FC236}">
                <a16:creationId xmlns:a16="http://schemas.microsoft.com/office/drawing/2014/main" id="{F0EBA322-C34D-44F8-8F78-450659DE6003}"/>
              </a:ext>
            </a:extLst>
          </p:cNvPr>
          <p:cNvSpPr txBox="1"/>
          <p:nvPr/>
        </p:nvSpPr>
        <p:spPr>
          <a:xfrm>
            <a:off x="4398885" y="6297335"/>
            <a:ext cx="609895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https://www.w3schools.com/css/css_units.asp</a:t>
            </a:r>
          </a:p>
        </p:txBody>
      </p:sp>
    </p:spTree>
    <p:extLst>
      <p:ext uri="{BB962C8B-B14F-4D97-AF65-F5344CB8AC3E}">
        <p14:creationId xmlns:p14="http://schemas.microsoft.com/office/powerpoint/2010/main" val="89117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Absolute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2" y="1464817"/>
            <a:ext cx="5068926" cy="314269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absolute length units are fixed and a length expressed in any of these will appear as exactly that size.</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A775F302-5357-4594-B8DA-39DAC70ECA6C}"/>
              </a:ext>
            </a:extLst>
          </p:cNvPr>
          <p:cNvPicPr>
            <a:picLocks noChangeAspect="1"/>
          </p:cNvPicPr>
          <p:nvPr/>
        </p:nvPicPr>
        <p:blipFill>
          <a:blip r:embed="rId2"/>
          <a:stretch>
            <a:fillRect/>
          </a:stretch>
        </p:blipFill>
        <p:spPr>
          <a:xfrm>
            <a:off x="6956563" y="2509884"/>
            <a:ext cx="4391025" cy="3629025"/>
          </a:xfrm>
          <a:prstGeom prst="rect">
            <a:avLst/>
          </a:prstGeom>
          <a:ln w="57150">
            <a:solidFill>
              <a:srgbClr val="0070C0"/>
            </a:solidFill>
          </a:ln>
        </p:spPr>
      </p:pic>
    </p:spTree>
    <p:extLst>
      <p:ext uri="{BB962C8B-B14F-4D97-AF65-F5344CB8AC3E}">
        <p14:creationId xmlns:p14="http://schemas.microsoft.com/office/powerpoint/2010/main" val="210737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Relatives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1" y="1464817"/>
            <a:ext cx="9907255" cy="119848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Relative length units specify a length relative to another length property. Relative length units scales better between different rendering mediums.</a:t>
            </a:r>
          </a:p>
        </p:txBody>
      </p:sp>
      <p:pic>
        <p:nvPicPr>
          <p:cNvPr id="3" name="Picture 2">
            <a:extLst>
              <a:ext uri="{FF2B5EF4-FFF2-40B4-BE49-F238E27FC236}">
                <a16:creationId xmlns:a16="http://schemas.microsoft.com/office/drawing/2014/main" id="{C4686397-59C9-4604-9CA4-58BD2E28F32D}"/>
              </a:ext>
            </a:extLst>
          </p:cNvPr>
          <p:cNvPicPr>
            <a:picLocks noChangeAspect="1"/>
          </p:cNvPicPr>
          <p:nvPr/>
        </p:nvPicPr>
        <p:blipFill>
          <a:blip r:embed="rId2"/>
          <a:stretch>
            <a:fillRect/>
          </a:stretch>
        </p:blipFill>
        <p:spPr>
          <a:xfrm>
            <a:off x="4146096" y="2460878"/>
            <a:ext cx="7566549" cy="4021123"/>
          </a:xfrm>
          <a:prstGeom prst="rect">
            <a:avLst/>
          </a:prstGeom>
          <a:ln w="57150">
            <a:solidFill>
              <a:srgbClr val="0070C0"/>
            </a:solidFill>
          </a:ln>
        </p:spPr>
      </p:pic>
      <p:sp>
        <p:nvSpPr>
          <p:cNvPr id="8" name="TextBox 7">
            <a:extLst>
              <a:ext uri="{FF2B5EF4-FFF2-40B4-BE49-F238E27FC236}">
                <a16:creationId xmlns:a16="http://schemas.microsoft.com/office/drawing/2014/main" id="{4C814098-E84D-4F31-A0AA-956594D48852}"/>
              </a:ext>
            </a:extLst>
          </p:cNvPr>
          <p:cNvSpPr txBox="1"/>
          <p:nvPr/>
        </p:nvSpPr>
        <p:spPr>
          <a:xfrm>
            <a:off x="479355" y="3924733"/>
            <a:ext cx="3138256" cy="1477328"/>
          </a:xfrm>
          <a:prstGeom prst="rect">
            <a:avLst/>
          </a:prstGeom>
          <a:noFill/>
          <a:ln w="57150">
            <a:solidFill>
              <a:srgbClr val="0070C0"/>
            </a:solidFill>
          </a:ln>
        </p:spPr>
        <p:txBody>
          <a:bodyPr wrap="square">
            <a:spAutoFit/>
          </a:bodyPr>
          <a:lstStyle/>
          <a:p>
            <a:r>
              <a:rPr lang="en-US" dirty="0"/>
              <a:t>CSS Viewport is defined as the visible area on a window screen which refers to the displays of the mobile devices. </a:t>
            </a:r>
          </a:p>
        </p:txBody>
      </p:sp>
    </p:spTree>
    <p:extLst>
      <p:ext uri="{BB962C8B-B14F-4D97-AF65-F5344CB8AC3E}">
        <p14:creationId xmlns:p14="http://schemas.microsoft.com/office/powerpoint/2010/main" val="224806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Selectors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CSS selectors are used to "find" (or select) the HTML elements you want to style.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can divide CSS selectors into </a:t>
            </a:r>
            <a:r>
              <a:rPr lang="en-US" b="1" dirty="0">
                <a:latin typeface="Segoe UI" panose="020B0502040204020203" pitchFamily="34" charset="0"/>
                <a:cs typeface="Segoe UI" panose="020B0502040204020203" pitchFamily="34" charset="0"/>
              </a:rPr>
              <a:t>FIVE</a:t>
            </a:r>
            <a:r>
              <a:rPr lang="en-US" dirty="0">
                <a:latin typeface="Segoe UI" panose="020B0502040204020203" pitchFamily="34" charset="0"/>
                <a:cs typeface="Segoe UI" panose="020B0502040204020203" pitchFamily="34" charset="0"/>
              </a:rPr>
              <a:t> categories:</a:t>
            </a:r>
          </a:p>
        </p:txBody>
      </p:sp>
      <p:graphicFrame>
        <p:nvGraphicFramePr>
          <p:cNvPr id="3" name="Table 4">
            <a:extLst>
              <a:ext uri="{FF2B5EF4-FFF2-40B4-BE49-F238E27FC236}">
                <a16:creationId xmlns:a16="http://schemas.microsoft.com/office/drawing/2014/main" id="{AACBC852-5490-4C83-A469-2B9C2153FC17}"/>
              </a:ext>
            </a:extLst>
          </p:cNvPr>
          <p:cNvGraphicFramePr>
            <a:graphicFrameLocks noGrp="1"/>
          </p:cNvGraphicFramePr>
          <p:nvPr>
            <p:extLst>
              <p:ext uri="{D42A27DB-BD31-4B8C-83A1-F6EECF244321}">
                <p14:modId xmlns:p14="http://schemas.microsoft.com/office/powerpoint/2010/main" val="4069032207"/>
              </p:ext>
            </p:extLst>
          </p:nvPr>
        </p:nvGraphicFramePr>
        <p:xfrm>
          <a:off x="985070" y="2916864"/>
          <a:ext cx="10289571" cy="2494280"/>
        </p:xfrm>
        <a:graphic>
          <a:graphicData uri="http://schemas.openxmlformats.org/drawingml/2006/table">
            <a:tbl>
              <a:tblPr firstRow="1" bandRow="1">
                <a:tableStyleId>{21E4AEA4-8DFA-4A89-87EB-49C32662AFE0}</a:tableStyleId>
              </a:tblPr>
              <a:tblGrid>
                <a:gridCol w="4349785">
                  <a:extLst>
                    <a:ext uri="{9D8B030D-6E8A-4147-A177-3AD203B41FA5}">
                      <a16:colId xmlns:a16="http://schemas.microsoft.com/office/drawing/2014/main" val="3202125914"/>
                    </a:ext>
                  </a:extLst>
                </a:gridCol>
                <a:gridCol w="5939786">
                  <a:extLst>
                    <a:ext uri="{9D8B030D-6E8A-4147-A177-3AD203B41FA5}">
                      <a16:colId xmlns:a16="http://schemas.microsoft.com/office/drawing/2014/main" val="2671482949"/>
                    </a:ext>
                  </a:extLst>
                </a:gridCol>
              </a:tblGrid>
              <a:tr h="370840">
                <a:tc>
                  <a:txBody>
                    <a:bodyPr/>
                    <a:lstStyle/>
                    <a:p>
                      <a:r>
                        <a:rPr lang="en-US" dirty="0"/>
                        <a:t>Type</a:t>
                      </a:r>
                    </a:p>
                  </a:txBody>
                  <a:tcPr anchor="ctr"/>
                </a:tc>
                <a:tc>
                  <a:txBody>
                    <a:bodyPr/>
                    <a:lstStyle/>
                    <a:p>
                      <a:r>
                        <a:rPr lang="en-US" dirty="0"/>
                        <a:t>Description</a:t>
                      </a:r>
                    </a:p>
                  </a:txBody>
                  <a:tcPr/>
                </a:tc>
                <a:extLst>
                  <a:ext uri="{0D108BD9-81ED-4DB2-BD59-A6C34878D82A}">
                    <a16:rowId xmlns:a16="http://schemas.microsoft.com/office/drawing/2014/main" val="1743042621"/>
                  </a:ext>
                </a:extLst>
              </a:tr>
              <a:tr h="370840">
                <a:tc>
                  <a:txBody>
                    <a:bodyPr/>
                    <a:lstStyle/>
                    <a:p>
                      <a:r>
                        <a:rPr lang="en-US" b="1" dirty="0">
                          <a:latin typeface="Segoe UI" panose="020B0502040204020203" pitchFamily="34" charset="0"/>
                          <a:cs typeface="Segoe UI" panose="020B0502040204020203" pitchFamily="34" charset="0"/>
                        </a:rPr>
                        <a:t>Simple selectors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name, id, class</a:t>
                      </a:r>
                      <a:endParaRPr lang="en-US" dirty="0"/>
                    </a:p>
                  </a:txBody>
                  <a:tcPr/>
                </a:tc>
                <a:extLst>
                  <a:ext uri="{0D108BD9-81ED-4DB2-BD59-A6C34878D82A}">
                    <a16:rowId xmlns:a16="http://schemas.microsoft.com/office/drawing/2014/main" val="3311264483"/>
                  </a:ext>
                </a:extLst>
              </a:tr>
              <a:tr h="370840">
                <a:tc>
                  <a:txBody>
                    <a:bodyPr/>
                    <a:lstStyle/>
                    <a:p>
                      <a:r>
                        <a:rPr lang="en-US" b="1" dirty="0">
                          <a:latin typeface="Segoe UI" panose="020B0502040204020203" pitchFamily="34" charset="0"/>
                          <a:cs typeface="Segoe UI" panose="020B0502040204020203" pitchFamily="34" charset="0"/>
                        </a:rPr>
                        <a:t>Combinator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specific relationship between them</a:t>
                      </a:r>
                      <a:endParaRPr lang="en-US" dirty="0"/>
                    </a:p>
                  </a:txBody>
                  <a:tcPr/>
                </a:tc>
                <a:extLst>
                  <a:ext uri="{0D108BD9-81ED-4DB2-BD59-A6C34878D82A}">
                    <a16:rowId xmlns:a16="http://schemas.microsoft.com/office/drawing/2014/main" val="4012726036"/>
                  </a:ext>
                </a:extLst>
              </a:tr>
              <a:tr h="370840">
                <a:tc>
                  <a:txBody>
                    <a:bodyPr/>
                    <a:lstStyle/>
                    <a:p>
                      <a:r>
                        <a:rPr lang="en-US" b="1" dirty="0">
                          <a:latin typeface="Segoe UI" panose="020B0502040204020203" pitchFamily="34" charset="0"/>
                          <a:cs typeface="Segoe UI" panose="020B0502040204020203" pitchFamily="34" charset="0"/>
                        </a:rPr>
                        <a:t>Pseudo class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certain state</a:t>
                      </a:r>
                      <a:endParaRPr lang="en-US" dirty="0"/>
                    </a:p>
                  </a:txBody>
                  <a:tcPr/>
                </a:tc>
                <a:extLst>
                  <a:ext uri="{0D108BD9-81ED-4DB2-BD59-A6C34878D82A}">
                    <a16:rowId xmlns:a16="http://schemas.microsoft.com/office/drawing/2014/main" val="2801544555"/>
                  </a:ext>
                </a:extLst>
              </a:tr>
              <a:tr h="370840">
                <a:tc>
                  <a:txBody>
                    <a:bodyPr/>
                    <a:lstStyle/>
                    <a:p>
                      <a:r>
                        <a:rPr lang="en-US" b="1" dirty="0">
                          <a:latin typeface="Segoe UI" panose="020B0502040204020203" pitchFamily="34" charset="0"/>
                          <a:cs typeface="Segoe UI" panose="020B0502040204020203" pitchFamily="34" charset="0"/>
                        </a:rPr>
                        <a:t>Pseudo-elements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and style a part of an element</a:t>
                      </a:r>
                      <a:endParaRPr lang="en-US" dirty="0"/>
                    </a:p>
                  </a:txBody>
                  <a:tcPr/>
                </a:tc>
                <a:extLst>
                  <a:ext uri="{0D108BD9-81ED-4DB2-BD59-A6C34878D82A}">
                    <a16:rowId xmlns:a16="http://schemas.microsoft.com/office/drawing/2014/main" val="781137413"/>
                  </a:ext>
                </a:extLst>
              </a:tr>
              <a:tr h="370840">
                <a:tc>
                  <a:txBody>
                    <a:bodyPr/>
                    <a:lstStyle/>
                    <a:p>
                      <a:r>
                        <a:rPr lang="en-US" b="1" dirty="0">
                          <a:latin typeface="Segoe UI" panose="020B0502040204020203" pitchFamily="34" charset="0"/>
                          <a:cs typeface="Segoe UI" panose="020B0502040204020203" pitchFamily="34" charset="0"/>
                        </a:rPr>
                        <a:t>Attributes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an attribute or attribute value</a:t>
                      </a:r>
                      <a:endParaRPr lang="en-US" dirty="0"/>
                    </a:p>
                  </a:txBody>
                  <a:tcPr/>
                </a:tc>
                <a:extLst>
                  <a:ext uri="{0D108BD9-81ED-4DB2-BD59-A6C34878D82A}">
                    <a16:rowId xmlns:a16="http://schemas.microsoft.com/office/drawing/2014/main" val="3794540532"/>
                  </a:ext>
                </a:extLst>
              </a:tr>
            </a:tbl>
          </a:graphicData>
        </a:graphic>
      </p:graphicFrame>
    </p:spTree>
    <p:extLst>
      <p:ext uri="{BB962C8B-B14F-4D97-AF65-F5344CB8AC3E}">
        <p14:creationId xmlns:p14="http://schemas.microsoft.com/office/powerpoint/2010/main" val="362227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Element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t>The element selector selects HTML elements based on the element name.</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A7C10E1-4073-44E0-BD49-490361AC06B7}"/>
              </a:ext>
            </a:extLst>
          </p:cNvPr>
          <p:cNvPicPr>
            <a:picLocks noChangeAspect="1"/>
          </p:cNvPicPr>
          <p:nvPr/>
        </p:nvPicPr>
        <p:blipFill>
          <a:blip r:embed="rId2"/>
          <a:stretch>
            <a:fillRect/>
          </a:stretch>
        </p:blipFill>
        <p:spPr>
          <a:xfrm>
            <a:off x="985071" y="2640968"/>
            <a:ext cx="2562225" cy="1114425"/>
          </a:xfrm>
          <a:prstGeom prst="rect">
            <a:avLst/>
          </a:prstGeom>
          <a:ln w="57150">
            <a:solidFill>
              <a:srgbClr val="0070C0"/>
            </a:solidFill>
          </a:ln>
        </p:spPr>
      </p:pic>
      <p:sp>
        <p:nvSpPr>
          <p:cNvPr id="3" name="Oval 2">
            <a:extLst>
              <a:ext uri="{FF2B5EF4-FFF2-40B4-BE49-F238E27FC236}">
                <a16:creationId xmlns:a16="http://schemas.microsoft.com/office/drawing/2014/main" id="{B548AFD1-2880-4EB5-9EF0-6DD17D07F2F5}"/>
              </a:ext>
            </a:extLst>
          </p:cNvPr>
          <p:cNvSpPr/>
          <p:nvPr/>
        </p:nvSpPr>
        <p:spPr>
          <a:xfrm>
            <a:off x="764682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0327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id selector uses the id attribute of an HTML element to select a specific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id of an element is unique within a page, so the id selector is used to select one unique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an element with a specific id, write a hash (#) character, followed by the id of the element.</a:t>
            </a:r>
          </a:p>
        </p:txBody>
      </p:sp>
      <p:pic>
        <p:nvPicPr>
          <p:cNvPr id="5" name="Picture 4">
            <a:extLst>
              <a:ext uri="{FF2B5EF4-FFF2-40B4-BE49-F238E27FC236}">
                <a16:creationId xmlns:a16="http://schemas.microsoft.com/office/drawing/2014/main" id="{09DE7DA0-7931-4524-A43A-6F07218B6883}"/>
              </a:ext>
            </a:extLst>
          </p:cNvPr>
          <p:cNvPicPr>
            <a:picLocks noChangeAspect="1"/>
          </p:cNvPicPr>
          <p:nvPr/>
        </p:nvPicPr>
        <p:blipFill>
          <a:blip r:embed="rId2"/>
          <a:stretch>
            <a:fillRect/>
          </a:stretch>
        </p:blipFill>
        <p:spPr>
          <a:xfrm>
            <a:off x="985071" y="4024859"/>
            <a:ext cx="2362200" cy="1200150"/>
          </a:xfrm>
          <a:prstGeom prst="rect">
            <a:avLst/>
          </a:prstGeom>
          <a:ln w="57150">
            <a:solidFill>
              <a:srgbClr val="0070C0"/>
            </a:solidFill>
          </a:ln>
        </p:spPr>
      </p:pic>
      <p:sp>
        <p:nvSpPr>
          <p:cNvPr id="6" name="Oval 5">
            <a:extLst>
              <a:ext uri="{FF2B5EF4-FFF2-40B4-BE49-F238E27FC236}">
                <a16:creationId xmlns:a16="http://schemas.microsoft.com/office/drawing/2014/main" id="{1572E23F-A8ED-433C-B252-ECC30D6BE972}"/>
              </a:ext>
            </a:extLst>
          </p:cNvPr>
          <p:cNvSpPr/>
          <p:nvPr/>
        </p:nvSpPr>
        <p:spPr>
          <a:xfrm>
            <a:off x="7931397"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8165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0E09B-915B-4048-9CB6-EE2FECEBC847}"/>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CSS</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7F2464A-820E-437C-8522-942525A25AE3}"/>
              </a:ext>
            </a:extLst>
          </p:cNvPr>
          <p:cNvSpPr txBox="1"/>
          <p:nvPr/>
        </p:nvSpPr>
        <p:spPr>
          <a:xfrm>
            <a:off x="985072" y="1669833"/>
            <a:ext cx="7688412" cy="2585323"/>
          </a:xfrm>
          <a:prstGeom prst="rect">
            <a:avLst/>
          </a:prstGeom>
          <a:noFill/>
        </p:spPr>
        <p:txBody>
          <a:bodyPr wrap="square">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CSS stands for Cascading Style Sheets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describes how HTML elements are to be displayed on screen, paper, or in other media</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saves a lot of work. It can control the layout of multiple web pages all at once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stylesheets are stored in CSS files</a:t>
            </a:r>
          </a:p>
        </p:txBody>
      </p:sp>
    </p:spTree>
    <p:extLst>
      <p:ext uri="{BB962C8B-B14F-4D97-AF65-F5344CB8AC3E}">
        <p14:creationId xmlns:p14="http://schemas.microsoft.com/office/powerpoint/2010/main" val="119022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Class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class selector selects HTML elements with a specific class attribute.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elements with a specific class, write a period (.) character, followed by the class name.</a:t>
            </a:r>
          </a:p>
        </p:txBody>
      </p:sp>
      <p:pic>
        <p:nvPicPr>
          <p:cNvPr id="6" name="Picture 5">
            <a:extLst>
              <a:ext uri="{FF2B5EF4-FFF2-40B4-BE49-F238E27FC236}">
                <a16:creationId xmlns:a16="http://schemas.microsoft.com/office/drawing/2014/main" id="{8A7562AA-6EFD-41E6-A325-5975BD909756}"/>
              </a:ext>
            </a:extLst>
          </p:cNvPr>
          <p:cNvPicPr>
            <a:picLocks noChangeAspect="1"/>
          </p:cNvPicPr>
          <p:nvPr/>
        </p:nvPicPr>
        <p:blipFill>
          <a:blip r:embed="rId2"/>
          <a:stretch>
            <a:fillRect/>
          </a:stretch>
        </p:blipFill>
        <p:spPr>
          <a:xfrm>
            <a:off x="1154321" y="3050867"/>
            <a:ext cx="2390775" cy="1200150"/>
          </a:xfrm>
          <a:prstGeom prst="rect">
            <a:avLst/>
          </a:prstGeom>
          <a:ln w="57150">
            <a:solidFill>
              <a:srgbClr val="0070C0"/>
            </a:solidFill>
          </a:ln>
        </p:spPr>
      </p:pic>
      <p:sp>
        <p:nvSpPr>
          <p:cNvPr id="7" name="TextBox 6">
            <a:extLst>
              <a:ext uri="{FF2B5EF4-FFF2-40B4-BE49-F238E27FC236}">
                <a16:creationId xmlns:a16="http://schemas.microsoft.com/office/drawing/2014/main" id="{B6C1E64A-7592-4B02-83A9-C0CD9BF1AB1A}"/>
              </a:ext>
            </a:extLst>
          </p:cNvPr>
          <p:cNvSpPr txBox="1"/>
          <p:nvPr/>
        </p:nvSpPr>
        <p:spPr>
          <a:xfrm>
            <a:off x="985071" y="4688240"/>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You can also specify that only specific HTML elements should be affected by a class.</a:t>
            </a:r>
          </a:p>
        </p:txBody>
      </p:sp>
      <p:pic>
        <p:nvPicPr>
          <p:cNvPr id="9" name="Picture 8">
            <a:extLst>
              <a:ext uri="{FF2B5EF4-FFF2-40B4-BE49-F238E27FC236}">
                <a16:creationId xmlns:a16="http://schemas.microsoft.com/office/drawing/2014/main" id="{D06D2E68-AC24-41CF-BF8B-D80D6E5375D4}"/>
              </a:ext>
            </a:extLst>
          </p:cNvPr>
          <p:cNvPicPr>
            <a:picLocks noChangeAspect="1"/>
          </p:cNvPicPr>
          <p:nvPr/>
        </p:nvPicPr>
        <p:blipFill>
          <a:blip r:embed="rId3"/>
          <a:stretch>
            <a:fillRect/>
          </a:stretch>
        </p:blipFill>
        <p:spPr>
          <a:xfrm>
            <a:off x="1154321" y="5262801"/>
            <a:ext cx="2324100" cy="1219200"/>
          </a:xfrm>
          <a:prstGeom prst="rect">
            <a:avLst/>
          </a:prstGeom>
          <a:ln w="57150">
            <a:solidFill>
              <a:srgbClr val="0070C0"/>
            </a:solidFill>
          </a:ln>
        </p:spPr>
      </p:pic>
      <p:sp>
        <p:nvSpPr>
          <p:cNvPr id="8" name="Oval 7">
            <a:extLst>
              <a:ext uri="{FF2B5EF4-FFF2-40B4-BE49-F238E27FC236}">
                <a16:creationId xmlns:a16="http://schemas.microsoft.com/office/drawing/2014/main" id="{989613FB-4A93-469C-85DE-64E0068301BD}"/>
              </a:ext>
            </a:extLst>
          </p:cNvPr>
          <p:cNvSpPr/>
          <p:nvPr/>
        </p:nvSpPr>
        <p:spPr>
          <a:xfrm>
            <a:off x="7637948" y="503135"/>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655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Universal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5" name="Picture 4">
            <a:extLst>
              <a:ext uri="{FF2B5EF4-FFF2-40B4-BE49-F238E27FC236}">
                <a16:creationId xmlns:a16="http://schemas.microsoft.com/office/drawing/2014/main" id="{463396F4-5DE3-4066-ABB4-FF9CAF75FEB9}"/>
              </a:ext>
            </a:extLst>
          </p:cNvPr>
          <p:cNvPicPr>
            <a:picLocks noChangeAspect="1"/>
          </p:cNvPicPr>
          <p:nvPr/>
        </p:nvPicPr>
        <p:blipFill>
          <a:blip r:embed="rId2"/>
          <a:stretch>
            <a:fillRect/>
          </a:stretch>
        </p:blipFill>
        <p:spPr>
          <a:xfrm>
            <a:off x="1154321" y="2466235"/>
            <a:ext cx="2257425" cy="1162050"/>
          </a:xfrm>
          <a:prstGeom prst="rect">
            <a:avLst/>
          </a:prstGeom>
          <a:ln w="57150">
            <a:solidFill>
              <a:srgbClr val="0070C0"/>
            </a:solidFill>
          </a:ln>
        </p:spPr>
      </p:pic>
      <p:sp>
        <p:nvSpPr>
          <p:cNvPr id="6" name="Oval 5">
            <a:extLst>
              <a:ext uri="{FF2B5EF4-FFF2-40B4-BE49-F238E27FC236}">
                <a16:creationId xmlns:a16="http://schemas.microsoft.com/office/drawing/2014/main" id="{9DEFFD9E-8F3D-470D-AE2B-E2AD34000B1A}"/>
              </a:ext>
            </a:extLst>
          </p:cNvPr>
          <p:cNvSpPr/>
          <p:nvPr/>
        </p:nvSpPr>
        <p:spPr>
          <a:xfrm>
            <a:off x="829489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99725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Grouping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6" name="Picture 5">
            <a:extLst>
              <a:ext uri="{FF2B5EF4-FFF2-40B4-BE49-F238E27FC236}">
                <a16:creationId xmlns:a16="http://schemas.microsoft.com/office/drawing/2014/main" id="{0DC141A4-7AE0-4F6A-9A2B-4951A9F63521}"/>
              </a:ext>
            </a:extLst>
          </p:cNvPr>
          <p:cNvPicPr>
            <a:picLocks noChangeAspect="1"/>
          </p:cNvPicPr>
          <p:nvPr/>
        </p:nvPicPr>
        <p:blipFill>
          <a:blip r:embed="rId2"/>
          <a:stretch>
            <a:fillRect/>
          </a:stretch>
        </p:blipFill>
        <p:spPr>
          <a:xfrm>
            <a:off x="985071" y="2362866"/>
            <a:ext cx="2266950" cy="1190625"/>
          </a:xfrm>
          <a:prstGeom prst="rect">
            <a:avLst/>
          </a:prstGeom>
          <a:ln w="57150">
            <a:solidFill>
              <a:srgbClr val="0070C0"/>
            </a:solidFill>
          </a:ln>
        </p:spPr>
      </p:pic>
      <p:sp>
        <p:nvSpPr>
          <p:cNvPr id="5" name="Oval 4">
            <a:extLst>
              <a:ext uri="{FF2B5EF4-FFF2-40B4-BE49-F238E27FC236}">
                <a16:creationId xmlns:a16="http://schemas.microsoft.com/office/drawing/2014/main" id="{A8A84760-9B7B-4109-803D-4642EF99B40A}"/>
              </a:ext>
            </a:extLst>
          </p:cNvPr>
          <p:cNvSpPr/>
          <p:nvPr/>
        </p:nvSpPr>
        <p:spPr>
          <a:xfrm>
            <a:off x="8010811"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83397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Combinator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10103139" cy="2585323"/>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selector can contain more than one simple selector. Between the simple selectors, we can include a combinator.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four different combinators in CSS: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descendant selector (space)</a:t>
            </a:r>
          </a:p>
          <a:p>
            <a:pPr marL="342900" indent="-342900">
              <a:buFont typeface="+mj-lt"/>
              <a:buAutoNum type="arabicPeriod"/>
            </a:pPr>
            <a:r>
              <a:rPr lang="en-US" dirty="0">
                <a:latin typeface="Segoe UI" panose="020B0502040204020203" pitchFamily="34" charset="0"/>
                <a:cs typeface="Segoe UI" panose="020B0502040204020203" pitchFamily="34" charset="0"/>
              </a:rPr>
              <a:t>child selector (&gt;)</a:t>
            </a:r>
          </a:p>
          <a:p>
            <a:pPr marL="342900" indent="-342900">
              <a:buFont typeface="+mj-lt"/>
              <a:buAutoNum type="arabicPeriod"/>
            </a:pPr>
            <a:r>
              <a:rPr lang="en-US" dirty="0">
                <a:latin typeface="Segoe UI" panose="020B0502040204020203" pitchFamily="34" charset="0"/>
                <a:cs typeface="Segoe UI" panose="020B0502040204020203" pitchFamily="34" charset="0"/>
              </a:rPr>
              <a:t>adjacent sibling selector (+)</a:t>
            </a:r>
          </a:p>
          <a:p>
            <a:pPr marL="342900" indent="-342900">
              <a:buFont typeface="+mj-lt"/>
              <a:buAutoNum type="arabicPeriod"/>
            </a:pPr>
            <a:r>
              <a:rPr lang="en-US" dirty="0">
                <a:latin typeface="Segoe UI" panose="020B0502040204020203" pitchFamily="34" charset="0"/>
                <a:cs typeface="Segoe UI" panose="020B0502040204020203" pitchFamily="34" charset="0"/>
              </a:rPr>
              <a:t>general sibling selector (~)</a:t>
            </a:r>
          </a:p>
        </p:txBody>
      </p:sp>
      <p:sp>
        <p:nvSpPr>
          <p:cNvPr id="6" name="Oval 5">
            <a:extLst>
              <a:ext uri="{FF2B5EF4-FFF2-40B4-BE49-F238E27FC236}">
                <a16:creationId xmlns:a16="http://schemas.microsoft.com/office/drawing/2014/main" id="{F879A979-24CC-4C17-B5B2-519CA50C48B9}"/>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Tree>
    <p:extLst>
      <p:ext uri="{BB962C8B-B14F-4D97-AF65-F5344CB8AC3E}">
        <p14:creationId xmlns:p14="http://schemas.microsoft.com/office/powerpoint/2010/main" val="322104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a:t>
            </a:r>
            <a:r>
              <a:rPr lang="en-US" sz="4000" dirty="0">
                <a:solidFill>
                  <a:schemeClr val="tx1">
                    <a:lumMod val="75000"/>
                    <a:lumOff val="25000"/>
                  </a:schemeClr>
                </a:solidFill>
                <a:latin typeface="Segoe UI" panose="020B0502040204020203" pitchFamily="34" charset="0"/>
                <a:cs typeface="Segoe UI" panose="020B0502040204020203" pitchFamily="34" charset="0"/>
              </a:rPr>
              <a:t>escendent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FAE8F202-FBAE-4B86-8485-F62F55FDB4EB}"/>
              </a:ext>
            </a:extLst>
          </p:cNvPr>
          <p:cNvPicPr>
            <a:picLocks noChangeAspect="1"/>
          </p:cNvPicPr>
          <p:nvPr/>
        </p:nvPicPr>
        <p:blipFill>
          <a:blip r:embed="rId2"/>
          <a:stretch>
            <a:fillRect/>
          </a:stretch>
        </p:blipFill>
        <p:spPr>
          <a:xfrm>
            <a:off x="985071" y="1431782"/>
            <a:ext cx="10097627" cy="5159518"/>
          </a:xfrm>
          <a:prstGeom prst="rect">
            <a:avLst/>
          </a:prstGeom>
        </p:spPr>
      </p:pic>
      <p:sp>
        <p:nvSpPr>
          <p:cNvPr id="6" name="Oval 5">
            <a:extLst>
              <a:ext uri="{FF2B5EF4-FFF2-40B4-BE49-F238E27FC236}">
                <a16:creationId xmlns:a16="http://schemas.microsoft.com/office/drawing/2014/main" id="{1B90DF56-2633-4B39-A801-9FAB1C9C265E}"/>
              </a:ext>
            </a:extLst>
          </p:cNvPr>
          <p:cNvSpPr/>
          <p:nvPr/>
        </p:nvSpPr>
        <p:spPr>
          <a:xfrm>
            <a:off x="8614060" y="4861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5CEA98F8-21ED-48C4-9AC2-BA0FB081D9B1}"/>
              </a:ext>
            </a:extLst>
          </p:cNvPr>
          <p:cNvSpPr/>
          <p:nvPr/>
        </p:nvSpPr>
        <p:spPr>
          <a:xfrm>
            <a:off x="985071" y="2031392"/>
            <a:ext cx="2367729" cy="90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EFA3D-80F3-4C4C-933E-D883DCE047D7}"/>
              </a:ext>
            </a:extLst>
          </p:cNvPr>
          <p:cNvSpPr/>
          <p:nvPr/>
        </p:nvSpPr>
        <p:spPr>
          <a:xfrm>
            <a:off x="6295676" y="2009168"/>
            <a:ext cx="4630133" cy="5651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2A57BCE-6302-4BD1-B5F2-59BDD689825A}"/>
              </a:ext>
            </a:extLst>
          </p:cNvPr>
          <p:cNvSpPr/>
          <p:nvPr/>
        </p:nvSpPr>
        <p:spPr>
          <a:xfrm rot="10800000" flipV="1">
            <a:off x="3498060" y="2485720"/>
            <a:ext cx="123903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0234E921-46D2-4169-97A8-D261D3056277}"/>
              </a:ext>
            </a:extLst>
          </p:cNvPr>
          <p:cNvSpPr/>
          <p:nvPr/>
        </p:nvSpPr>
        <p:spPr>
          <a:xfrm>
            <a:off x="5054826" y="198981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195608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62452"/>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Child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BB5F167-6CFD-4AC0-8EF9-8BA79FEA3C66}"/>
              </a:ext>
            </a:extLst>
          </p:cNvPr>
          <p:cNvPicPr>
            <a:picLocks noChangeAspect="1"/>
          </p:cNvPicPr>
          <p:nvPr/>
        </p:nvPicPr>
        <p:blipFill>
          <a:blip r:embed="rId2"/>
          <a:stretch>
            <a:fillRect/>
          </a:stretch>
        </p:blipFill>
        <p:spPr>
          <a:xfrm>
            <a:off x="985071" y="1389735"/>
            <a:ext cx="9435279" cy="5463173"/>
          </a:xfrm>
          <a:prstGeom prst="rect">
            <a:avLst/>
          </a:prstGeom>
        </p:spPr>
      </p:pic>
      <p:sp>
        <p:nvSpPr>
          <p:cNvPr id="8" name="Oval 7">
            <a:extLst>
              <a:ext uri="{FF2B5EF4-FFF2-40B4-BE49-F238E27FC236}">
                <a16:creationId xmlns:a16="http://schemas.microsoft.com/office/drawing/2014/main" id="{7B06B510-D7B1-442C-AAEA-86A0A4ED5923}"/>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9" name="Rectangle 8">
            <a:extLst>
              <a:ext uri="{FF2B5EF4-FFF2-40B4-BE49-F238E27FC236}">
                <a16:creationId xmlns:a16="http://schemas.microsoft.com/office/drawing/2014/main" id="{B0021E20-9B92-4785-9B2D-B752F6E4B7ED}"/>
              </a:ext>
            </a:extLst>
          </p:cNvPr>
          <p:cNvSpPr/>
          <p:nvPr/>
        </p:nvSpPr>
        <p:spPr>
          <a:xfrm>
            <a:off x="985071" y="190952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EB502-483D-4172-BFE6-08EB73C5F234}"/>
              </a:ext>
            </a:extLst>
          </p:cNvPr>
          <p:cNvSpPr/>
          <p:nvPr/>
        </p:nvSpPr>
        <p:spPr>
          <a:xfrm>
            <a:off x="5787676" y="1882066"/>
            <a:ext cx="4632673" cy="43301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6BAEBA1-3226-4DDE-A064-389741A4F9D5}"/>
              </a:ext>
            </a:extLst>
          </p:cNvPr>
          <p:cNvSpPr/>
          <p:nvPr/>
        </p:nvSpPr>
        <p:spPr>
          <a:xfrm rot="10800000" flipV="1">
            <a:off x="3238150" y="2162269"/>
            <a:ext cx="117509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217F3DA2-BACD-4E28-88F9-D5D4132B2A69}"/>
              </a:ext>
            </a:extLst>
          </p:cNvPr>
          <p:cNvSpPr/>
          <p:nvPr/>
        </p:nvSpPr>
        <p:spPr>
          <a:xfrm>
            <a:off x="4682269" y="1858020"/>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226457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45017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Adjacent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7BCAE66-F8E9-4030-A93F-0568DCF68813}"/>
              </a:ext>
            </a:extLst>
          </p:cNvPr>
          <p:cNvPicPr>
            <a:picLocks noChangeAspect="1"/>
          </p:cNvPicPr>
          <p:nvPr/>
        </p:nvPicPr>
        <p:blipFill>
          <a:blip r:embed="rId2"/>
          <a:stretch>
            <a:fillRect/>
          </a:stretch>
        </p:blipFill>
        <p:spPr>
          <a:xfrm>
            <a:off x="1269999" y="1446678"/>
            <a:ext cx="8580413" cy="5411321"/>
          </a:xfrm>
          <a:prstGeom prst="rect">
            <a:avLst/>
          </a:prstGeom>
        </p:spPr>
      </p:pic>
      <p:sp>
        <p:nvSpPr>
          <p:cNvPr id="6" name="Oval 5">
            <a:extLst>
              <a:ext uri="{FF2B5EF4-FFF2-40B4-BE49-F238E27FC236}">
                <a16:creationId xmlns:a16="http://schemas.microsoft.com/office/drawing/2014/main" id="{E62C2D54-531B-4ACE-9805-32F85F88B95F}"/>
              </a:ext>
            </a:extLst>
          </p:cNvPr>
          <p:cNvSpPr/>
          <p:nvPr/>
        </p:nvSpPr>
        <p:spPr>
          <a:xfrm>
            <a:off x="8360060" y="566142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B0EAEED2-D9C3-4C8F-AF45-BE3E651DBEF9}"/>
              </a:ext>
            </a:extLst>
          </p:cNvPr>
          <p:cNvSpPr/>
          <p:nvPr/>
        </p:nvSpPr>
        <p:spPr>
          <a:xfrm>
            <a:off x="1224238" y="188206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387C67-AC73-4EB8-966A-7735A01106D6}"/>
              </a:ext>
            </a:extLst>
          </p:cNvPr>
          <p:cNvSpPr/>
          <p:nvPr/>
        </p:nvSpPr>
        <p:spPr>
          <a:xfrm>
            <a:off x="5628926" y="1890173"/>
            <a:ext cx="4632673"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1AF1CC9-B29B-4917-B1C3-CCC1C20884FC}"/>
              </a:ext>
            </a:extLst>
          </p:cNvPr>
          <p:cNvSpPr/>
          <p:nvPr/>
        </p:nvSpPr>
        <p:spPr>
          <a:xfrm>
            <a:off x="4522387" y="179789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446CB88E-BCE6-4212-AA1E-BE03CED1278E}"/>
              </a:ext>
            </a:extLst>
          </p:cNvPr>
          <p:cNvSpPr/>
          <p:nvPr/>
        </p:nvSpPr>
        <p:spPr>
          <a:xfrm rot="10800000" flipV="1">
            <a:off x="3466310" y="2200369"/>
            <a:ext cx="120728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608556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General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9A67577-AFDC-4EA8-9F90-D868845BA002}"/>
              </a:ext>
            </a:extLst>
          </p:cNvPr>
          <p:cNvPicPr>
            <a:picLocks noChangeAspect="1"/>
          </p:cNvPicPr>
          <p:nvPr/>
        </p:nvPicPr>
        <p:blipFill>
          <a:blip r:embed="rId2"/>
          <a:stretch>
            <a:fillRect/>
          </a:stretch>
        </p:blipFill>
        <p:spPr>
          <a:xfrm>
            <a:off x="1231899" y="1454092"/>
            <a:ext cx="10351433" cy="5105458"/>
          </a:xfrm>
          <a:prstGeom prst="rect">
            <a:avLst/>
          </a:prstGeom>
        </p:spPr>
      </p:pic>
      <p:sp>
        <p:nvSpPr>
          <p:cNvPr id="6" name="Oval 5">
            <a:extLst>
              <a:ext uri="{FF2B5EF4-FFF2-40B4-BE49-F238E27FC236}">
                <a16:creationId xmlns:a16="http://schemas.microsoft.com/office/drawing/2014/main" id="{7943D8BD-5A8F-40C0-B2E3-6D717D2DD7BE}"/>
              </a:ext>
            </a:extLst>
          </p:cNvPr>
          <p:cNvSpPr/>
          <p:nvPr/>
        </p:nvSpPr>
        <p:spPr>
          <a:xfrm>
            <a:off x="8887110" y="52232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4C7B4CFD-97B4-4848-B880-13A1CA80D8CD}"/>
              </a:ext>
            </a:extLst>
          </p:cNvPr>
          <p:cNvSpPr/>
          <p:nvPr/>
        </p:nvSpPr>
        <p:spPr>
          <a:xfrm>
            <a:off x="1231900" y="2002716"/>
            <a:ext cx="2387600" cy="8928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AE1B13-F16F-4275-B9A0-327B84B75403}"/>
              </a:ext>
            </a:extLst>
          </p:cNvPr>
          <p:cNvSpPr/>
          <p:nvPr/>
        </p:nvSpPr>
        <p:spPr>
          <a:xfrm>
            <a:off x="6473476" y="2010823"/>
            <a:ext cx="5109856" cy="51157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55033C3-2425-42FF-BD55-9F6144E83D2A}"/>
              </a:ext>
            </a:extLst>
          </p:cNvPr>
          <p:cNvSpPr/>
          <p:nvPr/>
        </p:nvSpPr>
        <p:spPr>
          <a:xfrm>
            <a:off x="5366937" y="191854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75BB21-E7AF-4EC3-8E9E-2F60833948D7}"/>
              </a:ext>
            </a:extLst>
          </p:cNvPr>
          <p:cNvSpPr/>
          <p:nvPr/>
        </p:nvSpPr>
        <p:spPr>
          <a:xfrm rot="10800000" flipV="1">
            <a:off x="3746980" y="244915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383867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Classes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pseudo-class is used to define a special state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a user mouses over it</a:t>
            </a:r>
          </a:p>
          <a:p>
            <a:pPr marL="342900" indent="-342900">
              <a:buFont typeface="+mj-lt"/>
              <a:buAutoNum type="arabicPeriod"/>
            </a:pPr>
            <a:r>
              <a:rPr lang="en-US" dirty="0">
                <a:latin typeface="Segoe UI" panose="020B0502040204020203" pitchFamily="34" charset="0"/>
                <a:cs typeface="Segoe UI" panose="020B0502040204020203" pitchFamily="34" charset="0"/>
              </a:rPr>
              <a:t>Style visited and unvisited links differently</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it gets focus</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12" name="TextBox 11">
            <a:extLst>
              <a:ext uri="{FF2B5EF4-FFF2-40B4-BE49-F238E27FC236}">
                <a16:creationId xmlns:a16="http://schemas.microsoft.com/office/drawing/2014/main" id="{D6B6867A-B71D-4700-9B25-BE5B5AA43448}"/>
              </a:ext>
            </a:extLst>
          </p:cNvPr>
          <p:cNvSpPr txBox="1"/>
          <p:nvPr/>
        </p:nvSpPr>
        <p:spPr>
          <a:xfrm>
            <a:off x="1154320" y="6297335"/>
            <a:ext cx="839608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https://www.w3schools.com/css/tryit.asp?filename=trycss_pseudo-class_links</a:t>
            </a:r>
          </a:p>
        </p:txBody>
      </p:sp>
      <p:pic>
        <p:nvPicPr>
          <p:cNvPr id="14" name="Picture 13">
            <a:extLst>
              <a:ext uri="{FF2B5EF4-FFF2-40B4-BE49-F238E27FC236}">
                <a16:creationId xmlns:a16="http://schemas.microsoft.com/office/drawing/2014/main" id="{1DC219BE-3FB2-4A64-842C-3927EF1D1C7C}"/>
              </a:ext>
            </a:extLst>
          </p:cNvPr>
          <p:cNvPicPr>
            <a:picLocks noChangeAspect="1"/>
          </p:cNvPicPr>
          <p:nvPr/>
        </p:nvPicPr>
        <p:blipFill>
          <a:blip r:embed="rId2"/>
          <a:stretch>
            <a:fillRect/>
          </a:stretch>
        </p:blipFill>
        <p:spPr>
          <a:xfrm>
            <a:off x="1204912" y="3832225"/>
            <a:ext cx="2924175" cy="1085850"/>
          </a:xfrm>
          <a:prstGeom prst="rect">
            <a:avLst/>
          </a:prstGeom>
          <a:ln w="57150">
            <a:solidFill>
              <a:schemeClr val="tx1">
                <a:lumMod val="85000"/>
                <a:lumOff val="15000"/>
              </a:schemeClr>
            </a:solidFill>
          </a:ln>
        </p:spPr>
      </p:pic>
      <p:sp>
        <p:nvSpPr>
          <p:cNvPr id="15" name="Oval 14">
            <a:extLst>
              <a:ext uri="{FF2B5EF4-FFF2-40B4-BE49-F238E27FC236}">
                <a16:creationId xmlns:a16="http://schemas.microsoft.com/office/drawing/2014/main" id="{B0892DEB-1FF4-4EA2-B75E-86E7FFF0C10B}"/>
              </a:ext>
            </a:extLst>
          </p:cNvPr>
          <p:cNvSpPr/>
          <p:nvPr/>
        </p:nvSpPr>
        <p:spPr>
          <a:xfrm>
            <a:off x="7777664" y="39724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7357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Classes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4CECB664-596F-4339-823B-52733FADA383}"/>
              </a:ext>
            </a:extLst>
          </p:cNvPr>
          <p:cNvSpPr/>
          <p:nvPr/>
        </p:nvSpPr>
        <p:spPr>
          <a:xfrm>
            <a:off x="4821411" y="5752135"/>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pic>
        <p:nvPicPr>
          <p:cNvPr id="5" name="Picture 4">
            <a:extLst>
              <a:ext uri="{FF2B5EF4-FFF2-40B4-BE49-F238E27FC236}">
                <a16:creationId xmlns:a16="http://schemas.microsoft.com/office/drawing/2014/main" id="{A22BD989-E44F-4EAD-91CE-68FC9EE7A9FB}"/>
              </a:ext>
            </a:extLst>
          </p:cNvPr>
          <p:cNvPicPr>
            <a:picLocks noChangeAspect="1"/>
          </p:cNvPicPr>
          <p:nvPr/>
        </p:nvPicPr>
        <p:blipFill>
          <a:blip r:embed="rId2"/>
          <a:stretch>
            <a:fillRect/>
          </a:stretch>
        </p:blipFill>
        <p:spPr>
          <a:xfrm>
            <a:off x="1154321" y="1346132"/>
            <a:ext cx="4255880" cy="4666345"/>
          </a:xfrm>
          <a:prstGeom prst="rect">
            <a:avLst/>
          </a:prstGeom>
        </p:spPr>
      </p:pic>
      <p:pic>
        <p:nvPicPr>
          <p:cNvPr id="7" name="Picture 6">
            <a:extLst>
              <a:ext uri="{FF2B5EF4-FFF2-40B4-BE49-F238E27FC236}">
                <a16:creationId xmlns:a16="http://schemas.microsoft.com/office/drawing/2014/main" id="{AC1FF451-37FB-4AC3-B28C-00048E5F533B}"/>
              </a:ext>
            </a:extLst>
          </p:cNvPr>
          <p:cNvPicPr>
            <a:picLocks noChangeAspect="1"/>
          </p:cNvPicPr>
          <p:nvPr/>
        </p:nvPicPr>
        <p:blipFill>
          <a:blip r:embed="rId3"/>
          <a:stretch>
            <a:fillRect/>
          </a:stretch>
        </p:blipFill>
        <p:spPr>
          <a:xfrm>
            <a:off x="7048445" y="122749"/>
            <a:ext cx="3709980" cy="6574997"/>
          </a:xfrm>
          <a:prstGeom prst="rect">
            <a:avLst/>
          </a:prstGeom>
        </p:spPr>
      </p:pic>
    </p:spTree>
    <p:extLst>
      <p:ext uri="{BB962C8B-B14F-4D97-AF65-F5344CB8AC3E}">
        <p14:creationId xmlns:p14="http://schemas.microsoft.com/office/powerpoint/2010/main" val="8969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
        <p:nvSpPr>
          <p:cNvPr id="9" name="Title 1">
            <a:extLst>
              <a:ext uri="{FF2B5EF4-FFF2-40B4-BE49-F238E27FC236}">
                <a16:creationId xmlns:a16="http://schemas.microsoft.com/office/drawing/2014/main" id="{83B5BED6-79D8-4BE4-B7DC-C2F19211808A}"/>
              </a:ext>
            </a:extLst>
          </p:cNvPr>
          <p:cNvSpPr txBox="1">
            <a:spLocks/>
          </p:cNvSpPr>
          <p:nvPr/>
        </p:nvSpPr>
        <p:spPr>
          <a:xfrm>
            <a:off x="581292" y="402888"/>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Anatomy</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40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C18AF-38C7-40D5-90C2-28D1F3936A29}"/>
              </a:ext>
            </a:extLst>
          </p:cNvPr>
          <p:cNvPicPr>
            <a:picLocks noChangeAspect="1"/>
          </p:cNvPicPr>
          <p:nvPr/>
        </p:nvPicPr>
        <p:blipFill>
          <a:blip r:embed="rId2"/>
          <a:stretch>
            <a:fillRect/>
          </a:stretch>
        </p:blipFill>
        <p:spPr>
          <a:xfrm>
            <a:off x="1154320" y="1427155"/>
            <a:ext cx="10735034" cy="505484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86347" cy="9904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043785" y="1423267"/>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1" name="Rectangle 10">
            <a:extLst>
              <a:ext uri="{FF2B5EF4-FFF2-40B4-BE49-F238E27FC236}">
                <a16:creationId xmlns:a16="http://schemas.microsoft.com/office/drawing/2014/main" id="{6DDD22D3-DD00-4333-91DF-094D6D35F44B}"/>
              </a:ext>
            </a:extLst>
          </p:cNvPr>
          <p:cNvSpPr/>
          <p:nvPr/>
        </p:nvSpPr>
        <p:spPr>
          <a:xfrm>
            <a:off x="7043785" y="2210835"/>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C5A867-51EE-49E7-81AC-708AB47374F9}"/>
              </a:ext>
            </a:extLst>
          </p:cNvPr>
          <p:cNvSpPr/>
          <p:nvPr/>
        </p:nvSpPr>
        <p:spPr>
          <a:xfrm>
            <a:off x="9081531" y="4958039"/>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64310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6DAB4-6A7E-4977-88FE-A7212774DC8C}"/>
              </a:ext>
            </a:extLst>
          </p:cNvPr>
          <p:cNvPicPr>
            <a:picLocks noChangeAspect="1"/>
          </p:cNvPicPr>
          <p:nvPr/>
        </p:nvPicPr>
        <p:blipFill>
          <a:blip r:embed="rId2"/>
          <a:stretch>
            <a:fillRect/>
          </a:stretch>
        </p:blipFill>
        <p:spPr>
          <a:xfrm>
            <a:off x="1154320" y="1437592"/>
            <a:ext cx="11243733" cy="3982815"/>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19"/>
            <a:ext cx="2006247" cy="111721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425991" y="1908906"/>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6096000" y="1797043"/>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48979" y="2633325"/>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2" name="Oval 11">
            <a:extLst>
              <a:ext uri="{FF2B5EF4-FFF2-40B4-BE49-F238E27FC236}">
                <a16:creationId xmlns:a16="http://schemas.microsoft.com/office/drawing/2014/main" id="{C0FC597D-EF74-4496-BBA5-21DF07ADD58F}"/>
              </a:ext>
            </a:extLst>
          </p:cNvPr>
          <p:cNvSpPr/>
          <p:nvPr/>
        </p:nvSpPr>
        <p:spPr>
          <a:xfrm>
            <a:off x="8946064" y="52678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512375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6DF67-7D1B-4F79-AEF5-F5815ADC2BA5}"/>
              </a:ext>
            </a:extLst>
          </p:cNvPr>
          <p:cNvPicPr>
            <a:picLocks noChangeAspect="1"/>
          </p:cNvPicPr>
          <p:nvPr/>
        </p:nvPicPr>
        <p:blipFill>
          <a:blip r:embed="rId2"/>
          <a:stretch>
            <a:fillRect/>
          </a:stretch>
        </p:blipFill>
        <p:spPr>
          <a:xfrm>
            <a:off x="1154320" y="1633861"/>
            <a:ext cx="8732838" cy="421188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 – odd &amp; even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289039"/>
            <a:ext cx="2006247" cy="81822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33325" y="2461690"/>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520739" y="1485091"/>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356648" y="2410862"/>
            <a:ext cx="1288569" cy="574581"/>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Rectangle 13">
            <a:extLst>
              <a:ext uri="{FF2B5EF4-FFF2-40B4-BE49-F238E27FC236}">
                <a16:creationId xmlns:a16="http://schemas.microsoft.com/office/drawing/2014/main" id="{6461B2CE-BF15-4126-81D6-C659F8F990AF}"/>
              </a:ext>
            </a:extLst>
          </p:cNvPr>
          <p:cNvSpPr/>
          <p:nvPr/>
        </p:nvSpPr>
        <p:spPr>
          <a:xfrm>
            <a:off x="6833325" y="1716208"/>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FC32FD-3B3C-404C-B653-19B4239DA707}"/>
              </a:ext>
            </a:extLst>
          </p:cNvPr>
          <p:cNvSpPr/>
          <p:nvPr/>
        </p:nvSpPr>
        <p:spPr>
          <a:xfrm>
            <a:off x="6833325" y="2088949"/>
            <a:ext cx="3174276" cy="32629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4C47BE-74AE-4BB2-A560-C75039E9E422}"/>
              </a:ext>
            </a:extLst>
          </p:cNvPr>
          <p:cNvSpPr/>
          <p:nvPr/>
        </p:nvSpPr>
        <p:spPr>
          <a:xfrm>
            <a:off x="1154320" y="3178039"/>
            <a:ext cx="2006247" cy="87749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34E00A5-AB93-46E0-81AB-668314370CDF}"/>
              </a:ext>
            </a:extLst>
          </p:cNvPr>
          <p:cNvSpPr/>
          <p:nvPr/>
        </p:nvSpPr>
        <p:spPr>
          <a:xfrm rot="10800000" flipV="1">
            <a:off x="3368651" y="3329495"/>
            <a:ext cx="1288569" cy="574581"/>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20" name="Arrow: Right 19">
            <a:extLst>
              <a:ext uri="{FF2B5EF4-FFF2-40B4-BE49-F238E27FC236}">
                <a16:creationId xmlns:a16="http://schemas.microsoft.com/office/drawing/2014/main" id="{54E90A64-4922-44E9-BB4B-82B2CD0136FB}"/>
              </a:ext>
            </a:extLst>
          </p:cNvPr>
          <p:cNvSpPr/>
          <p:nvPr/>
        </p:nvSpPr>
        <p:spPr>
          <a:xfrm>
            <a:off x="5461472" y="2503409"/>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21" name="Arrow: Right 20">
            <a:extLst>
              <a:ext uri="{FF2B5EF4-FFF2-40B4-BE49-F238E27FC236}">
                <a16:creationId xmlns:a16="http://schemas.microsoft.com/office/drawing/2014/main" id="{12154AC9-B47F-4380-90F5-BBA08972C6B5}"/>
              </a:ext>
            </a:extLst>
          </p:cNvPr>
          <p:cNvSpPr/>
          <p:nvPr/>
        </p:nvSpPr>
        <p:spPr>
          <a:xfrm>
            <a:off x="5733824" y="1965897"/>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a:t>
            </a:r>
          </a:p>
        </p:txBody>
      </p:sp>
      <p:sp>
        <p:nvSpPr>
          <p:cNvPr id="22" name="Oval 21">
            <a:extLst>
              <a:ext uri="{FF2B5EF4-FFF2-40B4-BE49-F238E27FC236}">
                <a16:creationId xmlns:a16="http://schemas.microsoft.com/office/drawing/2014/main" id="{B502F886-C43A-4C0E-8A0B-70CDA8B3D223}"/>
              </a:ext>
            </a:extLst>
          </p:cNvPr>
          <p:cNvSpPr/>
          <p:nvPr/>
        </p:nvSpPr>
        <p:spPr>
          <a:xfrm>
            <a:off x="8725931" y="5536390"/>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15983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Element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pseudo-element is used to style specified parts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the first letter, or line, of an element</a:t>
            </a:r>
          </a:p>
          <a:p>
            <a:pPr marL="342900" indent="-342900">
              <a:buFont typeface="+mj-lt"/>
              <a:buAutoNum type="arabicPeriod"/>
            </a:pPr>
            <a:r>
              <a:rPr lang="en-US" dirty="0">
                <a:latin typeface="Segoe UI" panose="020B0502040204020203" pitchFamily="34" charset="0"/>
                <a:cs typeface="Segoe UI" panose="020B0502040204020203" pitchFamily="34" charset="0"/>
              </a:rPr>
              <a:t>Insert content before, or after, the content of an element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4" name="Oval 3">
            <a:extLst>
              <a:ext uri="{FF2B5EF4-FFF2-40B4-BE49-F238E27FC236}">
                <a16:creationId xmlns:a16="http://schemas.microsoft.com/office/drawing/2014/main" id="{9DDBB7BF-DB6B-41BA-9849-559896F1810D}"/>
              </a:ext>
            </a:extLst>
          </p:cNvPr>
          <p:cNvSpPr/>
          <p:nvPr/>
        </p:nvSpPr>
        <p:spPr>
          <a:xfrm>
            <a:off x="8725931" y="536971"/>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pic>
        <p:nvPicPr>
          <p:cNvPr id="5" name="Picture 4">
            <a:extLst>
              <a:ext uri="{FF2B5EF4-FFF2-40B4-BE49-F238E27FC236}">
                <a16:creationId xmlns:a16="http://schemas.microsoft.com/office/drawing/2014/main" id="{F601699A-A227-4D2F-8CE1-86FA4859FF0F}"/>
              </a:ext>
            </a:extLst>
          </p:cNvPr>
          <p:cNvPicPr>
            <a:picLocks noChangeAspect="1"/>
          </p:cNvPicPr>
          <p:nvPr/>
        </p:nvPicPr>
        <p:blipFill>
          <a:blip r:embed="rId2"/>
          <a:stretch>
            <a:fillRect/>
          </a:stretch>
        </p:blipFill>
        <p:spPr>
          <a:xfrm>
            <a:off x="1154320" y="3654456"/>
            <a:ext cx="3371850" cy="1000125"/>
          </a:xfrm>
          <a:prstGeom prst="rect">
            <a:avLst/>
          </a:prstGeom>
          <a:ln w="57150">
            <a:solidFill>
              <a:schemeClr val="tx1">
                <a:lumMod val="85000"/>
                <a:lumOff val="15000"/>
              </a:schemeClr>
            </a:solidFill>
          </a:ln>
        </p:spPr>
      </p:pic>
      <p:pic>
        <p:nvPicPr>
          <p:cNvPr id="7" name="Picture 6">
            <a:extLst>
              <a:ext uri="{FF2B5EF4-FFF2-40B4-BE49-F238E27FC236}">
                <a16:creationId xmlns:a16="http://schemas.microsoft.com/office/drawing/2014/main" id="{A379ED80-3F8F-471D-8B25-517CBD1BFB77}"/>
              </a:ext>
            </a:extLst>
          </p:cNvPr>
          <p:cNvPicPr>
            <a:picLocks noChangeAspect="1"/>
          </p:cNvPicPr>
          <p:nvPr/>
        </p:nvPicPr>
        <p:blipFill>
          <a:blip r:embed="rId3"/>
          <a:stretch>
            <a:fillRect/>
          </a:stretch>
        </p:blipFill>
        <p:spPr>
          <a:xfrm>
            <a:off x="5079377" y="3532457"/>
            <a:ext cx="6954563" cy="2949544"/>
          </a:xfrm>
          <a:prstGeom prst="rect">
            <a:avLst/>
          </a:prstGeom>
        </p:spPr>
      </p:pic>
    </p:spTree>
    <p:extLst>
      <p:ext uri="{BB962C8B-B14F-4D97-AF65-F5344CB8AC3E}">
        <p14:creationId xmlns:p14="http://schemas.microsoft.com/office/powerpoint/2010/main" val="83996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Elements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D5FBC29-553D-4492-BF24-88E994754B82}"/>
              </a:ext>
            </a:extLst>
          </p:cNvPr>
          <p:cNvPicPr>
            <a:picLocks noChangeAspect="1"/>
          </p:cNvPicPr>
          <p:nvPr/>
        </p:nvPicPr>
        <p:blipFill>
          <a:blip r:embed="rId2"/>
          <a:stretch>
            <a:fillRect/>
          </a:stretch>
        </p:blipFill>
        <p:spPr>
          <a:xfrm>
            <a:off x="1154320" y="1443945"/>
            <a:ext cx="7518930" cy="4306508"/>
          </a:xfrm>
          <a:prstGeom prst="rect">
            <a:avLst/>
          </a:prstGeom>
        </p:spPr>
      </p:pic>
      <p:sp>
        <p:nvSpPr>
          <p:cNvPr id="11" name="Oval 10">
            <a:extLst>
              <a:ext uri="{FF2B5EF4-FFF2-40B4-BE49-F238E27FC236}">
                <a16:creationId xmlns:a16="http://schemas.microsoft.com/office/drawing/2014/main" id="{684923A3-FB29-4DAB-B138-D2A39148076B}"/>
              </a:ext>
            </a:extLst>
          </p:cNvPr>
          <p:cNvSpPr/>
          <p:nvPr/>
        </p:nvSpPr>
        <p:spPr>
          <a:xfrm>
            <a:off x="8590465" y="5750453"/>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72612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::first-line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2797211-ED6B-4D4F-BB83-024608E4CD7B}"/>
              </a:ext>
            </a:extLst>
          </p:cNvPr>
          <p:cNvPicPr>
            <a:picLocks noChangeAspect="1"/>
          </p:cNvPicPr>
          <p:nvPr/>
        </p:nvPicPr>
        <p:blipFill>
          <a:blip r:embed="rId2"/>
          <a:stretch>
            <a:fillRect/>
          </a:stretch>
        </p:blipFill>
        <p:spPr>
          <a:xfrm>
            <a:off x="757528" y="1742831"/>
            <a:ext cx="10676943" cy="3887502"/>
          </a:xfrm>
          <a:prstGeom prst="rect">
            <a:avLst/>
          </a:prstGeom>
        </p:spPr>
      </p:pic>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5984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DCEDE-8561-47EB-B78F-AA5F4299595B}"/>
              </a:ext>
            </a:extLst>
          </p:cNvPr>
          <p:cNvPicPr>
            <a:picLocks noChangeAspect="1"/>
          </p:cNvPicPr>
          <p:nvPr/>
        </p:nvPicPr>
        <p:blipFill>
          <a:blip r:embed="rId2"/>
          <a:stretch>
            <a:fillRect/>
          </a:stretch>
        </p:blipFill>
        <p:spPr>
          <a:xfrm>
            <a:off x="887172" y="1742831"/>
            <a:ext cx="10417655" cy="324785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::first-letter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499275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69B00-9287-4BCF-93B5-EE4EBBDB5EC8}"/>
              </a:ext>
            </a:extLst>
          </p:cNvPr>
          <p:cNvPicPr>
            <a:picLocks noChangeAspect="1"/>
          </p:cNvPicPr>
          <p:nvPr/>
        </p:nvPicPr>
        <p:blipFill>
          <a:blip r:embed="rId2"/>
          <a:stretch>
            <a:fillRect/>
          </a:stretch>
        </p:blipFill>
        <p:spPr>
          <a:xfrm>
            <a:off x="973667" y="1742831"/>
            <a:ext cx="11457285" cy="39625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::after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108231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93303" y="1724596"/>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606471" y="188676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428743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CCFA07-86D0-4916-8A64-7F6DFA17B0BB}"/>
              </a:ext>
            </a:extLst>
          </p:cNvPr>
          <p:cNvPicPr>
            <a:picLocks noChangeAspect="1"/>
          </p:cNvPicPr>
          <p:nvPr/>
        </p:nvPicPr>
        <p:blipFill>
          <a:blip r:embed="rId2"/>
          <a:stretch>
            <a:fillRect/>
          </a:stretch>
        </p:blipFill>
        <p:spPr>
          <a:xfrm>
            <a:off x="906160" y="1742831"/>
            <a:ext cx="11150608" cy="382964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::before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9891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575076" y="1742831"/>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99537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A737DE-CF7C-450D-8794-33A19FE4AC50}"/>
              </a:ext>
            </a:extLst>
          </p:cNvPr>
          <p:cNvPicPr>
            <a:picLocks noChangeAspect="1"/>
          </p:cNvPicPr>
          <p:nvPr/>
        </p:nvPicPr>
        <p:blipFill>
          <a:blip r:embed="rId2"/>
          <a:stretch>
            <a:fillRect/>
          </a:stretch>
        </p:blipFill>
        <p:spPr>
          <a:xfrm>
            <a:off x="971198" y="1346133"/>
            <a:ext cx="9273470" cy="535239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::marker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1787890"/>
            <a:ext cx="2495776" cy="10230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664750" y="1326649"/>
            <a:ext cx="4579918" cy="4612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382215" y="123350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9731" y="2328584"/>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23466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Add to HTML page</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3"/>
            <a:ext cx="7688412"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There are three ways of inserting a style sheet:</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Inline CSS</a:t>
            </a:r>
          </a:p>
        </p:txBody>
      </p:sp>
    </p:spTree>
    <p:extLst>
      <p:ext uri="{BB962C8B-B14F-4D97-AF65-F5344CB8AC3E}">
        <p14:creationId xmlns:p14="http://schemas.microsoft.com/office/powerpoint/2010/main" val="1723498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3BDEA-806B-46FB-84D9-E0A921D12992}"/>
              </a:ext>
            </a:extLst>
          </p:cNvPr>
          <p:cNvPicPr>
            <a:picLocks noChangeAspect="1"/>
          </p:cNvPicPr>
          <p:nvPr/>
        </p:nvPicPr>
        <p:blipFill>
          <a:blip r:embed="rId2"/>
          <a:stretch>
            <a:fillRect/>
          </a:stretch>
        </p:blipFill>
        <p:spPr>
          <a:xfrm>
            <a:off x="1198191" y="1346132"/>
            <a:ext cx="9366372" cy="54102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::selection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95776" cy="87608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945036" y="2031665"/>
            <a:ext cx="4619527" cy="15751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09598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3C7E9CA-DDA8-4FC6-8559-58C46738064D}"/>
              </a:ext>
            </a:extLst>
          </p:cNvPr>
          <p:cNvPicPr>
            <a:picLocks noChangeAspect="1"/>
          </p:cNvPicPr>
          <p:nvPr/>
        </p:nvPicPr>
        <p:blipFill>
          <a:blip r:embed="rId2"/>
          <a:stretch>
            <a:fillRect/>
          </a:stretch>
        </p:blipFill>
        <p:spPr>
          <a:xfrm>
            <a:off x="1204912" y="1584591"/>
            <a:ext cx="8680180" cy="5137942"/>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11846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9CD7EC0-F01D-4D82-8CA1-385D41878E13}"/>
              </a:ext>
            </a:extLst>
          </p:cNvPr>
          <p:cNvPicPr>
            <a:picLocks noChangeAspect="1"/>
          </p:cNvPicPr>
          <p:nvPr/>
        </p:nvPicPr>
        <p:blipFill>
          <a:blip r:embed="rId2"/>
          <a:stretch>
            <a:fillRect/>
          </a:stretch>
        </p:blipFill>
        <p:spPr>
          <a:xfrm>
            <a:off x="1154320" y="1440765"/>
            <a:ext cx="10834480" cy="5065754"/>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24867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8F165-5D2B-426E-8E29-DD9ADBFC2877}"/>
              </a:ext>
            </a:extLst>
          </p:cNvPr>
          <p:cNvPicPr>
            <a:picLocks noChangeAspect="1"/>
          </p:cNvPicPr>
          <p:nvPr/>
        </p:nvPicPr>
        <p:blipFill>
          <a:blip r:embed="rId2"/>
          <a:stretch>
            <a:fillRect/>
          </a:stretch>
        </p:blipFill>
        <p:spPr>
          <a:xfrm>
            <a:off x="1138766" y="1439492"/>
            <a:ext cx="9914467" cy="529756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422151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26141-D7C4-4610-B9DD-31CD13E10D18}"/>
              </a:ext>
            </a:extLst>
          </p:cNvPr>
          <p:cNvPicPr>
            <a:picLocks noChangeAspect="1"/>
          </p:cNvPicPr>
          <p:nvPr/>
        </p:nvPicPr>
        <p:blipFill>
          <a:blip r:embed="rId2"/>
          <a:stretch>
            <a:fillRect/>
          </a:stretch>
        </p:blipFill>
        <p:spPr>
          <a:xfrm>
            <a:off x="1278467" y="1346132"/>
            <a:ext cx="9468860" cy="542133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175155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CAC31-0805-4C35-B37B-CD06F9932139}"/>
              </a:ext>
            </a:extLst>
          </p:cNvPr>
          <p:cNvPicPr>
            <a:picLocks noChangeAspect="1"/>
          </p:cNvPicPr>
          <p:nvPr/>
        </p:nvPicPr>
        <p:blipFill>
          <a:blip r:embed="rId2"/>
          <a:stretch>
            <a:fillRect/>
          </a:stretch>
        </p:blipFill>
        <p:spPr>
          <a:xfrm>
            <a:off x="1154320" y="1400090"/>
            <a:ext cx="8859438" cy="534424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20730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EF48343-9B1A-4CA7-9541-ADB194A2ED41}"/>
              </a:ext>
            </a:extLst>
          </p:cNvPr>
          <p:cNvPicPr>
            <a:picLocks noChangeAspect="1"/>
          </p:cNvPicPr>
          <p:nvPr/>
        </p:nvPicPr>
        <p:blipFill>
          <a:blip r:embed="rId2"/>
          <a:stretch>
            <a:fillRect/>
          </a:stretch>
        </p:blipFill>
        <p:spPr>
          <a:xfrm>
            <a:off x="1154320" y="1346132"/>
            <a:ext cx="8679008" cy="5301019"/>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691964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2334C-68F9-47DB-B536-5AD9ADC12B63}"/>
              </a:ext>
            </a:extLst>
          </p:cNvPr>
          <p:cNvPicPr>
            <a:picLocks noChangeAspect="1"/>
          </p:cNvPicPr>
          <p:nvPr/>
        </p:nvPicPr>
        <p:blipFill>
          <a:blip r:embed="rId2"/>
          <a:stretch>
            <a:fillRect/>
          </a:stretch>
        </p:blipFill>
        <p:spPr>
          <a:xfrm>
            <a:off x="1346092" y="1427290"/>
            <a:ext cx="8689868" cy="533757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1415715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Display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To control the layout of an HTML element, the CSS Display is used. </a:t>
            </a:r>
          </a:p>
          <a:p>
            <a:r>
              <a:rPr lang="en-US" dirty="0">
                <a:latin typeface="Segoe UI" panose="020B0502040204020203" pitchFamily="34" charset="0"/>
                <a:cs typeface="Segoe UI" panose="020B0502040204020203" pitchFamily="34" charset="0"/>
              </a:rPr>
              <a:t>On a web page, each element is a rectangular box. </a:t>
            </a:r>
          </a:p>
          <a:p>
            <a:r>
              <a:rPr lang="en-US" dirty="0">
                <a:latin typeface="Segoe UI" panose="020B0502040204020203" pitchFamily="34" charset="0"/>
                <a:cs typeface="Segoe UI" panose="020B0502040204020203" pitchFamily="34" charset="0"/>
              </a:rPr>
              <a:t>The behavior of the rectangular box is specified by the CSS property.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Syntax:</a:t>
            </a:r>
          </a:p>
        </p:txBody>
      </p:sp>
      <p:pic>
        <p:nvPicPr>
          <p:cNvPr id="6" name="Picture 5">
            <a:extLst>
              <a:ext uri="{FF2B5EF4-FFF2-40B4-BE49-F238E27FC236}">
                <a16:creationId xmlns:a16="http://schemas.microsoft.com/office/drawing/2014/main" id="{7DA4C153-E484-43E9-B092-4BDFF426BAFF}"/>
              </a:ext>
            </a:extLst>
          </p:cNvPr>
          <p:cNvPicPr>
            <a:picLocks noChangeAspect="1"/>
          </p:cNvPicPr>
          <p:nvPr/>
        </p:nvPicPr>
        <p:blipFill>
          <a:blip r:embed="rId2"/>
          <a:stretch>
            <a:fillRect/>
          </a:stretch>
        </p:blipFill>
        <p:spPr>
          <a:xfrm>
            <a:off x="1088496" y="3073929"/>
            <a:ext cx="2276475" cy="981075"/>
          </a:xfrm>
          <a:prstGeom prst="rect">
            <a:avLst/>
          </a:prstGeom>
          <a:ln w="57150">
            <a:solidFill>
              <a:srgbClr val="00B050"/>
            </a:solidFill>
          </a:ln>
        </p:spPr>
      </p:pic>
    </p:spTree>
    <p:extLst>
      <p:ext uri="{BB962C8B-B14F-4D97-AF65-F5344CB8AC3E}">
        <p14:creationId xmlns:p14="http://schemas.microsoft.com/office/powerpoint/2010/main" val="34038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Commonly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31393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Commonly used CSS display values used are listed below:</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run-in;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none;</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display:flex</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display:consents</a:t>
            </a:r>
            <a:r>
              <a:rPr lang="en-US" dirty="0">
                <a:latin typeface="Segoe UI" panose="020B0502040204020203" pitchFamily="34" charset="0"/>
                <a:cs typeface="Segoe UI" panose="020B0502040204020203" pitchFamily="34" charset="0"/>
              </a:rPr>
              <a:t> (MAGIC)</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67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Inline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1" y="1669833"/>
            <a:ext cx="9055573"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inline style may be used to apply a unique style for a single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use inline styles, add the style attribute to the relevant element.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style attribute can contain any CSS property.</a:t>
            </a:r>
          </a:p>
        </p:txBody>
      </p:sp>
      <p:pic>
        <p:nvPicPr>
          <p:cNvPr id="5" name="Picture 4">
            <a:extLst>
              <a:ext uri="{FF2B5EF4-FFF2-40B4-BE49-F238E27FC236}">
                <a16:creationId xmlns:a16="http://schemas.microsoft.com/office/drawing/2014/main" id="{1127CB6F-12DA-4B84-A2D9-B4DA6A72DFEE}"/>
              </a:ext>
            </a:extLst>
          </p:cNvPr>
          <p:cNvPicPr>
            <a:picLocks noChangeAspect="1"/>
          </p:cNvPicPr>
          <p:nvPr/>
        </p:nvPicPr>
        <p:blipFill>
          <a:blip r:embed="rId2"/>
          <a:stretch>
            <a:fillRect/>
          </a:stretch>
        </p:blipFill>
        <p:spPr>
          <a:xfrm>
            <a:off x="985071" y="3629580"/>
            <a:ext cx="6524625" cy="2457450"/>
          </a:xfrm>
          <a:prstGeom prst="rect">
            <a:avLst/>
          </a:prstGeom>
          <a:ln w="57150">
            <a:solidFill>
              <a:srgbClr val="0070C0"/>
            </a:solidFill>
          </a:ln>
        </p:spPr>
      </p:pic>
    </p:spTree>
    <p:extLst>
      <p:ext uri="{BB962C8B-B14F-4D97-AF65-F5344CB8AC3E}">
        <p14:creationId xmlns:p14="http://schemas.microsoft.com/office/powerpoint/2010/main" val="2366035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All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B9C305B-AFBC-4572-BF05-52D5CF0F1138}"/>
              </a:ext>
            </a:extLst>
          </p:cNvPr>
          <p:cNvPicPr>
            <a:picLocks noChangeAspect="1"/>
          </p:cNvPicPr>
          <p:nvPr/>
        </p:nvPicPr>
        <p:blipFill>
          <a:blip r:embed="rId2"/>
          <a:stretch>
            <a:fillRect/>
          </a:stretch>
        </p:blipFill>
        <p:spPr>
          <a:xfrm>
            <a:off x="1154320" y="1346132"/>
            <a:ext cx="4280520" cy="5418667"/>
          </a:xfrm>
          <a:prstGeom prst="rect">
            <a:avLst/>
          </a:prstGeom>
        </p:spPr>
      </p:pic>
      <p:pic>
        <p:nvPicPr>
          <p:cNvPr id="7" name="Picture 6">
            <a:extLst>
              <a:ext uri="{FF2B5EF4-FFF2-40B4-BE49-F238E27FC236}">
                <a16:creationId xmlns:a16="http://schemas.microsoft.com/office/drawing/2014/main" id="{0F58E926-FFF6-42AC-814B-753B905EA4D3}"/>
              </a:ext>
            </a:extLst>
          </p:cNvPr>
          <p:cNvPicPr>
            <a:picLocks noChangeAspect="1"/>
          </p:cNvPicPr>
          <p:nvPr/>
        </p:nvPicPr>
        <p:blipFill>
          <a:blip r:embed="rId3"/>
          <a:stretch>
            <a:fillRect/>
          </a:stretch>
        </p:blipFill>
        <p:spPr>
          <a:xfrm>
            <a:off x="6006245" y="1672934"/>
            <a:ext cx="5328356" cy="4809067"/>
          </a:xfrm>
          <a:prstGeom prst="rect">
            <a:avLst/>
          </a:prstGeom>
        </p:spPr>
      </p:pic>
    </p:spTree>
    <p:extLst>
      <p:ext uri="{BB962C8B-B14F-4D97-AF65-F5344CB8AC3E}">
        <p14:creationId xmlns:p14="http://schemas.microsoft.com/office/powerpoint/2010/main" val="103568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Flexbox</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EF0F688-5357-4C7D-9C16-C572A3CDC241}"/>
              </a:ext>
            </a:extLst>
          </p:cNvPr>
          <p:cNvSpPr txBox="1"/>
          <p:nvPr/>
        </p:nvSpPr>
        <p:spPr>
          <a:xfrm>
            <a:off x="1154320" y="1614500"/>
            <a:ext cx="6100232" cy="369332"/>
          </a:xfrm>
          <a:prstGeom prst="rect">
            <a:avLst/>
          </a:prstGeom>
          <a:noFill/>
        </p:spPr>
        <p:txBody>
          <a:bodyPr wrap="square">
            <a:spAutoFit/>
          </a:bodyPr>
          <a:lstStyle/>
          <a:p>
            <a:pPr algn="l"/>
            <a:r>
              <a:rPr lang="en-US" dirty="0">
                <a:solidFill>
                  <a:schemeClr val="tx1"/>
                </a:solidFill>
              </a:rPr>
              <a:t>https://css-tricks.com/snippets/css/a-guide-to-flexbox/</a:t>
            </a:r>
          </a:p>
        </p:txBody>
      </p:sp>
    </p:spTree>
    <p:extLst>
      <p:ext uri="{BB962C8B-B14F-4D97-AF65-F5344CB8AC3E}">
        <p14:creationId xmlns:p14="http://schemas.microsoft.com/office/powerpoint/2010/main" val="412395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4412552" cy="1754326"/>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An internal style sheet may be used if one single HTML page has a unique style.</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internal style is defined inside the &lt;style&gt; element, normally inside the head section.</a:t>
            </a:r>
          </a:p>
        </p:txBody>
      </p:sp>
      <p:pic>
        <p:nvPicPr>
          <p:cNvPr id="6" name="Picture 5">
            <a:extLst>
              <a:ext uri="{FF2B5EF4-FFF2-40B4-BE49-F238E27FC236}">
                <a16:creationId xmlns:a16="http://schemas.microsoft.com/office/drawing/2014/main" id="{BCA9D9E9-D5B6-46AA-978A-395BA154BB14}"/>
              </a:ext>
            </a:extLst>
          </p:cNvPr>
          <p:cNvPicPr>
            <a:picLocks noChangeAspect="1"/>
          </p:cNvPicPr>
          <p:nvPr/>
        </p:nvPicPr>
        <p:blipFill>
          <a:blip r:embed="rId2"/>
          <a:stretch>
            <a:fillRect/>
          </a:stretch>
        </p:blipFill>
        <p:spPr>
          <a:xfrm>
            <a:off x="6492053" y="833676"/>
            <a:ext cx="4714875" cy="5648325"/>
          </a:xfrm>
          <a:prstGeom prst="rect">
            <a:avLst/>
          </a:prstGeom>
          <a:ln w="57150">
            <a:solidFill>
              <a:srgbClr val="0070C0"/>
            </a:solidFill>
          </a:ln>
        </p:spPr>
      </p:pic>
    </p:spTree>
    <p:extLst>
      <p:ext uri="{BB962C8B-B14F-4D97-AF65-F5344CB8AC3E}">
        <p14:creationId xmlns:p14="http://schemas.microsoft.com/office/powerpoint/2010/main" val="30842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External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1477328"/>
          </a:xfrm>
          <a:prstGeom prst="rect">
            <a:avLst/>
          </a:prstGeom>
          <a:noFill/>
        </p:spPr>
        <p:txBody>
          <a:bodyPr wrap="square">
            <a:spAutoFit/>
          </a:bodyPr>
          <a:lstStyle/>
          <a:p>
            <a:r>
              <a:rPr lang="en-US" dirty="0"/>
              <a:t>With an external style sheet, you can change the look of an entire website by changing just one file!</a:t>
            </a:r>
          </a:p>
          <a:p>
            <a:endParaRPr lang="en-US" dirty="0"/>
          </a:p>
          <a:p>
            <a:r>
              <a:rPr lang="en-US" dirty="0"/>
              <a:t>Each HTML page must include a reference to the external style sheet file inside the &lt;link&gt; element, inside the head section.</a:t>
            </a:r>
          </a:p>
        </p:txBody>
      </p:sp>
      <p:pic>
        <p:nvPicPr>
          <p:cNvPr id="5" name="Picture 4">
            <a:extLst>
              <a:ext uri="{FF2B5EF4-FFF2-40B4-BE49-F238E27FC236}">
                <a16:creationId xmlns:a16="http://schemas.microsoft.com/office/drawing/2014/main" id="{D7AA0BF8-DC5B-43F8-9EC5-FA78F9929355}"/>
              </a:ext>
            </a:extLst>
          </p:cNvPr>
          <p:cNvPicPr>
            <a:picLocks noChangeAspect="1"/>
          </p:cNvPicPr>
          <p:nvPr/>
        </p:nvPicPr>
        <p:blipFill>
          <a:blip r:embed="rId2"/>
          <a:stretch>
            <a:fillRect/>
          </a:stretch>
        </p:blipFill>
        <p:spPr>
          <a:xfrm>
            <a:off x="985072" y="3309429"/>
            <a:ext cx="4448175" cy="3257550"/>
          </a:xfrm>
          <a:prstGeom prst="rect">
            <a:avLst/>
          </a:prstGeom>
          <a:ln w="57150">
            <a:solidFill>
              <a:srgbClr val="0070C0"/>
            </a:solidFill>
          </a:ln>
        </p:spPr>
      </p:pic>
      <p:pic>
        <p:nvPicPr>
          <p:cNvPr id="8" name="Picture 7">
            <a:extLst>
              <a:ext uri="{FF2B5EF4-FFF2-40B4-BE49-F238E27FC236}">
                <a16:creationId xmlns:a16="http://schemas.microsoft.com/office/drawing/2014/main" id="{FE821AC8-07DC-4168-B0D9-820F36077C82}"/>
              </a:ext>
            </a:extLst>
          </p:cNvPr>
          <p:cNvPicPr>
            <a:picLocks noChangeAspect="1"/>
          </p:cNvPicPr>
          <p:nvPr/>
        </p:nvPicPr>
        <p:blipFill>
          <a:blip r:embed="rId3"/>
          <a:stretch>
            <a:fillRect/>
          </a:stretch>
        </p:blipFill>
        <p:spPr>
          <a:xfrm>
            <a:off x="6927865" y="3376851"/>
            <a:ext cx="3343275" cy="3105150"/>
          </a:xfrm>
          <a:prstGeom prst="rect">
            <a:avLst/>
          </a:prstGeom>
          <a:ln w="57150">
            <a:solidFill>
              <a:srgbClr val="FFC000"/>
            </a:solidFill>
          </a:ln>
        </p:spPr>
      </p:pic>
      <p:sp>
        <p:nvSpPr>
          <p:cNvPr id="9" name="Rectangle 8">
            <a:extLst>
              <a:ext uri="{FF2B5EF4-FFF2-40B4-BE49-F238E27FC236}">
                <a16:creationId xmlns:a16="http://schemas.microsoft.com/office/drawing/2014/main" id="{938A69E6-5790-4004-9C4A-029D05D87AEF}"/>
              </a:ext>
            </a:extLst>
          </p:cNvPr>
          <p:cNvSpPr/>
          <p:nvPr/>
        </p:nvSpPr>
        <p:spPr>
          <a:xfrm>
            <a:off x="1038686" y="4136994"/>
            <a:ext cx="4296792" cy="31071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Multiple Style Sheets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some properties have been defined for the same selector (element) in different style sheets, the value from the </a:t>
            </a:r>
            <a:r>
              <a:rPr lang="en-US" b="1" dirty="0">
                <a:latin typeface="Segoe UI" panose="020B0502040204020203" pitchFamily="34" charset="0"/>
                <a:cs typeface="Segoe UI" panose="020B0502040204020203" pitchFamily="34" charset="0"/>
              </a:rPr>
              <a:t>last read style sheet will be used</a:t>
            </a:r>
            <a:r>
              <a:rPr lang="en-US" dirty="0">
                <a:latin typeface="Segoe UI" panose="020B0502040204020203" pitchFamily="34" charset="0"/>
                <a:cs typeface="Segoe UI" panose="020B0502040204020203" pitchFamily="34" charset="0"/>
              </a:rPr>
              <a:t>. </a:t>
            </a:r>
          </a:p>
        </p:txBody>
      </p:sp>
      <p:sp>
        <p:nvSpPr>
          <p:cNvPr id="7" name="TextBox 6">
            <a:extLst>
              <a:ext uri="{FF2B5EF4-FFF2-40B4-BE49-F238E27FC236}">
                <a16:creationId xmlns:a16="http://schemas.microsoft.com/office/drawing/2014/main" id="{B820B2BC-2DCA-4E6D-981E-F3B012C25097}"/>
              </a:ext>
            </a:extLst>
          </p:cNvPr>
          <p:cNvSpPr txBox="1"/>
          <p:nvPr/>
        </p:nvSpPr>
        <p:spPr>
          <a:xfrm>
            <a:off x="985072" y="2708519"/>
            <a:ext cx="9943340" cy="341632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What style will be used when there is more than one style specified for an HTML element?</a:t>
            </a:r>
          </a:p>
          <a:p>
            <a:endParaRPr lang="en-US" dirty="0">
              <a:latin typeface="Segoe UI" panose="020B0502040204020203" pitchFamily="34" charset="0"/>
              <a:cs typeface="Segoe UI" panose="020B0502040204020203" pitchFamily="34" charset="0"/>
            </a:endParaRPr>
          </a:p>
          <a:p>
            <a:r>
              <a:rPr lang="en-US" dirty="0"/>
              <a:t>All the styles in a page will "cascade" into a new "virtual" style sheet by the following rules, where number one has the highest priority:</a:t>
            </a:r>
          </a:p>
          <a:p>
            <a:endParaRPr lang="en-US" dirty="0"/>
          </a:p>
          <a:p>
            <a:pPr marL="342900" indent="-342900">
              <a:buFont typeface="+mj-lt"/>
              <a:buAutoNum type="arabicPeriod"/>
            </a:pPr>
            <a:r>
              <a:rPr lang="en-US" dirty="0"/>
              <a:t>Inline style (inside an HTML element)</a:t>
            </a:r>
          </a:p>
          <a:p>
            <a:pPr marL="342900" indent="-342900">
              <a:buFont typeface="+mj-lt"/>
              <a:buAutoNum type="arabicPeriod"/>
            </a:pPr>
            <a:r>
              <a:rPr lang="en-US" dirty="0"/>
              <a:t>External and internal style sheets (in the head section)</a:t>
            </a:r>
          </a:p>
          <a:p>
            <a:pPr marL="342900" indent="-342900">
              <a:buFont typeface="+mj-lt"/>
              <a:buAutoNum type="arabicPeriod"/>
            </a:pPr>
            <a:r>
              <a:rPr lang="en-US" dirty="0"/>
              <a:t>Browser default</a:t>
            </a:r>
          </a:p>
          <a:p>
            <a:endParaRPr lang="en-US" dirty="0"/>
          </a:p>
          <a:p>
            <a:r>
              <a:rPr lang="en-US" dirty="0"/>
              <a:t>So, </a:t>
            </a:r>
            <a:r>
              <a:rPr lang="en-US" b="1" dirty="0"/>
              <a:t>an inline style has the highest priority</a:t>
            </a:r>
            <a:r>
              <a:rPr lang="en-US" dirty="0"/>
              <a:t>, and will override external and internal styles and browser defaults.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15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static</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5078542-4468-4513-88E5-F8AD0B089596}"/>
              </a:ext>
            </a:extLst>
          </p:cNvPr>
          <p:cNvPicPr>
            <a:picLocks noChangeAspect="1"/>
          </p:cNvPicPr>
          <p:nvPr/>
        </p:nvPicPr>
        <p:blipFill>
          <a:blip r:embed="rId2"/>
          <a:stretch>
            <a:fillRect/>
          </a:stretch>
        </p:blipFill>
        <p:spPr>
          <a:xfrm>
            <a:off x="1154321" y="1455938"/>
            <a:ext cx="8652968" cy="5285875"/>
          </a:xfrm>
          <a:prstGeom prst="rect">
            <a:avLst/>
          </a:prstGeom>
          <a:ln w="57150">
            <a:solidFill>
              <a:srgbClr val="0070C0"/>
            </a:solidFill>
          </a:ln>
        </p:spPr>
      </p:pic>
    </p:spTree>
    <p:extLst>
      <p:ext uri="{BB962C8B-B14F-4D97-AF65-F5344CB8AC3E}">
        <p14:creationId xmlns:p14="http://schemas.microsoft.com/office/powerpoint/2010/main" val="2141053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6171</TotalTime>
  <Words>1563</Words>
  <Application>Microsoft Office PowerPoint</Application>
  <PresentationFormat>Widescreen</PresentationFormat>
  <Paragraphs>247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Segoe UI</vt:lpstr>
      <vt:lpstr>Trebuchet MS</vt:lpstr>
      <vt:lpstr>Wingdings 3</vt:lpstr>
      <vt:lpstr>Facet</vt:lpstr>
      <vt:lpstr>CSS</vt:lpstr>
      <vt:lpstr>PowerPoint Presentation</vt:lpstr>
      <vt:lpstr>PowerPoint Presentation</vt:lpstr>
      <vt:lpstr>CSS | Add to HTML page</vt:lpstr>
      <vt:lpstr>CSS | Inline CSS</vt:lpstr>
      <vt:lpstr>CSS | Internal CSS</vt:lpstr>
      <vt:lpstr>CSS | External CSS</vt:lpstr>
      <vt:lpstr>CSS | Multiple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 Selectors</vt:lpstr>
      <vt:lpstr>CSS | Element selectors</vt:lpstr>
      <vt:lpstr>CSS | Id selectors</vt:lpstr>
      <vt:lpstr>CSS | Class selectors</vt:lpstr>
      <vt:lpstr>CSS | Universal selectors</vt:lpstr>
      <vt:lpstr>CSS | Grouping selectors</vt:lpstr>
      <vt:lpstr>CSS | Combinator selectors</vt:lpstr>
      <vt:lpstr>CSS | Descendent Selector</vt:lpstr>
      <vt:lpstr>CSS | Child Selector</vt:lpstr>
      <vt:lpstr>CSS | Adjacent Sibling Selector (+)</vt:lpstr>
      <vt:lpstr>CSS | General Sibling Selector (~)</vt:lpstr>
      <vt:lpstr>CSS | Pseudo Classes Selector</vt:lpstr>
      <vt:lpstr>CSS | All Pseudo Classes</vt:lpstr>
      <vt:lpstr>CSS | :first-child</vt:lpstr>
      <vt:lpstr>CSS | ::nth-child</vt:lpstr>
      <vt:lpstr>CSS | ::nth-child – odd &amp; even</vt:lpstr>
      <vt:lpstr>CSS | Pseudo Element Selector</vt:lpstr>
      <vt:lpstr>CSS | All Pseudo Elements</vt:lpstr>
      <vt:lpstr>CSS | ::first-line</vt:lpstr>
      <vt:lpstr>CSS | ::first-letter</vt:lpstr>
      <vt:lpstr>CSS | ::after</vt:lpstr>
      <vt:lpstr>CSS | ::before</vt:lpstr>
      <vt:lpstr>CSS | ::marker</vt:lpstr>
      <vt:lpstr>CSS | ::selection</vt:lpstr>
      <vt:lpstr>CSS | [Attribute] Selector</vt:lpstr>
      <vt:lpstr>CSS | [Attribute=“value”] Selector</vt:lpstr>
      <vt:lpstr>CSS | [Attribute~=“value”] Selector</vt:lpstr>
      <vt:lpstr>CSS | [Attribute|=“value”] Selector</vt:lpstr>
      <vt:lpstr>CSS | [Attribute^=“value”] Selector</vt:lpstr>
      <vt:lpstr>CSS | [Attribute$=“value”] Selector</vt:lpstr>
      <vt:lpstr>CSS | [Attribute*=“value”] Selector</vt:lpstr>
      <vt:lpstr>CSS | Display</vt:lpstr>
      <vt:lpstr>CSS | Commonly display values</vt:lpstr>
      <vt:lpstr>CSS | All display values</vt:lpstr>
      <vt:lpstr>CSS | Flexbox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82</cp:revision>
  <dcterms:created xsi:type="dcterms:W3CDTF">2022-01-28T08:52:25Z</dcterms:created>
  <dcterms:modified xsi:type="dcterms:W3CDTF">2022-03-01T14:37:17Z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