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343" r:id="rId3"/>
    <p:sldId id="338" r:id="rId4"/>
    <p:sldId id="344" r:id="rId5"/>
    <p:sldId id="345" r:id="rId6"/>
    <p:sldId id="346" r:id="rId7"/>
    <p:sldId id="347" r:id="rId8"/>
    <p:sldId id="348" r:id="rId9"/>
    <p:sldId id="349" r:id="rId10"/>
    <p:sldId id="372" r:id="rId11"/>
    <p:sldId id="373" r:id="rId12"/>
    <p:sldId id="374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5" r:id="rId34"/>
    <p:sldId id="376" r:id="rId35"/>
    <p:sldId id="335" r:id="rId36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52"/>
    <a:srgbClr val="2643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89E5-94A8-4BFB-AF5D-63776A689619}" type="datetimeFigureOut">
              <a:rPr lang="pl-PL" smtClean="0"/>
              <a:pPr/>
              <a:t>06.06.2023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3A5B-E496-450D-9999-935F276168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5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5C40-7709-7D40-B47A-8508ED5FE75B}" type="datetimeFigureOut">
              <a:rPr lang="pl-PL" smtClean="0"/>
              <a:pPr/>
              <a:t>06.06.2023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4D64-BFD3-464E-8A52-07B4CA58294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2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463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2535161"/>
            <a:ext cx="8229599" cy="1026962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INSTERT TITLE </a:t>
            </a:r>
            <a:br>
              <a:rPr lang="pl-PL" dirty="0"/>
            </a:br>
            <a:r>
              <a:rPr lang="en-US" dirty="0"/>
              <a:t>OF THE PRESENTATION</a:t>
            </a:r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pl-PL" smtClean="0"/>
              <a:pPr/>
              <a:t>06.06.2023</a:t>
            </a:fld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676400" y="4774697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853640"/>
            <a:ext cx="4085063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638908" y="853641"/>
            <a:ext cx="4054640" cy="391362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Prostokąt 1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6" name="Symbol zastępczy tekstu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187148"/>
            <a:ext cx="2378075" cy="1538416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9" name="Symbol zastępczy tekstu 13"/>
          <p:cNvSpPr>
            <a:spLocks noGrp="1"/>
          </p:cNvSpPr>
          <p:nvPr>
            <p:ph type="body" sz="quarter" idx="16" hasCustomPrompt="1"/>
          </p:nvPr>
        </p:nvSpPr>
        <p:spPr>
          <a:xfrm>
            <a:off x="718751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87843"/>
            <a:ext cx="2378075" cy="339811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24" name="Symbol zastępczy tekstu 13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1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Symbol zastępczy tekstu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1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7" name="Symbol zastępczy tekstu 13"/>
          <p:cNvSpPr>
            <a:spLocks noGrp="1"/>
          </p:cNvSpPr>
          <p:nvPr>
            <p:ph type="body" sz="quarter" idx="21" hasCustomPrompt="1"/>
          </p:nvPr>
        </p:nvSpPr>
        <p:spPr>
          <a:xfrm>
            <a:off x="654806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651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38" name="Symbol zastępczy tekstu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7572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9" name="Symbol zastępczy tekstu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7572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1" name="Symbol zastępczy tekstu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3727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2" name="Symbol zastępczy tekstu 13"/>
          <p:cNvSpPr>
            <a:spLocks noGrp="1"/>
          </p:cNvSpPr>
          <p:nvPr>
            <p:ph type="body" sz="quarter" idx="26" hasCustomPrompt="1"/>
          </p:nvPr>
        </p:nvSpPr>
        <p:spPr>
          <a:xfrm>
            <a:off x="337572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iektu SmartArt 9"/>
          <p:cNvSpPr>
            <a:spLocks noGrp="1"/>
          </p:cNvSpPr>
          <p:nvPr>
            <p:ph type="dgm" sz="quarter" idx="15" hasCustomPrompt="1"/>
          </p:nvPr>
        </p:nvSpPr>
        <p:spPr>
          <a:xfrm>
            <a:off x="457199" y="853641"/>
            <a:ext cx="8236347" cy="3913622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SmartArt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wykresu 10"/>
          <p:cNvSpPr>
            <a:spLocks noGrp="1"/>
          </p:cNvSpPr>
          <p:nvPr>
            <p:ph type="chart" sz="quarter" idx="15" hasCustomPrompt="1"/>
          </p:nvPr>
        </p:nvSpPr>
        <p:spPr>
          <a:xfrm>
            <a:off x="457199" y="853641"/>
            <a:ext cx="8236347" cy="3913621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Graph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0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dirty="0">
                <a:solidFill>
                  <a:srgbClr val="B0BAC1"/>
                </a:solidFill>
              </a:defRPr>
            </a:lvl1pPr>
          </a:lstStyle>
          <a:p>
            <a:pPr marL="0" lvl="0" indent="0" algn="ctr"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0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 to print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en-GB" smtClean="0"/>
              <a:pPr/>
              <a:t>06/06/2023</a:t>
            </a:fld>
            <a:endParaRPr lang="en-GB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6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8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400" b="0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100" b="0" kern="1200" dirty="0" smtClean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mapa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105"/>
            <a:ext cx="8780662" cy="4172581"/>
          </a:xfrm>
          <a:prstGeom prst="rect">
            <a:avLst/>
          </a:prstGeom>
        </p:spPr>
      </p:pic>
      <p:sp>
        <p:nvSpPr>
          <p:cNvPr id="4" name="Owal 3"/>
          <p:cNvSpPr/>
          <p:nvPr userDrawn="1"/>
        </p:nvSpPr>
        <p:spPr>
          <a:xfrm>
            <a:off x="1344378" y="1384168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4613" y="1606734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4613" y="2068009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29" name="Owal 28"/>
          <p:cNvSpPr/>
          <p:nvPr userDrawn="1"/>
        </p:nvSpPr>
        <p:spPr>
          <a:xfrm>
            <a:off x="6716122" y="1245077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716357" y="1467643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716357" y="1928918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2" name="Owal 31"/>
          <p:cNvSpPr/>
          <p:nvPr userDrawn="1"/>
        </p:nvSpPr>
        <p:spPr>
          <a:xfrm>
            <a:off x="4489528" y="1066800"/>
            <a:ext cx="1339416" cy="13394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4489763" y="1289366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4489763" y="1750641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5" name="Owal 34"/>
          <p:cNvSpPr/>
          <p:nvPr userDrawn="1"/>
        </p:nvSpPr>
        <p:spPr>
          <a:xfrm>
            <a:off x="5080000" y="3016396"/>
            <a:ext cx="1339416" cy="1339416"/>
          </a:xfrm>
          <a:prstGeom prst="ellipse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6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235" y="3238962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080235" y="3700237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557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5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021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530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7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301702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0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3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5647473" y="1456952"/>
            <a:ext cx="304607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6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5647473" y="23396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9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5647473" y="31778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2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7473" y="403505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98421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5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6000759" y="14569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60652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6000759" y="23396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6000759" y="31778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6000759" y="40350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1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4" name="Prostokąt 2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0916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22" name="Symbol zastępczy tekstu 3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2471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23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1581528" y="122471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1581528" y="159579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1581528" y="196686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1581528" y="2337944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1581528" y="2709020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9" name="Symbol zastępczy tekstu 38"/>
          <p:cNvSpPr>
            <a:spLocks noGrp="1"/>
          </p:cNvSpPr>
          <p:nvPr>
            <p:ph type="body" sz="quarter" idx="34" hasCustomPrompt="1"/>
          </p:nvPr>
        </p:nvSpPr>
        <p:spPr>
          <a:xfrm>
            <a:off x="1581528" y="308009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0" name="Symbol zastępczy tekstu 38"/>
          <p:cNvSpPr>
            <a:spLocks noGrp="1"/>
          </p:cNvSpPr>
          <p:nvPr>
            <p:ph type="body" sz="quarter" idx="35" hasCustomPrompt="1"/>
          </p:nvPr>
        </p:nvSpPr>
        <p:spPr>
          <a:xfrm>
            <a:off x="1581528" y="345117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2" name="Symbol zastępczy tekstu 38"/>
          <p:cNvSpPr>
            <a:spLocks noGrp="1"/>
          </p:cNvSpPr>
          <p:nvPr>
            <p:ph type="body" sz="quarter" idx="36" hasCustomPrompt="1"/>
          </p:nvPr>
        </p:nvSpPr>
        <p:spPr>
          <a:xfrm>
            <a:off x="1581528" y="382224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3" name="Symbol zastępczy tekstu 38"/>
          <p:cNvSpPr>
            <a:spLocks noGrp="1"/>
          </p:cNvSpPr>
          <p:nvPr>
            <p:ph type="body" sz="quarter" idx="37" hasCustomPrompt="1"/>
          </p:nvPr>
        </p:nvSpPr>
        <p:spPr>
          <a:xfrm>
            <a:off x="457200" y="159579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4" name="Symbol zastępczy tekstu 38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63419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5" name="Symbol zastępczy tekstu 38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2334495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6" name="Symbol zastępczy tekstu 38"/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2711073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7" name="Symbol zastępczy tekstu 38"/>
          <p:cNvSpPr>
            <a:spLocks noGrp="1"/>
          </p:cNvSpPr>
          <p:nvPr>
            <p:ph type="body" sz="quarter" idx="41" hasCustomPrompt="1"/>
          </p:nvPr>
        </p:nvSpPr>
        <p:spPr>
          <a:xfrm>
            <a:off x="457199" y="307571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8" name="Symbol zastępczy tekstu 38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51707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9" name="Symbol zastępczy tekstu 38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81634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</p:spTree>
    <p:extLst>
      <p:ext uri="{BB962C8B-B14F-4D97-AF65-F5344CB8AC3E}">
        <p14:creationId xmlns:p14="http://schemas.microsoft.com/office/powerpoint/2010/main" val="617320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4465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76401" y="2015848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8" name="Symbol zastępczy tekstu 11"/>
          <p:cNvSpPr>
            <a:spLocks noGrp="1"/>
          </p:cNvSpPr>
          <p:nvPr>
            <p:ph type="body" sz="quarter" idx="25" hasCustomPrompt="1"/>
          </p:nvPr>
        </p:nvSpPr>
        <p:spPr>
          <a:xfrm>
            <a:off x="1676401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7" name="Symbol zastępczy tekstu 11"/>
          <p:cNvSpPr>
            <a:spLocks noGrp="1"/>
          </p:cNvSpPr>
          <p:nvPr>
            <p:ph type="body" sz="quarter" idx="36" hasCustomPrompt="1"/>
          </p:nvPr>
        </p:nvSpPr>
        <p:spPr>
          <a:xfrm>
            <a:off x="5856584" y="200847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9" name="Symbol zastępczy tekstu 11"/>
          <p:cNvSpPr>
            <a:spLocks noGrp="1"/>
          </p:cNvSpPr>
          <p:nvPr>
            <p:ph type="body" sz="quarter" idx="38" hasCustomPrompt="1"/>
          </p:nvPr>
        </p:nvSpPr>
        <p:spPr>
          <a:xfrm>
            <a:off x="5856584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4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5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3" name="Obraz 12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627" y="429950"/>
            <a:ext cx="2621423" cy="3705739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2"/>
          </p:nvPr>
        </p:nvSpPr>
        <p:spPr>
          <a:xfrm>
            <a:off x="5805488" y="758825"/>
            <a:ext cx="2305050" cy="3040063"/>
          </a:xfrm>
        </p:spPr>
        <p:txBody>
          <a:bodyPr anchor="ctr"/>
          <a:lstStyle>
            <a:lvl1pPr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7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4" name="Obraz 1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438" y="435800"/>
            <a:ext cx="1816309" cy="3699889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5843588" y="877888"/>
            <a:ext cx="1582737" cy="2809875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0"/>
            <a:endParaRPr lang="pl-PL" dirty="0"/>
          </a:p>
        </p:txBody>
      </p:sp>
      <p:pic>
        <p:nvPicPr>
          <p:cNvPr id="14" name="Obraz 13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222" y="435800"/>
            <a:ext cx="2622397" cy="3707116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3"/>
          </p:nvPr>
        </p:nvSpPr>
        <p:spPr>
          <a:xfrm>
            <a:off x="5040313" y="765174"/>
            <a:ext cx="2282825" cy="3060000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pic>
        <p:nvPicPr>
          <p:cNvPr id="15" name="Obraz 14" descr="iPhon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99" y="1861432"/>
            <a:ext cx="1120001" cy="2281484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7463767" y="2141538"/>
            <a:ext cx="972000" cy="1716087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641894"/>
            <a:ext cx="8236344" cy="2290004"/>
          </a:xfrm>
        </p:spPr>
        <p:txBody>
          <a:bodyPr anchor="b">
            <a:noAutofit/>
          </a:bodyPr>
          <a:lstStyle>
            <a:lvl1pPr algn="ctr">
              <a:defRPr sz="7400" b="1"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NAME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931501"/>
            <a:ext cx="8236344" cy="1573885"/>
          </a:xfrm>
        </p:spPr>
        <p:txBody>
          <a:bodyPr>
            <a:normAutofit/>
          </a:bodyPr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  <a:lvl2pPr algn="ctr">
              <a:buNone/>
              <a:defRPr>
                <a:solidFill>
                  <a:schemeClr val="bg1"/>
                </a:solidFill>
              </a:defRPr>
            </a:lvl2pPr>
            <a:lvl3pPr algn="ctr">
              <a:buNone/>
              <a:defRPr>
                <a:solidFill>
                  <a:schemeClr val="bg1"/>
                </a:solidFill>
              </a:defRPr>
            </a:lvl3pPr>
            <a:lvl4pPr algn="ctr">
              <a:buNone/>
              <a:defRPr>
                <a:solidFill>
                  <a:schemeClr val="bg1"/>
                </a:solidFill>
              </a:defRPr>
            </a:lvl4pPr>
            <a:lvl5pPr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6" name="Prostokąt 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65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15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21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2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921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338400"/>
            <a:ext cx="3784600" cy="7032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30143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2">
                    <a:alpha val="40000"/>
                  </a:schemeClr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55643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3" name="Prostokąt 12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5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2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77509" y="1157643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89" y="186844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1" name="Symbol zastępczy tekstu 38"/>
          <p:cNvSpPr>
            <a:spLocks noGrp="1"/>
          </p:cNvSpPr>
          <p:nvPr>
            <p:ph type="body" sz="quarter" idx="17" hasCustomPrompt="1"/>
          </p:nvPr>
        </p:nvSpPr>
        <p:spPr>
          <a:xfrm>
            <a:off x="477509" y="2613000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4" name="Symbol zastępczy tekstu 38"/>
          <p:cNvSpPr>
            <a:spLocks noGrp="1"/>
          </p:cNvSpPr>
          <p:nvPr>
            <p:ph type="body" sz="quarter" idx="20" hasCustomPrompt="1"/>
          </p:nvPr>
        </p:nvSpPr>
        <p:spPr>
          <a:xfrm>
            <a:off x="477493" y="336077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7" name="Symbol zastępczy tekstu 38"/>
          <p:cNvSpPr>
            <a:spLocks noGrp="1"/>
          </p:cNvSpPr>
          <p:nvPr>
            <p:ph type="body" sz="quarter" idx="23" hasCustomPrompt="1"/>
          </p:nvPr>
        </p:nvSpPr>
        <p:spPr>
          <a:xfrm>
            <a:off x="477493" y="409095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8792"/>
            <a:ext cx="8229600" cy="693074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5359400" y="338400"/>
            <a:ext cx="3784600" cy="70322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6108701" y="1492368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11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108701" y="2317868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5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3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solidFill>
            <a:srgbClr val="26437E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solidFill>
            <a:srgbClr val="26437E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95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4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93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36200" y="2650036"/>
            <a:ext cx="3535356" cy="703223"/>
          </a:xfrm>
          <a:solidFill>
            <a:srgbClr val="FFFFFF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536200" y="737238"/>
            <a:ext cx="3535356" cy="1898650"/>
          </a:xfrm>
          <a:solidFill>
            <a:srgbClr val="FFFFFF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227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/>
          <p:cNvSpPr/>
          <p:nvPr userDrawn="1"/>
        </p:nvSpPr>
        <p:spPr>
          <a:xfrm>
            <a:off x="3656012" y="0"/>
            <a:ext cx="3659981" cy="17113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656013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0" name="Symbol zastępczy obrazu 7"/>
          <p:cNvSpPr>
            <a:spLocks noGrp="1"/>
          </p:cNvSpPr>
          <p:nvPr>
            <p:ph type="pic" sz="quarter" idx="12" hasCustomPrompt="1"/>
          </p:nvPr>
        </p:nvSpPr>
        <p:spPr>
          <a:xfrm>
            <a:off x="3656013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3" hasCustomPrompt="1"/>
          </p:nvPr>
        </p:nvSpPr>
        <p:spPr>
          <a:xfrm>
            <a:off x="5484020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14" hasCustomPrompt="1"/>
          </p:nvPr>
        </p:nvSpPr>
        <p:spPr>
          <a:xfrm>
            <a:off x="1828006" y="3422650"/>
            <a:ext cx="3656014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1711325"/>
            <a:ext cx="1828006" cy="343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7315994" y="3422650"/>
            <a:ext cx="1828006" cy="172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ymbol zastępczy tekstu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15545" y="208365"/>
            <a:ext cx="2490419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18" hasCustomPrompt="1"/>
          </p:nvPr>
        </p:nvSpPr>
        <p:spPr>
          <a:xfrm>
            <a:off x="5484020" y="3422650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9" name="Symbol zastępczy tekstu 15"/>
          <p:cNvSpPr>
            <a:spLocks noGrp="1"/>
          </p:cNvSpPr>
          <p:nvPr>
            <p:ph type="body" sz="quarter" idx="20" hasCustomPrompt="1"/>
          </p:nvPr>
        </p:nvSpPr>
        <p:spPr>
          <a:xfrm>
            <a:off x="3715545" y="553318"/>
            <a:ext cx="2490419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tekstu 15"/>
          <p:cNvSpPr>
            <a:spLocks noGrp="1"/>
          </p:cNvSpPr>
          <p:nvPr>
            <p:ph type="body" sz="quarter" idx="21" hasCustomPrompt="1"/>
          </p:nvPr>
        </p:nvSpPr>
        <p:spPr>
          <a:xfrm>
            <a:off x="59534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5" name="Symbol zastępczy tekstu 15"/>
          <p:cNvSpPr>
            <a:spLocks noGrp="1"/>
          </p:cNvSpPr>
          <p:nvPr>
            <p:ph type="body" sz="quarter" idx="22" hasCustomPrompt="1"/>
          </p:nvPr>
        </p:nvSpPr>
        <p:spPr>
          <a:xfrm>
            <a:off x="59534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15"/>
          <p:cNvSpPr>
            <a:spLocks noGrp="1"/>
          </p:cNvSpPr>
          <p:nvPr>
            <p:ph type="body" sz="quarter" idx="23" hasCustomPrompt="1"/>
          </p:nvPr>
        </p:nvSpPr>
        <p:spPr>
          <a:xfrm>
            <a:off x="7375528" y="3631015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9" name="Symbol zastępczy tekstu 15"/>
          <p:cNvSpPr>
            <a:spLocks noGrp="1"/>
          </p:cNvSpPr>
          <p:nvPr>
            <p:ph type="body" sz="quarter" idx="24" hasCustomPrompt="1"/>
          </p:nvPr>
        </p:nvSpPr>
        <p:spPr>
          <a:xfrm>
            <a:off x="7375528" y="3975968"/>
            <a:ext cx="1617876" cy="7050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Prostokąt 31"/>
          <p:cNvSpPr/>
          <p:nvPr userDrawn="1"/>
        </p:nvSpPr>
        <p:spPr>
          <a:xfrm>
            <a:off x="7315994" y="-18"/>
            <a:ext cx="1828006" cy="34226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ymbol zastępczy tekstu 15"/>
          <p:cNvSpPr>
            <a:spLocks noGrp="1"/>
          </p:cNvSpPr>
          <p:nvPr>
            <p:ph type="body" sz="quarter" idx="25" hasCustomPrompt="1"/>
          </p:nvPr>
        </p:nvSpPr>
        <p:spPr>
          <a:xfrm>
            <a:off x="7375528" y="208347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34" name="Symbol zastępczy tekstu 15"/>
          <p:cNvSpPr>
            <a:spLocks noGrp="1"/>
          </p:cNvSpPr>
          <p:nvPr>
            <p:ph type="body" sz="quarter" idx="26" hasCustomPrompt="1"/>
          </p:nvPr>
        </p:nvSpPr>
        <p:spPr>
          <a:xfrm>
            <a:off x="7375528" y="553300"/>
            <a:ext cx="1617876" cy="72443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2" name="Prostokąt 41"/>
          <p:cNvSpPr/>
          <p:nvPr userDrawn="1"/>
        </p:nvSpPr>
        <p:spPr>
          <a:xfrm>
            <a:off x="1828007" y="1711325"/>
            <a:ext cx="1828006" cy="17208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ymbol zastępczy tekstu 15"/>
          <p:cNvSpPr>
            <a:spLocks noGrp="1"/>
          </p:cNvSpPr>
          <p:nvPr>
            <p:ph type="body" sz="quarter" idx="27" hasCustomPrompt="1"/>
          </p:nvPr>
        </p:nvSpPr>
        <p:spPr>
          <a:xfrm>
            <a:off x="1887541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44" name="Symbol zastępczy tekstu 15"/>
          <p:cNvSpPr>
            <a:spLocks noGrp="1"/>
          </p:cNvSpPr>
          <p:nvPr>
            <p:ph type="body" sz="quarter" idx="28" hasCustomPrompt="1"/>
          </p:nvPr>
        </p:nvSpPr>
        <p:spPr>
          <a:xfrm>
            <a:off x="1887541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1047625" y="0"/>
            <a:ext cx="3140188" cy="51435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1205071" y="2217496"/>
            <a:ext cx="2825296" cy="93071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2"/>
          <p:cNvSpPr>
            <a:spLocks noGrp="1"/>
          </p:cNvSpPr>
          <p:nvPr>
            <p:ph type="title" hasCustomPrompt="1"/>
          </p:nvPr>
        </p:nvSpPr>
        <p:spPr>
          <a:xfrm>
            <a:off x="1205071" y="1020282"/>
            <a:ext cx="2825296" cy="11972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3140188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sp>
        <p:nvSpPr>
          <p:cNvPr id="1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7"/>
          </a:xfrm>
          <a:solidFill>
            <a:schemeClr val="tx1">
              <a:alpha val="95000"/>
            </a:schemeClr>
          </a:solidFill>
        </p:spPr>
        <p:txBody>
          <a:bodyPr anchor="ctr">
            <a:normAutofit/>
          </a:bodyPr>
          <a:lstStyle>
            <a:lvl1pPr algn="l">
              <a:defRPr sz="1800" b="0" baseline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>
            <a:off x="0" y="4261651"/>
            <a:ext cx="9144000" cy="8818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Prostokąt 11"/>
          <p:cNvSpPr/>
          <p:nvPr userDrawn="1"/>
        </p:nvSpPr>
        <p:spPr>
          <a:xfrm flipV="1">
            <a:off x="0" y="4215930"/>
            <a:ext cx="9144000" cy="457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8"/>
          </a:xfrm>
        </p:spPr>
        <p:txBody>
          <a:bodyPr anchor="ctr"/>
          <a:lstStyle>
            <a:lvl1pPr algn="l">
              <a:defRPr b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3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3630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55280" y="140597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22" y="4717359"/>
            <a:ext cx="800100" cy="122537"/>
          </a:xfrm>
          <a:prstGeom prst="rect">
            <a:avLst/>
          </a:prstGeom>
        </p:spPr>
      </p:pic>
      <p:sp>
        <p:nvSpPr>
          <p:cNvPr id="9" name="Symbol zastępczy tekstu 38"/>
          <p:cNvSpPr>
            <a:spLocks noGrp="1"/>
          </p:cNvSpPr>
          <p:nvPr>
            <p:ph type="body" sz="quarter" idx="26" hasCustomPrompt="1"/>
          </p:nvPr>
        </p:nvSpPr>
        <p:spPr>
          <a:xfrm>
            <a:off x="455280" y="177565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38"/>
          <p:cNvSpPr>
            <a:spLocks noGrp="1"/>
          </p:cNvSpPr>
          <p:nvPr>
            <p:ph type="body" sz="quarter" idx="27" hasCustomPrompt="1"/>
          </p:nvPr>
        </p:nvSpPr>
        <p:spPr>
          <a:xfrm>
            <a:off x="453360" y="2145333"/>
            <a:ext cx="7965038" cy="279757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Symbol zastępczy tekstu 38"/>
          <p:cNvSpPr>
            <a:spLocks noGrp="1"/>
          </p:cNvSpPr>
          <p:nvPr>
            <p:ph type="body" sz="quarter" idx="28" hasCustomPrompt="1"/>
          </p:nvPr>
        </p:nvSpPr>
        <p:spPr>
          <a:xfrm>
            <a:off x="459104" y="2499301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4" name="Symbol zastępczy tekstu 38"/>
          <p:cNvSpPr>
            <a:spLocks noGrp="1"/>
          </p:cNvSpPr>
          <p:nvPr>
            <p:ph type="body" sz="quarter" idx="29" hasCustomPrompt="1"/>
          </p:nvPr>
        </p:nvSpPr>
        <p:spPr>
          <a:xfrm>
            <a:off x="457184" y="2868978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024" y="323865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459104" y="360833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462944" y="397800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024" y="434768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98403"/>
            <a:ext cx="8229600" cy="703463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5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36344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8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1600200"/>
            <a:ext cx="8236347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30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 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  <p:sp>
        <p:nvSpPr>
          <p:cNvPr id="6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8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Thank you and socia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2066925" y="1335547"/>
            <a:ext cx="5010150" cy="77346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66925" y="2108660"/>
            <a:ext cx="5010150" cy="50916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l-PL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INSERT SUBTITLE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23" name="Prostokąt 22"/>
          <p:cNvSpPr/>
          <p:nvPr userDrawn="1"/>
        </p:nvSpPr>
        <p:spPr>
          <a:xfrm>
            <a:off x="0" y="3893770"/>
            <a:ext cx="9144000" cy="124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tekstu 12"/>
          <p:cNvSpPr>
            <a:spLocks noGrp="1"/>
          </p:cNvSpPr>
          <p:nvPr>
            <p:ph type="body" sz="quarter" idx="11" hasCustomPrompt="1"/>
          </p:nvPr>
        </p:nvSpPr>
        <p:spPr>
          <a:xfrm>
            <a:off x="765130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facebook.com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5" name="Picture 6" descr="C:\Users\Dominik\Downloads\Social_Icons\facebook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58" y="4329978"/>
            <a:ext cx="327172" cy="327172"/>
          </a:xfrm>
          <a:prstGeom prst="rect">
            <a:avLst/>
          </a:prstGeom>
          <a:noFill/>
        </p:spPr>
      </p:pic>
      <p:sp>
        <p:nvSpPr>
          <p:cNvPr id="26" name="Symbol zastępczy tekstu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98148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twitter.com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8" name="Picture 4" descr="C:\Users\Dominik\Downloads\Social_Icons\twitter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0976" y="4329978"/>
            <a:ext cx="327172" cy="327172"/>
          </a:xfrm>
          <a:prstGeom prst="rect">
            <a:avLst/>
          </a:prstGeom>
          <a:noFill/>
        </p:spPr>
      </p:pic>
      <p:sp>
        <p:nvSpPr>
          <p:cNvPr id="29" name="Symbol zastępczy tekstu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43863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youtube.com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33" name="Picture 5" descr="C:\Users\Dominik\Downloads\Social_Icons\youtube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6691" y="4329978"/>
            <a:ext cx="327172" cy="327172"/>
          </a:xfrm>
          <a:prstGeom prst="rect">
            <a:avLst/>
          </a:prstGeom>
          <a:noFill/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384805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80548-B774-40C8-B971-1E6E3F9543BC}" type="datetimeFigureOut">
              <a:rPr lang="pl-PL" smtClean="0"/>
              <a:pPr/>
              <a:t>06.06.2023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FA97D-71A1-40BF-BC72-38FF2BF2831D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312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Tytuł 1"/>
          <p:cNvSpPr>
            <a:spLocks noGrp="1"/>
          </p:cNvSpPr>
          <p:nvPr>
            <p:ph type="ctrTitle" hasCustomPrompt="1"/>
          </p:nvPr>
        </p:nvSpPr>
        <p:spPr>
          <a:xfrm>
            <a:off x="641350" y="2568574"/>
            <a:ext cx="7861300" cy="38611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600" b="1" baseline="0">
                <a:solidFill>
                  <a:srgbClr val="009DE0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641350" y="2971386"/>
            <a:ext cx="7861300" cy="335575"/>
          </a:xfrm>
        </p:spPr>
        <p:txBody>
          <a:bodyPr>
            <a:normAutofit/>
          </a:bodyPr>
          <a:lstStyle>
            <a:lvl1pPr marL="0" indent="0" algn="ctr">
              <a:buNone/>
              <a:defRPr sz="13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41350" y="3340100"/>
            <a:ext cx="7861300" cy="1098550"/>
          </a:xfrm>
        </p:spPr>
        <p:txBody>
          <a:bodyPr>
            <a:noAutofit/>
          </a:bodyPr>
          <a:lstStyle>
            <a:lvl1pPr marL="0" indent="0" algn="ctr">
              <a:buNone/>
              <a:defRPr lang="pl-PL" sz="10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900">
                <a:solidFill>
                  <a:srgbClr val="FFFFFF"/>
                </a:solidFill>
              </a:defRPr>
            </a:lvl2pPr>
            <a:lvl3pPr marL="914400" indent="0">
              <a:buNone/>
              <a:defRPr sz="900">
                <a:solidFill>
                  <a:srgbClr val="FFFFFF"/>
                </a:solidFill>
              </a:defRPr>
            </a:lvl3pPr>
            <a:lvl4pPr marL="1371600" indent="0">
              <a:buNone/>
              <a:defRPr sz="900">
                <a:solidFill>
                  <a:srgbClr val="FFFFFF"/>
                </a:solidFill>
              </a:defRPr>
            </a:lvl4pPr>
            <a:lvl5pPr marL="1828800" indent="0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3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2" hasCustomPrompt="1"/>
          </p:nvPr>
        </p:nvSpPr>
        <p:spPr>
          <a:xfrm>
            <a:off x="714348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6794500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2663026"/>
            <a:ext cx="1638300" cy="285750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39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034066"/>
            <a:ext cx="1638300" cy="161006"/>
          </a:xfr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2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5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4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457200" y="117756"/>
            <a:ext cx="8229600" cy="684110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raz 6" descr="logo_clien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731" y="95656"/>
            <a:ext cx="1412419" cy="706210"/>
          </a:xfrm>
          <a:prstGeom prst="rect">
            <a:avLst/>
          </a:prstGeom>
        </p:spPr>
      </p:pic>
      <p:sp>
        <p:nvSpPr>
          <p:cNvPr id="8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676400" y="4767263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74050" y="4822826"/>
            <a:ext cx="412749" cy="19685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58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98" r:id="rId2"/>
    <p:sldLayoutId id="2147483672" r:id="rId3"/>
    <p:sldLayoutId id="2147483778" r:id="rId4"/>
    <p:sldLayoutId id="2147483791" r:id="rId5"/>
    <p:sldLayoutId id="2147483666" r:id="rId6"/>
    <p:sldLayoutId id="2147483794" r:id="rId7"/>
    <p:sldLayoutId id="2147483650" r:id="rId8"/>
    <p:sldLayoutId id="2147483796" r:id="rId9"/>
    <p:sldLayoutId id="2147483782" r:id="rId10"/>
    <p:sldLayoutId id="2147483664" r:id="rId11"/>
    <p:sldLayoutId id="2147483739" r:id="rId12"/>
    <p:sldLayoutId id="2147483738" r:id="rId13"/>
    <p:sldLayoutId id="2147483693" r:id="rId14"/>
    <p:sldLayoutId id="2147483695" r:id="rId15"/>
    <p:sldLayoutId id="2147483691" r:id="rId16"/>
    <p:sldLayoutId id="2147483787" r:id="rId17"/>
    <p:sldLayoutId id="2147483784" r:id="rId18"/>
    <p:sldLayoutId id="2147483789" r:id="rId19"/>
    <p:sldLayoutId id="2147483783" r:id="rId20"/>
    <p:sldLayoutId id="2147483788" r:id="rId21"/>
    <p:sldLayoutId id="2147483703" r:id="rId22"/>
    <p:sldLayoutId id="2147483681" r:id="rId23"/>
    <p:sldLayoutId id="2147483799" r:id="rId24"/>
    <p:sldLayoutId id="2147483779" r:id="rId25"/>
    <p:sldLayoutId id="2147483800" r:id="rId26"/>
    <p:sldLayoutId id="2147483683" r:id="rId27"/>
    <p:sldLayoutId id="2147483801" r:id="rId28"/>
    <p:sldLayoutId id="2147483745" r:id="rId29"/>
    <p:sldLayoutId id="2147483802" r:id="rId30"/>
    <p:sldLayoutId id="2147483684" r:id="rId31"/>
    <p:sldLayoutId id="2147483803" r:id="rId32"/>
    <p:sldLayoutId id="2147483772" r:id="rId33"/>
    <p:sldLayoutId id="2147483773" r:id="rId34"/>
    <p:sldLayoutId id="2147483774" r:id="rId35"/>
    <p:sldLayoutId id="2147483726" r:id="rId36"/>
    <p:sldLayoutId id="2147483677" r:id="rId37"/>
    <p:sldLayoutId id="2147483706" r:id="rId38"/>
    <p:sldLayoutId id="2147483680" r:id="rId39"/>
    <p:sldLayoutId id="2147483702" r:id="rId40"/>
    <p:sldLayoutId id="2147483712" r:id="rId41"/>
    <p:sldLayoutId id="2147483786" r:id="rId42"/>
    <p:sldLayoutId id="2147483785" r:id="rId43"/>
    <p:sldLayoutId id="2147483741" r:id="rId44"/>
    <p:sldLayoutId id="2147483717" r:id="rId45"/>
    <p:sldLayoutId id="2147483718" r:id="rId46"/>
    <p:sldLayoutId id="2147483719" r:id="rId47"/>
    <p:sldLayoutId id="2147483723" r:id="rId48"/>
    <p:sldLayoutId id="2147483795" r:id="rId49"/>
    <p:sldLayoutId id="2147483668" r:id="rId50"/>
    <p:sldLayoutId id="2147483770" r:id="rId51"/>
    <p:sldLayoutId id="2147483678" r:id="rId52"/>
    <p:sldLayoutId id="2147483679" r:id="rId53"/>
    <p:sldLayoutId id="2147483737" r:id="rId54"/>
    <p:sldLayoutId id="2147483804" r:id="rId55"/>
  </p:sldLayoutIdLst>
  <p:txStyles>
    <p:titleStyle>
      <a:lvl1pPr algn="ctr" defTabSz="457200" rtl="0" eaLnBrk="1" latinLnBrk="0" hangingPunct="1">
        <a:spcBef>
          <a:spcPct val="0"/>
        </a:spcBef>
        <a:buNone/>
        <a:defRPr lang="pl-PL" sz="20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lang="pl-PL" sz="1800" b="1" kern="120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pl-PL" sz="16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Badanie_statystyczne" TargetMode="External"/><Relationship Id="rId2" Type="http://schemas.openxmlformats.org/officeDocument/2006/relationships/hyperlink" Target="http://pl.wikipedia.org/wiki/Statystyka" TargetMode="Externa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l.wikipedia.org/wiki/Szereg_rozdzielczy" TargetMode="External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Wielobok_liczebno%C5%9Bci" TargetMode="External"/><Relationship Id="rId7" Type="http://schemas.openxmlformats.org/officeDocument/2006/relationships/hyperlink" Target="http://pl.wikipedia.org/wiki/Krzywa_Lorenza" TargetMode="External"/><Relationship Id="rId2" Type="http://schemas.openxmlformats.org/officeDocument/2006/relationships/hyperlink" Target="http://pl.wikipedia.org/wiki/Histogram" TargetMode="External"/><Relationship Id="rId1" Type="http://schemas.openxmlformats.org/officeDocument/2006/relationships/slideLayout" Target="../slideLayouts/slideLayout55.xml"/><Relationship Id="rId6" Type="http://schemas.openxmlformats.org/officeDocument/2006/relationships/hyperlink" Target="http://pl.wikipedia.org/w/index.php?title=Statystyka_pozycyjna&amp;action=edit&amp;redlink=1" TargetMode="External"/><Relationship Id="rId5" Type="http://schemas.openxmlformats.org/officeDocument/2006/relationships/hyperlink" Target="http://pl.wikipedia.org/wiki/Wykres_pude%C5%82kowy" TargetMode="External"/><Relationship Id="rId4" Type="http://schemas.openxmlformats.org/officeDocument/2006/relationships/hyperlink" Target="http://pl.wikipedia.org/wiki/Krzywa_liczebno%C5%9Bc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Miara_asymetrii_rozk%C5%82adu" TargetMode="External"/><Relationship Id="rId2" Type="http://schemas.openxmlformats.org/officeDocument/2006/relationships/hyperlink" Target="http://pl.wikipedia.org/wiki/Rozk%C5%82ad_empiryczny" TargetMode="External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4" Type="http://schemas.openxmlformats.org/officeDocument/2006/relationships/hyperlink" Target="mailto:mail.szkolenia@comarch.p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.wikipedia.org/wiki/Ca%C5%82ka_Lebesgue'a" TargetMode="External"/><Relationship Id="rId2" Type="http://schemas.openxmlformats.org/officeDocument/2006/relationships/hyperlink" Target="http://pl.wikipedia.org/wiki/Prawdopodobie%C5%84stwo" TargetMode="External"/><Relationship Id="rId1" Type="http://schemas.openxmlformats.org/officeDocument/2006/relationships/slideLayout" Target="../slideLayouts/slideLayout55.xml"/><Relationship Id="rId4" Type="http://schemas.openxmlformats.org/officeDocument/2006/relationships/hyperlink" Target="http://pl.wikipedia.org/wiki/Rozk%C5%82ad_prawdopodobie%C5%84stw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GB" dirty="0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SZKOLENIE:  MS Excel - analiza statystyczna</a:t>
            </a:r>
            <a:endParaRPr lang="en-GB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457200" y="4127525"/>
            <a:ext cx="4000500" cy="279757"/>
          </a:xfrm>
        </p:spPr>
        <p:txBody>
          <a:bodyPr/>
          <a:lstStyle/>
          <a:p>
            <a:r>
              <a:rPr lang="pl-PL" dirty="0"/>
              <a:t>Marcin Albiniak</a:t>
            </a:r>
            <a:endParaRPr lang="en-GB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1"/>
          </p:nvPr>
        </p:nvSpPr>
        <p:spPr>
          <a:xfrm>
            <a:off x="457200" y="4407282"/>
            <a:ext cx="4000500" cy="279757"/>
          </a:xfrm>
        </p:spPr>
        <p:txBody>
          <a:bodyPr/>
          <a:lstStyle/>
          <a:p>
            <a:r>
              <a:rPr lang="pl-PL" dirty="0"/>
              <a:t>trener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8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l-PL" b="1" dirty="0"/>
              <a:t>Rozkład Poissona</a:t>
            </a:r>
            <a:r>
              <a:rPr lang="pl-PL" dirty="0"/>
              <a:t> – dyskretny rozkład prawdopodobieństwa, wyrażający prawdopodobieństwo szeregu wydarzeń mających miejsce w określonym czasie, gdy te wydarzenia występują ze znaną średnią częstotliwością i w sposób niezależny od czasu jaki upłynął od ostatniego zajścia takiego zdarzenia. Rozkład Poissona można również stosować w odniesieniu do liczby zdarzeń w innych określonych przedziałach, takich jak odległość, powierzchnia lub objętość. 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Rozkad</a:t>
            </a:r>
            <a:r>
              <a:rPr lang="pl-PL" dirty="0"/>
              <a:t> Poissona</a:t>
            </a:r>
          </a:p>
        </p:txBody>
      </p:sp>
    </p:spTree>
    <p:extLst>
      <p:ext uri="{BB962C8B-B14F-4D97-AF65-F5344CB8AC3E}">
        <p14:creationId xmlns:p14="http://schemas.microsoft.com/office/powerpoint/2010/main" val="382904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853678" y="1332667"/>
            <a:ext cx="6143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Jeśli oczekiwaną liczbą zdarzeń w tym przedziale jest </a:t>
            </a:r>
            <a:r>
              <a:rPr lang="el-GR" dirty="0"/>
              <a:t>λ , </a:t>
            </a:r>
            <a:r>
              <a:rPr lang="pl-PL" dirty="0"/>
              <a:t>to prawdopodobieństwo, że jest dokładnie k wystąpień, gdzie k jest nieujemną liczbą całkowitą, k = 0 , 1 , 2 , … jest równe </a:t>
            </a:r>
          </a:p>
        </p:txBody>
      </p:sp>
      <p:pic>
        <p:nvPicPr>
          <p:cNvPr id="16" name="Obraz 15"/>
          <p:cNvPicPr>
            <a:picLocks noChangeAspect="1"/>
          </p:cNvPicPr>
          <p:nvPr/>
        </p:nvPicPr>
        <p:blipFill rotWithShape="1">
          <a:blip r:embed="rId2"/>
          <a:srcRect l="23356" t="35371" r="58175" b="51788"/>
          <a:stretch/>
        </p:blipFill>
        <p:spPr>
          <a:xfrm>
            <a:off x="2578100" y="3063798"/>
            <a:ext cx="2947070" cy="11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0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 rotWithShape="1">
          <a:blip r:embed="rId2"/>
          <a:srcRect l="59742" t="17732" r="6028" b="25283"/>
          <a:stretch/>
        </p:blipFill>
        <p:spPr>
          <a:xfrm>
            <a:off x="2133600" y="459811"/>
            <a:ext cx="4876800" cy="435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03713" y="400639"/>
            <a:ext cx="16514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Statystyka Opisowa</a:t>
            </a:r>
          </a:p>
        </p:txBody>
      </p:sp>
      <p:sp>
        <p:nvSpPr>
          <p:cNvPr id="3" name="Prostokąt 2"/>
          <p:cNvSpPr/>
          <p:nvPr/>
        </p:nvSpPr>
        <p:spPr>
          <a:xfrm>
            <a:off x="1703713" y="1314627"/>
            <a:ext cx="5859367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Statystyka opisowa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dział 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Statystyka"/>
              </a:rPr>
              <a:t>statystyki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zajmujący się metodami opisu danych statystycznych uzyskanych podczas 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Badanie statystyczne"/>
              </a:rPr>
              <a:t>badania statystycznego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Celem stosowania metod statystyki opisowej jest podsumowanie zbioru danych </a:t>
            </a:r>
          </a:p>
          <a:p>
            <a:pPr>
              <a:lnSpc>
                <a:spcPct val="107000"/>
              </a:lnSpc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wyciągnięcie pewnych podstawowych wniosków i uogólnień na temat zbioru.</a:t>
            </a:r>
          </a:p>
          <a:p>
            <a:pPr>
              <a:lnSpc>
                <a:spcPct val="107000"/>
              </a:lnSpc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Statystykę opisową stosuje się zazwyczaj, jako pierwszy </a:t>
            </a:r>
            <a:b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podstawowy krok w analizie zebranych danych.</a:t>
            </a:r>
          </a:p>
        </p:txBody>
      </p:sp>
    </p:spTree>
    <p:extLst>
      <p:ext uri="{BB962C8B-B14F-4D97-AF65-F5344CB8AC3E}">
        <p14:creationId xmlns:p14="http://schemas.microsoft.com/office/powerpoint/2010/main" val="147998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72658" y="1723148"/>
            <a:ext cx="6188726" cy="1203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technik statystyki opisowej można zaliczyć:</a:t>
            </a:r>
          </a:p>
          <a:p>
            <a:pPr indent="337185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Opis tabelaryczny.</a:t>
            </a:r>
          </a:p>
          <a:p>
            <a:pPr marL="674370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Dane przedstawiane są w postaci tabel. Dla małych zbiorów danych tabele mogą prezentować wszystkie dane, w przeciwnym przypadku tworzy się różnego rodzaju podsumowania, jak </a:t>
            </a:r>
            <a:r>
              <a:rPr lang="pl-PL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np.</a:t>
            </a:r>
            <a:r>
              <a:rPr lang="pl-PL" sz="135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Szereg rozdzielczy"/>
              </a:rPr>
              <a:t>szereg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Szereg rozdzielczy"/>
              </a:rPr>
              <a:t> rozdzielczy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26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89183" y="1508764"/>
            <a:ext cx="6155674" cy="1426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185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Graficzna prezentacja wyników.</a:t>
            </a:r>
          </a:p>
          <a:p>
            <a:pPr marL="674370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Dane prezentowane są w formie graficznej. Podstawowymi narzędziami są tutaj: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istogram"/>
              </a:rPr>
              <a:t>histogram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tooltip="Wielobok liczebności"/>
              </a:rPr>
              <a:t>wielobok liczebności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 tooltip="Krzywa liczebności"/>
              </a:rPr>
              <a:t>krzywa liczebności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które wykreślane są bezpośrednio na podstawie danych z szeregu rozdzielczego;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 tooltip="Wykres pudełkowy"/>
              </a:rPr>
              <a:t>wykres pudełkowy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przedstawiający zależności pomiędzy niektórymi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 tooltip="Statystyka pozycyjna (strona nie istnieje)"/>
              </a:rPr>
              <a:t>statystykami pozycyjnymi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 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 tooltip="Krzywa Lorenza"/>
              </a:rPr>
              <a:t>krzywa Lorenza</a:t>
            </a: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charakteryzująca koncentrację wartości cechy.</a:t>
            </a:r>
          </a:p>
        </p:txBody>
      </p:sp>
    </p:spTree>
    <p:extLst>
      <p:ext uri="{BB962C8B-B14F-4D97-AF65-F5344CB8AC3E}">
        <p14:creationId xmlns:p14="http://schemas.microsoft.com/office/powerpoint/2010/main" val="346808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47871" y="1610446"/>
            <a:ext cx="5973896" cy="981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185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Wyznaczanie miar rozkładu.</a:t>
            </a:r>
          </a:p>
          <a:p>
            <a:pPr marL="674370">
              <a:lnSpc>
                <a:spcPct val="107000"/>
              </a:lnSpc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opisu służą miary rozkładu - różnego rodzaju wielkości obliczane na podstawie uzyskanych danych. Interpretacja wartości tych miar dostarcza informacji na temat charakteru rozkładu cechy.</a:t>
            </a:r>
          </a:p>
        </p:txBody>
      </p:sp>
    </p:spTree>
    <p:extLst>
      <p:ext uri="{BB962C8B-B14F-4D97-AF65-F5344CB8AC3E}">
        <p14:creationId xmlns:p14="http://schemas.microsoft.com/office/powerpoint/2010/main" val="151621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23492" y="630458"/>
            <a:ext cx="5574335" cy="63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23805" rIns="0" bIns="1190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/>
            <a:r>
              <a:rPr lang="pl-PL" sz="1200" b="1" dirty="0">
                <a:solidFill>
                  <a:srgbClr val="252525"/>
                </a:solidFill>
                <a:latin typeface="+mn-lt"/>
              </a:rPr>
              <a:t>Współczynnik skośności</a:t>
            </a:r>
            <a:r>
              <a:rPr lang="pl-PL" sz="1200" dirty="0">
                <a:solidFill>
                  <a:srgbClr val="252525"/>
                </a:solidFill>
                <a:latin typeface="+mn-lt"/>
              </a:rPr>
              <a:t> </a:t>
            </a:r>
            <a:r>
              <a:rPr lang="pl-PL" sz="1200" dirty="0">
                <a:solidFill>
                  <a:srgbClr val="0B0080"/>
                </a:solidFill>
                <a:latin typeface="+mn-lt"/>
                <a:hlinkClick r:id="rId2" tooltip="Rozkład empiryczny"/>
              </a:rPr>
              <a:t>rozkładu</a:t>
            </a:r>
            <a:r>
              <a:rPr lang="pl-PL" sz="1200" dirty="0">
                <a:solidFill>
                  <a:srgbClr val="252525"/>
                </a:solidFill>
                <a:latin typeface="+mn-lt"/>
              </a:rPr>
              <a:t> to </a:t>
            </a:r>
            <a:r>
              <a:rPr lang="pl-PL" sz="1200" dirty="0">
                <a:solidFill>
                  <a:srgbClr val="0B0080"/>
                </a:solidFill>
                <a:latin typeface="+mn-lt"/>
                <a:hlinkClick r:id="rId3" tooltip="Miara asymetrii rozkładu"/>
              </a:rPr>
              <a:t>miara asymetrii rozkładu</a:t>
            </a:r>
            <a:r>
              <a:rPr lang="pl-PL" sz="1200" dirty="0">
                <a:solidFill>
                  <a:srgbClr val="252525"/>
                </a:solidFill>
                <a:latin typeface="+mn-lt"/>
              </a:rPr>
              <a:t> wyznaczana według jednego ze wzorów:</a:t>
            </a:r>
            <a:endParaRPr lang="pl-PL" sz="1200" dirty="0">
              <a:latin typeface="+mn-lt"/>
            </a:endParaRPr>
          </a:p>
          <a:p>
            <a:pPr marL="685800" lvl="2" indent="-685800" defTabSz="685800"/>
            <a:r>
              <a:rPr lang="pl-PL" sz="750" dirty="0">
                <a:solidFill>
                  <a:srgbClr val="252525"/>
                </a:solidFill>
              </a:rPr>
              <a:t>  </a:t>
            </a:r>
            <a:endParaRPr lang="pl-PL" sz="6150" dirty="0">
              <a:solidFill>
                <a:srgbClr val="252525"/>
              </a:solidFill>
            </a:endParaRPr>
          </a:p>
          <a:p>
            <a:pPr defTabSz="685800"/>
            <a:endParaRPr lang="pl-PL" sz="750" dirty="0">
              <a:solidFill>
                <a:srgbClr val="252525"/>
              </a:solidFill>
              <a:cs typeface="Arial" panose="020B0604020202020204" pitchFamily="34" charset="0"/>
            </a:endParaRPr>
          </a:p>
        </p:txBody>
      </p:sp>
      <p:pic>
        <p:nvPicPr>
          <p:cNvPr id="7171" name="Picture 3" descr="\begin{align}&#10;  &amp; A_{d}=\frac{\mu -d}{s} \\ &#10; &amp; A_{m}=3\frac{\mu -m}{s} \\&#10; &amp; A_{Q}=\frac{Q_1+Q_3-2m}{2Q}&#10;\end{alig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41" y="1564579"/>
            <a:ext cx="1830522" cy="14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5"/>
          <a:srcRect l="12000" t="49475" r="69407" b="30602"/>
          <a:stretch/>
        </p:blipFill>
        <p:spPr>
          <a:xfrm>
            <a:off x="1998134" y="3289667"/>
            <a:ext cx="2125133" cy="12239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288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\mbox{Kurt} = \frac{\frac{1}{n}&#10;{\sum_{i=1}^{n} (x_i - \mu)^4}}&#10;{\sigma^4} -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45" y="1986436"/>
            <a:ext cx="3403209" cy="65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/>
          <p:cNvSpPr/>
          <p:nvPr/>
        </p:nvSpPr>
        <p:spPr>
          <a:xfrm>
            <a:off x="1841194" y="625305"/>
            <a:ext cx="57466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 err="1"/>
              <a:t>Kurtoza</a:t>
            </a:r>
            <a:r>
              <a:rPr lang="pl-PL" sz="1350" dirty="0"/>
              <a:t> (z gr. </a:t>
            </a:r>
            <a:r>
              <a:rPr lang="pl-PL" sz="1350" dirty="0" err="1"/>
              <a:t>κυρτός</a:t>
            </a:r>
            <a:r>
              <a:rPr lang="pl-PL" sz="1350" dirty="0"/>
              <a:t>, </a:t>
            </a:r>
            <a:r>
              <a:rPr lang="pl-PL" sz="1350" dirty="0" err="1"/>
              <a:t>kyrtos</a:t>
            </a:r>
            <a:r>
              <a:rPr lang="pl-PL" sz="1350" dirty="0"/>
              <a:t>, </a:t>
            </a:r>
            <a:r>
              <a:rPr lang="pl-PL" sz="1350" dirty="0" err="1"/>
              <a:t>kurtos</a:t>
            </a:r>
            <a:r>
              <a:rPr lang="pl-PL" sz="1350" dirty="0"/>
              <a:t> - wydęty) - jedna z miar spłaszczenia rozkładu wartości cechy. Definiuje się ją następującym wzorem:</a:t>
            </a:r>
          </a:p>
        </p:txBody>
      </p:sp>
    </p:spTree>
    <p:extLst>
      <p:ext uri="{BB962C8B-B14F-4D97-AF65-F5344CB8AC3E}">
        <p14:creationId xmlns:p14="http://schemas.microsoft.com/office/powerpoint/2010/main" val="173610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92" y="504627"/>
            <a:ext cx="5663634" cy="40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593315" y="1102290"/>
          <a:ext cx="6172201" cy="3035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3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Średnia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299,8524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=ŚREDNIA(Data)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Błąd standardowy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0,00790105478190506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=H12/PIERWIASTEK(H20)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Mediana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299,85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=MEDIANA(Data)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Tryb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299,88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=WYST.NAJCZĘŚCIEJ(Data)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Odchylenie standardowe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0,0790105478190506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=ODCH.STANDARDOWE(Data)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Wariancja próbki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0,00624266666666649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=WARIANCJA(Data)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Kurtoza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0,339684598420143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=KURTOZA(Data)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6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Skośność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-0,0185388637725531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=SKOŚNOŚĆ(Data)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Zakres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0,449999999999989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=H18-H17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Minimum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299,62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=MIN(Data)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Maksimum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300,07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=MAX(Data)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Suma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29985,24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=SUMA(Data)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Licznik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100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=ILE.LICZB(Data)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Największy(1)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300,07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=MAX.K(Data;1)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66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Najmniejszy(1)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299,62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=MIN.K(Data;1)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171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Poziom ufności(95,0%)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>
                          <a:effectLst/>
                        </a:rPr>
                        <a:t>0,0156774064278595</a:t>
                      </a:r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=UFNOŚĆ(0,05;H12;100)</a:t>
                      </a:r>
                      <a:endParaRPr lang="pl-PL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41" marR="6641" marT="6641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pole tekstowe 2"/>
          <p:cNvSpPr txBox="1"/>
          <p:nvPr/>
        </p:nvSpPr>
        <p:spPr>
          <a:xfrm>
            <a:off x="1721386" y="363556"/>
            <a:ext cx="3495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Statystyka opisowa funkcje wbudowane</a:t>
            </a:r>
          </a:p>
        </p:txBody>
      </p:sp>
    </p:spTree>
    <p:extLst>
      <p:ext uri="{BB962C8B-B14F-4D97-AF65-F5344CB8AC3E}">
        <p14:creationId xmlns:p14="http://schemas.microsoft.com/office/powerpoint/2010/main" val="18669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83355" y="1413387"/>
            <a:ext cx="59284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Korelacja (zależność korelacyjna) w statystyce oznacza zależność między cechami (współzależność cech). Zajmujemy się badaniem dwóch cech jednocześnie. Sprawdzamy, czy istnieją zależności (związki) między tymi dwiema cechami.</a:t>
            </a:r>
          </a:p>
          <a:p>
            <a:endParaRPr lang="pl-PL" sz="1350" dirty="0"/>
          </a:p>
          <a:p>
            <a:r>
              <a:rPr lang="pl-PL" sz="1350" dirty="0"/>
              <a:t>Korelacja występuje wtedy, gdy określonym wartościom jednej zmiennej (cechy) przyporządkowane są ściśle określone średnie wartości drugiej zmiennej (cechy). Średnie – bo może wystąpić czynnik losowy (zakłócający).</a:t>
            </a:r>
          </a:p>
          <a:p>
            <a:endParaRPr lang="pl-PL" sz="1350" dirty="0"/>
          </a:p>
          <a:p>
            <a:r>
              <a:rPr lang="pl-PL" sz="1350" dirty="0"/>
              <a:t>Do mierzenia siły i kierunku korelacji stosuje się następujący współczynnik korelacji: współczynnik korelacji liniowej Pearsona.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1622234" y="479233"/>
            <a:ext cx="25448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Korelacja liniowa</a:t>
            </a:r>
          </a:p>
        </p:txBody>
      </p:sp>
    </p:spTree>
    <p:extLst>
      <p:ext uri="{BB962C8B-B14F-4D97-AF65-F5344CB8AC3E}">
        <p14:creationId xmlns:p14="http://schemas.microsoft.com/office/powerpoint/2010/main" val="40130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498294" y="301151"/>
            <a:ext cx="5659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/>
              <a:t>Współczynnik korelacji liniowej Pearsona</a:t>
            </a:r>
          </a:p>
          <a:p>
            <a:endParaRPr lang="pl-PL" sz="1350" dirty="0"/>
          </a:p>
          <a:p>
            <a:r>
              <a:rPr lang="pl-PL" sz="1350" dirty="0"/>
              <a:t> </a:t>
            </a:r>
          </a:p>
          <a:p>
            <a:endParaRPr lang="pl-PL" sz="1350" dirty="0"/>
          </a:p>
        </p:txBody>
      </p:sp>
      <p:sp>
        <p:nvSpPr>
          <p:cNvPr id="3" name="Prostokąt 2"/>
          <p:cNvSpPr/>
          <p:nvPr/>
        </p:nvSpPr>
        <p:spPr>
          <a:xfrm>
            <a:off x="2240756" y="3365666"/>
            <a:ext cx="3429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350" dirty="0"/>
              <a:t>gdzie:</a:t>
            </a:r>
          </a:p>
          <a:p>
            <a:r>
              <a:rPr lang="pl-PL" sz="1350" dirty="0"/>
              <a:t>C(X,Y) – kowariancja między cechami X i Y,</a:t>
            </a:r>
          </a:p>
          <a:p>
            <a:r>
              <a:rPr lang="pl-PL" sz="1350" dirty="0"/>
              <a:t>  - S</a:t>
            </a:r>
            <a:r>
              <a:rPr lang="pl-PL" sz="1350" baseline="-25000" dirty="0"/>
              <a:t>x</a:t>
            </a:r>
            <a:r>
              <a:rPr lang="pl-PL" sz="1350" baseline="30000" dirty="0"/>
              <a:t>2</a:t>
            </a:r>
            <a:r>
              <a:rPr lang="pl-PL" sz="1350" dirty="0"/>
              <a:t> wariancja cechy X,</a:t>
            </a:r>
          </a:p>
          <a:p>
            <a:r>
              <a:rPr lang="pl-PL" sz="1350" dirty="0"/>
              <a:t>  - S</a:t>
            </a:r>
            <a:r>
              <a:rPr lang="pl-PL" sz="1350" baseline="-25000" dirty="0"/>
              <a:t>y</a:t>
            </a:r>
            <a:r>
              <a:rPr lang="pl-PL" sz="1350" baseline="30000" dirty="0"/>
              <a:t>2</a:t>
            </a:r>
            <a:r>
              <a:rPr lang="pl-PL" sz="1350" dirty="0"/>
              <a:t> wariancja cechy Y,</a:t>
            </a:r>
          </a:p>
          <a:p>
            <a:r>
              <a:rPr lang="pl-PL" sz="1350" dirty="0"/>
              <a:t>  - </a:t>
            </a:r>
            <a:r>
              <a:rPr lang="pl-PL" sz="1350" dirty="0" err="1"/>
              <a:t>S</a:t>
            </a:r>
            <a:r>
              <a:rPr lang="pl-PL" sz="1350" baseline="-25000" dirty="0" err="1"/>
              <a:t>x</a:t>
            </a:r>
            <a:r>
              <a:rPr lang="pl-PL" sz="1350" baseline="30000" dirty="0"/>
              <a:t> </a:t>
            </a:r>
            <a:r>
              <a:rPr lang="pl-PL" sz="1350" dirty="0"/>
              <a:t>odchylenie standardowe cechy X,</a:t>
            </a:r>
          </a:p>
          <a:p>
            <a:r>
              <a:rPr lang="pl-PL" sz="1350" dirty="0"/>
              <a:t>   - </a:t>
            </a:r>
            <a:r>
              <a:rPr lang="pl-PL" sz="1350" dirty="0" err="1"/>
              <a:t>S</a:t>
            </a:r>
            <a:r>
              <a:rPr lang="pl-PL" sz="1350" baseline="-25000" dirty="0" err="1"/>
              <a:t>y</a:t>
            </a:r>
            <a:r>
              <a:rPr lang="pl-PL" sz="1350" dirty="0"/>
              <a:t> odchylenie standardowe cechy Y.</a:t>
            </a:r>
          </a:p>
          <a:p>
            <a:r>
              <a:rPr lang="pl-PL" sz="1350" dirty="0"/>
              <a:t>  - E – wartość </a:t>
            </a:r>
            <a:r>
              <a:rPr lang="pl-PL" sz="1350" dirty="0" err="1"/>
              <a:t>oczekwiana</a:t>
            </a:r>
            <a:endParaRPr lang="pl-PL" sz="135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40757" y="1225457"/>
            <a:ext cx="80744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/>
        </p:nvGraphicFramePr>
        <p:xfrm>
          <a:off x="2229748" y="761401"/>
          <a:ext cx="4684505" cy="123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2" imgW="3403600" imgH="889000" progId="Equation.3">
                  <p:embed/>
                </p:oleObj>
              </mc:Choice>
              <mc:Fallback>
                <p:oleObj name="Równanie" r:id="rId2" imgW="3403600" imgH="889000" progId="Equation.3">
                  <p:embed/>
                  <p:pic>
                    <p:nvPicPr>
                      <p:cNvPr id="5" name="Obi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748" y="761401"/>
                        <a:ext cx="4684505" cy="1239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1" y="-138499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graphicFrame>
        <p:nvGraphicFramePr>
          <p:cNvPr id="7" name="Obiekt 6"/>
          <p:cNvGraphicFramePr>
            <a:graphicFrameLocks noChangeAspect="1"/>
          </p:cNvGraphicFramePr>
          <p:nvPr/>
        </p:nvGraphicFramePr>
        <p:xfrm>
          <a:off x="1143001" y="1"/>
          <a:ext cx="221456" cy="16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ównanie" r:id="rId4" imgW="291847" imgH="215713" progId="Equation.3">
                  <p:embed/>
                </p:oleObj>
              </mc:Choice>
              <mc:Fallback>
                <p:oleObj name="Równanie" r:id="rId4" imgW="291847" imgH="215713" progId="Equation.3">
                  <p:embed/>
                  <p:pic>
                    <p:nvPicPr>
                      <p:cNvPr id="7" name="Obiek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1" y="1"/>
                        <a:ext cx="221456" cy="164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66203"/>
            <a:ext cx="186590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825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525">
                <a:latin typeface="Arial" panose="020B0604020202020204" pitchFamily="34" charset="0"/>
              </a:rPr>
              <a:t> </a:t>
            </a:r>
            <a:endParaRPr lang="pl-PL" sz="1350">
              <a:latin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2848969" y="2418116"/>
            <a:ext cx="3429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C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x</a:t>
            </a:r>
            <a:r>
              <a:rPr lang="pl-PL" sz="1350" dirty="0" err="1">
                <a:solidFill>
                  <a:srgbClr val="000000"/>
                </a:solidFill>
                <a:latin typeface="MathJax_Main"/>
              </a:rPr>
              <a:t>,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y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)=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E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x</a:t>
            </a:r>
            <a:r>
              <a:rPr lang="pl-PL" sz="1350" dirty="0" err="1">
                <a:solidFill>
                  <a:srgbClr val="000000"/>
                </a:solidFill>
                <a:latin typeface="MathJax_Main"/>
              </a:rPr>
              <a:t>∗</a:t>
            </a:r>
            <a:r>
              <a:rPr lang="pl-PL" sz="1350" i="1" dirty="0" err="1">
                <a:solidFill>
                  <a:srgbClr val="000000"/>
                </a:solidFill>
                <a:latin typeface="MathJax_Math"/>
              </a:rPr>
              <a:t>y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)−(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E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x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)∗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E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(</a:t>
            </a:r>
            <a:r>
              <a:rPr lang="pl-PL" sz="1350" i="1" dirty="0">
                <a:solidFill>
                  <a:srgbClr val="000000"/>
                </a:solidFill>
                <a:latin typeface="MathJax_Math"/>
              </a:rPr>
              <a:t>y</a:t>
            </a:r>
            <a:r>
              <a:rPr lang="pl-PL" sz="1350" dirty="0">
                <a:solidFill>
                  <a:srgbClr val="000000"/>
                </a:solidFill>
                <a:latin typeface="MathJax_Main"/>
              </a:rPr>
              <a:t>))</a:t>
            </a:r>
            <a:br>
              <a:rPr lang="pl-PL" sz="600" dirty="0"/>
            </a:br>
            <a:endParaRPr lang="pl-P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0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\mathbb EX = \sum_{i=1}^n x_i p_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24" y="1486029"/>
            <a:ext cx="1552374" cy="70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1663547" y="487496"/>
            <a:ext cx="3338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Wartość oczekiwana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109731" y="2834489"/>
            <a:ext cx="49575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Suma iloczynów wartości oraz jej prawdopodobieństwa wystąpienia</a:t>
            </a:r>
          </a:p>
        </p:txBody>
      </p:sp>
    </p:spTree>
    <p:extLst>
      <p:ext uri="{BB962C8B-B14F-4D97-AF65-F5344CB8AC3E}">
        <p14:creationId xmlns:p14="http://schemas.microsoft.com/office/powerpoint/2010/main" val="270092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Obraz 16"/>
          <p:cNvPicPr>
            <a:picLocks noChangeAspect="1"/>
          </p:cNvPicPr>
          <p:nvPr/>
        </p:nvPicPr>
        <p:blipFill rotWithShape="1">
          <a:blip r:embed="rId2"/>
          <a:srcRect l="29851" t="42388" r="32001" b="25388"/>
          <a:stretch/>
        </p:blipFill>
        <p:spPr>
          <a:xfrm>
            <a:off x="1769534" y="1600200"/>
            <a:ext cx="5856887" cy="2683934"/>
          </a:xfrm>
          <a:prstGeom prst="rect">
            <a:avLst/>
          </a:prstGeom>
        </p:spPr>
      </p:pic>
      <p:sp>
        <p:nvSpPr>
          <p:cNvPr id="18" name="pole tekstowe 17"/>
          <p:cNvSpPr txBox="1"/>
          <p:nvPr/>
        </p:nvSpPr>
        <p:spPr>
          <a:xfrm>
            <a:off x="1989667" y="465667"/>
            <a:ext cx="2870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Interpretacja współczynnika korelacji</a:t>
            </a:r>
          </a:p>
        </p:txBody>
      </p:sp>
    </p:spTree>
    <p:extLst>
      <p:ext uri="{BB962C8B-B14F-4D97-AF65-F5344CB8AC3E}">
        <p14:creationId xmlns:p14="http://schemas.microsoft.com/office/powerpoint/2010/main" val="428405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43001" y="329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 sz="1350"/>
          </a:p>
        </p:txBody>
      </p:sp>
      <p:pic>
        <p:nvPicPr>
          <p:cNvPr id="6145" name="Obraz 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5" t="58511" r="44444" b="28384"/>
          <a:stretch>
            <a:fillRect/>
          </a:stretch>
        </p:blipFill>
        <p:spPr bwMode="auto">
          <a:xfrm>
            <a:off x="2593052" y="948185"/>
            <a:ext cx="1793081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29430" y="2582170"/>
            <a:ext cx="4032173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Wstaw odpowiednio funkcje:</a:t>
            </a:r>
            <a:endParaRPr lang="pl-PL" sz="15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=WSP.KORELACJI(E7:E22;F7:F22)</a:t>
            </a:r>
            <a:endParaRPr lang="pl-PL" sz="15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=PEARSON(E7:E22;F7:F22)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61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56133" y="427785"/>
            <a:ext cx="6073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Zadanie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Miesięczne wydatki (w złotówkach) trójki studentów na kino wyglądały następująco: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  <a:p>
            <a:pPr algn="ctr"/>
            <a:r>
              <a:rPr lang="pl-PL" sz="1350" dirty="0">
                <a:solidFill>
                  <a:srgbClr val="000000"/>
                </a:solidFill>
                <a:latin typeface="Lucida Grande"/>
              </a:rPr>
              <a:t>70, 50, 0</a:t>
            </a:r>
          </a:p>
        </p:txBody>
      </p:sp>
      <p:sp>
        <p:nvSpPr>
          <p:cNvPr id="4" name="Prostokąt 3"/>
          <p:cNvSpPr/>
          <p:nvPr/>
        </p:nvSpPr>
        <p:spPr>
          <a:xfrm>
            <a:off x="1556133" y="1463754"/>
            <a:ext cx="5800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Polecenie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Oblicz i zinterpretuj wartość odchylenia standardowego.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  <a:p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Rozwiązanie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dirty="0">
                <a:solidFill>
                  <a:srgbClr val="000000"/>
                </a:solidFill>
                <a:latin typeface="Lucida Grande"/>
              </a:rPr>
              <a:t>Potrzebujemy wzór na odchylenie standardowe. Oto wzór.</a:t>
            </a:r>
          </a:p>
        </p:txBody>
      </p:sp>
      <p:pic>
        <p:nvPicPr>
          <p:cNvPr id="6150" name="Picture 6" descr="s=sqrt{s^2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23" y="2564966"/>
            <a:ext cx="723155" cy="41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692236" y="3379716"/>
            <a:ext cx="3247684" cy="623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/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Oznaczenia</a:t>
            </a:r>
            <a:r>
              <a:rPr lang="pl-PL" sz="675" dirty="0">
                <a:solidFill>
                  <a:srgbClr val="000000"/>
                </a:solidFill>
                <a:latin typeface="Lucida Grande"/>
              </a:rPr>
              <a:t>:</a:t>
            </a:r>
            <a:br>
              <a:rPr lang="pl-PL" sz="525" dirty="0"/>
            </a:br>
            <a:r>
              <a:rPr lang="pl-PL" sz="1350" dirty="0"/>
              <a:t>  </a:t>
            </a:r>
            <a:r>
              <a:rPr lang="pl-PL" sz="975" dirty="0"/>
              <a:t> </a:t>
            </a:r>
            <a:r>
              <a:rPr lang="pl-PL" sz="1350" dirty="0">
                <a:solidFill>
                  <a:srgbClr val="000000"/>
                </a:solidFill>
                <a:latin typeface="Lucida Grande"/>
              </a:rPr>
              <a:t>S - to symbol odchylenia standardowego</a:t>
            </a:r>
            <a:br>
              <a:rPr lang="pl-PL" sz="525" dirty="0"/>
            </a:br>
            <a:r>
              <a:rPr lang="pl-PL" sz="1350" dirty="0"/>
              <a:t>  </a:t>
            </a:r>
            <a:r>
              <a:rPr lang="pl-PL" sz="1350" dirty="0">
                <a:solidFill>
                  <a:srgbClr val="000000"/>
                </a:solidFill>
                <a:latin typeface="Lucida Grande"/>
              </a:rPr>
              <a:t>S </a:t>
            </a:r>
            <a:r>
              <a:rPr lang="pl-PL" sz="1350" baseline="30000" dirty="0">
                <a:solidFill>
                  <a:srgbClr val="000000"/>
                </a:solidFill>
                <a:latin typeface="Lucida Grande"/>
              </a:rPr>
              <a:t>2</a:t>
            </a:r>
            <a:r>
              <a:rPr lang="pl-PL" sz="1350" dirty="0">
                <a:solidFill>
                  <a:srgbClr val="000000"/>
                </a:solidFill>
                <a:latin typeface="Lucida Grande"/>
              </a:rPr>
              <a:t> - to symbol wariancji </a:t>
            </a:r>
          </a:p>
        </p:txBody>
      </p:sp>
    </p:spTree>
    <p:extLst>
      <p:ext uri="{BB962C8B-B14F-4D97-AF65-F5344CB8AC3E}">
        <p14:creationId xmlns:p14="http://schemas.microsoft.com/office/powerpoint/2010/main" val="60421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verline{x}=(70+50+0)/3=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81" y="2216456"/>
            <a:ext cx="2092049" cy="58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13124" y="962168"/>
            <a:ext cx="403217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Średnia arytmetyczna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26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8589" y="1684572"/>
            <a:ext cx="1544334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050" dirty="0">
                <a:solidFill>
                  <a:srgbClr val="000000"/>
                </a:solidFill>
                <a:latin typeface="Lucida Grande"/>
              </a:rPr>
              <a:t>średnia z odchyleń = </a:t>
            </a:r>
            <a:r>
              <a:rPr lang="pl-PL" sz="525" dirty="0"/>
              <a:t>  </a:t>
            </a:r>
            <a:r>
              <a:rPr lang="pl-PL" sz="2475" dirty="0">
                <a:latin typeface="Arial" panose="020B0604020202020204" pitchFamily="34" charset="0"/>
              </a:rPr>
              <a:t> </a:t>
            </a:r>
            <a:endParaRPr lang="pl-PL" sz="1350" dirty="0">
              <a:latin typeface="Arial" panose="020B0604020202020204" pitchFamily="34" charset="0"/>
            </a:endParaRPr>
          </a:p>
        </p:txBody>
      </p:sp>
      <p:pic>
        <p:nvPicPr>
          <p:cNvPr id="8194" name="Picture 2" descr="(30+10+(-40))/3=0/3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565" y="1637927"/>
            <a:ext cx="2035327" cy="5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638759" y="2814124"/>
            <a:ext cx="386279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>
                <a:solidFill>
                  <a:srgbClr val="000000"/>
                </a:solidFill>
                <a:latin typeface="Lucida Grande"/>
              </a:rPr>
              <a:t>suma odchyleń od średniej zawsze wynosi zero!</a:t>
            </a:r>
            <a:endParaRPr lang="pl-PL" sz="1350" dirty="0"/>
          </a:p>
        </p:txBody>
      </p:sp>
    </p:spTree>
    <p:extLst>
      <p:ext uri="{BB962C8B-B14F-4D97-AF65-F5344CB8AC3E}">
        <p14:creationId xmlns:p14="http://schemas.microsoft.com/office/powerpoint/2010/main" val="251155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=sqrt{sum{}{}{(x_i - overline{x})^2}/n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09" y="889569"/>
            <a:ext cx="2586885" cy="114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^2=sum{}{}{(x_i - overline{x})^2}/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96" y="2719402"/>
            <a:ext cx="2561329" cy="128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4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581528" y="1240425"/>
            <a:ext cx="7105272" cy="279757"/>
          </a:xfrm>
        </p:spPr>
        <p:txBody>
          <a:bodyPr/>
          <a:lstStyle/>
          <a:p>
            <a:r>
              <a:rPr lang="pl-PL" dirty="0"/>
              <a:t>Importowanie danych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1581528" y="1611501"/>
            <a:ext cx="7105272" cy="279757"/>
          </a:xfrm>
        </p:spPr>
        <p:txBody>
          <a:bodyPr/>
          <a:lstStyle/>
          <a:p>
            <a:r>
              <a:rPr lang="pl-PL" dirty="0"/>
              <a:t>Wybrane funkcje analityczne i  statystyczne w Excelu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1581528" y="1982577"/>
            <a:ext cx="7105272" cy="279757"/>
          </a:xfrm>
        </p:spPr>
        <p:txBody>
          <a:bodyPr/>
          <a:lstStyle/>
          <a:p>
            <a:r>
              <a:rPr lang="pl-PL" dirty="0"/>
              <a:t>Podstawowe pojęcia z zakresu analizy danych oraz statystyki</a:t>
            </a:r>
            <a:endParaRPr lang="en-US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>
          <a:xfrm>
            <a:off x="1581528" y="2353653"/>
            <a:ext cx="7105272" cy="279757"/>
          </a:xfrm>
        </p:spPr>
        <p:txBody>
          <a:bodyPr/>
          <a:lstStyle/>
          <a:p>
            <a:r>
              <a:rPr lang="pl-PL" dirty="0"/>
              <a:t>Narzędzia analityczne Excela</a:t>
            </a:r>
            <a:endParaRPr lang="en-US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>
          <a:xfrm>
            <a:off x="1581528" y="2724729"/>
            <a:ext cx="7105272" cy="279757"/>
          </a:xfrm>
        </p:spPr>
        <p:txBody>
          <a:bodyPr/>
          <a:lstStyle/>
          <a:p>
            <a:r>
              <a:rPr lang="pl-PL" dirty="0"/>
              <a:t>Statystyka opisowa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>
          <a:xfrm>
            <a:off x="1581528" y="3095805"/>
            <a:ext cx="7105272" cy="279757"/>
          </a:xfrm>
        </p:spPr>
        <p:txBody>
          <a:bodyPr/>
          <a:lstStyle/>
          <a:p>
            <a:r>
              <a:rPr lang="pl-PL" dirty="0"/>
              <a:t>Prognozowanie</a:t>
            </a: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>
          <a:xfrm>
            <a:off x="1581528" y="3466881"/>
            <a:ext cx="7105272" cy="279757"/>
          </a:xfrm>
        </p:spPr>
        <p:txBody>
          <a:bodyPr/>
          <a:lstStyle/>
          <a:p>
            <a:r>
              <a:rPr lang="pl-PL" dirty="0"/>
              <a:t>Analiza procesów losowych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>
          <a:xfrm>
            <a:off x="1581528" y="3837957"/>
            <a:ext cx="7105272" cy="279757"/>
          </a:xfrm>
        </p:spPr>
        <p:txBody>
          <a:bodyPr/>
          <a:lstStyle/>
          <a:p>
            <a:r>
              <a:rPr lang="pl-PL" dirty="0"/>
              <a:t>Analiza danych doświadczalnych</a:t>
            </a:r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^2=((70-40)^2 + (50-40)^2 + (0-40)^2)/3 = 866,67 (zl^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16" y="1012964"/>
            <a:ext cx="3753842" cy="60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=sqrt{s^2}=sqrt{866,67}=29,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9" y="2135307"/>
            <a:ext cx="2411690" cy="40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560264" y="2829850"/>
            <a:ext cx="611023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l-PL" sz="1350" b="1" dirty="0">
                <a:solidFill>
                  <a:srgbClr val="000000"/>
                </a:solidFill>
                <a:latin typeface="Lucida Grande"/>
              </a:rPr>
              <a:t>Interpretacja</a:t>
            </a:r>
            <a:br>
              <a:rPr lang="pl-PL" sz="1350" dirty="0">
                <a:solidFill>
                  <a:srgbClr val="000000"/>
                </a:solidFill>
                <a:latin typeface="Lucida Grande"/>
              </a:rPr>
            </a:br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Średnie wydatki studentów na kino wynoszą 40zł. Wydatki poszczególnych studentów odchylają się od tej wartości średnio o 29,44zł.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  <a:p>
            <a:pPr algn="just"/>
            <a:r>
              <a:rPr lang="pl-PL" sz="1350" dirty="0">
                <a:solidFill>
                  <a:srgbClr val="000000"/>
                </a:solidFill>
                <a:latin typeface="Lucida Grande"/>
              </a:rPr>
              <a:t>I jeszcze bardziej po ludzku:</a:t>
            </a:r>
          </a:p>
          <a:p>
            <a:pPr algn="just"/>
            <a:r>
              <a:rPr lang="pl-PL" sz="1350" i="1" dirty="0">
                <a:solidFill>
                  <a:srgbClr val="000000"/>
                </a:solidFill>
                <a:latin typeface="Lucida Grande"/>
              </a:rPr>
              <a:t>Studenci średnio wydają na kino 40zł ale większość wydaje 40zł +/- 29,44zł.</a:t>
            </a:r>
            <a:endParaRPr lang="pl-PL" sz="1350" dirty="0">
              <a:solidFill>
                <a:srgbClr val="000000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78952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statystykaopisowa.com/wp-content/uploads/2013/07/sko%C5%9Bno%C5%9B%C4%87-rozk%C5%82ad-prawosko%C5%9Bn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16" y="1612007"/>
            <a:ext cx="3950494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23337" y="604378"/>
            <a:ext cx="403217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skośność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95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statystykaopisowa.com/wp-content/uploads/2013/06/Kurtoz-M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39" y="1355075"/>
            <a:ext cx="5122069" cy="341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13124" y="433359"/>
            <a:ext cx="4032173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15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kurtoza</a:t>
            </a:r>
            <a:endParaRPr lang="en-US" sz="15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82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l-PL" sz="525" dirty="0">
              <a:latin typeface="Arial" panose="020B0604020202020204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2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F532BCDE-1ED0-4A81-BBFB-ABE515DAFFD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3550" y="1091240"/>
            <a:ext cx="8235950" cy="1921960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Metoda Monte Carlo (MC) – metoda stosowana do modelowania matematycznego procesów zbyt złożonych (obliczania całek, łańcuchów procesów statystycznych), aby można było przewidzieć ich wyniki za pomocą podejścia analitycznego. Istotną rolę w tej metodzie odgrywa losowanie (wybór przypadkowy) wielkości charakteryzujących proces, przy czym losowanie dokonywane jest zgodnie z rozkładem, który musi być znany. </a:t>
            </a:r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CAA55ABF-81BE-43EA-BF0C-99594930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Monte Carlo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E63CD2B-62CA-4ADD-BA04-061BAAA23004}"/>
              </a:ext>
            </a:extLst>
          </p:cNvPr>
          <p:cNvSpPr txBox="1"/>
          <p:nvPr/>
        </p:nvSpPr>
        <p:spPr>
          <a:xfrm>
            <a:off x="463550" y="3128930"/>
            <a:ext cx="82359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Metoda bywa stosowana również w biznesie, a szczególnie w zarządzaniu projektami do zarządzania ryzykiem. Pozwala ocenić przy jakim czasie trwania projektu lub wysokości budżetu, osiągnie się określony poziom ryzykowności</a:t>
            </a:r>
          </a:p>
        </p:txBody>
      </p:sp>
    </p:spTree>
    <p:extLst>
      <p:ext uri="{BB962C8B-B14F-4D97-AF65-F5344CB8AC3E}">
        <p14:creationId xmlns:p14="http://schemas.microsoft.com/office/powerpoint/2010/main" val="178037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50949F5F-2110-B8B4-20AC-608985E4ABC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FC0C51B2-5791-9506-F11C-FD4417D1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 descr="Obraz zawierający tekst, Czcionka, pismo odręczne, zrzut ekranu&#10;&#10;Opis wygenerowany automatycznie">
            <a:extLst>
              <a:ext uri="{FF2B5EF4-FFF2-40B4-BE49-F238E27FC236}">
                <a16:creationId xmlns:a16="http://schemas.microsoft.com/office/drawing/2014/main" id="{E72E1711-6919-DB24-0760-CD3474DBA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481137"/>
            <a:ext cx="41719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76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  <a:endParaRPr lang="en-GB" dirty="0"/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Centrum Szkoleniowe</a:t>
            </a:r>
          </a:p>
          <a:p>
            <a:r>
              <a:rPr lang="pl-PL" dirty="0"/>
              <a:t>ul. Prof. </a:t>
            </a:r>
            <a:r>
              <a:rPr lang="pl-PL" dirty="0" err="1"/>
              <a:t>M.Życzkowskiego</a:t>
            </a:r>
            <a:r>
              <a:rPr lang="pl-PL" dirty="0"/>
              <a:t> 23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687 78 11</a:t>
            </a:r>
          </a:p>
          <a:p>
            <a:r>
              <a:rPr lang="pl-PL" dirty="0"/>
              <a:t>E-Mail: </a:t>
            </a:r>
            <a:r>
              <a:rPr lang="pl-PL" dirty="0">
                <a:hlinkClick r:id="rId4"/>
              </a:rPr>
              <a:t>mail.szkolenia@comarch.pl</a:t>
            </a:r>
            <a:r>
              <a:rPr lang="pl-PL" dirty="0"/>
              <a:t> </a:t>
            </a:r>
          </a:p>
          <a:p>
            <a:r>
              <a:rPr lang="pl-PL" dirty="0"/>
              <a:t>www.szkolenia.comarch.pl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589184" y="1082881"/>
            <a:ext cx="5825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rgbClr val="252525"/>
                </a:solidFill>
                <a:latin typeface="Arial" panose="020B0604020202020204" pitchFamily="34" charset="0"/>
              </a:rPr>
              <a:t>Funkcja gęstości prawdopodobieństwa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– funkcja rzeczywista, która pozwala wyrazić </a:t>
            </a:r>
            <a:r>
              <a:rPr lang="pl-PL" dirty="0">
                <a:solidFill>
                  <a:srgbClr val="0B0080"/>
                </a:solidFill>
                <a:latin typeface="Arial" panose="020B0604020202020204" pitchFamily="34" charset="0"/>
                <a:hlinkClick r:id="rId2" tooltip="Prawdopodobieństwo"/>
              </a:rPr>
              <a:t>prawdopodobieństwo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wystąpienia dowolnego zdarzenia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B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za pomocą wartości </a:t>
            </a:r>
            <a:r>
              <a:rPr lang="pl-PL" dirty="0">
                <a:solidFill>
                  <a:srgbClr val="0B0080"/>
                </a:solidFill>
                <a:latin typeface="Arial" panose="020B0604020202020204" pitchFamily="34" charset="0"/>
                <a:hlinkClick r:id="rId3" tooltip="Całka Lebesgue'a"/>
              </a:rPr>
              <a:t>całki </a:t>
            </a:r>
            <a:r>
              <a:rPr lang="pl-PL" dirty="0" err="1">
                <a:solidFill>
                  <a:srgbClr val="0B0080"/>
                </a:solidFill>
                <a:latin typeface="Arial" panose="020B0604020202020204" pitchFamily="34" charset="0"/>
                <a:hlinkClick r:id="rId3" tooltip="Całka Lebesgue'a"/>
              </a:rPr>
              <a:t>Lebesgue’a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z tej funkcji po zbiorze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B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</a:p>
          <a:p>
            <a:endParaRPr lang="pl-PL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O funkcji gęstości mówi się w kontekście </a:t>
            </a:r>
            <a:r>
              <a:rPr lang="pl-PL" dirty="0">
                <a:solidFill>
                  <a:srgbClr val="0B0080"/>
                </a:solidFill>
                <a:latin typeface="Arial" panose="020B0604020202020204" pitchFamily="34" charset="0"/>
                <a:hlinkClick r:id="rId4" tooltip="Rozkład prawdopodobieństwa"/>
              </a:rPr>
              <a:t>rozkładów prawdopodobieństwa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na prostej, jak i wielowymiarowych. Rozkłady mające gęstość nazywane są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rozkładami ciągłymi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. Często mówi się o </a:t>
            </a:r>
            <a:r>
              <a:rPr lang="pl-PL" i="1" dirty="0">
                <a:solidFill>
                  <a:srgbClr val="252525"/>
                </a:solidFill>
                <a:latin typeface="Arial" panose="020B0604020202020204" pitchFamily="34" charset="0"/>
              </a:rPr>
              <a:t>gęstości zmiennej losowej</a:t>
            </a:r>
            <a:r>
              <a:rPr lang="pl-PL" dirty="0">
                <a:solidFill>
                  <a:srgbClr val="252525"/>
                </a:solidFill>
                <a:latin typeface="Arial" panose="020B0604020202020204" pitchFamily="34" charset="0"/>
              </a:rPr>
              <a:t> w sensie gęstości rozkładu zmiennej losowej.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12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/>
          </p:cNvSpPr>
          <p:nvPr/>
        </p:nvSpPr>
        <p:spPr>
          <a:xfrm>
            <a:off x="1485900" y="205979"/>
            <a:ext cx="6172200" cy="8572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00B5EE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B5EE"/>
                </a:solidFill>
                <a:latin typeface="Calibri"/>
              </a:defRPr>
            </a:lvl9pPr>
          </a:lstStyle>
          <a:p>
            <a:r>
              <a:rPr lang="pl-PL" sz="3300" dirty="0"/>
              <a:t>Rozkład normalny</a:t>
            </a:r>
          </a:p>
          <a:p>
            <a:endParaRPr lang="pl-PL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1861851" y="2208488"/>
                <a:ext cx="5420298" cy="143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base">
                  <a:lnSpc>
                    <a:spcPts val="1260"/>
                  </a:lnSpc>
                  <a:spcAft>
                    <a:spcPts val="563"/>
                  </a:spcAft>
                </a:pPr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Mówimy, że zmienna losowa X absolutnie ciągła ma rozkład normalny, jeżeli jej gęstość wyraża się wzorem:</a:t>
                </a:r>
                <a:endParaRPr lang="pl-PL" sz="1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l-PL" sz="9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 </a:t>
                </a:r>
                <a:endParaRPr lang="pl-PL" sz="15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pl-P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l-PL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pl-P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l-PL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𝑥</m:t>
                                        </m:r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a:rPr lang="pl-PL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l-PL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pl-PL" sz="9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(−∞&lt;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pl-PL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&lt;+∞)</m:t>
                    </m:r>
                  </m:oMath>
                </a14:m>
                <a:endParaRPr lang="pl-PL" sz="15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r>
                  <a:rPr lang="pl-PL" sz="9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pl-PL" sz="15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just" fontAlgn="base">
                  <a:lnSpc>
                    <a:spcPts val="1260"/>
                  </a:lnSpc>
                  <a:spcAft>
                    <a:spcPts val="563"/>
                  </a:spcAft>
                </a:pPr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przy czym  </a:t>
                </a:r>
                <a14:m>
                  <m:oMath xmlns:m="http://schemas.openxmlformats.org/officeDocument/2006/math">
                    <m:r>
                      <a:rPr lang="pl-PL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pl-PL" sz="13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∞&lt;</m:t>
                    </m:r>
                    <m:r>
                      <a:rPr lang="pl-PL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pl-PL" sz="13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&lt;+∞</m:t>
                    </m:r>
                  </m:oMath>
                </a14:m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pl-PL" sz="1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pl-PL" sz="13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pl-PL" sz="1350" dirty="0">
                    <a:solidFill>
                      <a:srgbClr val="000000"/>
                    </a:solidFill>
                    <a:latin typeface="inherit"/>
                    <a:ea typeface="Times New Roman" panose="02020603050405020304" pitchFamily="18" charset="0"/>
                    <a:cs typeface="Arial" panose="020B0604020202020204" pitchFamily="34" charset="0"/>
                  </a:rPr>
                  <a:t>   są stałymi.</a:t>
                </a:r>
                <a:endParaRPr lang="pl-PL" sz="15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51" y="2208488"/>
                <a:ext cx="5420298" cy="1436227"/>
              </a:xfrm>
              <a:prstGeom prst="rect">
                <a:avLst/>
              </a:prstGeom>
              <a:blipFill>
                <a:blip r:embed="rId2"/>
                <a:stretch>
                  <a:fillRect l="-225" t="-2966" r="-225" b="-33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ole tekstowe 3"/>
          <p:cNvSpPr txBox="1"/>
          <p:nvPr/>
        </p:nvSpPr>
        <p:spPr>
          <a:xfrm>
            <a:off x="1994053" y="1181560"/>
            <a:ext cx="3090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Rozkład oparty na funkcji gęstości prawdopodobieństwa</a:t>
            </a:r>
          </a:p>
        </p:txBody>
      </p:sp>
    </p:spTree>
    <p:extLst>
      <p:ext uri="{BB962C8B-B14F-4D97-AF65-F5344CB8AC3E}">
        <p14:creationId xmlns:p14="http://schemas.microsoft.com/office/powerpoint/2010/main" val="89281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F:\DOWNLOAD\krzywa-gaussa-300x154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79" y="1792605"/>
            <a:ext cx="4998904" cy="24957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10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70961" y="1641211"/>
            <a:ext cx="6039998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350" dirty="0">
                <a:solidFill>
                  <a:srgbClr val="252525"/>
                </a:solidFill>
                <a:latin typeface="Arial" panose="020B0604020202020204" pitchFamily="34" charset="0"/>
              </a:rPr>
              <a:t>Dystrybuanta jest definiowana jako prawdopodobieństwo tego, że zmienna </a:t>
            </a:r>
            <a:r>
              <a:rPr lang="pl-PL" sz="1350" i="1" dirty="0">
                <a:solidFill>
                  <a:srgbClr val="252525"/>
                </a:solidFill>
                <a:latin typeface="Arial" panose="020B0604020202020204" pitchFamily="34" charset="0"/>
              </a:rPr>
              <a:t>X</a:t>
            </a:r>
            <a:r>
              <a:rPr lang="pl-PL" sz="1350" dirty="0">
                <a:solidFill>
                  <a:srgbClr val="252525"/>
                </a:solidFill>
                <a:latin typeface="Arial" panose="020B0604020202020204" pitchFamily="34" charset="0"/>
              </a:rPr>
              <a:t> ma wartości mniejsze bądź równe </a:t>
            </a:r>
            <a:r>
              <a:rPr lang="pl-PL" sz="1350" i="1" dirty="0">
                <a:solidFill>
                  <a:srgbClr val="252525"/>
                </a:solidFill>
                <a:latin typeface="Arial" panose="020B0604020202020204" pitchFamily="34" charset="0"/>
              </a:rPr>
              <a:t>x</a:t>
            </a:r>
            <a:r>
              <a:rPr lang="pl-PL" sz="1350" dirty="0">
                <a:solidFill>
                  <a:srgbClr val="252525"/>
                </a:solidFill>
                <a:latin typeface="Arial" panose="020B0604020202020204" pitchFamily="34" charset="0"/>
              </a:rPr>
              <a:t> i w kategoriach funkcji gęstości wyrażana jest (dla rozkładu normalnego) wzorem:</a:t>
            </a:r>
            <a:endParaRPr lang="pl-PL" sz="1350" dirty="0"/>
          </a:p>
        </p:txBody>
      </p:sp>
      <p:pic>
        <p:nvPicPr>
          <p:cNvPr id="2050" name="Picture 2" descr="\ P(X \le x) = \int\limits_{-\infty}^x \frac{1} {\sigma\sqrt{2\pi} } e^{-(u-\mu)^2 \over (2\sigma^2)}\,d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241" y="2854845"/>
            <a:ext cx="3712108" cy="74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1770961" y="653521"/>
            <a:ext cx="30902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350" dirty="0"/>
              <a:t>Rozkład skumulowany</a:t>
            </a:r>
          </a:p>
        </p:txBody>
      </p:sp>
    </p:spTree>
    <p:extLst>
      <p:ext uri="{BB962C8B-B14F-4D97-AF65-F5344CB8AC3E}">
        <p14:creationId xmlns:p14="http://schemas.microsoft.com/office/powerpoint/2010/main" val="43026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thumb/c/ca/Normal_Distribution_CDF.svg/720px-Normal_Distribution_CD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21" y="901218"/>
            <a:ext cx="5143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7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29649" y="444992"/>
            <a:ext cx="4391599" cy="143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Zbuduj arkusz według wzoru. W komórkach B5, C5 i D5 wstaw odpowiednio funkcje.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=ROZKŁ.NORMALNY(A5;0;sigma1;FAŁSZ)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=ROZKŁ.NORMALNY(A5;0;sigma2;FAŁSZ)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l-PL" sz="13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=ROZKŁ.NORMALNY(A5;0;sigma3;FAŁSZ)</a:t>
            </a:r>
          </a:p>
        </p:txBody>
      </p:sp>
    </p:spTree>
    <p:extLst>
      <p:ext uri="{BB962C8B-B14F-4D97-AF65-F5344CB8AC3E}">
        <p14:creationId xmlns:p14="http://schemas.microsoft.com/office/powerpoint/2010/main" val="4165407895"/>
      </p:ext>
    </p:extLst>
  </p:cSld>
  <p:clrMapOvr>
    <a:masterClrMapping/>
  </p:clrMapOvr>
</p:sld>
</file>

<file path=ppt/theme/theme1.xml><?xml version="1.0" encoding="utf-8"?>
<a:theme xmlns:a="http://schemas.openxmlformats.org/drawingml/2006/main" name="Comarch_potx_big_v3_poprawki">
  <a:themeElements>
    <a:clrScheme name="Comarch">
      <a:dk1>
        <a:srgbClr val="26437E"/>
      </a:dk1>
      <a:lt1>
        <a:sysClr val="window" lastClr="FFFFFF"/>
      </a:lt1>
      <a:dk2>
        <a:srgbClr val="009DE0"/>
      </a:dk2>
      <a:lt2>
        <a:srgbClr val="F2F2F2"/>
      </a:lt2>
      <a:accent1>
        <a:srgbClr val="26437E"/>
      </a:accent1>
      <a:accent2>
        <a:srgbClr val="009DE0"/>
      </a:accent2>
      <a:accent3>
        <a:srgbClr val="20BBA5"/>
      </a:accent3>
      <a:accent4>
        <a:srgbClr val="73B42D"/>
      </a:accent4>
      <a:accent5>
        <a:srgbClr val="0076B1"/>
      </a:accent5>
      <a:accent6>
        <a:srgbClr val="00A767"/>
      </a:accent6>
      <a:hlink>
        <a:srgbClr val="1FBBA5"/>
      </a:hlink>
      <a:folHlink>
        <a:srgbClr val="7AD2C6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72000" rIns="7200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Comarch_potx_big_v3_poprawki</Template>
  <TotalTime>1756</TotalTime>
  <Words>1188</Words>
  <Application>Microsoft Office PowerPoint</Application>
  <PresentationFormat>Pokaz na ekranie (16:9)</PresentationFormat>
  <Paragraphs>148</Paragraphs>
  <Slides>35</Slides>
  <Notes>2</Notes>
  <HiddenSlides>0</HiddenSlides>
  <MMClips>0</MMClips>
  <ScaleCrop>false</ScaleCrop>
  <HeadingPairs>
    <vt:vector size="8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 Math</vt:lpstr>
      <vt:lpstr>inherit</vt:lpstr>
      <vt:lpstr>Lucida Grande</vt:lpstr>
      <vt:lpstr>MathJax_Main</vt:lpstr>
      <vt:lpstr>MathJax_Math</vt:lpstr>
      <vt:lpstr>Times New Roman</vt:lpstr>
      <vt:lpstr>Wingdings</vt:lpstr>
      <vt:lpstr>Comarch_potx_big_v3_poprawki</vt:lpstr>
      <vt:lpstr>Równanie</vt:lpstr>
      <vt:lpstr>CENTRUM SZKOLENIOWE COMARCH</vt:lpstr>
      <vt:lpstr>Centrum Szkoleniowe Comarch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Rozkad Poissona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Metoda Monte Carlo</vt:lpstr>
      <vt:lpstr>Prezentacja programu PowerPoint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 Pietruszka</dc:creator>
  <cp:lastModifiedBy>Marcin Albiniak</cp:lastModifiedBy>
  <cp:revision>230</cp:revision>
  <dcterms:created xsi:type="dcterms:W3CDTF">2015-08-12T08:39:11Z</dcterms:created>
  <dcterms:modified xsi:type="dcterms:W3CDTF">2023-06-06T13:06:44Z</dcterms:modified>
</cp:coreProperties>
</file>