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509F5-9F44-4EAD-95E5-F4A7D105000F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2BD38-B9B5-4E07-B95B-65C238CA7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69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2BD38-B9B5-4E07-B95B-65C238CA7C7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28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ingtree.com/demystifying-artificial-intelligence-what-you-need-to-know-about-ai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9/01/call-to-reimagine-artificial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industry-industry-4-network-points-2630319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rnetgovernance.org/2020/12/14/the-narrative-december-15-2020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iorprobability.com/2020/06/11/big-tech-big-problem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blnews.org/mckinsey-gen-ai-will-unleash-the-next-wave-of-productivity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br/secom/en/latest-news/2024/06/cnpq-to-invest-brl-215-million-in-international-scientific-cooperation-scholarships-project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lifesciences.org/articles/88656/figures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światło, Ludzka twarz, sztuka, noc&#10;&#10;Opis wygenerowany automatycznie">
            <a:extLst>
              <a:ext uri="{FF2B5EF4-FFF2-40B4-BE49-F238E27FC236}">
                <a16:creationId xmlns:a16="http://schemas.microsoft.com/office/drawing/2014/main" id="{DA89EBBD-C06D-78EA-4EB5-1362A700C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6795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34B9966-BED9-B7A1-7D59-5ECDC11B2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/>
            <a:r>
              <a:rPr lang="pl-PL" sz="4400">
                <a:solidFill>
                  <a:srgbClr val="EBEBEB"/>
                </a:solidFill>
              </a:rPr>
              <a:t>Wstęp do sztucznej inteligencji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780DF62-CBD8-281F-A417-1BA9D04A1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Dr Marcin Albiniak</a:t>
            </a:r>
          </a:p>
        </p:txBody>
      </p:sp>
    </p:spTree>
    <p:extLst>
      <p:ext uri="{BB962C8B-B14F-4D97-AF65-F5344CB8AC3E}">
        <p14:creationId xmlns:p14="http://schemas.microsoft.com/office/powerpoint/2010/main" val="369514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w edukacji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Personalizacja nauczania</a:t>
            </a:r>
          </a:p>
          <a:p>
            <a:r>
              <a:t>- Analiza postępów ucznia</a:t>
            </a:r>
          </a:p>
          <a:p>
            <a:r>
              <a:t>- Przykład: chatboty edukacyjne</a:t>
            </a:r>
          </a:p>
        </p:txBody>
      </p:sp>
      <p:pic>
        <p:nvPicPr>
          <p:cNvPr id="5" name="Obraz 4" descr="Obraz zawierający miejsce parkingowe/przestrzeń, Wszechświat, zrzut ekranu, Przestrzeń kosmiczna">
            <a:extLst>
              <a:ext uri="{FF2B5EF4-FFF2-40B4-BE49-F238E27FC236}">
                <a16:creationId xmlns:a16="http://schemas.microsoft.com/office/drawing/2014/main" id="{14E0B394-D65F-CD85-C34B-892B925252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19301" y="2425649"/>
            <a:ext cx="59055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7" name="Obraz 6" descr="Obraz zawierający zrzut ekranu">
            <a:extLst>
              <a:ext uri="{FF2B5EF4-FFF2-40B4-BE49-F238E27FC236}">
                <a16:creationId xmlns:a16="http://schemas.microsoft.com/office/drawing/2014/main" id="{FB753D7F-DAB1-266A-C82B-89D07E3E56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331" r="-1" b="16378"/>
          <a:stretch/>
        </p:blipFill>
        <p:spPr>
          <a:xfrm>
            <a:off x="474133" y="474134"/>
            <a:ext cx="11243734" cy="5909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AI w przemyśle i logistyce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820333"/>
            <a:ext cx="8825659" cy="4199467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- </a:t>
            </a:r>
            <a:r>
              <a:rPr lang="pl-PL" dirty="0" err="1">
                <a:solidFill>
                  <a:srgbClr val="FFFFFF"/>
                </a:solidFill>
              </a:rPr>
              <a:t>Predictive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maintenance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- Automatyzacja produkcji</a:t>
            </a:r>
          </a:p>
          <a:p>
            <a:r>
              <a:rPr lang="pl-PL" dirty="0">
                <a:solidFill>
                  <a:srgbClr val="FFFFFF"/>
                </a:solidFill>
              </a:rPr>
              <a:t>- Przemysł 4.0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Dyskusja i pytania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Czy AI powinna podejmować decyzje zdrowotne lub finansowe?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rzut ekranu, zieleń, Grafika, sztuka">
            <a:extLst>
              <a:ext uri="{FF2B5EF4-FFF2-40B4-BE49-F238E27FC236}">
                <a16:creationId xmlns:a16="http://schemas.microsoft.com/office/drawing/2014/main" id="{5D893363-34AC-EDA6-45B3-32FE9BEEA9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Wyzwania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1"/>
                </a:solidFill>
              </a:rPr>
              <a:t>Techniczne, prawne, geopolityczne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300">
                <a:solidFill>
                  <a:schemeClr val="tx1"/>
                </a:solidFill>
              </a:rPr>
              <a:t>Techniczne wyzwania</a:t>
            </a:r>
          </a:p>
        </p:txBody>
      </p:sp>
      <p:pic>
        <p:nvPicPr>
          <p:cNvPr id="5" name="Obraz 4" descr="Obraz zawierający tekst, zrzut ekranu, linia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847C9A9-C17B-6E1C-79BE-E8F570A5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6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/>
                </a:solidFill>
              </a:rPr>
              <a:t>- Explainability (black box)</a:t>
            </a:r>
          </a:p>
          <a:p>
            <a:r>
              <a:rPr lang="pl-PL">
                <a:solidFill>
                  <a:schemeClr val="tx1"/>
                </a:solidFill>
              </a:rPr>
              <a:t>- Bias i fairness</a:t>
            </a:r>
          </a:p>
          <a:p>
            <a:r>
              <a:rPr lang="pl-PL">
                <a:solidFill>
                  <a:schemeClr val="tx1"/>
                </a:solidFill>
              </a:rPr>
              <a:t>- Koszty modeli wielkoskalowych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Wyzwania prawne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RODO a AI</a:t>
            </a:r>
          </a:p>
          <a:p>
            <a:r>
              <a:t>- Akt o AI (UE)</a:t>
            </a:r>
          </a:p>
          <a:p>
            <a:r>
              <a:t>- Problemy z danymi treningowymi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052F6DBF-1805-4FD9-AFA3-C8642175F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5" name="Obraz 4" descr="Obraz zawierający logo, symbol, clipart, Grafi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3100F416-A138-79D0-9122-A6495FE082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491" r="-1" b="2878"/>
          <a:stretch/>
        </p:blipFill>
        <p:spPr>
          <a:xfrm>
            <a:off x="474132" y="462116"/>
            <a:ext cx="11243735" cy="59217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C79B2C4-EF9C-492F-BC64-5300A7A2F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9BEDA-CEC9-4E6C-B05D-1353D0F16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143000" y="1295400"/>
            <a:ext cx="9982200" cy="4267200"/>
          </a:xfrm>
          <a:prstGeom prst="rect">
            <a:avLst/>
          </a:prstGeom>
          <a:solidFill>
            <a:srgbClr val="000001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447801"/>
            <a:ext cx="8620967" cy="855132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Geopolityka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2446868"/>
            <a:ext cx="8254999" cy="2971800"/>
          </a:xfrm>
        </p:spPr>
        <p:txBody>
          <a:bodyPr anchor="t">
            <a:normAutofit/>
          </a:bodyPr>
          <a:lstStyle/>
          <a:p>
            <a:r>
              <a:rPr lang="pl-PL" sz="1600">
                <a:solidFill>
                  <a:srgbClr val="FFFFFF"/>
                </a:solidFill>
              </a:rPr>
              <a:t>- USA vs Chiny vs UE</a:t>
            </a:r>
          </a:p>
          <a:p>
            <a:r>
              <a:rPr lang="pl-PL" sz="1600">
                <a:solidFill>
                  <a:srgbClr val="FFFFFF"/>
                </a:solidFill>
              </a:rPr>
              <a:t>- Big Tech a suwerenność państw</a:t>
            </a:r>
          </a:p>
          <a:p>
            <a:r>
              <a:rPr lang="pl-PL" sz="1600">
                <a:solidFill>
                  <a:srgbClr val="FFFFFF"/>
                </a:solidFill>
              </a:rPr>
              <a:t>- Dostępność technologii dla Globalnego Południa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Dyskusja i refleksja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Czy potrzebujemy nowego prawa dla AI?</a:t>
            </a:r>
          </a:p>
          <a:p>
            <a:r>
              <a:t>- Czy rozwój AGI należy ograniczyć?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światło, szkło/szklanka, woda, sztuka">
            <a:extLst>
              <a:ext uri="{FF2B5EF4-FFF2-40B4-BE49-F238E27FC236}">
                <a16:creationId xmlns:a16="http://schemas.microsoft.com/office/drawing/2014/main" id="{D6823742-C364-6586-A260-455C15B7F1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Przyszłość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1"/>
                </a:solidFill>
              </a:rPr>
              <a:t>AGI, codzienne życie, scenariusze rozwoju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Od AI do AGI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ANI, AGI, ASI</a:t>
            </a:r>
          </a:p>
          <a:p>
            <a:r>
              <a:t>- Prace OpenAI, DeepMind, Anthropic</a:t>
            </a:r>
          </a:p>
          <a:p>
            <a:r>
              <a:t>- AGI: mit czy realna możliwość?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Etyczne i społeczne aspekty sztucznej inteligencji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w codziennym życiu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Smart cities</a:t>
            </a:r>
          </a:p>
          <a:p>
            <a:r>
              <a:t>- AI jako doradca</a:t>
            </a:r>
          </a:p>
          <a:p>
            <a:r>
              <a:t>- Nowe zawody i kompetencje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300">
                <a:solidFill>
                  <a:schemeClr val="tx1"/>
                </a:solidFill>
              </a:rPr>
              <a:t>Scenariusze rozwoju</a:t>
            </a:r>
          </a:p>
        </p:txBody>
      </p:sp>
      <p:pic>
        <p:nvPicPr>
          <p:cNvPr id="5" name="Obraz 4" descr="Obraz zawierający diagram, zrzut ekranu, krąg, tekst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7D77E2C9-17AC-0546-FCC3-269B0590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47" r="13314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/>
                </a:solidFill>
              </a:rPr>
              <a:t>- Pozytywny: AI jako wsparcie</a:t>
            </a:r>
          </a:p>
          <a:p>
            <a:r>
              <a:rPr lang="pl-PL">
                <a:solidFill>
                  <a:schemeClr val="tx1"/>
                </a:solidFill>
              </a:rPr>
              <a:t>- Dystopijny: kontrola i bezrobocie</a:t>
            </a:r>
          </a:p>
          <a:p>
            <a:r>
              <a:rPr lang="pl-PL">
                <a:solidFill>
                  <a:schemeClr val="tx1"/>
                </a:solidFill>
              </a:rPr>
              <a:t>- Regulowany: AI jako narzędzie społeczne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Dyskusja końcowa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Czy AI zagraża ludzkości?</a:t>
            </a:r>
          </a:p>
          <a:p>
            <a:r>
              <a:t>- Jak przygotować się na nadchodzące zmiany?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Podziękowania i bibliografia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Dokumenty: UE, UNESCO, OECD</a:t>
            </a:r>
          </a:p>
          <a:p>
            <a:r>
              <a:t>- Książki: Bostrom, Russell, Floridi</a:t>
            </a:r>
          </a:p>
          <a:p>
            <a:r>
              <a:t>- Linki do raportów i filmów edukacyjnych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Wprowadzenie do etyki AI</a:t>
            </a:r>
          </a:p>
        </p:txBody>
      </p:sp>
      <p:pic>
        <p:nvPicPr>
          <p:cNvPr id="5" name="Obraz 4" descr="Obraz zawierający tekst, diagram, zrzut ekranu, krąg">
            <a:extLst>
              <a:ext uri="{FF2B5EF4-FFF2-40B4-BE49-F238E27FC236}">
                <a16:creationId xmlns:a16="http://schemas.microsoft.com/office/drawing/2014/main" id="{7D584D89-0BBB-1AF1-6096-EE911E01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35" r="27714" b="2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- Czym jest etyka technologii?</a:t>
            </a:r>
          </a:p>
          <a:p>
            <a:r>
              <a:rPr lang="pl-PL">
                <a:solidFill>
                  <a:srgbClr val="FFFFFF"/>
                </a:solidFill>
              </a:rPr>
              <a:t>- Kluczowe zasady: autonomia, sprawiedliwość, odpowiedzialność, przejrzystość, prywatność</a:t>
            </a:r>
          </a:p>
          <a:p>
            <a:r>
              <a:rPr lang="pl-PL">
                <a:solidFill>
                  <a:srgbClr val="FFFFFF"/>
                </a:solidFill>
              </a:rPr>
              <a:t>- Deklaracja UNESCO dot. etyki AI (2021)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Dylematy etyczne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- Autonomiczne pojazdy: dylemat wagonika</a:t>
            </a:r>
          </a:p>
          <a:p>
            <a:r>
              <a:rPr lang="pl-PL"/>
              <a:t>- AI w wymiarze sprawiedliwości: stronniczość algorytmiczna</a:t>
            </a:r>
          </a:p>
          <a:p>
            <a:r>
              <a:rPr lang="pl-PL"/>
              <a:t>- Biometryka i inwigilacja: przykład Chin i Clearview 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300">
                <a:solidFill>
                  <a:schemeClr val="tx1"/>
                </a:solidFill>
              </a:rPr>
              <a:t>Społeczne skutki AI</a:t>
            </a:r>
          </a:p>
        </p:txBody>
      </p:sp>
      <p:pic>
        <p:nvPicPr>
          <p:cNvPr id="5" name="Obraz 4" descr="Obraz zawierający tekst, diagram, zrzut ekranu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1102FB9-CF4E-2D01-E698-DDA9AC76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55" r="13505"/>
          <a:stretch/>
        </p:blipFill>
        <p:spPr>
          <a:xfrm>
            <a:off x="5260046" y="1111846"/>
            <a:ext cx="6391533" cy="5250498"/>
          </a:xfrm>
          <a:prstGeom prst="rect">
            <a:avLst/>
          </a:pr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8" name="Oval 1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/>
                </a:solidFill>
              </a:rPr>
              <a:t>- Automatyzacja a rynek pracy</a:t>
            </a:r>
          </a:p>
          <a:p>
            <a:r>
              <a:rPr lang="pl-PL">
                <a:solidFill>
                  <a:schemeClr val="tx1"/>
                </a:solidFill>
              </a:rPr>
              <a:t>- Wpływ na demokrację i dezinformację</a:t>
            </a:r>
          </a:p>
          <a:p>
            <a:r>
              <a:rPr lang="pl-PL">
                <a:solidFill>
                  <a:schemeClr val="tx1"/>
                </a:solidFill>
              </a:rPr>
              <a:t>- Przykład: Cambridge Analytica</a:t>
            </a: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Dyskusja i refleksja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Czy AI może być "etyczna"?</a:t>
            </a:r>
          </a:p>
          <a:p>
            <a:r>
              <a:t>- Kto ponosi odpowiedzialność za decyzje AI?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100">
                <a:solidFill>
                  <a:schemeClr val="tx1"/>
                </a:solidFill>
              </a:rPr>
              <a:t>Zastosowania AI</a:t>
            </a:r>
          </a:p>
        </p:txBody>
      </p:sp>
      <p:pic>
        <p:nvPicPr>
          <p:cNvPr id="5" name="Obraz 4" descr="Obraz zawierający Sprzęt laboratoryjny, chemia, Laboratorium, ubra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7BD342C3-B4E5-566B-01C1-BB2A0999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999" r="12832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/>
                </a:solidFill>
              </a:rPr>
              <a:t>AI w medycynie, finansach, edukacji, przemyśle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w medycynie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Diagnostyka</a:t>
            </a:r>
            <a:r>
              <a:rPr dirty="0"/>
              <a:t> </a:t>
            </a:r>
            <a:r>
              <a:rPr dirty="0" err="1"/>
              <a:t>obrazowa</a:t>
            </a:r>
            <a:endParaRPr dirty="0"/>
          </a:p>
          <a:p>
            <a:r>
              <a:rPr dirty="0"/>
              <a:t>- </a:t>
            </a:r>
            <a:r>
              <a:rPr dirty="0" err="1"/>
              <a:t>Modele</a:t>
            </a:r>
            <a:r>
              <a:rPr dirty="0"/>
              <a:t> </a:t>
            </a:r>
            <a:r>
              <a:rPr dirty="0" err="1"/>
              <a:t>predykcyjne</a:t>
            </a:r>
            <a:r>
              <a:rPr dirty="0"/>
              <a:t> (</a:t>
            </a:r>
            <a:r>
              <a:rPr dirty="0" err="1"/>
              <a:t>sepsa</a:t>
            </a:r>
            <a:r>
              <a:rPr dirty="0"/>
              <a:t>, COVID-19)</a:t>
            </a:r>
          </a:p>
          <a:p>
            <a:r>
              <a:rPr dirty="0"/>
              <a:t>- </a:t>
            </a:r>
            <a:r>
              <a:rPr dirty="0" err="1"/>
              <a:t>Przykład</a:t>
            </a:r>
            <a:r>
              <a:rPr dirty="0"/>
              <a:t>: AlphaFold</a:t>
            </a:r>
          </a:p>
        </p:txBody>
      </p:sp>
      <p:pic>
        <p:nvPicPr>
          <p:cNvPr id="5" name="Obraz 4" descr="Obraz zawierający Sztuka dziecięca, diagram, tekst, mapa">
            <a:extLst>
              <a:ext uri="{FF2B5EF4-FFF2-40B4-BE49-F238E27FC236}">
                <a16:creationId xmlns:a16="http://schemas.microsoft.com/office/drawing/2014/main" id="{05BC85A2-5EC4-F143-6B48-BD42CBB73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53477" y="2448232"/>
            <a:ext cx="514779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w finansach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Wykrywanie oszustw</a:t>
            </a:r>
          </a:p>
          <a:p>
            <a:r>
              <a:t>- Algorytmy tradingowe</a:t>
            </a:r>
          </a:p>
          <a:p>
            <a:r>
              <a:t>- Scoring kredytowy a bias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TM02900722[[fn=Jon (konferencyjny)]]</Template>
  <TotalTime>663</TotalTime>
  <Words>389</Words>
  <Application>Microsoft Office PowerPoint</Application>
  <PresentationFormat>Panoramiczny</PresentationFormat>
  <Paragraphs>77</Paragraphs>
  <Slides>23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8" baseType="lpstr">
      <vt:lpstr>Aptos</vt:lpstr>
      <vt:lpstr>Arial</vt:lpstr>
      <vt:lpstr>Century Gothic</vt:lpstr>
      <vt:lpstr>Wingdings 3</vt:lpstr>
      <vt:lpstr>Jon (sala konferencyjna)</vt:lpstr>
      <vt:lpstr>Wstęp do sztucznej inteligencji</vt:lpstr>
      <vt:lpstr>Etyczne i społeczne aspekty sztucznej inteligencji</vt:lpstr>
      <vt:lpstr>Wprowadzenie do etyki AI</vt:lpstr>
      <vt:lpstr>Dylematy etyczne AI</vt:lpstr>
      <vt:lpstr>Społeczne skutki AI</vt:lpstr>
      <vt:lpstr>Dyskusja i refleksja</vt:lpstr>
      <vt:lpstr>Zastosowania AI</vt:lpstr>
      <vt:lpstr>AI w medycynie</vt:lpstr>
      <vt:lpstr>AI w finansach</vt:lpstr>
      <vt:lpstr>AI w edukacji</vt:lpstr>
      <vt:lpstr>AI w przemyśle i logistyce</vt:lpstr>
      <vt:lpstr>Dyskusja i pytania</vt:lpstr>
      <vt:lpstr>Wyzwania AI</vt:lpstr>
      <vt:lpstr>Techniczne wyzwania</vt:lpstr>
      <vt:lpstr>Wyzwania prawne</vt:lpstr>
      <vt:lpstr>Geopolityka AI</vt:lpstr>
      <vt:lpstr>Dyskusja i refleksja</vt:lpstr>
      <vt:lpstr>Przyszłość AI</vt:lpstr>
      <vt:lpstr>Od AI do AGI</vt:lpstr>
      <vt:lpstr>AI w codziennym życiu</vt:lpstr>
      <vt:lpstr>Scenariusze rozwoju</vt:lpstr>
      <vt:lpstr>Dyskusja końcowa</vt:lpstr>
      <vt:lpstr>Podziękowania i 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Albiniak</dc:creator>
  <cp:lastModifiedBy>Marcin Albiniak</cp:lastModifiedBy>
  <cp:revision>21</cp:revision>
  <dcterms:created xsi:type="dcterms:W3CDTF">2025-01-11T05:16:32Z</dcterms:created>
  <dcterms:modified xsi:type="dcterms:W3CDTF">2025-04-05T05:24:21Z</dcterms:modified>
</cp:coreProperties>
</file>