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36"/>
  </p:notesMasterIdLst>
  <p:handoutMasterIdLst>
    <p:handoutMasterId r:id="rId37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75" d="100"/>
          <a:sy n="75" d="100"/>
        </p:scale>
        <p:origin x="4074" y="3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8/10/relationships/authors" Target="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B5BE4D8-A545-49B5-B6D6-1C4173C613DB}" type="datetime1">
              <a:rPr lang="pl-PL" smtClean="0"/>
              <a:t>22.03.2025</a:t>
            </a:fld>
            <a:endParaRPr lang="pl-PL" dirty="0"/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DB031B-7A3C-49C1-AA9C-CE9313183260}" type="datetime1">
              <a:rPr lang="pl-PL" smtClean="0"/>
              <a:pPr/>
              <a:t>22.03.2025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8296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pic>
        <p:nvPicPr>
          <p:cNvPr id="8" name="Grafika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wartość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pic>
        <p:nvPicPr>
          <p:cNvPr id="11" name="Grafika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fika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fika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#</a:t>
            </a:r>
          </a:p>
        </p:txBody>
      </p:sp>
      <p:sp>
        <p:nvSpPr>
          <p:cNvPr id="23" name="Tekst — symbol zastępczy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#</a:t>
            </a:r>
          </a:p>
        </p:txBody>
      </p:sp>
      <p:sp>
        <p:nvSpPr>
          <p:cNvPr id="24" name="Tekst — symbol zastępczy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#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25" name="Zawartość — symbol zastępczy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26" name="Zawartość — symbol zastępczy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endParaRPr lang="pl-PL" noProof="0"/>
          </a:p>
        </p:txBody>
      </p:sp>
      <p:sp>
        <p:nvSpPr>
          <p:cNvPr id="22" name="Zawartość — symbol zastępczy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27" name="Zawartość — symbol zastępczy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wa elementy zawartośc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WZORZEC TEKSTU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l-PL" noProof="0"/>
              <a:t>KLIKNIJ, ABY EDYTOWAĆ WZORZEC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  <p:pic>
        <p:nvPicPr>
          <p:cNvPr id="11" name="Grafika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a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ytuł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20" name="Tekst — symbol zastępczy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25" name="Tekst — symbol zastępczy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6" name="Tekst — symbol zastępczy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27" name="Tekst — symbol zastępczy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8" name="Tekst — symbol zastępczy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29" name="Tekst — symbol zastępczy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1" name="Data — symbol zastępczy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22" name="Stopka — symbol zastępczy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24" name="Numer slajdu — symbol zastępczy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ykre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5" name="Tekst — symbol zastępczy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7" name="Wykres — symbol zastępczy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pl-PL" noProof="0"/>
              <a:t>Kliknij ikonę, aby dodać wykres</a:t>
            </a:r>
          </a:p>
        </p:txBody>
      </p:sp>
      <p:sp>
        <p:nvSpPr>
          <p:cNvPr id="11" name="Tekst — symbol zastępczy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3" name="Zawartość — symbol zastępczy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pl-PL" noProof="0"/>
              <a:t>Kliknij, aby dodać zawartość</a:t>
            </a:r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ś czas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latin typeface="Calibri" panose="020F0502020204030204" pitchFamily="34" charset="0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6" name="Tekst — symbol zastępczy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Rok</a:t>
            </a:r>
          </a:p>
        </p:txBody>
      </p:sp>
      <p:sp>
        <p:nvSpPr>
          <p:cNvPr id="7" name="Tekst — symbol zastępczy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8" name="Tekst — symbol zastępczy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9" name="Tekst — symbol zastępczy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0" name="Tekst — symbol zastępczy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2" name="Tekst — symbol zastępczy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3" name="Tekst — symbol zastępczy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4" name="Tekst — symbol zastępczy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6" name="Tekst — symbol zastępczy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7" name="Tekst — symbol zastępczy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5" name="Tekst — symbol zastępczy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8" name="Tekst — symbol zastępczy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9" name="Tekst — symbol zastępczy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11" name="Tekst — symbol zastępczy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Rok</a:t>
            </a:r>
          </a:p>
        </p:txBody>
      </p:sp>
      <p:sp>
        <p:nvSpPr>
          <p:cNvPr id="20" name="Tekst — symbol zastępczy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1" name="Tekst — symbol zastępczy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2" name="Tekst — symbol zastępczy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3" name="Tekst — symbol zastępczy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4" name="Tekst — symbol zastępczy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5" name="Tekst — symbol zastępczy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6" name="Tekst — symbol zastępczy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8" name="Tekst — symbol zastępczy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9" name="Tekst — symbol zastępczy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27" name="Tekst — symbol zastępczy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30" name="Tekst — symbol zastępczy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31" name="Tekst — symbol zastępczy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MM</a:t>
            </a:r>
          </a:p>
        </p:txBody>
      </p:sp>
      <p:sp>
        <p:nvSpPr>
          <p:cNvPr id="32" name="Prostokąt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6" name="Data — symbol zastępczy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37" name="Stopka — symbol zastępczy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38" name="Numer slajdu — symbol zastępczy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7" name="Grafika SmartArt 6 — symbol zastępczy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pl-PL" noProof="0"/>
              <a:t>Kliknij ikonę, aby dodać grafikę SmartArt</a:t>
            </a:r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cxnSp>
        <p:nvCxnSpPr>
          <p:cNvPr id="10" name="Łącznik prosty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jd zespołu — 4 osob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1" name="Obraz — symbol zastępczy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6" name="Tekst — symbol zastępczy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17" name="Obraz — symbol zastępczy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23" name="Tekst — symbol zastępczy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7" name="Tekst — symbol zastępczy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18" name="Obraz — symbol zastępczy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pl-PL" noProof="0"/>
              <a:t>Kliknij ikonę, aby dodać obraz</a:t>
            </a:r>
          </a:p>
        </p:txBody>
      </p:sp>
      <p:sp>
        <p:nvSpPr>
          <p:cNvPr id="24" name="Tekst — symbol zastępczy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8" name="Tekst — symbol zastępczy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19" name="Obraz — symbol zastępczy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25" name="Tekst — symbol zastępczy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9" name="Tekst — symbol zastępczy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cxnSp>
        <p:nvCxnSpPr>
          <p:cNvPr id="10" name="Łącznik prosty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jd zespołu — 8 osó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1" name="Obraz — symbol zastępczy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6" name="Tekst — symbol zastępczy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17" name="Obraz — symbol zastępczy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23" name="Tekst — symbol zastępczy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7" name="Tekst — symbol zastępczy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18" name="Obraz — symbol zastępczy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pl-PL" noProof="0"/>
              <a:t>Kliknij ikonę, aby dodać obraz</a:t>
            </a:r>
          </a:p>
        </p:txBody>
      </p:sp>
      <p:sp>
        <p:nvSpPr>
          <p:cNvPr id="24" name="Tekst — symbol zastępczy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8" name="Tekst — symbol zastępczy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19" name="Obraz — symbol zastępczy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25" name="Tekst — symbol zastępczy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9" name="Tekst — symbol zastępczy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55" name="Obraz — symbol zastępczy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54" name="Tekst — symbol zastępczy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62" name="Tekst — symbol zastępczy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56" name="Obraz — symbol zastępczy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59" name="Tekst — symbol zastępczy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63" name="Tekst — symbol zastępczy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57" name="Obraz — symbol zastępczy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pl-PL" noProof="0"/>
              <a:t>Kliknij ikonę, aby dodać obraz</a:t>
            </a:r>
          </a:p>
        </p:txBody>
      </p:sp>
      <p:sp>
        <p:nvSpPr>
          <p:cNvPr id="60" name="Tekst — symbol zastępczy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64" name="Tekst — symbol zastępczy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58" name="Obraz — symbol zastępczy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61" name="Tekst — symbol zastępczy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65" name="Tekst — symbol zastępczy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  <p:pic>
        <p:nvPicPr>
          <p:cNvPr id="13" name="Grafika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fika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sowan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Łącznik prosty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1" name="Zawartość — symbol zastępczy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l-PL" noProof="0"/>
              <a:t>Kliknij, aby dodać zawartość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#</a:t>
            </a:r>
          </a:p>
        </p:txBody>
      </p:sp>
      <p:sp>
        <p:nvSpPr>
          <p:cNvPr id="17" name="Tekst — symbol zastępczy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24" name="Zawartość — symbol zastępczy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l-PL" noProof="0"/>
              <a:t>Kliknij, aby dodać zawartość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#</a:t>
            </a:r>
          </a:p>
        </p:txBody>
      </p:sp>
      <p:sp>
        <p:nvSpPr>
          <p:cNvPr id="18" name="Tekst — symbol zastępczy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l-PL" noProof="0"/>
              <a:t>KLIKNIJ, ABY EDYTOWAĆ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25" name="Zawartość — symbol zastępczy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l-PL" noProof="0"/>
              <a:t>Kliknij, aby dodać zawartość</a:t>
            </a:r>
          </a:p>
        </p:txBody>
      </p:sp>
      <p:sp>
        <p:nvSpPr>
          <p:cNvPr id="21" name="Tekst — symbol zastępczy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#</a:t>
            </a:r>
          </a:p>
        </p:txBody>
      </p:sp>
      <p:sp>
        <p:nvSpPr>
          <p:cNvPr id="19" name="Tekst — symbol zastępczy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22" name="Zawartość — symbol zastępczy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26" name="Zawartość — symbol zastępczy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l-PL" noProof="0"/>
              <a:t>Kliknij, aby dodać zawartość</a:t>
            </a:r>
          </a:p>
        </p:txBody>
      </p:sp>
      <p:sp>
        <p:nvSpPr>
          <p:cNvPr id="14" name="Tekst — symbol zastępczy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#</a:t>
            </a:r>
          </a:p>
        </p:txBody>
      </p:sp>
      <p:sp>
        <p:nvSpPr>
          <p:cNvPr id="23" name="Tekst — symbol zastępczy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</a:t>
            </a:r>
          </a:p>
        </p:txBody>
      </p:sp>
      <p:sp>
        <p:nvSpPr>
          <p:cNvPr id="15" name="Zawartość — symbol zastępczy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odsumow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cxnSp>
        <p:nvCxnSpPr>
          <p:cNvPr id="23" name="Łącznik prosty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a — symbol zastępczy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22" name="Stopka — symbol zastępczy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24" name="Numer slajdu — symbol zastępczy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lan spotkani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a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Zakończen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pic>
        <p:nvPicPr>
          <p:cNvPr id="6" name="Grafika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a — symbol zastępczy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10" name="Stopka — symbol zastępczy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11" name="Numer slajdu — symbol zastępczy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74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ś cza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fika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l-PL" noProof="0">
              <a:latin typeface="Calibri" panose="020F0502020204030204" pitchFamily="34" charset="0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TYTUŁ</a:t>
            </a:r>
          </a:p>
        </p:txBody>
      </p:sp>
      <p:sp>
        <p:nvSpPr>
          <p:cNvPr id="16" name="Tekst — symbol zastępczy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7" name="Tekst — symbol zastępczy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8" name="Tekst — symbol zastępczy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9" name="Tekst — symbol zastępczy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4" name="Tekst — symbol zastępczy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pl-PL" noProof="0"/>
              <a:t>Kliknij, aby edytować styl wzorca tekstu</a:t>
            </a:r>
          </a:p>
        </p:txBody>
      </p:sp>
      <p:sp>
        <p:nvSpPr>
          <p:cNvPr id="35" name="Tekst — symbol zastępczy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pl-PL" noProof="0"/>
              <a:t>Kliknij, aby edytować styl wzorca tekstu</a:t>
            </a:r>
          </a:p>
        </p:txBody>
      </p:sp>
      <p:sp>
        <p:nvSpPr>
          <p:cNvPr id="36" name="Tekst — symbol zastępczy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pl-PL" noProof="0"/>
              <a:t>Kliknij, aby edytować styl wzorca tekstu</a:t>
            </a:r>
          </a:p>
        </p:txBody>
      </p:sp>
      <p:sp>
        <p:nvSpPr>
          <p:cNvPr id="37" name="Tekst — symbol zastępczy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pl-PL" noProof="0"/>
              <a:t>Kliknij, aby edytować styl wzorca tekstu</a:t>
            </a:r>
          </a:p>
        </p:txBody>
      </p:sp>
      <p:cxnSp>
        <p:nvCxnSpPr>
          <p:cNvPr id="3" name="Łącznik prosty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Łącznik prosty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pl-PL" noProof="0"/>
              <a:t>Prezentacja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lumna zawartości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ytuł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5" name="Tekst — symbol zastępczy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7" name="Tekst — symbol zastępczy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31" name="Tekst — symbol zastępczy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l-PL" noProof="0"/>
              <a:t>KLIKNIJ, ABY DODAĆ PODTYTUŁ</a:t>
            </a:r>
          </a:p>
        </p:txBody>
      </p:sp>
      <p:sp>
        <p:nvSpPr>
          <p:cNvPr id="32" name="Tekst — symbol zastępczy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33" name="Tekst — symbol zastępczy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l-PL" noProof="0"/>
              <a:t>KLIKNIJ, ABY DODAĆ PODTYTUŁ</a:t>
            </a:r>
          </a:p>
        </p:txBody>
      </p:sp>
      <p:sp>
        <p:nvSpPr>
          <p:cNvPr id="34" name="Tekst — symbol zastępczy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2" name="Tekst — symbol zastępczy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l-PL" noProof="0"/>
              <a:t>KLIKNIJ, ABY DODAĆ PODTYTUŁ</a:t>
            </a:r>
          </a:p>
        </p:txBody>
      </p:sp>
      <p:sp>
        <p:nvSpPr>
          <p:cNvPr id="13" name="Tekst — symbol zastępczy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pl-PL" noProof="0"/>
              <a:t>20XX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pl-PL" noProof="0"/>
              <a:t>Prezentacja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  <p:cxnSp>
        <p:nvCxnSpPr>
          <p:cNvPr id="2" name="Łącznik prosty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lumna zawartości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ytuł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5" name="Tekst — symbol zastępczy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7" name="Tekst — symbol zastępczy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6" name="Tekst — symbol zastępczy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8" name="Tekst — symbol zastępczy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9" name="Tekst — symbol zastępczy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20" name="Tekst — symbol zastępczy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23" name="Tekst — symbol zastępczy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24" name="Tekst — symbol zastępczy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pPr/>
              <a:t>‹#›</a:t>
            </a:fld>
            <a:endParaRPr lang="pl-PL" noProof="0"/>
          </a:p>
        </p:txBody>
      </p:sp>
      <p:pic>
        <p:nvPicPr>
          <p:cNvPr id="2" name="Grafika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Wstę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cxnSp>
        <p:nvCxnSpPr>
          <p:cNvPr id="14" name="Łącznik prosty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prosty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a — symbol zastępczy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10" name="Stopka — symbol zastępczy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11" name="Numer slajdu — symbol zastępczy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dział sekcj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pic>
        <p:nvPicPr>
          <p:cNvPr id="5" name="Grafika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a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 — symbol zastępczy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2" name="Tekst — symbol zastępczy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3" name="Tekst — symbol zastępczy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4" name="Tekst — symbol zastępczy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5" name="Tekst — symbol zastępczy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pl-PL" noProof="0"/>
              <a:t>KLIKNIJ, ABY DODAĆ PODTYTUŁ</a:t>
            </a:r>
          </a:p>
        </p:txBody>
      </p:sp>
      <p:sp>
        <p:nvSpPr>
          <p:cNvPr id="16" name="Tekst — symbol zastępczy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l-PL" noProof="0"/>
              <a:t>Kliknij, aby dodać tekst</a:t>
            </a:r>
          </a:p>
        </p:txBody>
      </p:sp>
      <p:sp>
        <p:nvSpPr>
          <p:cNvPr id="17" name="Data — symbol zastępczy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18" name="Stopka — symbol zastępczy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19" name="Numer slajdu — symbol zastępczy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zy elementy zawartości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WZORZEC TEKSTU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l-PL" noProof="0"/>
              <a:t>KLIKNIJ, ABY EDYTOWAĆ WZORZEC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cxnSp>
        <p:nvCxnSpPr>
          <p:cNvPr id="16" name="Łącznik prosty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 — symbol zastępczy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WZORZEC TEKSTU</a:t>
            </a:r>
          </a:p>
        </p:txBody>
      </p:sp>
      <p:sp>
        <p:nvSpPr>
          <p:cNvPr id="22" name="Zawartość — symbol zastępczy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l-PL" noProof="0"/>
              <a:t>Prezentacja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— symbol zastępczy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pl-PL" noProof="0"/>
              <a:t>20XX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pl-PL" noProof="0"/>
              <a:t>Prezentacja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B5CEABB6-07DC-46E8-9B57-56EC44A396E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  <p:sldLayoutId id="2147483701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pl-PL" sz="1800" b="1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Wstęp do analizy danych. </a:t>
            </a:r>
            <a:r>
              <a:rPr lang="en-GB" sz="1800" b="1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Big Data I Data Science.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pl-PL" dirty="0"/>
              <a:t>Marcin Albiniak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Przykład procesu modelowania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51039" y="1821426"/>
            <a:ext cx="2539798" cy="21698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sz="1500" dirty="0"/>
          </a:p>
          <a:p>
            <a:pPr algn="l">
              <a:defRPr sz="2400"/>
            </a:pPr>
            <a:r>
              <a:rPr sz="2000" dirty="0"/>
              <a:t>1. </a:t>
            </a:r>
            <a:r>
              <a:rPr sz="2000" dirty="0" err="1"/>
              <a:t>Zbieranie</a:t>
            </a:r>
            <a:r>
              <a:rPr sz="2000" dirty="0"/>
              <a:t> </a:t>
            </a:r>
            <a:r>
              <a:rPr sz="2000" dirty="0" err="1"/>
              <a:t>danych</a:t>
            </a:r>
            <a:br>
              <a:rPr sz="2000" dirty="0"/>
            </a:br>
            <a:r>
              <a:rPr sz="2000" dirty="0"/>
              <a:t>2. Czystość </a:t>
            </a:r>
            <a:r>
              <a:rPr sz="2000" dirty="0" err="1"/>
              <a:t>danych</a:t>
            </a:r>
            <a:br>
              <a:rPr sz="2000" dirty="0"/>
            </a:br>
            <a:r>
              <a:rPr sz="2000" dirty="0"/>
              <a:t>3. </a:t>
            </a:r>
            <a:r>
              <a:rPr sz="2000" dirty="0" err="1"/>
              <a:t>Wybór</a:t>
            </a:r>
            <a:r>
              <a:rPr sz="2000" dirty="0"/>
              <a:t> </a:t>
            </a:r>
            <a:r>
              <a:rPr sz="2000" dirty="0" err="1"/>
              <a:t>modelu</a:t>
            </a:r>
            <a:br>
              <a:rPr sz="2000" dirty="0"/>
            </a:br>
            <a:r>
              <a:rPr sz="2000" dirty="0"/>
              <a:t>4. </a:t>
            </a:r>
            <a:r>
              <a:rPr sz="2000" dirty="0" err="1"/>
              <a:t>Trening</a:t>
            </a:r>
            <a:r>
              <a:rPr sz="2000" dirty="0"/>
              <a:t> </a:t>
            </a:r>
            <a:r>
              <a:rPr sz="2000" dirty="0" err="1"/>
              <a:t>i</a:t>
            </a:r>
            <a:r>
              <a:rPr sz="2000" dirty="0"/>
              <a:t> </a:t>
            </a:r>
            <a:r>
              <a:rPr sz="2000" dirty="0" err="1"/>
              <a:t>walidacja</a:t>
            </a:r>
            <a:br>
              <a:rPr sz="2000" dirty="0"/>
            </a:br>
            <a:r>
              <a:rPr sz="2000" dirty="0"/>
              <a:t>5. </a:t>
            </a:r>
            <a:r>
              <a:rPr sz="2000" dirty="0" err="1"/>
              <a:t>Testowanie</a:t>
            </a:r>
            <a:br>
              <a:rPr sz="2000" dirty="0"/>
            </a:br>
            <a:r>
              <a:rPr sz="2000" dirty="0"/>
              <a:t>6. </a:t>
            </a:r>
            <a:r>
              <a:rPr sz="2000" dirty="0" err="1"/>
              <a:t>Wdrożenie</a:t>
            </a:r>
            <a:endParaRPr sz="2000" dirty="0"/>
          </a:p>
        </p:txBody>
      </p:sp>
      <p:pic>
        <p:nvPicPr>
          <p:cNvPr id="4" name="Picture 3" descr="ai_image_convert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0" y="1524000"/>
            <a:ext cx="3048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Podsumowanie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59194" y="2077065"/>
            <a:ext cx="7411773" cy="1862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sz="1500" dirty="0"/>
          </a:p>
          <a:p>
            <a:pPr algn="l">
              <a:defRPr sz="2400"/>
            </a:pPr>
            <a:r>
              <a:rPr sz="2000" dirty="0" err="1"/>
              <a:t>Modelowanie</a:t>
            </a:r>
            <a:r>
              <a:rPr sz="2000" dirty="0"/>
              <a:t> </a:t>
            </a:r>
            <a:r>
              <a:rPr sz="2000" dirty="0" err="1"/>
              <a:t>danych</a:t>
            </a:r>
            <a:r>
              <a:rPr sz="2000" dirty="0"/>
              <a:t> to fundament </a:t>
            </a:r>
            <a:r>
              <a:rPr sz="2000" dirty="0" err="1"/>
              <a:t>współczesnej</a:t>
            </a:r>
            <a:r>
              <a:rPr sz="2000" dirty="0"/>
              <a:t> </a:t>
            </a:r>
            <a:r>
              <a:rPr sz="2000" dirty="0" err="1"/>
              <a:t>analizy</a:t>
            </a:r>
            <a:r>
              <a:rPr sz="2000" dirty="0"/>
              <a:t> </a:t>
            </a:r>
            <a:r>
              <a:rPr sz="2000" dirty="0" err="1"/>
              <a:t>danych</a:t>
            </a:r>
            <a:r>
              <a:rPr sz="2000" dirty="0"/>
              <a:t>.</a:t>
            </a:r>
            <a:br>
              <a:rPr sz="2000" dirty="0"/>
            </a:br>
            <a:br>
              <a:rPr sz="2000" dirty="0"/>
            </a:br>
            <a:r>
              <a:rPr sz="2000" dirty="0" err="1"/>
              <a:t>Dobór</a:t>
            </a:r>
            <a:r>
              <a:rPr sz="2000" dirty="0"/>
              <a:t> </a:t>
            </a:r>
            <a:r>
              <a:rPr sz="2000" dirty="0" err="1"/>
              <a:t>techniki</a:t>
            </a:r>
            <a:r>
              <a:rPr sz="2000" dirty="0"/>
              <a:t> </a:t>
            </a:r>
            <a:r>
              <a:rPr sz="2000" dirty="0" err="1"/>
              <a:t>zależy</a:t>
            </a:r>
            <a:r>
              <a:rPr sz="2000" dirty="0"/>
              <a:t> od </a:t>
            </a:r>
            <a:r>
              <a:rPr sz="2000" dirty="0" err="1"/>
              <a:t>rodzaju</a:t>
            </a:r>
            <a:r>
              <a:rPr sz="2000" dirty="0"/>
              <a:t> </a:t>
            </a:r>
            <a:r>
              <a:rPr sz="2000" dirty="0" err="1"/>
              <a:t>problemu</a:t>
            </a:r>
            <a:r>
              <a:rPr sz="2000" dirty="0"/>
              <a:t> </a:t>
            </a:r>
            <a:r>
              <a:rPr sz="2000" dirty="0" err="1"/>
              <a:t>i</a:t>
            </a:r>
            <a:r>
              <a:rPr sz="2000" dirty="0"/>
              <a:t> </a:t>
            </a:r>
            <a:r>
              <a:rPr sz="2000" dirty="0" err="1"/>
              <a:t>danych</a:t>
            </a:r>
            <a:r>
              <a:rPr sz="2000" dirty="0"/>
              <a:t>.</a:t>
            </a:r>
            <a:br>
              <a:rPr sz="2000" dirty="0"/>
            </a:br>
            <a:br>
              <a:rPr sz="2000" dirty="0"/>
            </a:br>
            <a:r>
              <a:rPr sz="2000" dirty="0" err="1"/>
              <a:t>Walidacja</a:t>
            </a:r>
            <a:r>
              <a:rPr sz="2000" dirty="0"/>
              <a:t> </a:t>
            </a:r>
            <a:r>
              <a:rPr sz="2000" dirty="0" err="1"/>
              <a:t>zapewnia</a:t>
            </a:r>
            <a:r>
              <a:rPr sz="2000" dirty="0"/>
              <a:t> </a:t>
            </a:r>
            <a:r>
              <a:rPr sz="2000" dirty="0" err="1"/>
              <a:t>wiarygodność</a:t>
            </a:r>
            <a:r>
              <a:rPr sz="2000" dirty="0"/>
              <a:t> </a:t>
            </a:r>
            <a:r>
              <a:rPr sz="2000" dirty="0" err="1"/>
              <a:t>wyników</a:t>
            </a:r>
            <a:r>
              <a:rPr sz="2000"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Analityka Predykcyjna - Wprowadzenie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6303" y="1398639"/>
            <a:ext cx="11129650" cy="93871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sz="1500" dirty="0"/>
          </a:p>
          <a:p>
            <a:pPr algn="l">
              <a:defRPr sz="2400"/>
            </a:pPr>
            <a:r>
              <a:rPr sz="2000" dirty="0" err="1"/>
              <a:t>Analityka</a:t>
            </a:r>
            <a:r>
              <a:rPr sz="2000" dirty="0"/>
              <a:t> </a:t>
            </a:r>
            <a:r>
              <a:rPr sz="2000" dirty="0" err="1"/>
              <a:t>predykcyjna</a:t>
            </a:r>
            <a:r>
              <a:rPr sz="2000" dirty="0"/>
              <a:t> to </a:t>
            </a:r>
            <a:r>
              <a:rPr sz="2000" dirty="0" err="1"/>
              <a:t>wykorzystanie</a:t>
            </a:r>
            <a:r>
              <a:rPr sz="2000" dirty="0"/>
              <a:t> </a:t>
            </a:r>
            <a:r>
              <a:rPr sz="2000" dirty="0" err="1"/>
              <a:t>danych</a:t>
            </a:r>
            <a:r>
              <a:rPr sz="2000" dirty="0"/>
              <a:t> </a:t>
            </a:r>
            <a:r>
              <a:rPr sz="2000" dirty="0" err="1"/>
              <a:t>historycznych</a:t>
            </a:r>
            <a:r>
              <a:rPr sz="2000" dirty="0"/>
              <a:t>, </a:t>
            </a:r>
            <a:r>
              <a:rPr sz="2000" dirty="0" err="1"/>
              <a:t>algorytmów</a:t>
            </a:r>
            <a:r>
              <a:rPr sz="2000" dirty="0"/>
              <a:t> </a:t>
            </a:r>
            <a:r>
              <a:rPr sz="2000" dirty="0" err="1"/>
              <a:t>statystycznych</a:t>
            </a:r>
            <a:r>
              <a:rPr sz="2000" dirty="0"/>
              <a:t> </a:t>
            </a:r>
            <a:r>
              <a:rPr sz="2000" dirty="0" err="1"/>
              <a:t>i</a:t>
            </a:r>
            <a:r>
              <a:rPr sz="2000" dirty="0"/>
              <a:t> </a:t>
            </a:r>
            <a:r>
              <a:rPr sz="2000" dirty="0" err="1"/>
              <a:t>modeli</a:t>
            </a:r>
            <a:r>
              <a:rPr sz="2000" dirty="0"/>
              <a:t> </a:t>
            </a:r>
            <a:endParaRPr lang="pl-PL" sz="2000" dirty="0"/>
          </a:p>
          <a:p>
            <a:pPr algn="l">
              <a:defRPr sz="2400"/>
            </a:pPr>
            <a:r>
              <a:rPr sz="2000" dirty="0"/>
              <a:t>machine learning do </a:t>
            </a:r>
            <a:r>
              <a:rPr sz="2000" dirty="0" err="1"/>
              <a:t>prognozowania</a:t>
            </a:r>
            <a:r>
              <a:rPr sz="2000" dirty="0"/>
              <a:t> </a:t>
            </a:r>
            <a:r>
              <a:rPr sz="2000" dirty="0" err="1"/>
              <a:t>przyszłych</a:t>
            </a:r>
            <a:r>
              <a:rPr sz="2000" dirty="0"/>
              <a:t> </a:t>
            </a:r>
            <a:r>
              <a:rPr sz="2000" dirty="0" err="1"/>
              <a:t>zdarzeń</a:t>
            </a:r>
            <a:r>
              <a:rPr sz="2000" dirty="0"/>
              <a:t>.</a:t>
            </a:r>
          </a:p>
        </p:txBody>
      </p:sp>
      <p:pic>
        <p:nvPicPr>
          <p:cNvPr id="4" name="Picture 3" descr="ai_image_convert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8481" y="2724202"/>
            <a:ext cx="3048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Czym jest Analityka Predykcyjna?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949245"/>
            <a:ext cx="5274970" cy="12464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sz="1500" dirty="0"/>
          </a:p>
          <a:p>
            <a:pPr algn="l">
              <a:defRPr sz="2400"/>
            </a:pPr>
            <a:r>
              <a:rPr sz="2000" dirty="0"/>
              <a:t>• </a:t>
            </a:r>
            <a:r>
              <a:rPr sz="2000" dirty="0" err="1"/>
              <a:t>Identyfikacja</a:t>
            </a:r>
            <a:r>
              <a:rPr sz="2000" dirty="0"/>
              <a:t> </a:t>
            </a:r>
            <a:r>
              <a:rPr sz="2000" dirty="0" err="1"/>
              <a:t>wzorców</a:t>
            </a:r>
            <a:r>
              <a:rPr sz="2000" dirty="0"/>
              <a:t> w </a:t>
            </a:r>
            <a:r>
              <a:rPr sz="2000" dirty="0" err="1"/>
              <a:t>danych</a:t>
            </a:r>
            <a:br>
              <a:rPr sz="2000" dirty="0"/>
            </a:br>
            <a:r>
              <a:rPr sz="2000" dirty="0"/>
              <a:t>• </a:t>
            </a:r>
            <a:r>
              <a:rPr sz="2000" dirty="0" err="1"/>
              <a:t>Prognozowanie</a:t>
            </a:r>
            <a:r>
              <a:rPr sz="2000" dirty="0"/>
              <a:t> </a:t>
            </a:r>
            <a:r>
              <a:rPr sz="2000" dirty="0" err="1"/>
              <a:t>przyszłych</a:t>
            </a:r>
            <a:r>
              <a:rPr sz="2000" dirty="0"/>
              <a:t> </a:t>
            </a:r>
            <a:r>
              <a:rPr sz="2000" dirty="0" err="1"/>
              <a:t>wyników</a:t>
            </a:r>
            <a:br>
              <a:rPr sz="2000" dirty="0"/>
            </a:br>
            <a:r>
              <a:rPr sz="2000" dirty="0"/>
              <a:t>• </a:t>
            </a:r>
            <a:r>
              <a:rPr sz="2000" dirty="0" err="1"/>
              <a:t>Podejmowanie</a:t>
            </a:r>
            <a:r>
              <a:rPr sz="2000" dirty="0"/>
              <a:t> </a:t>
            </a:r>
            <a:r>
              <a:rPr sz="2000" dirty="0" err="1"/>
              <a:t>lepszych</a:t>
            </a:r>
            <a:r>
              <a:rPr sz="2000" dirty="0"/>
              <a:t> </a:t>
            </a:r>
            <a:r>
              <a:rPr sz="2000" dirty="0" err="1"/>
              <a:t>decyzji</a:t>
            </a:r>
            <a:r>
              <a:rPr sz="2000" dirty="0"/>
              <a:t> </a:t>
            </a:r>
            <a:r>
              <a:rPr sz="2000" dirty="0" err="1"/>
              <a:t>biznesowych</a:t>
            </a:r>
            <a:endParaRPr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Proces Analityki Predykcyjnej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65913" y="2200320"/>
            <a:ext cx="4526175" cy="1862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sz="1500"/>
          </a:p>
          <a:p>
            <a:pPr algn="l">
              <a:defRPr sz="2400"/>
            </a:pPr>
            <a:r>
              <a:rPr sz="2000"/>
              <a:t>1. Zbieranie i przygotowanie danych</a:t>
            </a:r>
            <a:br>
              <a:rPr sz="2000"/>
            </a:br>
            <a:r>
              <a:rPr sz="2000"/>
              <a:t>2. Wybór modelu predykcyjnego</a:t>
            </a:r>
            <a:br>
              <a:rPr sz="2000"/>
            </a:br>
            <a:r>
              <a:rPr sz="2000"/>
              <a:t>3. Trening modelu</a:t>
            </a:r>
            <a:br>
              <a:rPr sz="2000"/>
            </a:br>
            <a:r>
              <a:rPr sz="2000"/>
              <a:t>4. Walidacja i testowanie</a:t>
            </a:r>
            <a:br>
              <a:rPr sz="2000"/>
            </a:br>
            <a:r>
              <a:rPr sz="2000"/>
              <a:t>5. Wdrożenie w procesach biznesowych</a:t>
            </a:r>
          </a:p>
        </p:txBody>
      </p:sp>
      <p:pic>
        <p:nvPicPr>
          <p:cNvPr id="4" name="Picture 3" descr="ai_image_convert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0" y="1524000"/>
            <a:ext cx="3048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 wspierające predykcję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143000"/>
            <a:ext cx="4414542" cy="155427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sz="1500"/>
          </a:p>
          <a:p>
            <a:pPr algn="l">
              <a:defRPr sz="2400"/>
            </a:pPr>
            <a:r>
              <a:rPr sz="2000"/>
              <a:t>• Machine Learning</a:t>
            </a:r>
            <a:br>
              <a:rPr sz="2000"/>
            </a:br>
            <a:r>
              <a:rPr sz="2000"/>
              <a:t>• Deep Learning</a:t>
            </a:r>
            <a:br>
              <a:rPr sz="2000"/>
            </a:br>
            <a:r>
              <a:rPr sz="2000"/>
              <a:t>• Statystyka i modele ekonometryczne</a:t>
            </a:r>
            <a:br>
              <a:rPr sz="2000"/>
            </a:br>
            <a:r>
              <a:rPr sz="2000"/>
              <a:t>• Big Data i chmura obliczeniowa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Zastosowanie w Marketingu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1084" y="2332703"/>
            <a:ext cx="4844916" cy="12464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sz="1500" dirty="0"/>
          </a:p>
          <a:p>
            <a:pPr algn="l">
              <a:defRPr sz="2400"/>
            </a:pPr>
            <a:r>
              <a:rPr sz="2000" dirty="0"/>
              <a:t>• </a:t>
            </a:r>
            <a:r>
              <a:rPr sz="2000" dirty="0" err="1"/>
              <a:t>Prognozowanie</a:t>
            </a:r>
            <a:r>
              <a:rPr sz="2000" dirty="0"/>
              <a:t> </a:t>
            </a:r>
            <a:r>
              <a:rPr sz="2000" dirty="0" err="1"/>
              <a:t>zachowań</a:t>
            </a:r>
            <a:r>
              <a:rPr sz="2000" dirty="0"/>
              <a:t> </a:t>
            </a:r>
            <a:r>
              <a:rPr sz="2000" dirty="0" err="1"/>
              <a:t>klientów</a:t>
            </a:r>
            <a:br>
              <a:rPr sz="2000" dirty="0"/>
            </a:br>
            <a:r>
              <a:rPr sz="2000" dirty="0"/>
              <a:t>• </a:t>
            </a:r>
            <a:r>
              <a:rPr sz="2000" dirty="0" err="1"/>
              <a:t>Spersonalizowane</a:t>
            </a:r>
            <a:r>
              <a:rPr sz="2000" dirty="0"/>
              <a:t> </a:t>
            </a:r>
            <a:r>
              <a:rPr sz="2000" dirty="0" err="1"/>
              <a:t>kampanie</a:t>
            </a:r>
            <a:r>
              <a:rPr sz="2000" dirty="0"/>
              <a:t> </a:t>
            </a:r>
            <a:r>
              <a:rPr sz="2000" dirty="0" err="1"/>
              <a:t>reklamowe</a:t>
            </a:r>
            <a:br>
              <a:rPr sz="2000" dirty="0"/>
            </a:br>
            <a:r>
              <a:rPr sz="2000" dirty="0"/>
              <a:t>• Optymalizacja </a:t>
            </a:r>
            <a:r>
              <a:rPr sz="2000" dirty="0" err="1"/>
              <a:t>budżetu</a:t>
            </a:r>
            <a:r>
              <a:rPr sz="2000" dirty="0"/>
              <a:t> </a:t>
            </a:r>
            <a:r>
              <a:rPr sz="2000" dirty="0" err="1"/>
              <a:t>marketingowego</a:t>
            </a:r>
            <a:endParaRPr sz="2000" dirty="0"/>
          </a:p>
        </p:txBody>
      </p:sp>
      <p:pic>
        <p:nvPicPr>
          <p:cNvPr id="4" name="Picture 3" descr="ai_image_convert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0" y="1524000"/>
            <a:ext cx="3048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Zastosowanie w Sprzedaży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0283" y="2037736"/>
            <a:ext cx="4725717" cy="12464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sz="1500"/>
          </a:p>
          <a:p>
            <a:pPr algn="l">
              <a:defRPr sz="2400"/>
            </a:pPr>
            <a:r>
              <a:rPr sz="2000"/>
              <a:t>• Ocena leadów sprzedażowych (scoring)</a:t>
            </a:r>
            <a:br>
              <a:rPr sz="2000"/>
            </a:br>
            <a:r>
              <a:rPr sz="2000"/>
              <a:t>• Przewidywanie rotacji klientów</a:t>
            </a:r>
            <a:br>
              <a:rPr sz="2000"/>
            </a:br>
            <a:r>
              <a:rPr sz="2000"/>
              <a:t>• Ustalanie prognoz sprzedaży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Analityka w CRM (Customer Relationship Management)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44562" y="2057400"/>
            <a:ext cx="4850623" cy="12464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sz="1500" dirty="0"/>
          </a:p>
          <a:p>
            <a:pPr algn="l">
              <a:defRPr sz="2400"/>
            </a:pPr>
            <a:r>
              <a:rPr sz="2000" dirty="0"/>
              <a:t>• </a:t>
            </a:r>
            <a:r>
              <a:rPr sz="2000" dirty="0" err="1"/>
              <a:t>Segmentacja</a:t>
            </a:r>
            <a:r>
              <a:rPr sz="2000" dirty="0"/>
              <a:t> </a:t>
            </a:r>
            <a:r>
              <a:rPr sz="2000" dirty="0" err="1"/>
              <a:t>klientów</a:t>
            </a:r>
            <a:br>
              <a:rPr sz="2000" dirty="0"/>
            </a:br>
            <a:r>
              <a:rPr sz="2000" dirty="0"/>
              <a:t>• </a:t>
            </a:r>
            <a:r>
              <a:rPr sz="2000" dirty="0" err="1"/>
              <a:t>Predykcja</a:t>
            </a:r>
            <a:r>
              <a:rPr sz="2000" dirty="0"/>
              <a:t> </a:t>
            </a:r>
            <a:r>
              <a:rPr sz="2000" dirty="0" err="1"/>
              <a:t>wartości</a:t>
            </a:r>
            <a:r>
              <a:rPr sz="2000" dirty="0"/>
              <a:t> </a:t>
            </a:r>
            <a:r>
              <a:rPr sz="2000" dirty="0" err="1"/>
              <a:t>klienta</a:t>
            </a:r>
            <a:r>
              <a:rPr sz="2000" dirty="0"/>
              <a:t> (CLV)</a:t>
            </a:r>
            <a:br>
              <a:rPr sz="2000" dirty="0"/>
            </a:br>
            <a:r>
              <a:rPr sz="2000" dirty="0"/>
              <a:t>• </a:t>
            </a:r>
            <a:r>
              <a:rPr sz="2000" dirty="0" err="1"/>
              <a:t>Lepsze</a:t>
            </a:r>
            <a:r>
              <a:rPr sz="2000" dirty="0"/>
              <a:t> </a:t>
            </a:r>
            <a:r>
              <a:rPr sz="2000" dirty="0" err="1"/>
              <a:t>zarządzanie</a:t>
            </a:r>
            <a:r>
              <a:rPr sz="2000" dirty="0"/>
              <a:t> </a:t>
            </a:r>
            <a:r>
              <a:rPr sz="2000" dirty="0" err="1"/>
              <a:t>relacjami</a:t>
            </a:r>
            <a:r>
              <a:rPr sz="2000" dirty="0"/>
              <a:t> z </a:t>
            </a:r>
            <a:r>
              <a:rPr sz="2000" dirty="0" err="1"/>
              <a:t>klientami</a:t>
            </a:r>
            <a:endParaRPr sz="2000" dirty="0"/>
          </a:p>
        </p:txBody>
      </p:sp>
      <p:pic>
        <p:nvPicPr>
          <p:cNvPr id="4" name="Picture 3" descr="ai_image_convert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0" y="1524000"/>
            <a:ext cx="3048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Analiza Ryzyka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26574" y="1968910"/>
            <a:ext cx="4601581" cy="12464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sz="1500" dirty="0"/>
          </a:p>
          <a:p>
            <a:pPr algn="l">
              <a:defRPr sz="2400"/>
            </a:pPr>
            <a:r>
              <a:rPr sz="2000" dirty="0"/>
              <a:t>• </a:t>
            </a:r>
            <a:r>
              <a:rPr sz="2000" dirty="0" err="1"/>
              <a:t>Ocena</a:t>
            </a:r>
            <a:r>
              <a:rPr sz="2000" dirty="0"/>
              <a:t> </a:t>
            </a:r>
            <a:r>
              <a:rPr sz="2000" dirty="0" err="1"/>
              <a:t>ryzyka</a:t>
            </a:r>
            <a:r>
              <a:rPr sz="2000" dirty="0"/>
              <a:t> </a:t>
            </a:r>
            <a:r>
              <a:rPr sz="2000" dirty="0" err="1"/>
              <a:t>kredytowego</a:t>
            </a:r>
            <a:br>
              <a:rPr sz="2000" dirty="0"/>
            </a:br>
            <a:r>
              <a:rPr sz="2000" dirty="0"/>
              <a:t>• </a:t>
            </a:r>
            <a:r>
              <a:rPr sz="2000" dirty="0" err="1"/>
              <a:t>Wykrywanie</a:t>
            </a:r>
            <a:r>
              <a:rPr sz="2000" dirty="0"/>
              <a:t> </a:t>
            </a:r>
            <a:r>
              <a:rPr sz="2000" dirty="0" err="1"/>
              <a:t>oszustw</a:t>
            </a:r>
            <a:r>
              <a:rPr sz="2000" dirty="0"/>
              <a:t> (fraud detection)</a:t>
            </a:r>
            <a:br>
              <a:rPr sz="2000" dirty="0"/>
            </a:br>
            <a:r>
              <a:rPr sz="2000" dirty="0"/>
              <a:t>• </a:t>
            </a:r>
            <a:r>
              <a:rPr sz="2000" dirty="0" err="1"/>
              <a:t>Zarządzanie</a:t>
            </a:r>
            <a:r>
              <a:rPr sz="2000" dirty="0"/>
              <a:t> </a:t>
            </a:r>
            <a:r>
              <a:rPr sz="2000" dirty="0" err="1"/>
              <a:t>ryzykiem</a:t>
            </a:r>
            <a:r>
              <a:rPr sz="2000" dirty="0"/>
              <a:t> </a:t>
            </a:r>
            <a:r>
              <a:rPr sz="2000" dirty="0" err="1"/>
              <a:t>operacyjnym</a:t>
            </a:r>
            <a:endParaRPr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Modelowanie Danych - Wprowadzenie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143000"/>
            <a:ext cx="10591233" cy="12464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sz="1500" dirty="0"/>
          </a:p>
          <a:p>
            <a:pPr algn="l">
              <a:defRPr sz="2400"/>
            </a:pPr>
            <a:r>
              <a:rPr sz="2000" dirty="0" err="1"/>
              <a:t>Modelowanie</a:t>
            </a:r>
            <a:r>
              <a:rPr sz="2000" dirty="0"/>
              <a:t> </a:t>
            </a:r>
            <a:r>
              <a:rPr sz="2000" dirty="0" err="1"/>
              <a:t>danych</a:t>
            </a:r>
            <a:r>
              <a:rPr sz="2000" dirty="0"/>
              <a:t> to </a:t>
            </a:r>
            <a:r>
              <a:rPr sz="2000" dirty="0" err="1"/>
              <a:t>proces</a:t>
            </a:r>
            <a:r>
              <a:rPr sz="2000" dirty="0"/>
              <a:t> </a:t>
            </a:r>
            <a:r>
              <a:rPr sz="2000" dirty="0" err="1"/>
              <a:t>tworzenia</a:t>
            </a:r>
            <a:r>
              <a:rPr sz="2000" dirty="0"/>
              <a:t> </a:t>
            </a:r>
            <a:r>
              <a:rPr sz="2000" dirty="0" err="1"/>
              <a:t>matematycznych</a:t>
            </a:r>
            <a:r>
              <a:rPr sz="2000" dirty="0"/>
              <a:t> </a:t>
            </a:r>
            <a:r>
              <a:rPr sz="2000" dirty="0" err="1"/>
              <a:t>reprezentacji</a:t>
            </a:r>
            <a:r>
              <a:rPr sz="2000" dirty="0"/>
              <a:t> </a:t>
            </a:r>
            <a:r>
              <a:rPr sz="2000" dirty="0" err="1"/>
              <a:t>zależności</a:t>
            </a:r>
            <a:r>
              <a:rPr sz="2000" dirty="0"/>
              <a:t> w </a:t>
            </a:r>
            <a:r>
              <a:rPr sz="2000" dirty="0" err="1"/>
              <a:t>danych</a:t>
            </a:r>
            <a:r>
              <a:rPr sz="2000" dirty="0"/>
              <a:t>.</a:t>
            </a:r>
            <a:br>
              <a:rPr sz="2000" dirty="0"/>
            </a:br>
            <a:br>
              <a:rPr sz="2000" dirty="0"/>
            </a:br>
            <a:r>
              <a:rPr sz="2000" dirty="0" err="1"/>
              <a:t>Wykorzystywane</a:t>
            </a:r>
            <a:r>
              <a:rPr sz="2000" dirty="0"/>
              <a:t> w </a:t>
            </a:r>
            <a:r>
              <a:rPr sz="2000" dirty="0" err="1"/>
              <a:t>analizie</a:t>
            </a:r>
            <a:r>
              <a:rPr sz="2000" dirty="0"/>
              <a:t>, </a:t>
            </a:r>
            <a:r>
              <a:rPr sz="2000" dirty="0" err="1"/>
              <a:t>predykcji</a:t>
            </a:r>
            <a:r>
              <a:rPr sz="2000" dirty="0"/>
              <a:t> </a:t>
            </a:r>
            <a:r>
              <a:rPr sz="2000" dirty="0" err="1"/>
              <a:t>i</a:t>
            </a:r>
            <a:r>
              <a:rPr sz="2000" dirty="0"/>
              <a:t> </a:t>
            </a:r>
            <a:r>
              <a:rPr sz="2000" dirty="0" err="1"/>
              <a:t>podejmowaniu</a:t>
            </a:r>
            <a:r>
              <a:rPr sz="2000" dirty="0"/>
              <a:t> </a:t>
            </a:r>
            <a:r>
              <a:rPr sz="2000" dirty="0" err="1"/>
              <a:t>decyzji</a:t>
            </a:r>
            <a:r>
              <a:rPr sz="2000" dirty="0"/>
              <a:t>.</a:t>
            </a:r>
          </a:p>
        </p:txBody>
      </p:sp>
      <p:pic>
        <p:nvPicPr>
          <p:cNvPr id="4" name="Picture 3" descr="ai_image_convert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8703" y="2944506"/>
            <a:ext cx="3048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Korzyści Biznesowe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59426" y="1884848"/>
            <a:ext cx="5236305" cy="12464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sz="1500" dirty="0"/>
          </a:p>
          <a:p>
            <a:pPr algn="l">
              <a:defRPr sz="2400"/>
            </a:pPr>
            <a:r>
              <a:rPr sz="2000" dirty="0"/>
              <a:t>• </a:t>
            </a:r>
            <a:r>
              <a:rPr sz="2000" dirty="0" err="1"/>
              <a:t>Lepsze</a:t>
            </a:r>
            <a:r>
              <a:rPr sz="2000" dirty="0"/>
              <a:t> </a:t>
            </a:r>
            <a:r>
              <a:rPr sz="2000" dirty="0" err="1"/>
              <a:t>decyzje</a:t>
            </a:r>
            <a:r>
              <a:rPr sz="2000" dirty="0"/>
              <a:t> </a:t>
            </a:r>
            <a:r>
              <a:rPr sz="2000" dirty="0" err="1"/>
              <a:t>strategiczne</a:t>
            </a:r>
            <a:br>
              <a:rPr sz="2000" dirty="0"/>
            </a:br>
            <a:r>
              <a:rPr sz="2000" dirty="0"/>
              <a:t>• </a:t>
            </a:r>
            <a:r>
              <a:rPr sz="2000" dirty="0" err="1"/>
              <a:t>Wyższa</a:t>
            </a:r>
            <a:r>
              <a:rPr sz="2000" dirty="0"/>
              <a:t> </a:t>
            </a:r>
            <a:r>
              <a:rPr sz="2000" dirty="0" err="1"/>
              <a:t>efektywność</a:t>
            </a:r>
            <a:r>
              <a:rPr sz="2000" dirty="0"/>
              <a:t> </a:t>
            </a:r>
            <a:r>
              <a:rPr sz="2000" dirty="0" err="1"/>
              <a:t>operacyjna</a:t>
            </a:r>
            <a:br>
              <a:rPr sz="2000" dirty="0"/>
            </a:br>
            <a:r>
              <a:rPr sz="2000" dirty="0"/>
              <a:t>• </a:t>
            </a:r>
            <a:r>
              <a:rPr sz="2000" dirty="0" err="1"/>
              <a:t>Wzrost</a:t>
            </a:r>
            <a:r>
              <a:rPr sz="2000" dirty="0"/>
              <a:t> </a:t>
            </a:r>
            <a:r>
              <a:rPr sz="2000" dirty="0" err="1"/>
              <a:t>przychodów</a:t>
            </a:r>
            <a:r>
              <a:rPr sz="2000" dirty="0"/>
              <a:t> </a:t>
            </a:r>
            <a:r>
              <a:rPr sz="2000" dirty="0" err="1"/>
              <a:t>i</a:t>
            </a:r>
            <a:r>
              <a:rPr sz="2000" dirty="0"/>
              <a:t> </a:t>
            </a:r>
            <a:r>
              <a:rPr sz="2000" dirty="0" err="1"/>
              <a:t>optymalizacja</a:t>
            </a:r>
            <a:r>
              <a:rPr sz="2000" dirty="0"/>
              <a:t> </a:t>
            </a:r>
            <a:r>
              <a:rPr sz="2000" dirty="0" err="1"/>
              <a:t>kosztów</a:t>
            </a:r>
            <a:endParaRPr sz="2000" dirty="0"/>
          </a:p>
        </p:txBody>
      </p:sp>
      <p:pic>
        <p:nvPicPr>
          <p:cNvPr id="4" name="Picture 3" descr="ai_image_convert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0" y="1524000"/>
            <a:ext cx="3048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Podsumowanie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06909" y="1690688"/>
            <a:ext cx="8352928" cy="93871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sz="1500" dirty="0"/>
          </a:p>
          <a:p>
            <a:pPr algn="l">
              <a:defRPr sz="2400"/>
            </a:pPr>
            <a:r>
              <a:rPr sz="2000" dirty="0" err="1"/>
              <a:t>Analityka</a:t>
            </a:r>
            <a:r>
              <a:rPr sz="2000" dirty="0"/>
              <a:t> </a:t>
            </a:r>
            <a:r>
              <a:rPr sz="2000" dirty="0" err="1"/>
              <a:t>predykcyjna</a:t>
            </a:r>
            <a:r>
              <a:rPr sz="2000" dirty="0"/>
              <a:t> to </a:t>
            </a:r>
            <a:r>
              <a:rPr sz="2000" dirty="0" err="1"/>
              <a:t>kluczowe</a:t>
            </a:r>
            <a:r>
              <a:rPr sz="2000" dirty="0"/>
              <a:t> </a:t>
            </a:r>
            <a:r>
              <a:rPr sz="2000" dirty="0" err="1"/>
              <a:t>narzędzie</a:t>
            </a:r>
            <a:r>
              <a:rPr sz="2000" dirty="0"/>
              <a:t> we </a:t>
            </a:r>
            <a:r>
              <a:rPr sz="2000" dirty="0" err="1"/>
              <a:t>współczesnym</a:t>
            </a:r>
            <a:r>
              <a:rPr sz="2000" dirty="0"/>
              <a:t> </a:t>
            </a:r>
            <a:r>
              <a:rPr sz="2000" dirty="0" err="1"/>
              <a:t>biznesie</a:t>
            </a:r>
            <a:r>
              <a:rPr sz="2000" dirty="0"/>
              <a:t>.</a:t>
            </a:r>
            <a:br>
              <a:rPr sz="2000" dirty="0"/>
            </a:br>
            <a:r>
              <a:rPr sz="2000" dirty="0" err="1"/>
              <a:t>Pozwala</a:t>
            </a:r>
            <a:r>
              <a:rPr sz="2000" dirty="0"/>
              <a:t> </a:t>
            </a:r>
            <a:r>
              <a:rPr sz="2000" dirty="0" err="1"/>
              <a:t>przewidywać</a:t>
            </a:r>
            <a:r>
              <a:rPr sz="2000" dirty="0"/>
              <a:t> </a:t>
            </a:r>
            <a:r>
              <a:rPr sz="2000" dirty="0" err="1"/>
              <a:t>przyszłość</a:t>
            </a:r>
            <a:r>
              <a:rPr sz="2000" dirty="0"/>
              <a:t>, </a:t>
            </a:r>
            <a:r>
              <a:rPr sz="2000" dirty="0" err="1"/>
              <a:t>minimalizować</a:t>
            </a:r>
            <a:r>
              <a:rPr sz="2000" dirty="0"/>
              <a:t> </a:t>
            </a:r>
            <a:r>
              <a:rPr sz="2000" dirty="0" err="1"/>
              <a:t>ryzyko</a:t>
            </a:r>
            <a:r>
              <a:rPr sz="2000" dirty="0"/>
              <a:t> </a:t>
            </a:r>
            <a:r>
              <a:rPr sz="2000" dirty="0" err="1"/>
              <a:t>i</a:t>
            </a:r>
            <a:r>
              <a:rPr sz="2000" dirty="0"/>
              <a:t> </a:t>
            </a:r>
            <a:r>
              <a:rPr sz="2000" dirty="0" err="1"/>
              <a:t>zwiększać</a:t>
            </a:r>
            <a:r>
              <a:rPr sz="2000" dirty="0"/>
              <a:t> </a:t>
            </a:r>
            <a:r>
              <a:rPr sz="2000" dirty="0" err="1"/>
              <a:t>zyski</a:t>
            </a:r>
            <a:r>
              <a:rPr sz="2000" dirty="0"/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Etyka i Prywatność Danych - Wprowadzenie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910844"/>
            <a:ext cx="9836411" cy="93871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sz="1500" dirty="0"/>
          </a:p>
          <a:p>
            <a:pPr algn="l">
              <a:defRPr sz="2400"/>
            </a:pPr>
            <a:r>
              <a:rPr sz="2000" dirty="0" err="1"/>
              <a:t>Rosnąca</a:t>
            </a:r>
            <a:r>
              <a:rPr sz="2000" dirty="0"/>
              <a:t> </a:t>
            </a:r>
            <a:r>
              <a:rPr sz="2000" dirty="0" err="1"/>
              <a:t>rola</a:t>
            </a:r>
            <a:r>
              <a:rPr sz="2000" dirty="0"/>
              <a:t> </a:t>
            </a:r>
            <a:r>
              <a:rPr sz="2000" dirty="0" err="1"/>
              <a:t>danych</a:t>
            </a:r>
            <a:r>
              <a:rPr sz="2000" dirty="0"/>
              <a:t> w </a:t>
            </a:r>
            <a:r>
              <a:rPr sz="2000" dirty="0" err="1"/>
              <a:t>biznesie</a:t>
            </a:r>
            <a:r>
              <a:rPr sz="2000" dirty="0"/>
              <a:t> </a:t>
            </a:r>
            <a:r>
              <a:rPr sz="2000" dirty="0" err="1"/>
              <a:t>i</a:t>
            </a:r>
            <a:r>
              <a:rPr sz="2000" dirty="0"/>
              <a:t> </a:t>
            </a:r>
            <a:r>
              <a:rPr sz="2000" dirty="0" err="1"/>
              <a:t>technologii</a:t>
            </a:r>
            <a:r>
              <a:rPr sz="2000" dirty="0"/>
              <a:t> </a:t>
            </a:r>
            <a:r>
              <a:rPr sz="2000" dirty="0" err="1"/>
              <a:t>rodzi</a:t>
            </a:r>
            <a:r>
              <a:rPr sz="2000" dirty="0"/>
              <a:t> </a:t>
            </a:r>
            <a:r>
              <a:rPr sz="2000" dirty="0" err="1"/>
              <a:t>istotne</a:t>
            </a:r>
            <a:r>
              <a:rPr sz="2000" dirty="0"/>
              <a:t> </a:t>
            </a:r>
            <a:r>
              <a:rPr sz="2000" dirty="0" err="1"/>
              <a:t>pytania</a:t>
            </a:r>
            <a:r>
              <a:rPr sz="2000" dirty="0"/>
              <a:t> o </a:t>
            </a:r>
            <a:r>
              <a:rPr sz="2000" dirty="0" err="1"/>
              <a:t>etykę</a:t>
            </a:r>
            <a:r>
              <a:rPr sz="2000" dirty="0"/>
              <a:t> </a:t>
            </a:r>
            <a:r>
              <a:rPr sz="2000" dirty="0" err="1"/>
              <a:t>i</a:t>
            </a:r>
            <a:r>
              <a:rPr sz="2000" dirty="0"/>
              <a:t> </a:t>
            </a:r>
            <a:r>
              <a:rPr sz="2000" dirty="0" err="1"/>
              <a:t>prywatność</a:t>
            </a:r>
            <a:r>
              <a:rPr sz="2000" dirty="0"/>
              <a:t>.</a:t>
            </a:r>
            <a:br>
              <a:rPr sz="2000" dirty="0"/>
            </a:br>
            <a:r>
              <a:rPr sz="2000" dirty="0"/>
              <a:t>Dane </a:t>
            </a:r>
            <a:r>
              <a:rPr sz="2000" dirty="0" err="1"/>
              <a:t>osobowe</a:t>
            </a:r>
            <a:r>
              <a:rPr sz="2000" dirty="0"/>
              <a:t> </a:t>
            </a:r>
            <a:r>
              <a:rPr sz="2000" dirty="0" err="1"/>
              <a:t>muszą</a:t>
            </a:r>
            <a:r>
              <a:rPr sz="2000" dirty="0"/>
              <a:t> </a:t>
            </a:r>
            <a:r>
              <a:rPr sz="2000" dirty="0" err="1"/>
              <a:t>być</a:t>
            </a:r>
            <a:r>
              <a:rPr sz="2000" dirty="0"/>
              <a:t> </a:t>
            </a:r>
            <a:r>
              <a:rPr sz="2000" dirty="0" err="1"/>
              <a:t>przetwarzane</a:t>
            </a:r>
            <a:r>
              <a:rPr sz="2000" dirty="0"/>
              <a:t> </a:t>
            </a:r>
            <a:r>
              <a:rPr sz="2000" dirty="0" err="1"/>
              <a:t>odpowiedzialnie</a:t>
            </a:r>
            <a:r>
              <a:rPr sz="2000" dirty="0"/>
              <a:t>.</a:t>
            </a:r>
          </a:p>
        </p:txBody>
      </p:sp>
      <p:pic>
        <p:nvPicPr>
          <p:cNvPr id="4" name="Picture 3" descr="ai_image_convert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8535" y="3069719"/>
            <a:ext cx="3048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Dlaczego Etyka Danych jest Ważna?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9258" y="1919749"/>
            <a:ext cx="5370060" cy="12464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sz="1500" dirty="0"/>
          </a:p>
          <a:p>
            <a:pPr algn="l">
              <a:defRPr sz="2400"/>
            </a:pPr>
            <a:r>
              <a:rPr sz="2000" dirty="0"/>
              <a:t>• </a:t>
            </a:r>
            <a:r>
              <a:rPr sz="2000" dirty="0" err="1"/>
              <a:t>Ochrona</a:t>
            </a:r>
            <a:r>
              <a:rPr sz="2000" dirty="0"/>
              <a:t> </a:t>
            </a:r>
            <a:r>
              <a:rPr sz="2000" dirty="0" err="1"/>
              <a:t>prywatności</a:t>
            </a:r>
            <a:r>
              <a:rPr sz="2000" dirty="0"/>
              <a:t> </a:t>
            </a:r>
            <a:r>
              <a:rPr sz="2000" dirty="0" err="1"/>
              <a:t>jednostek</a:t>
            </a:r>
            <a:br>
              <a:rPr sz="2000" dirty="0"/>
            </a:br>
            <a:r>
              <a:rPr sz="2000" dirty="0"/>
              <a:t>• </a:t>
            </a:r>
            <a:r>
              <a:rPr sz="2000" dirty="0" err="1"/>
              <a:t>Zapobieganie</a:t>
            </a:r>
            <a:r>
              <a:rPr sz="2000" dirty="0"/>
              <a:t> </a:t>
            </a:r>
            <a:r>
              <a:rPr sz="2000" dirty="0" err="1"/>
              <a:t>nadużyciom</a:t>
            </a:r>
            <a:br>
              <a:rPr sz="2000" dirty="0"/>
            </a:br>
            <a:r>
              <a:rPr sz="2000" dirty="0"/>
              <a:t>• </a:t>
            </a:r>
            <a:r>
              <a:rPr sz="2000" dirty="0" err="1"/>
              <a:t>Budowanie</a:t>
            </a:r>
            <a:r>
              <a:rPr sz="2000" dirty="0"/>
              <a:t> </a:t>
            </a:r>
            <a:r>
              <a:rPr sz="2000" dirty="0" err="1"/>
              <a:t>zaufania</a:t>
            </a:r>
            <a:r>
              <a:rPr sz="2000" dirty="0"/>
              <a:t> </a:t>
            </a:r>
            <a:r>
              <a:rPr sz="2000" dirty="0" err="1"/>
              <a:t>klientów</a:t>
            </a:r>
            <a:r>
              <a:rPr sz="2000" dirty="0"/>
              <a:t> </a:t>
            </a:r>
            <a:r>
              <a:rPr sz="2000" dirty="0" err="1"/>
              <a:t>i</a:t>
            </a:r>
            <a:r>
              <a:rPr sz="2000" dirty="0"/>
              <a:t> </a:t>
            </a:r>
            <a:r>
              <a:rPr sz="2000" dirty="0" err="1"/>
              <a:t>użytkowników</a:t>
            </a:r>
            <a:endParaRPr sz="2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Wyzwania Etyczne w Analityce Danych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36406" y="1998407"/>
            <a:ext cx="5235216" cy="12464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sz="1500" dirty="0"/>
          </a:p>
          <a:p>
            <a:pPr algn="l">
              <a:defRPr sz="2400"/>
            </a:pPr>
            <a:r>
              <a:rPr sz="2000" dirty="0"/>
              <a:t>• </a:t>
            </a:r>
            <a:r>
              <a:rPr sz="2000" dirty="0" err="1"/>
              <a:t>Profilowanie</a:t>
            </a:r>
            <a:r>
              <a:rPr sz="2000" dirty="0"/>
              <a:t> </a:t>
            </a:r>
            <a:r>
              <a:rPr sz="2000" dirty="0" err="1"/>
              <a:t>użytkowników</a:t>
            </a:r>
            <a:br>
              <a:rPr sz="2000" dirty="0"/>
            </a:br>
            <a:r>
              <a:rPr sz="2000" dirty="0"/>
              <a:t>• </a:t>
            </a:r>
            <a:r>
              <a:rPr sz="2000" dirty="0" err="1"/>
              <a:t>Wykorzystanie</a:t>
            </a:r>
            <a:r>
              <a:rPr sz="2000" dirty="0"/>
              <a:t> </a:t>
            </a:r>
            <a:r>
              <a:rPr sz="2000" dirty="0" err="1"/>
              <a:t>danych</a:t>
            </a:r>
            <a:r>
              <a:rPr sz="2000" dirty="0"/>
              <a:t> bez </a:t>
            </a:r>
            <a:r>
              <a:rPr sz="2000" dirty="0" err="1"/>
              <a:t>zgody</a:t>
            </a:r>
            <a:br>
              <a:rPr sz="2000" dirty="0"/>
            </a:br>
            <a:r>
              <a:rPr sz="2000" dirty="0"/>
              <a:t>• </a:t>
            </a:r>
            <a:r>
              <a:rPr sz="2000" dirty="0" err="1"/>
              <a:t>Algorytmy</a:t>
            </a:r>
            <a:r>
              <a:rPr sz="2000" dirty="0"/>
              <a:t> </a:t>
            </a:r>
            <a:r>
              <a:rPr sz="2000" dirty="0" err="1"/>
              <a:t>wzmacniające</a:t>
            </a:r>
            <a:r>
              <a:rPr sz="2000" dirty="0"/>
              <a:t> </a:t>
            </a:r>
            <a:r>
              <a:rPr sz="2000" dirty="0" err="1"/>
              <a:t>uprzedzenia</a:t>
            </a:r>
            <a:r>
              <a:rPr sz="2000" dirty="0"/>
              <a:t> (bias)</a:t>
            </a:r>
          </a:p>
        </p:txBody>
      </p:sp>
      <p:pic>
        <p:nvPicPr>
          <p:cNvPr id="4" name="Picture 3" descr="ai_image_convert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0" y="1524000"/>
            <a:ext cx="3048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Pojęcie Prywatności Danych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67580" y="1575619"/>
            <a:ext cx="8923533" cy="93871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sz="1500" dirty="0"/>
          </a:p>
          <a:p>
            <a:pPr algn="l">
              <a:defRPr sz="2400"/>
            </a:pPr>
            <a:r>
              <a:rPr sz="2000" dirty="0" err="1"/>
              <a:t>Prywatność</a:t>
            </a:r>
            <a:r>
              <a:rPr sz="2000" dirty="0"/>
              <a:t> </a:t>
            </a:r>
            <a:r>
              <a:rPr sz="2000" dirty="0" err="1"/>
              <a:t>oznacza</a:t>
            </a:r>
            <a:r>
              <a:rPr sz="2000" dirty="0"/>
              <a:t> </a:t>
            </a:r>
            <a:r>
              <a:rPr sz="2000" dirty="0" err="1"/>
              <a:t>prawo</a:t>
            </a:r>
            <a:r>
              <a:rPr sz="2000" dirty="0"/>
              <a:t> do </a:t>
            </a:r>
            <a:r>
              <a:rPr sz="2000" dirty="0" err="1"/>
              <a:t>kontroli</a:t>
            </a:r>
            <a:r>
              <a:rPr sz="2000" dirty="0"/>
              <a:t> </a:t>
            </a:r>
            <a:r>
              <a:rPr sz="2000" dirty="0" err="1"/>
              <a:t>nad</a:t>
            </a:r>
            <a:r>
              <a:rPr sz="2000" dirty="0"/>
              <a:t> </a:t>
            </a:r>
            <a:r>
              <a:rPr sz="2000" dirty="0" err="1"/>
              <a:t>danymi</a:t>
            </a:r>
            <a:r>
              <a:rPr sz="2000" dirty="0"/>
              <a:t> </a:t>
            </a:r>
            <a:r>
              <a:rPr sz="2000" dirty="0" err="1"/>
              <a:t>osobowymi</a:t>
            </a:r>
            <a:r>
              <a:rPr sz="2000" dirty="0"/>
              <a:t>.</a:t>
            </a:r>
            <a:br>
              <a:rPr sz="2000" dirty="0"/>
            </a:br>
            <a:r>
              <a:rPr sz="2000" dirty="0" err="1"/>
              <a:t>Zbieranie</a:t>
            </a:r>
            <a:r>
              <a:rPr sz="2000" dirty="0"/>
              <a:t>, </a:t>
            </a:r>
            <a:r>
              <a:rPr sz="2000" dirty="0" err="1"/>
              <a:t>przechowywanie</a:t>
            </a:r>
            <a:r>
              <a:rPr sz="2000" dirty="0"/>
              <a:t> </a:t>
            </a:r>
            <a:r>
              <a:rPr sz="2000" dirty="0" err="1"/>
              <a:t>i</a:t>
            </a:r>
            <a:r>
              <a:rPr sz="2000" dirty="0"/>
              <a:t> </a:t>
            </a:r>
            <a:r>
              <a:rPr sz="2000" dirty="0" err="1"/>
              <a:t>przetwarzanie</a:t>
            </a:r>
            <a:r>
              <a:rPr sz="2000" dirty="0"/>
              <a:t> </a:t>
            </a:r>
            <a:r>
              <a:rPr sz="2000" dirty="0" err="1"/>
              <a:t>danych</a:t>
            </a:r>
            <a:r>
              <a:rPr sz="2000" dirty="0"/>
              <a:t> </a:t>
            </a:r>
            <a:r>
              <a:rPr sz="2000" dirty="0" err="1"/>
              <a:t>musi</a:t>
            </a:r>
            <a:r>
              <a:rPr sz="2000" dirty="0"/>
              <a:t> </a:t>
            </a:r>
            <a:r>
              <a:rPr sz="2000" dirty="0" err="1"/>
              <a:t>być</a:t>
            </a:r>
            <a:r>
              <a:rPr sz="2000" dirty="0"/>
              <a:t> </a:t>
            </a:r>
            <a:r>
              <a:rPr sz="2000" dirty="0" err="1"/>
              <a:t>zgodne</a:t>
            </a:r>
            <a:r>
              <a:rPr sz="2000" dirty="0"/>
              <a:t> z </a:t>
            </a:r>
            <a:r>
              <a:rPr sz="2000" dirty="0" err="1"/>
              <a:t>prawem</a:t>
            </a:r>
            <a:r>
              <a:rPr sz="2000" dirty="0"/>
              <a:t>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Regulacje Prawne - GDPR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28251" y="1690688"/>
            <a:ext cx="4806700" cy="155427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sz="1500" dirty="0"/>
          </a:p>
          <a:p>
            <a:pPr algn="l">
              <a:defRPr sz="2400"/>
            </a:pPr>
            <a:r>
              <a:rPr sz="2000" dirty="0"/>
              <a:t>• General Data Protection Regulation (UE)</a:t>
            </a:r>
            <a:br>
              <a:rPr sz="2000" dirty="0"/>
            </a:br>
            <a:r>
              <a:rPr sz="2000" dirty="0"/>
              <a:t>• </a:t>
            </a:r>
            <a:r>
              <a:rPr sz="2000" dirty="0" err="1"/>
              <a:t>Prawo</a:t>
            </a:r>
            <a:r>
              <a:rPr sz="2000" dirty="0"/>
              <a:t> do </a:t>
            </a:r>
            <a:r>
              <a:rPr sz="2000" dirty="0" err="1"/>
              <a:t>bycia</a:t>
            </a:r>
            <a:r>
              <a:rPr sz="2000" dirty="0"/>
              <a:t> </a:t>
            </a:r>
            <a:r>
              <a:rPr sz="2000" dirty="0" err="1"/>
              <a:t>zapomnianym</a:t>
            </a:r>
            <a:br>
              <a:rPr sz="2000" dirty="0"/>
            </a:br>
            <a:r>
              <a:rPr sz="2000" dirty="0"/>
              <a:t>• Zgoda </a:t>
            </a:r>
            <a:r>
              <a:rPr sz="2000" dirty="0" err="1"/>
              <a:t>na</a:t>
            </a:r>
            <a:r>
              <a:rPr sz="2000" dirty="0"/>
              <a:t> </a:t>
            </a:r>
            <a:r>
              <a:rPr sz="2000" dirty="0" err="1"/>
              <a:t>przetwarzanie</a:t>
            </a:r>
            <a:r>
              <a:rPr sz="2000" dirty="0"/>
              <a:t> </a:t>
            </a:r>
            <a:r>
              <a:rPr sz="2000" dirty="0" err="1"/>
              <a:t>danych</a:t>
            </a:r>
            <a:br>
              <a:rPr sz="2000" dirty="0"/>
            </a:br>
            <a:r>
              <a:rPr sz="2000" dirty="0"/>
              <a:t>• </a:t>
            </a:r>
            <a:r>
              <a:rPr sz="2000" dirty="0" err="1"/>
              <a:t>Transparentność</a:t>
            </a:r>
            <a:r>
              <a:rPr sz="2000" dirty="0"/>
              <a:t> </a:t>
            </a:r>
            <a:r>
              <a:rPr sz="2000" dirty="0" err="1"/>
              <a:t>algorytmów</a:t>
            </a:r>
            <a:endParaRPr sz="2000" dirty="0"/>
          </a:p>
        </p:txBody>
      </p:sp>
      <p:pic>
        <p:nvPicPr>
          <p:cNvPr id="4" name="Picture 3" descr="ai_image_convert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0" y="1524000"/>
            <a:ext cx="3048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Regulacje Prawne - HIPAA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67582" y="1959077"/>
            <a:ext cx="6715493" cy="12464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sz="1500" dirty="0"/>
          </a:p>
          <a:p>
            <a:pPr algn="l">
              <a:defRPr sz="2400"/>
            </a:pPr>
            <a:r>
              <a:rPr sz="2000" dirty="0"/>
              <a:t>• Health Insurance Portability and Accountability Act (USA)</a:t>
            </a:r>
            <a:br>
              <a:rPr sz="2000" dirty="0"/>
            </a:br>
            <a:r>
              <a:rPr sz="2000" dirty="0"/>
              <a:t>• </a:t>
            </a:r>
            <a:r>
              <a:rPr sz="2000" dirty="0" err="1"/>
              <a:t>Ochrona</a:t>
            </a:r>
            <a:r>
              <a:rPr sz="2000" dirty="0"/>
              <a:t> </a:t>
            </a:r>
            <a:r>
              <a:rPr sz="2000" dirty="0" err="1"/>
              <a:t>danych</a:t>
            </a:r>
            <a:r>
              <a:rPr sz="2000" dirty="0"/>
              <a:t> </a:t>
            </a:r>
            <a:r>
              <a:rPr sz="2000" dirty="0" err="1"/>
              <a:t>medycznych</a:t>
            </a:r>
            <a:br>
              <a:rPr sz="2000" dirty="0"/>
            </a:br>
            <a:r>
              <a:rPr sz="2000" dirty="0"/>
              <a:t>• </a:t>
            </a:r>
            <a:r>
              <a:rPr sz="2000" dirty="0" err="1"/>
              <a:t>Bezpieczeństwo</a:t>
            </a:r>
            <a:r>
              <a:rPr sz="2000" dirty="0"/>
              <a:t> </a:t>
            </a:r>
            <a:r>
              <a:rPr sz="2000" dirty="0" err="1"/>
              <a:t>i</a:t>
            </a:r>
            <a:r>
              <a:rPr sz="2000" dirty="0"/>
              <a:t> </a:t>
            </a:r>
            <a:r>
              <a:rPr sz="2000" dirty="0" err="1"/>
              <a:t>prywatność</a:t>
            </a:r>
            <a:r>
              <a:rPr sz="2000" dirty="0"/>
              <a:t> w </a:t>
            </a:r>
            <a:r>
              <a:rPr sz="2000" dirty="0" err="1"/>
              <a:t>służbie</a:t>
            </a:r>
            <a:r>
              <a:rPr sz="2000" dirty="0"/>
              <a:t> </a:t>
            </a:r>
            <a:r>
              <a:rPr sz="2000" dirty="0" err="1"/>
              <a:t>zdrowia</a:t>
            </a:r>
            <a:endParaRPr sz="2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Zgoda i Transparentność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29929" y="1884848"/>
            <a:ext cx="6283002" cy="12464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sz="1500" dirty="0"/>
          </a:p>
          <a:p>
            <a:pPr algn="l">
              <a:defRPr sz="2400"/>
            </a:pPr>
            <a:r>
              <a:rPr sz="2000" dirty="0"/>
              <a:t>• Zgoda </a:t>
            </a:r>
            <a:r>
              <a:rPr sz="2000" dirty="0" err="1"/>
              <a:t>użytkownika</a:t>
            </a:r>
            <a:r>
              <a:rPr sz="2000" dirty="0"/>
              <a:t> </a:t>
            </a:r>
            <a:r>
              <a:rPr sz="2000" dirty="0" err="1"/>
              <a:t>jako</a:t>
            </a:r>
            <a:r>
              <a:rPr sz="2000" dirty="0"/>
              <a:t> fundament </a:t>
            </a:r>
            <a:r>
              <a:rPr sz="2000" dirty="0" err="1"/>
              <a:t>analityki</a:t>
            </a:r>
            <a:r>
              <a:rPr sz="2000" dirty="0"/>
              <a:t> </a:t>
            </a:r>
            <a:r>
              <a:rPr sz="2000" dirty="0" err="1"/>
              <a:t>danych</a:t>
            </a:r>
            <a:br>
              <a:rPr sz="2000" dirty="0"/>
            </a:br>
            <a:r>
              <a:rPr sz="2000" dirty="0"/>
              <a:t>• </a:t>
            </a:r>
            <a:r>
              <a:rPr sz="2000" dirty="0" err="1"/>
              <a:t>Informowanie</a:t>
            </a:r>
            <a:r>
              <a:rPr sz="2000" dirty="0"/>
              <a:t> o </a:t>
            </a:r>
            <a:r>
              <a:rPr sz="2000" dirty="0" err="1"/>
              <a:t>sposobie</a:t>
            </a:r>
            <a:r>
              <a:rPr sz="2000" dirty="0"/>
              <a:t> </a:t>
            </a:r>
            <a:r>
              <a:rPr sz="2000" dirty="0" err="1"/>
              <a:t>i</a:t>
            </a:r>
            <a:r>
              <a:rPr sz="2000" dirty="0"/>
              <a:t> </a:t>
            </a:r>
            <a:r>
              <a:rPr sz="2000" dirty="0" err="1"/>
              <a:t>celu</a:t>
            </a:r>
            <a:r>
              <a:rPr sz="2000" dirty="0"/>
              <a:t> </a:t>
            </a:r>
            <a:r>
              <a:rPr sz="2000" dirty="0" err="1"/>
              <a:t>przetwarzania</a:t>
            </a:r>
            <a:r>
              <a:rPr sz="2000" dirty="0"/>
              <a:t> </a:t>
            </a:r>
            <a:r>
              <a:rPr sz="2000" dirty="0" err="1"/>
              <a:t>danych</a:t>
            </a:r>
            <a:br>
              <a:rPr sz="2000" dirty="0"/>
            </a:br>
            <a:r>
              <a:rPr sz="2000" dirty="0"/>
              <a:t>• </a:t>
            </a:r>
            <a:r>
              <a:rPr sz="2000" dirty="0" err="1"/>
              <a:t>Możliwość</a:t>
            </a:r>
            <a:r>
              <a:rPr sz="2000" dirty="0"/>
              <a:t> </a:t>
            </a:r>
            <a:r>
              <a:rPr sz="2000" dirty="0" err="1"/>
              <a:t>wycofania</a:t>
            </a:r>
            <a:r>
              <a:rPr sz="2000" dirty="0"/>
              <a:t> </a:t>
            </a:r>
            <a:r>
              <a:rPr sz="2000" dirty="0" err="1"/>
              <a:t>zgody</a:t>
            </a:r>
            <a:endParaRPr sz="2000" dirty="0"/>
          </a:p>
        </p:txBody>
      </p:sp>
      <p:pic>
        <p:nvPicPr>
          <p:cNvPr id="4" name="Picture 3" descr="ai_image_convert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0" y="1524000"/>
            <a:ext cx="3048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Sztuczna Inteligencja a Etyka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1542" y="1772264"/>
            <a:ext cx="6791731" cy="12464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sz="1500" dirty="0"/>
          </a:p>
          <a:p>
            <a:pPr algn="l">
              <a:defRPr sz="2400"/>
            </a:pPr>
            <a:r>
              <a:rPr sz="2000" dirty="0"/>
              <a:t>• </a:t>
            </a:r>
            <a:r>
              <a:rPr sz="2000" dirty="0" err="1"/>
              <a:t>Algorytmy</a:t>
            </a:r>
            <a:r>
              <a:rPr sz="2000" dirty="0"/>
              <a:t> </a:t>
            </a:r>
            <a:r>
              <a:rPr sz="2000" dirty="0" err="1"/>
              <a:t>podejmujące</a:t>
            </a:r>
            <a:r>
              <a:rPr sz="2000" dirty="0"/>
              <a:t> </a:t>
            </a:r>
            <a:r>
              <a:rPr sz="2000" dirty="0" err="1"/>
              <a:t>decyzje</a:t>
            </a:r>
            <a:r>
              <a:rPr sz="2000" dirty="0"/>
              <a:t> </a:t>
            </a:r>
            <a:r>
              <a:rPr sz="2000" dirty="0" err="1"/>
              <a:t>wpływające</a:t>
            </a:r>
            <a:r>
              <a:rPr sz="2000" dirty="0"/>
              <a:t> </a:t>
            </a:r>
            <a:r>
              <a:rPr sz="2000" dirty="0" err="1"/>
              <a:t>na</a:t>
            </a:r>
            <a:r>
              <a:rPr sz="2000" dirty="0"/>
              <a:t> </a:t>
            </a:r>
            <a:r>
              <a:rPr sz="2000" dirty="0" err="1"/>
              <a:t>życie</a:t>
            </a:r>
            <a:r>
              <a:rPr sz="2000" dirty="0"/>
              <a:t> </a:t>
            </a:r>
            <a:r>
              <a:rPr sz="2000" dirty="0" err="1"/>
              <a:t>ludzi</a:t>
            </a:r>
            <a:br>
              <a:rPr sz="2000" dirty="0"/>
            </a:br>
            <a:r>
              <a:rPr sz="2000" dirty="0"/>
              <a:t>• </a:t>
            </a:r>
            <a:r>
              <a:rPr sz="2000" dirty="0" err="1"/>
              <a:t>Konieczność</a:t>
            </a:r>
            <a:r>
              <a:rPr sz="2000" dirty="0"/>
              <a:t> </a:t>
            </a:r>
            <a:r>
              <a:rPr sz="2000" dirty="0" err="1"/>
              <a:t>wyjaśnialności</a:t>
            </a:r>
            <a:r>
              <a:rPr sz="2000" dirty="0"/>
              <a:t> </a:t>
            </a:r>
            <a:r>
              <a:rPr sz="2000" dirty="0" err="1"/>
              <a:t>modeli</a:t>
            </a:r>
            <a:r>
              <a:rPr sz="2000" dirty="0"/>
              <a:t> (Explainable AI)</a:t>
            </a:r>
            <a:br>
              <a:rPr sz="2000" dirty="0"/>
            </a:br>
            <a:r>
              <a:rPr sz="2000" dirty="0"/>
              <a:t>• </a:t>
            </a:r>
            <a:r>
              <a:rPr sz="2000" dirty="0" err="1"/>
              <a:t>Eliminowanie</a:t>
            </a:r>
            <a:r>
              <a:rPr sz="2000" dirty="0"/>
              <a:t> </a:t>
            </a:r>
            <a:r>
              <a:rPr sz="2000" dirty="0" err="1"/>
              <a:t>dyskryminacji</a:t>
            </a:r>
            <a:endParaRPr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Czym jest Modelowanie Danych?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1271" y="2182505"/>
            <a:ext cx="6427978" cy="12464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sz="1500" dirty="0"/>
          </a:p>
          <a:p>
            <a:pPr algn="l">
              <a:defRPr sz="2400"/>
            </a:pPr>
            <a:r>
              <a:rPr sz="2000" dirty="0"/>
              <a:t>• </a:t>
            </a:r>
            <a:r>
              <a:rPr sz="2000" dirty="0" err="1"/>
              <a:t>Tworzenie</a:t>
            </a:r>
            <a:r>
              <a:rPr sz="2000" dirty="0"/>
              <a:t> </a:t>
            </a:r>
            <a:r>
              <a:rPr sz="2000" dirty="0" err="1"/>
              <a:t>modeli</a:t>
            </a:r>
            <a:r>
              <a:rPr sz="2000" dirty="0"/>
              <a:t> </a:t>
            </a:r>
            <a:r>
              <a:rPr sz="2000" dirty="0" err="1"/>
              <a:t>opisujących</a:t>
            </a:r>
            <a:r>
              <a:rPr sz="2000" dirty="0"/>
              <a:t> </a:t>
            </a:r>
            <a:r>
              <a:rPr sz="2000" dirty="0" err="1"/>
              <a:t>zależności</a:t>
            </a:r>
            <a:r>
              <a:rPr sz="2000" dirty="0"/>
              <a:t> w </a:t>
            </a:r>
            <a:r>
              <a:rPr sz="2000" dirty="0" err="1"/>
              <a:t>danych</a:t>
            </a:r>
            <a:r>
              <a:rPr sz="2000" dirty="0"/>
              <a:t>.</a:t>
            </a:r>
            <a:br>
              <a:rPr sz="2000" dirty="0"/>
            </a:br>
            <a:r>
              <a:rPr sz="2000" dirty="0"/>
              <a:t>• Cel: </a:t>
            </a:r>
            <a:r>
              <a:rPr sz="2000" dirty="0" err="1"/>
              <a:t>uzyskanie</a:t>
            </a:r>
            <a:r>
              <a:rPr sz="2000" dirty="0"/>
              <a:t> </a:t>
            </a:r>
            <a:r>
              <a:rPr sz="2000" dirty="0" err="1"/>
              <a:t>wiedzy</a:t>
            </a:r>
            <a:r>
              <a:rPr sz="2000" dirty="0"/>
              <a:t>, </a:t>
            </a:r>
            <a:r>
              <a:rPr sz="2000" dirty="0" err="1"/>
              <a:t>prognozowanie</a:t>
            </a:r>
            <a:r>
              <a:rPr sz="2000" dirty="0"/>
              <a:t>, </a:t>
            </a:r>
            <a:r>
              <a:rPr sz="2000" dirty="0" err="1"/>
              <a:t>automatyzacja</a:t>
            </a:r>
            <a:r>
              <a:rPr sz="2000" dirty="0"/>
              <a:t>.</a:t>
            </a:r>
            <a:br>
              <a:rPr sz="2000" dirty="0"/>
            </a:br>
            <a:r>
              <a:rPr sz="2000" dirty="0"/>
              <a:t>• </a:t>
            </a:r>
            <a:r>
              <a:rPr sz="2000" dirty="0" err="1"/>
              <a:t>Modele</a:t>
            </a:r>
            <a:r>
              <a:rPr sz="2000" dirty="0"/>
              <a:t> </a:t>
            </a:r>
            <a:r>
              <a:rPr sz="2000" dirty="0" err="1"/>
              <a:t>są</a:t>
            </a:r>
            <a:r>
              <a:rPr sz="2000" dirty="0"/>
              <a:t> </a:t>
            </a:r>
            <a:r>
              <a:rPr sz="2000" dirty="0" err="1"/>
              <a:t>trenowane</a:t>
            </a:r>
            <a:r>
              <a:rPr sz="2000" dirty="0"/>
              <a:t> </a:t>
            </a:r>
            <a:r>
              <a:rPr sz="2000" dirty="0" err="1"/>
              <a:t>na</a:t>
            </a:r>
            <a:r>
              <a:rPr sz="2000" dirty="0"/>
              <a:t> </a:t>
            </a:r>
            <a:r>
              <a:rPr sz="2000" dirty="0" err="1"/>
              <a:t>danych</a:t>
            </a:r>
            <a:r>
              <a:rPr sz="2000" dirty="0"/>
              <a:t> </a:t>
            </a:r>
            <a:r>
              <a:rPr sz="2000" dirty="0" err="1"/>
              <a:t>historycznych</a:t>
            </a:r>
            <a:r>
              <a:rPr sz="2000" dirty="0"/>
              <a:t>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Dobre Praktyki Etyczne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1271" y="1884848"/>
            <a:ext cx="4762394" cy="12464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sz="1500" dirty="0"/>
          </a:p>
          <a:p>
            <a:pPr algn="l">
              <a:defRPr sz="2400"/>
            </a:pPr>
            <a:r>
              <a:rPr sz="2000" dirty="0"/>
              <a:t>• </a:t>
            </a:r>
            <a:r>
              <a:rPr sz="2000" dirty="0" err="1"/>
              <a:t>Minimalizacja</a:t>
            </a:r>
            <a:r>
              <a:rPr sz="2000" dirty="0"/>
              <a:t> </a:t>
            </a:r>
            <a:r>
              <a:rPr sz="2000" dirty="0" err="1"/>
              <a:t>zbieranych</a:t>
            </a:r>
            <a:r>
              <a:rPr sz="2000" dirty="0"/>
              <a:t> </a:t>
            </a:r>
            <a:r>
              <a:rPr sz="2000" dirty="0" err="1"/>
              <a:t>danych</a:t>
            </a:r>
            <a:br>
              <a:rPr sz="2000" dirty="0"/>
            </a:br>
            <a:r>
              <a:rPr sz="2000" dirty="0"/>
              <a:t>• </a:t>
            </a:r>
            <a:r>
              <a:rPr sz="2000" dirty="0" err="1"/>
              <a:t>Anonimizacja</a:t>
            </a:r>
            <a:r>
              <a:rPr sz="2000" dirty="0"/>
              <a:t> </a:t>
            </a:r>
            <a:r>
              <a:rPr sz="2000" dirty="0" err="1"/>
              <a:t>i</a:t>
            </a:r>
            <a:r>
              <a:rPr sz="2000" dirty="0"/>
              <a:t> </a:t>
            </a:r>
            <a:r>
              <a:rPr sz="2000" dirty="0" err="1"/>
              <a:t>pseudonimizacja</a:t>
            </a:r>
            <a:r>
              <a:rPr sz="2000" dirty="0"/>
              <a:t> </a:t>
            </a:r>
            <a:r>
              <a:rPr sz="2000" dirty="0" err="1"/>
              <a:t>danych</a:t>
            </a:r>
            <a:br>
              <a:rPr sz="2000" dirty="0"/>
            </a:br>
            <a:r>
              <a:rPr sz="2000" dirty="0"/>
              <a:t>• </a:t>
            </a:r>
            <a:r>
              <a:rPr sz="2000" dirty="0" err="1"/>
              <a:t>Regularne</a:t>
            </a:r>
            <a:r>
              <a:rPr sz="2000" dirty="0"/>
              <a:t> </a:t>
            </a:r>
            <a:r>
              <a:rPr sz="2000" dirty="0" err="1"/>
              <a:t>audyty</a:t>
            </a:r>
            <a:r>
              <a:rPr sz="2000" dirty="0"/>
              <a:t> </a:t>
            </a:r>
            <a:r>
              <a:rPr sz="2000" dirty="0" err="1"/>
              <a:t>etyczne</a:t>
            </a:r>
            <a:r>
              <a:rPr sz="2000" dirty="0"/>
              <a:t> </a:t>
            </a:r>
            <a:r>
              <a:rPr sz="2000" dirty="0" err="1"/>
              <a:t>i</a:t>
            </a:r>
            <a:r>
              <a:rPr sz="2000" dirty="0"/>
              <a:t> </a:t>
            </a:r>
            <a:r>
              <a:rPr sz="2000" dirty="0" err="1"/>
              <a:t>prawne</a:t>
            </a:r>
            <a:endParaRPr sz="2000" dirty="0"/>
          </a:p>
        </p:txBody>
      </p:sp>
      <p:pic>
        <p:nvPicPr>
          <p:cNvPr id="4" name="Picture 3" descr="ai_image_convert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0" y="1524000"/>
            <a:ext cx="3048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Podsumowanie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36406" y="1811593"/>
            <a:ext cx="7869334" cy="93871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sz="1500" dirty="0"/>
          </a:p>
          <a:p>
            <a:pPr algn="l">
              <a:defRPr sz="2400"/>
            </a:pPr>
            <a:r>
              <a:rPr sz="2000" dirty="0" err="1"/>
              <a:t>Etyka</a:t>
            </a:r>
            <a:r>
              <a:rPr sz="2000" dirty="0"/>
              <a:t> </a:t>
            </a:r>
            <a:r>
              <a:rPr sz="2000" dirty="0" err="1"/>
              <a:t>i</a:t>
            </a:r>
            <a:r>
              <a:rPr sz="2000" dirty="0"/>
              <a:t> </a:t>
            </a:r>
            <a:r>
              <a:rPr sz="2000" dirty="0" err="1"/>
              <a:t>prywatność</a:t>
            </a:r>
            <a:r>
              <a:rPr sz="2000" dirty="0"/>
              <a:t> </a:t>
            </a:r>
            <a:r>
              <a:rPr sz="2000" dirty="0" err="1"/>
              <a:t>danych</a:t>
            </a:r>
            <a:r>
              <a:rPr sz="2000" dirty="0"/>
              <a:t> </a:t>
            </a:r>
            <a:r>
              <a:rPr sz="2000" dirty="0" err="1"/>
              <a:t>są</a:t>
            </a:r>
            <a:r>
              <a:rPr sz="2000" dirty="0"/>
              <a:t> </a:t>
            </a:r>
            <a:r>
              <a:rPr sz="2000" dirty="0" err="1"/>
              <a:t>kluczowe</a:t>
            </a:r>
            <a:r>
              <a:rPr sz="2000" dirty="0"/>
              <a:t> w </a:t>
            </a:r>
            <a:r>
              <a:rPr sz="2000" dirty="0" err="1"/>
              <a:t>erze</a:t>
            </a:r>
            <a:r>
              <a:rPr sz="2000" dirty="0"/>
              <a:t> Big Data.</a:t>
            </a:r>
            <a:br>
              <a:rPr sz="2000" dirty="0"/>
            </a:br>
            <a:r>
              <a:rPr sz="2000" dirty="0" err="1"/>
              <a:t>Odpowiedzialne</a:t>
            </a:r>
            <a:r>
              <a:rPr sz="2000" dirty="0"/>
              <a:t> </a:t>
            </a:r>
            <a:r>
              <a:rPr sz="2000" dirty="0" err="1"/>
              <a:t>podejście</a:t>
            </a:r>
            <a:r>
              <a:rPr sz="2000" dirty="0"/>
              <a:t> </a:t>
            </a:r>
            <a:r>
              <a:rPr sz="2000" dirty="0" err="1"/>
              <a:t>buduje</a:t>
            </a:r>
            <a:r>
              <a:rPr sz="2000" dirty="0"/>
              <a:t> </a:t>
            </a:r>
            <a:r>
              <a:rPr sz="2000" dirty="0" err="1"/>
              <a:t>przewagę</a:t>
            </a:r>
            <a:r>
              <a:rPr sz="2000" dirty="0"/>
              <a:t> </a:t>
            </a:r>
            <a:r>
              <a:rPr sz="2000" dirty="0" err="1"/>
              <a:t>konkurencyjną</a:t>
            </a:r>
            <a:r>
              <a:rPr sz="2000" dirty="0"/>
              <a:t> </a:t>
            </a:r>
            <a:r>
              <a:rPr sz="2000" dirty="0" err="1"/>
              <a:t>i</a:t>
            </a:r>
            <a:r>
              <a:rPr sz="2000" dirty="0"/>
              <a:t> </a:t>
            </a:r>
            <a:r>
              <a:rPr sz="2000" dirty="0" err="1"/>
              <a:t>zaufanie</a:t>
            </a:r>
            <a:r>
              <a:rPr sz="2000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Rodzaje Modeli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54393" y="2067232"/>
            <a:ext cx="2892843" cy="155427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sz="1500" dirty="0"/>
          </a:p>
          <a:p>
            <a:pPr algn="l">
              <a:defRPr sz="2400"/>
            </a:pPr>
            <a:r>
              <a:rPr sz="2000" dirty="0"/>
              <a:t>1. </a:t>
            </a:r>
            <a:r>
              <a:rPr sz="2000" dirty="0" err="1"/>
              <a:t>Modele</a:t>
            </a:r>
            <a:r>
              <a:rPr sz="2000" dirty="0"/>
              <a:t> </a:t>
            </a:r>
            <a:r>
              <a:rPr sz="2000" dirty="0" err="1"/>
              <a:t>predykcyjne</a:t>
            </a:r>
            <a:br>
              <a:rPr sz="2000" dirty="0"/>
            </a:br>
            <a:r>
              <a:rPr sz="2000" dirty="0"/>
              <a:t>2. </a:t>
            </a:r>
            <a:r>
              <a:rPr sz="2000" dirty="0" err="1"/>
              <a:t>Modele</a:t>
            </a:r>
            <a:r>
              <a:rPr sz="2000" dirty="0"/>
              <a:t> </a:t>
            </a:r>
            <a:r>
              <a:rPr sz="2000" dirty="0" err="1"/>
              <a:t>opisowe</a:t>
            </a:r>
            <a:br>
              <a:rPr sz="2000" dirty="0"/>
            </a:br>
            <a:r>
              <a:rPr sz="2000" dirty="0"/>
              <a:t>3. </a:t>
            </a:r>
            <a:r>
              <a:rPr sz="2000" dirty="0" err="1"/>
              <a:t>Modele</a:t>
            </a:r>
            <a:r>
              <a:rPr sz="2000" dirty="0"/>
              <a:t> </a:t>
            </a:r>
            <a:r>
              <a:rPr sz="2000" dirty="0" err="1"/>
              <a:t>klasyfikacyjne</a:t>
            </a:r>
            <a:br>
              <a:rPr sz="2000" dirty="0"/>
            </a:br>
            <a:r>
              <a:rPr sz="2000" dirty="0"/>
              <a:t>4. </a:t>
            </a:r>
            <a:r>
              <a:rPr sz="2000" dirty="0" err="1"/>
              <a:t>Modele</a:t>
            </a:r>
            <a:r>
              <a:rPr sz="2000" dirty="0"/>
              <a:t> </a:t>
            </a:r>
            <a:r>
              <a:rPr sz="2000" dirty="0" err="1"/>
              <a:t>regresyjne</a:t>
            </a:r>
            <a:endParaRPr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Regresja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43692" y="2145890"/>
            <a:ext cx="10304616" cy="155427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sz="1500" dirty="0"/>
          </a:p>
          <a:p>
            <a:pPr algn="l">
              <a:defRPr sz="2400"/>
            </a:pPr>
            <a:r>
              <a:rPr sz="2000" dirty="0" err="1"/>
              <a:t>Technika</a:t>
            </a:r>
            <a:r>
              <a:rPr sz="2000" dirty="0"/>
              <a:t> </a:t>
            </a:r>
            <a:r>
              <a:rPr sz="2000" dirty="0" err="1"/>
              <a:t>modelowania</a:t>
            </a:r>
            <a:r>
              <a:rPr sz="2000" dirty="0"/>
              <a:t> </a:t>
            </a:r>
            <a:r>
              <a:rPr sz="2000" dirty="0" err="1"/>
              <a:t>zmiennej</a:t>
            </a:r>
            <a:r>
              <a:rPr sz="2000" dirty="0"/>
              <a:t> </a:t>
            </a:r>
            <a:r>
              <a:rPr sz="2000" dirty="0" err="1"/>
              <a:t>ciągłej</a:t>
            </a:r>
            <a:r>
              <a:rPr sz="2000" dirty="0"/>
              <a:t>.</a:t>
            </a:r>
            <a:endParaRPr lang="pl-PL" sz="2000" dirty="0"/>
          </a:p>
          <a:p>
            <a:pPr algn="l">
              <a:defRPr sz="2400"/>
            </a:pPr>
            <a:endParaRPr lang="pl-PL" sz="2000" dirty="0"/>
          </a:p>
          <a:p>
            <a:pPr algn="l">
              <a:defRPr sz="2400"/>
            </a:pPr>
            <a:br>
              <a:rPr sz="2000" dirty="0"/>
            </a:br>
            <a:r>
              <a:rPr sz="2000" dirty="0" err="1"/>
              <a:t>Przykład</a:t>
            </a:r>
            <a:r>
              <a:rPr sz="2000" dirty="0"/>
              <a:t>: </a:t>
            </a:r>
            <a:r>
              <a:rPr sz="2000" dirty="0" err="1"/>
              <a:t>przewidywanie</a:t>
            </a:r>
            <a:r>
              <a:rPr sz="2000" dirty="0"/>
              <a:t> </a:t>
            </a:r>
            <a:r>
              <a:rPr sz="2000" dirty="0" err="1"/>
              <a:t>cen</a:t>
            </a:r>
            <a:r>
              <a:rPr sz="2000" dirty="0"/>
              <a:t> </a:t>
            </a:r>
            <a:r>
              <a:rPr sz="2000" dirty="0" err="1"/>
              <a:t>mieszkań</a:t>
            </a:r>
            <a:r>
              <a:rPr sz="2000" dirty="0"/>
              <a:t> </a:t>
            </a:r>
            <a:r>
              <a:rPr sz="2000" dirty="0" err="1"/>
              <a:t>na</a:t>
            </a:r>
            <a:r>
              <a:rPr sz="2000" dirty="0"/>
              <a:t> </a:t>
            </a:r>
            <a:r>
              <a:rPr sz="2000" dirty="0" err="1"/>
              <a:t>podstawie</a:t>
            </a:r>
            <a:r>
              <a:rPr sz="2000" dirty="0"/>
              <a:t> </a:t>
            </a:r>
            <a:r>
              <a:rPr sz="2000" dirty="0" err="1"/>
              <a:t>powierzchni</a:t>
            </a:r>
            <a:r>
              <a:rPr sz="2000" dirty="0"/>
              <a:t>, </a:t>
            </a:r>
            <a:r>
              <a:rPr sz="2000" dirty="0" err="1"/>
              <a:t>lokalizacji</a:t>
            </a:r>
            <a:r>
              <a:rPr sz="2000" dirty="0"/>
              <a:t>, </a:t>
            </a:r>
            <a:r>
              <a:rPr sz="2000" dirty="0" err="1"/>
              <a:t>roku</a:t>
            </a:r>
            <a:r>
              <a:rPr sz="2000" dirty="0"/>
              <a:t> </a:t>
            </a:r>
            <a:r>
              <a:rPr sz="2000" dirty="0" err="1"/>
              <a:t>budowy</a:t>
            </a:r>
            <a:r>
              <a:rPr sz="2000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Klasyfikacja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143000"/>
            <a:ext cx="6367833" cy="93871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sz="1500"/>
          </a:p>
          <a:p>
            <a:pPr algn="l">
              <a:defRPr sz="2400"/>
            </a:pPr>
            <a:r>
              <a:rPr sz="2000"/>
              <a:t>Przypisywanie obserwacji do jednej z wielu klas.</a:t>
            </a:r>
            <a:br>
              <a:rPr sz="2000"/>
            </a:br>
            <a:r>
              <a:rPr sz="2000"/>
              <a:t>Przykład: klasyfikacja e-maili jako SPAM lub NIE-SPAM.</a:t>
            </a:r>
          </a:p>
        </p:txBody>
      </p:sp>
      <p:pic>
        <p:nvPicPr>
          <p:cNvPr id="4" name="Picture 3" descr="ai_image_convert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4239" y="1769806"/>
            <a:ext cx="3048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Klastrowanie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143000"/>
            <a:ext cx="6700873" cy="93871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sz="1500"/>
          </a:p>
          <a:p>
            <a:pPr algn="l">
              <a:defRPr sz="2400"/>
            </a:pPr>
            <a:r>
              <a:rPr sz="2000"/>
              <a:t>Grupowanie podobnych obserwacji bez znajomości etykiet.</a:t>
            </a:r>
            <a:br>
              <a:rPr sz="2000"/>
            </a:br>
            <a:r>
              <a:rPr sz="2000"/>
              <a:t>Przykład: segmentacja klientów w e-commerce.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Metody Walidacji Modeli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64226" y="2460523"/>
            <a:ext cx="5364674" cy="12464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sz="1500" dirty="0"/>
          </a:p>
          <a:p>
            <a:pPr algn="l">
              <a:defRPr sz="2400"/>
            </a:pPr>
            <a:r>
              <a:rPr sz="2000" dirty="0"/>
              <a:t>• </a:t>
            </a:r>
            <a:r>
              <a:rPr sz="2000" dirty="0" err="1"/>
              <a:t>Podział</a:t>
            </a:r>
            <a:r>
              <a:rPr sz="2000" dirty="0"/>
              <a:t> </a:t>
            </a:r>
            <a:r>
              <a:rPr sz="2000" dirty="0" err="1"/>
              <a:t>danych</a:t>
            </a:r>
            <a:r>
              <a:rPr sz="2000" dirty="0"/>
              <a:t> </a:t>
            </a:r>
            <a:r>
              <a:rPr sz="2000" dirty="0" err="1"/>
              <a:t>na</a:t>
            </a:r>
            <a:r>
              <a:rPr sz="2000" dirty="0"/>
              <a:t> </a:t>
            </a:r>
            <a:r>
              <a:rPr sz="2000" dirty="0" err="1"/>
              <a:t>zbiór</a:t>
            </a:r>
            <a:r>
              <a:rPr sz="2000" dirty="0"/>
              <a:t> </a:t>
            </a:r>
            <a:r>
              <a:rPr sz="2000" dirty="0" err="1"/>
              <a:t>treningowy</a:t>
            </a:r>
            <a:r>
              <a:rPr sz="2000" dirty="0"/>
              <a:t> </a:t>
            </a:r>
            <a:r>
              <a:rPr sz="2000" dirty="0" err="1"/>
              <a:t>i</a:t>
            </a:r>
            <a:r>
              <a:rPr sz="2000" dirty="0"/>
              <a:t> </a:t>
            </a:r>
            <a:r>
              <a:rPr sz="2000" dirty="0" err="1"/>
              <a:t>testowy</a:t>
            </a:r>
            <a:br>
              <a:rPr sz="2000" dirty="0"/>
            </a:br>
            <a:r>
              <a:rPr sz="2000" dirty="0"/>
              <a:t>• Cross-validation (</a:t>
            </a:r>
            <a:r>
              <a:rPr sz="2000" dirty="0" err="1"/>
              <a:t>walidacja</a:t>
            </a:r>
            <a:r>
              <a:rPr sz="2000" dirty="0"/>
              <a:t> </a:t>
            </a:r>
            <a:r>
              <a:rPr sz="2000" dirty="0" err="1"/>
              <a:t>krzyżowa</a:t>
            </a:r>
            <a:r>
              <a:rPr sz="2000" dirty="0"/>
              <a:t>)</a:t>
            </a:r>
            <a:br>
              <a:rPr sz="2000" dirty="0"/>
            </a:br>
            <a:r>
              <a:rPr sz="2000" dirty="0"/>
              <a:t>• Leave-one-out validation</a:t>
            </a:r>
          </a:p>
        </p:txBody>
      </p:sp>
      <p:pic>
        <p:nvPicPr>
          <p:cNvPr id="4" name="Picture 3" descr="ai_image_convert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7026" y="1690688"/>
            <a:ext cx="3048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Miary Oceny Modeli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63596" y="2096729"/>
            <a:ext cx="4332404" cy="1862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sz="1500" dirty="0"/>
          </a:p>
          <a:p>
            <a:pPr algn="l">
              <a:defRPr sz="2400"/>
            </a:pPr>
            <a:r>
              <a:rPr sz="2000" dirty="0" err="1"/>
              <a:t>Dla</a:t>
            </a:r>
            <a:r>
              <a:rPr sz="2000" dirty="0"/>
              <a:t> </a:t>
            </a:r>
            <a:r>
              <a:rPr sz="2000" dirty="0" err="1"/>
              <a:t>regresji</a:t>
            </a:r>
            <a:r>
              <a:rPr sz="2000" dirty="0"/>
              <a:t>:</a:t>
            </a:r>
            <a:br>
              <a:rPr sz="2000" dirty="0"/>
            </a:br>
            <a:r>
              <a:rPr sz="2000" dirty="0"/>
              <a:t>• MSE, RMSE, MAE</a:t>
            </a:r>
            <a:br>
              <a:rPr sz="2000" dirty="0"/>
            </a:br>
            <a:br>
              <a:rPr sz="2000" dirty="0"/>
            </a:br>
            <a:r>
              <a:rPr sz="2000" dirty="0" err="1"/>
              <a:t>Dla</a:t>
            </a:r>
            <a:r>
              <a:rPr sz="2000" dirty="0"/>
              <a:t> </a:t>
            </a:r>
            <a:r>
              <a:rPr sz="2000" dirty="0" err="1"/>
              <a:t>klasyfikacji</a:t>
            </a:r>
            <a:r>
              <a:rPr sz="2000" dirty="0"/>
              <a:t>:</a:t>
            </a:r>
            <a:br>
              <a:rPr sz="2000" dirty="0"/>
            </a:br>
            <a:r>
              <a:rPr sz="2000" dirty="0"/>
              <a:t>• Accuracy, Precision, Recall, F1 Score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8874_TF22318419_Win32" id="{2245315F-D87A-4F04-B2E6-D4B8F848854B}" vid="{52001354-15AD-4DBE-A78D-2413E275432B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Minimalistyczna prezentacja sprzedażowa</Template>
  <TotalTime>195</TotalTime>
  <Words>720</Words>
  <Application>Microsoft Office PowerPoint</Application>
  <PresentationFormat>Panoramiczny</PresentationFormat>
  <Paragraphs>96</Paragraphs>
  <Slides>31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31</vt:i4>
      </vt:variant>
    </vt:vector>
  </HeadingPairs>
  <TitlesOfParts>
    <vt:vector size="34" baseType="lpstr">
      <vt:lpstr>Arial</vt:lpstr>
      <vt:lpstr>Calibri</vt:lpstr>
      <vt:lpstr>Monoline</vt:lpstr>
      <vt:lpstr>Wstęp do analizy danych. Big Data I Data Science.</vt:lpstr>
      <vt:lpstr>Modelowanie Danych - Wprowadzenie</vt:lpstr>
      <vt:lpstr>Czym jest Modelowanie Danych?</vt:lpstr>
      <vt:lpstr>Rodzaje Modeli</vt:lpstr>
      <vt:lpstr>Regresja</vt:lpstr>
      <vt:lpstr>Klasyfikacja</vt:lpstr>
      <vt:lpstr>Klastrowanie</vt:lpstr>
      <vt:lpstr>Metody Walidacji Modeli</vt:lpstr>
      <vt:lpstr>Miary Oceny Modeli</vt:lpstr>
      <vt:lpstr>Przykład procesu modelowania</vt:lpstr>
      <vt:lpstr>Podsumowanie</vt:lpstr>
      <vt:lpstr>Analityka Predykcyjna - Wprowadzenie</vt:lpstr>
      <vt:lpstr>Czym jest Analityka Predykcyjna?</vt:lpstr>
      <vt:lpstr>Proces Analityki Predykcyjnej</vt:lpstr>
      <vt:lpstr>Technologie wspierające predykcję</vt:lpstr>
      <vt:lpstr>Zastosowanie w Marketingu</vt:lpstr>
      <vt:lpstr>Zastosowanie w Sprzedaży</vt:lpstr>
      <vt:lpstr>Analityka w CRM (Customer Relationship Management)</vt:lpstr>
      <vt:lpstr>Analiza Ryzyka</vt:lpstr>
      <vt:lpstr>Korzyści Biznesowe</vt:lpstr>
      <vt:lpstr>Podsumowanie</vt:lpstr>
      <vt:lpstr>Etyka i Prywatność Danych - Wprowadzenie</vt:lpstr>
      <vt:lpstr>Dlaczego Etyka Danych jest Ważna?</vt:lpstr>
      <vt:lpstr>Wyzwania Etyczne w Analityce Danych</vt:lpstr>
      <vt:lpstr>Pojęcie Prywatności Danych</vt:lpstr>
      <vt:lpstr>Regulacje Prawne - GDPR</vt:lpstr>
      <vt:lpstr>Regulacje Prawne - HIPAA</vt:lpstr>
      <vt:lpstr>Zgoda i Transparentność</vt:lpstr>
      <vt:lpstr>Sztuczna Inteligencja a Etyka</vt:lpstr>
      <vt:lpstr>Dobre Praktyki Etyczne</vt:lpstr>
      <vt:lpstr>Podsumowanie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Marcin Albiniak</dc:creator>
  <cp:lastModifiedBy>Marcin Albiniak</cp:lastModifiedBy>
  <cp:revision>5</cp:revision>
  <dcterms:created xsi:type="dcterms:W3CDTF">2025-02-22T06:34:32Z</dcterms:created>
  <dcterms:modified xsi:type="dcterms:W3CDTF">2025-03-22T13:30:13Z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