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821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22.02.2025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22.02.2025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067" y="6451600"/>
            <a:ext cx="1066800" cy="16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/>
          <p:nvPr userDrawn="1"/>
        </p:nvSpPr>
        <p:spPr>
          <a:xfrm flipV="1">
            <a:off x="0" y="1077385"/>
            <a:ext cx="12192000" cy="61383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sz="2400">
              <a:solidFill>
                <a:prstClr val="white"/>
              </a:solidFill>
            </a:endParaRPr>
          </a:p>
        </p:txBody>
      </p:sp>
      <p:sp>
        <p:nvSpPr>
          <p:cNvPr id="9" name="Symbol zastępczy tekstu 17"/>
          <p:cNvSpPr>
            <a:spLocks noGrp="1"/>
          </p:cNvSpPr>
          <p:nvPr>
            <p:ph type="body" sz="quarter" idx="25"/>
          </p:nvPr>
        </p:nvSpPr>
        <p:spPr>
          <a:xfrm>
            <a:off x="609600" y="145335"/>
            <a:ext cx="10981267" cy="923820"/>
          </a:xfrm>
        </p:spPr>
        <p:txBody>
          <a:bodyPr lIns="0" rIns="0" anchor="b">
            <a:normAutofit/>
          </a:bodyPr>
          <a:lstStyle>
            <a:lvl1pPr marL="0" indent="0">
              <a:buNone/>
              <a:defRPr lang="pl-PL" sz="2667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52181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28"/>
          </p:nvPr>
        </p:nvSpPr>
        <p:spPr>
          <a:xfrm>
            <a:off x="609600" y="6356351"/>
            <a:ext cx="550333" cy="364067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A0D4AAE-8716-4798-84CC-8B9712ED07C3}" type="slidenum">
              <a:rPr lang="pl-PL" altLang="pl-PL">
                <a:solidFill>
                  <a:srgbClr val="26437E"/>
                </a:solidFill>
              </a:rPr>
              <a:pPr/>
              <a:t>‹#›</a:t>
            </a:fld>
            <a:endParaRPr lang="pl-PL" altLang="pl-PL">
              <a:solidFill>
                <a:srgbClr val="2643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59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1FD11-D4EB-F349-A244-1BC13AA5B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3E005BF-7244-1D4A-BB97-C85F270F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DF0A7F1-8DDE-AB40-ABD1-86832C9EAD8A}" type="datetimeFigureOut">
              <a:rPr lang="pl-PL" smtClean="0"/>
              <a:pPr/>
              <a:t>22.02.2025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E38F39-D96F-364D-B193-56BBB633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042CF3-E3B6-1349-9AA2-C55AC9D9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039" y="6356350"/>
            <a:ext cx="57626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82F84508-4418-4F44-8CB3-6C056C4313D3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F2CD0853-6B39-4D2D-B5C0-794B753D2D23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282550"/>
            <a:ext cx="1949449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701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bleau_Softwar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amonterorodriguez.com/blog/ofimatica/power-bi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l-PL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Wstęp do analizy danych. </a:t>
            </a:r>
            <a:r>
              <a:rPr lang="en-GB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Big Data I Data Science.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l-PL" dirty="0"/>
              <a:t>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EF5BF5-9398-3926-3D6E-C91F3858F6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8CEB12-15D2-4C52-3EA6-83454F02505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3. Eksploracyjna Analiza Danych (EDA)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Wizualizacja danych</a:t>
            </a:r>
            <a:r>
              <a:rPr lang="pl-PL" dirty="0"/>
              <a:t>: Wykresy, tabele przestawne, histogramy, wykresy pudełkowe, aby zrozumieć rozkład danych i zależności między zmiennymi.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Statystyki opisowe</a:t>
            </a:r>
            <a:r>
              <a:rPr lang="pl-PL" dirty="0"/>
              <a:t>: Średnia, mediana, odchylenie standardowe, korelacja.</a:t>
            </a:r>
          </a:p>
          <a:p>
            <a:pPr marL="0" indent="0">
              <a:buNone/>
            </a:pPr>
            <a:r>
              <a:rPr lang="pl-PL" b="1" dirty="0"/>
              <a:t>4. Modelowanie i Analiza Predykcyjna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Uczenie maszynowe</a:t>
            </a:r>
            <a:r>
              <a:rPr lang="pl-PL" dirty="0"/>
              <a:t>: Stosowanie algorytmów, takich jak regresja liniowa, drzewa decyzyjne, lasy losowe, sieci neuronowe, do tworzenia modeli predykcyjnych.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Uczenie głębokie</a:t>
            </a:r>
            <a:r>
              <a:rPr lang="pl-PL" dirty="0"/>
              <a:t>: Wykorzystanie zaawansowanych sieci neuronowych, takich jak CNN (</a:t>
            </a:r>
            <a:r>
              <a:rPr lang="pl-PL" dirty="0" err="1"/>
              <a:t>Convolutional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Networks) czy RNN (</a:t>
            </a:r>
            <a:r>
              <a:rPr lang="pl-PL" dirty="0" err="1"/>
              <a:t>Recurrent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Networks), szczególnie w przypadku analizy obrazów i sekwencji.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76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7684B35-2CE3-2F33-B167-701012505A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FE8AC6-405E-6F2B-5533-C44915575A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5. Walidacja Modeli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Podział danych</a:t>
            </a:r>
            <a:r>
              <a:rPr lang="pl-PL" dirty="0"/>
              <a:t>: Dzieli się dane na zbiory treningowe i testowe.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Metryki oceny</a:t>
            </a:r>
            <a:r>
              <a:rPr lang="pl-PL" dirty="0"/>
              <a:t>: Stosowanie różnych miar, takich jak dokładność, precyzja, czułość, F1-score, AUC-ROC, aby ocenić skuteczność modelu.</a:t>
            </a:r>
          </a:p>
          <a:p>
            <a:pPr marL="0" indent="0">
              <a:buNone/>
            </a:pPr>
            <a:r>
              <a:rPr lang="pl-PL" b="1" dirty="0"/>
              <a:t>6. Implementacja i Utrzymanie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Wdrożenie</a:t>
            </a:r>
            <a:r>
              <a:rPr lang="pl-PL" dirty="0"/>
              <a:t>: Implementacja modelu w środowisku produkcyjnym.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Monitorowanie</a:t>
            </a:r>
            <a:r>
              <a:rPr lang="pl-PL" dirty="0"/>
              <a:t>: Monitorowanie wydajności modelu, regularne aktualizacje i dostosowanie w miarę zmian danych.</a:t>
            </a:r>
          </a:p>
          <a:p>
            <a:pPr marL="0" indent="0">
              <a:buNone/>
            </a:pPr>
            <a:r>
              <a:rPr lang="pl-PL" b="1" dirty="0"/>
              <a:t>7. Komunikacja i Wizualizacja Wyników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Raportowanie</a:t>
            </a:r>
            <a:r>
              <a:rPr lang="pl-PL" dirty="0"/>
              <a:t>: Tworzenie raportów, </a:t>
            </a:r>
            <a:r>
              <a:rPr lang="pl-PL" dirty="0" err="1"/>
              <a:t>dashboardów</a:t>
            </a:r>
            <a:r>
              <a:rPr lang="pl-PL" dirty="0"/>
              <a:t>, prezentacji.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 err="1"/>
              <a:t>Storytelling</a:t>
            </a:r>
            <a:r>
              <a:rPr lang="pl-PL" b="1" dirty="0"/>
              <a:t> z danymi</a:t>
            </a:r>
            <a:r>
              <a:rPr lang="pl-PL" dirty="0"/>
              <a:t>: Prezentowanie wniosków w sposób zrozumiały dla decydentów, często poprzez narrację wspartą wizualizacjami.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169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B17B1380-EE3F-5D93-E296-0A4EA5B40C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b="1" dirty="0"/>
              <a:t>Narzędzia i Technologie w Data Science</a:t>
            </a:r>
          </a:p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4FDDD4-F841-A1C9-07EA-A13636A9104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" y="1849388"/>
            <a:ext cx="10981267" cy="3544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Języki programowania</a:t>
            </a:r>
            <a:r>
              <a:rPr lang="pl-PL" dirty="0"/>
              <a:t>: </a:t>
            </a:r>
            <a:r>
              <a:rPr lang="pl-PL" dirty="0" err="1"/>
              <a:t>Python</a:t>
            </a:r>
            <a:r>
              <a:rPr lang="pl-PL" dirty="0"/>
              <a:t>, R,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Biblioteki i </a:t>
            </a:r>
            <a:r>
              <a:rPr lang="pl-PL" b="1" dirty="0" err="1"/>
              <a:t>frameworki</a:t>
            </a:r>
            <a:r>
              <a:rPr lang="pl-PL" dirty="0"/>
              <a:t>: </a:t>
            </a:r>
            <a:r>
              <a:rPr lang="pl-PL" dirty="0" err="1"/>
              <a:t>Pandas</a:t>
            </a:r>
            <a:r>
              <a:rPr lang="pl-PL" dirty="0"/>
              <a:t>, </a:t>
            </a:r>
            <a:r>
              <a:rPr lang="pl-PL" dirty="0" err="1"/>
              <a:t>NumPy</a:t>
            </a:r>
            <a:r>
              <a:rPr lang="pl-PL" dirty="0"/>
              <a:t>, </a:t>
            </a:r>
            <a:r>
              <a:rPr lang="pl-PL" dirty="0" err="1"/>
              <a:t>SciPy</a:t>
            </a:r>
            <a:r>
              <a:rPr lang="pl-PL" dirty="0"/>
              <a:t>, </a:t>
            </a:r>
            <a:r>
              <a:rPr lang="pl-PL" dirty="0" err="1"/>
              <a:t>scikit-learn</a:t>
            </a:r>
            <a:r>
              <a:rPr lang="pl-PL" dirty="0"/>
              <a:t>, </a:t>
            </a:r>
            <a:r>
              <a:rPr lang="pl-PL" dirty="0" err="1"/>
              <a:t>TensorFlow</a:t>
            </a:r>
            <a:r>
              <a:rPr lang="pl-PL" dirty="0"/>
              <a:t>, </a:t>
            </a:r>
            <a:r>
              <a:rPr lang="pl-PL" dirty="0" err="1"/>
              <a:t>Keras</a:t>
            </a:r>
            <a:r>
              <a:rPr lang="pl-PL" dirty="0"/>
              <a:t>, </a:t>
            </a:r>
            <a:r>
              <a:rPr lang="pl-PL" dirty="0" err="1"/>
              <a:t>PyTorch</a:t>
            </a:r>
            <a:r>
              <a:rPr lang="pl-PL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Narzędzia do wizualizacji</a:t>
            </a:r>
            <a:r>
              <a:rPr lang="pl-PL" dirty="0"/>
              <a:t>: </a:t>
            </a:r>
            <a:r>
              <a:rPr lang="pl-PL" dirty="0" err="1"/>
              <a:t>Matplotlib</a:t>
            </a:r>
            <a:r>
              <a:rPr lang="pl-PL" dirty="0"/>
              <a:t>, </a:t>
            </a:r>
            <a:r>
              <a:rPr lang="pl-PL" dirty="0" err="1"/>
              <a:t>Seaborn</a:t>
            </a:r>
            <a:r>
              <a:rPr lang="pl-PL" dirty="0"/>
              <a:t>, Tableau,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Platformy big data</a:t>
            </a:r>
            <a:r>
              <a:rPr lang="pl-PL" dirty="0"/>
              <a:t>: </a:t>
            </a:r>
            <a:r>
              <a:rPr lang="pl-PL" dirty="0" err="1"/>
              <a:t>Hadoop</a:t>
            </a:r>
            <a:r>
              <a:rPr lang="pl-PL" dirty="0"/>
              <a:t>, Spark.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Bazy danych</a:t>
            </a:r>
            <a:r>
              <a:rPr lang="pl-PL" dirty="0"/>
              <a:t>: MySQL, </a:t>
            </a:r>
            <a:r>
              <a:rPr lang="pl-PL" dirty="0" err="1"/>
              <a:t>PostgreSQL</a:t>
            </a:r>
            <a:r>
              <a:rPr lang="pl-PL" dirty="0"/>
              <a:t>, </a:t>
            </a:r>
            <a:r>
              <a:rPr lang="pl-PL" dirty="0" err="1"/>
              <a:t>MongoDB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3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B088FE0-A83B-9493-94E7-6C63294CAC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b="1" dirty="0"/>
              <a:t>Zastosowania Data Science</a:t>
            </a:r>
          </a:p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67645B-42CF-EA3B-3100-4FC9B53895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Biznes</a:t>
            </a:r>
            <a:r>
              <a:rPr lang="pl-PL" dirty="0"/>
              <a:t>: Analiza predykcyjna, optymalizacja marketingu, analiza sentymentów, zarządzanie ryzykiem.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Zdrowie</a:t>
            </a:r>
            <a:r>
              <a:rPr lang="pl-PL" dirty="0"/>
              <a:t>: Diagnostyka chorób, personalizowana medycyna, analizy genomowe.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Finanse</a:t>
            </a:r>
            <a:r>
              <a:rPr lang="pl-PL" dirty="0"/>
              <a:t>: Analiza kredytowa, wykrywanie oszustw, algorytmy handlowe.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Przemysł</a:t>
            </a:r>
            <a:r>
              <a:rPr lang="pl-PL" dirty="0"/>
              <a:t>: Predykcyjne utrzymanie ruchu, optymalizacja łańcucha dostaw.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Data science jest kluczowym elementem w podejmowaniu decyzji opartych na danych w różnych sektorach gospodarki i nauki, co czyni tę dziedzinę niezwykle wszechstronną i dynamicznie rozwijającą się.</a:t>
            </a:r>
          </a:p>
        </p:txBody>
      </p:sp>
    </p:spTree>
    <p:extLst>
      <p:ext uri="{BB962C8B-B14F-4D97-AF65-F5344CB8AC3E}">
        <p14:creationId xmlns:p14="http://schemas.microsoft.com/office/powerpoint/2010/main" val="187928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05332F-CF90-4A0F-5108-881C81F0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TABLEAU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885E4C-9165-2CEC-B227-7071E3267C0B}"/>
              </a:ext>
            </a:extLst>
          </p:cNvPr>
          <p:cNvSpPr txBox="1"/>
          <p:nvPr/>
        </p:nvSpPr>
        <p:spPr>
          <a:xfrm>
            <a:off x="681039" y="2413338"/>
            <a:ext cx="60988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Tableau to popularne narzędzie do wizualizacji danych, które umożliwia użytkownikom tworzenie interaktywnych wykresów, </a:t>
            </a:r>
            <a:r>
              <a:rPr lang="pl-PL" dirty="0" err="1"/>
              <a:t>dashboardów</a:t>
            </a:r>
            <a:r>
              <a:rPr lang="pl-PL" dirty="0"/>
              <a:t> i raportów bez potrzeby pisania kodu. Integracja z AI (Sztuczną Inteligencją) w Tableau pozwala na zaawansowaną analizę danych, co znacznie usprawnia proces wyciągania wniosków i podejmowania decyzji biznesowych.</a:t>
            </a:r>
          </a:p>
        </p:txBody>
      </p:sp>
      <p:pic>
        <p:nvPicPr>
          <p:cNvPr id="6" name="Obraz 5" descr="Obraz zawierający Czcionka, symbol, Grafika, zrzut ekranu&#10;&#10;Opis wygenerowany automatycznie">
            <a:extLst>
              <a:ext uri="{FF2B5EF4-FFF2-40B4-BE49-F238E27FC236}">
                <a16:creationId xmlns:a16="http://schemas.microsoft.com/office/drawing/2014/main" id="{8D85A97D-A744-29BB-E156-44A654D2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9856" y="4581128"/>
            <a:ext cx="6459467" cy="13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2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AB12C1-2DC2-A66F-94B9-077F543F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AI w Tableau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8556391-FE44-882E-6487-272EE11EC2B8}"/>
              </a:ext>
            </a:extLst>
          </p:cNvPr>
          <p:cNvSpPr txBox="1"/>
          <p:nvPr/>
        </p:nvSpPr>
        <p:spPr>
          <a:xfrm>
            <a:off x="1127448" y="1844824"/>
            <a:ext cx="73448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/>
              <a:t>Explain</a:t>
            </a:r>
            <a:r>
              <a:rPr lang="pl-PL" b="1" dirty="0"/>
              <a:t> Data (Wyjaśnij dane):</a:t>
            </a:r>
          </a:p>
          <a:p>
            <a:r>
              <a:rPr lang="pl-PL" dirty="0"/>
              <a:t>Tableau ma wbudowaną funkcję AI o nazwie "</a:t>
            </a:r>
            <a:r>
              <a:rPr lang="pl-PL" dirty="0" err="1"/>
              <a:t>Explain</a:t>
            </a:r>
            <a:r>
              <a:rPr lang="pl-PL" dirty="0"/>
              <a:t> Data", która automatycznie analizuje wybrane punkty danych i dostarcza użytkownikowi wyjaśnień dotyczących anomalii lub nietypowych wzorców. Funkcja ta wykorzystuje statystyki i modele predykcyjne, aby sugerować, jakie czynniki mogą wpływać na konkretne wyniki.</a:t>
            </a:r>
          </a:p>
          <a:p>
            <a:endParaRPr lang="pl-PL" dirty="0"/>
          </a:p>
          <a:p>
            <a:r>
              <a:rPr lang="pl-PL" b="1" dirty="0"/>
              <a:t>Modelowanie predykcyjne:</a:t>
            </a:r>
          </a:p>
          <a:p>
            <a:r>
              <a:rPr lang="pl-PL" dirty="0"/>
              <a:t>Tableau umożliwia integrację z narzędziami do modelowania predykcyjnego, takimi jak R i </a:t>
            </a:r>
            <a:r>
              <a:rPr lang="pl-PL" dirty="0" err="1"/>
              <a:t>Python</a:t>
            </a:r>
            <a:r>
              <a:rPr lang="pl-PL" dirty="0"/>
              <a:t>. Dzięki temu użytkownicy mogą wprowadzać modele AI bezpośrednio do Tableau i korzystać z nich w swoich </a:t>
            </a:r>
            <a:r>
              <a:rPr lang="pl-PL" dirty="0" err="1"/>
              <a:t>dashboardach</a:t>
            </a:r>
            <a:r>
              <a:rPr lang="pl-PL" dirty="0"/>
              <a:t>. To pozwala na przewidywanie przyszłych trendów, identyfikowanie ryzyka lub wykrywanie szans na podstawie historycznych danych.</a:t>
            </a:r>
          </a:p>
        </p:txBody>
      </p:sp>
    </p:spTree>
    <p:extLst>
      <p:ext uri="{BB962C8B-B14F-4D97-AF65-F5344CB8AC3E}">
        <p14:creationId xmlns:p14="http://schemas.microsoft.com/office/powerpoint/2010/main" val="289761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3C67AE-BFFF-A05C-8F8A-71E7B78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AI w Tableau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BDD63EC-EAD8-29E7-5395-87CF117B9982}"/>
              </a:ext>
            </a:extLst>
          </p:cNvPr>
          <p:cNvSpPr txBox="1"/>
          <p:nvPr/>
        </p:nvSpPr>
        <p:spPr>
          <a:xfrm>
            <a:off x="839416" y="1772816"/>
            <a:ext cx="95770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Przetwarzanie języka naturalnego (NLP):</a:t>
            </a:r>
          </a:p>
          <a:p>
            <a:r>
              <a:rPr lang="pl-PL" dirty="0"/>
              <a:t>Tableau oferuje funkcję "</a:t>
            </a:r>
            <a:r>
              <a:rPr lang="pl-PL" dirty="0" err="1"/>
              <a:t>Ask</a:t>
            </a:r>
            <a:r>
              <a:rPr lang="pl-PL" dirty="0"/>
              <a:t> Data", która pozwala użytkownikom zadawać pytania dotyczące ich danych za pomocą języka naturalnego. AI analizuje pytanie i automatycznie generuje odpowiednią wizualizację, co umożliwia szybsze i bardziej intuicyjne eksplorowanie danych.</a:t>
            </a:r>
          </a:p>
          <a:p>
            <a:endParaRPr lang="pl-PL" dirty="0"/>
          </a:p>
          <a:p>
            <a:r>
              <a:rPr lang="pl-PL" b="1" dirty="0"/>
              <a:t>Uczenie maszynowe i analizy predykcyjne:</a:t>
            </a:r>
          </a:p>
          <a:p>
            <a:r>
              <a:rPr lang="pl-PL" dirty="0"/>
              <a:t>Poprzez integrację z platformami AI (np. </a:t>
            </a:r>
            <a:r>
              <a:rPr lang="pl-PL" dirty="0" err="1"/>
              <a:t>Salesforce</a:t>
            </a:r>
            <a:r>
              <a:rPr lang="pl-PL" dirty="0"/>
              <a:t> Einstein), Tableau pozwala na wykorzystanie uczenia maszynowego do analizy danych w czasie rzeczywistym. Użytkownicy mogą tworzyć modele predykcyjne, które uczą się na podstawie danych i pomagają w przewidywaniu przyszłych wyników lub rekomendowaniu optymalnych działań.</a:t>
            </a:r>
          </a:p>
          <a:p>
            <a:endParaRPr lang="pl-PL" dirty="0"/>
          </a:p>
          <a:p>
            <a:r>
              <a:rPr lang="pl-PL" b="1" dirty="0"/>
              <a:t>Automatyczne czyszczenie i przygotowywanie danych:</a:t>
            </a:r>
          </a:p>
          <a:p>
            <a:r>
              <a:rPr lang="pl-PL" dirty="0"/>
              <a:t>W Tableau </a:t>
            </a:r>
            <a:r>
              <a:rPr lang="pl-PL" dirty="0" err="1"/>
              <a:t>Prep</a:t>
            </a:r>
            <a:r>
              <a:rPr lang="pl-PL" dirty="0"/>
              <a:t> (narzędzie do przygotowywania danych), AI może pomóc w automatyzacji procesu czyszczenia danych. Algorytmy mogą sugerować poprawki, identyfikować brakujące dane, a także rekomendować najlepsze sposoby łączenia zestawów danych.</a:t>
            </a:r>
          </a:p>
        </p:txBody>
      </p:sp>
    </p:spTree>
    <p:extLst>
      <p:ext uri="{BB962C8B-B14F-4D97-AF65-F5344CB8AC3E}">
        <p14:creationId xmlns:p14="http://schemas.microsoft.com/office/powerpoint/2010/main" val="171619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8C98C7-7C2A-640D-B209-8E0A9147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 z użycia AI w Tableau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11C8726-D9C6-92C3-E93E-70A5BA4708DD}"/>
              </a:ext>
            </a:extLst>
          </p:cNvPr>
          <p:cNvSpPr txBox="1"/>
          <p:nvPr/>
        </p:nvSpPr>
        <p:spPr>
          <a:xfrm>
            <a:off x="1127448" y="1720840"/>
            <a:ext cx="8712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Szybsze podejmowanie decyzji: AI automatyzuje wiele skomplikowanych procesów analitycznych, co pozwala na szybsze wyciąganie wniosków.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Łatwiejsza analiza dużych zestawów danych: Dzięki AI możliwa jest analiza ogromnych zbiorów danych, z których wyłaniane są najważniejsze informacje.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Większa precyzja w prognozach: Modele predykcyjne wspierane przez AI mogą dostarczać dokładniejszych prognoz na podstawie analizowanych danych.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Ułatwienie dostępu do danych: NLP w Tableau umożliwia użytkownikom bez wiedzy technicznej na łatwe interakcje z danymi.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BEFA3CC-BE11-1865-D14A-D9338E7EF5D8}"/>
              </a:ext>
            </a:extLst>
          </p:cNvPr>
          <p:cNvSpPr txBox="1"/>
          <p:nvPr/>
        </p:nvSpPr>
        <p:spPr>
          <a:xfrm>
            <a:off x="1199456" y="4365104"/>
            <a:ext cx="8640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Wykorzystanie AI w Tableau znacznie rozszerza możliwości analityczne narzędzia, czyniąc je bardziej potężnym i intuicyjnym dla szerokiego grona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42525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B276B-FF3B-DEF8-0827-F884C22C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Power BI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3E0088C-A212-7F9E-D3AE-B4C1D2B449E7}"/>
              </a:ext>
            </a:extLst>
          </p:cNvPr>
          <p:cNvSpPr txBox="1"/>
          <p:nvPr/>
        </p:nvSpPr>
        <p:spPr>
          <a:xfrm>
            <a:off x="911424" y="2060848"/>
            <a:ext cx="60988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Power BI, podobnie jak Tableau, to popularne narzędzie do analizy i wizualizacji danych, które integruje zaawansowane funkcje AI (Sztucznej Inteligencji). AI w Power BI pozwala na automatyzację analizy, odkrywanie wzorców, prognozowanie przyszłych wyników oraz łatwiejsze interpretowanie danych. </a:t>
            </a:r>
          </a:p>
        </p:txBody>
      </p:sp>
      <p:pic>
        <p:nvPicPr>
          <p:cNvPr id="6" name="Obraz 5" descr="Obraz zawierający żółty, Czcionka, Prostokąt, design&#10;&#10;Opis wygenerowany automatycznie">
            <a:extLst>
              <a:ext uri="{FF2B5EF4-FFF2-40B4-BE49-F238E27FC236}">
                <a16:creationId xmlns:a16="http://schemas.microsoft.com/office/drawing/2014/main" id="{CEE5BC1C-1C12-FB96-C4CF-B8A2E031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2184" y="3135806"/>
            <a:ext cx="2307704" cy="24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B3670-F0DB-8587-B715-D734E717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AI w Power BI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B09463-4F7C-CAB6-ECA5-C210EC9783E1}"/>
              </a:ext>
            </a:extLst>
          </p:cNvPr>
          <p:cNvSpPr txBox="1"/>
          <p:nvPr/>
        </p:nvSpPr>
        <p:spPr>
          <a:xfrm>
            <a:off x="1055440" y="1988840"/>
            <a:ext cx="756084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/>
              <a:t>1. Wizualizacja z AI (AI </a:t>
            </a:r>
            <a:r>
              <a:rPr lang="pl-PL" sz="2000" b="1" dirty="0" err="1"/>
              <a:t>Visualizations</a:t>
            </a:r>
            <a:r>
              <a:rPr lang="pl-PL" sz="2000" b="1" dirty="0"/>
              <a:t>):</a:t>
            </a:r>
          </a:p>
          <a:p>
            <a:endParaRPr lang="pl-PL" dirty="0"/>
          </a:p>
          <a:p>
            <a:r>
              <a:rPr lang="pl-PL" b="1" dirty="0"/>
              <a:t>Kluczowe Wpływy (</a:t>
            </a:r>
            <a:r>
              <a:rPr lang="pl-PL" b="1" dirty="0" err="1"/>
              <a:t>Key</a:t>
            </a:r>
            <a:r>
              <a:rPr lang="pl-PL" b="1" dirty="0"/>
              <a:t> </a:t>
            </a:r>
            <a:r>
              <a:rPr lang="pl-PL" b="1" dirty="0" err="1"/>
              <a:t>Influencers</a:t>
            </a:r>
            <a:r>
              <a:rPr lang="pl-PL" b="1" dirty="0"/>
              <a:t>): </a:t>
            </a:r>
          </a:p>
          <a:p>
            <a:r>
              <a:rPr lang="pl-PL" dirty="0"/>
              <a:t>Ten typ wizualizacji wykorzystuje algorytmy AI do identyfikacji czynników mających największy wpływ na wybrane wskaźniki. Na przykład, można zidentyfikować, co najbardziej wpływa na wzrost sprzedaży lub spadek satysfakcji klientów.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b="1" dirty="0"/>
              <a:t>Dekompozycja drzewa (</a:t>
            </a:r>
            <a:r>
              <a:rPr lang="pl-PL" b="1" dirty="0" err="1"/>
              <a:t>Decomposition</a:t>
            </a:r>
            <a:r>
              <a:rPr lang="pl-PL" b="1" dirty="0"/>
              <a:t> </a:t>
            </a:r>
            <a:r>
              <a:rPr lang="pl-PL" b="1" dirty="0" err="1"/>
              <a:t>Tree</a:t>
            </a:r>
            <a:r>
              <a:rPr lang="pl-PL" b="1" dirty="0"/>
              <a:t>): </a:t>
            </a:r>
          </a:p>
          <a:p>
            <a:endParaRPr lang="pl-PL" dirty="0"/>
          </a:p>
          <a:p>
            <a:r>
              <a:rPr lang="pl-PL" dirty="0"/>
              <a:t>AI umożliwia użytkownikom interaktywne eksplorowanie danych poprzez hierarchiczne rozkładanie ich na czynniki pierwsze. Pomaga to zrozumieć, jak różne zmienne wpływają na dane wynikowe.</a:t>
            </a:r>
          </a:p>
        </p:txBody>
      </p:sp>
    </p:spTree>
    <p:extLst>
      <p:ext uri="{BB962C8B-B14F-4D97-AF65-F5344CB8AC3E}">
        <p14:creationId xmlns:p14="http://schemas.microsoft.com/office/powerpoint/2010/main" val="309689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3E4A3A-41A1-5145-0541-24BE9668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 do analizy danych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F316B64-C5F7-1CAE-5070-0897FFCE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3EF9-922D-4341-86AD-93E69B3CB3AE}" type="datetime1">
              <a:rPr lang="pl-PL" smtClean="0"/>
              <a:t>22.02.2025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21B2880-EF2C-C502-EF45-9B4B00D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78F9D60-6E53-B0A1-66DC-F2809A4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4508-4418-4F44-8CB3-6C056C4313D3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B73FD98-2AAF-356D-5172-89A7900F4B1D}"/>
              </a:ext>
            </a:extLst>
          </p:cNvPr>
          <p:cNvSpPr txBox="1"/>
          <p:nvPr/>
        </p:nvSpPr>
        <p:spPr>
          <a:xfrm>
            <a:off x="1565787" y="2638524"/>
            <a:ext cx="8404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l-P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Definicja analizy danych i jej znaczenie w dzisiejszym świecie.</a:t>
            </a:r>
            <a:endParaRPr lang="pl-PL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l-P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Podstawowe techniki analizy danych, takie jak przetwarzanie danych, eksploracja danych, modelowanie danych i wizualizacja danych.</a:t>
            </a:r>
            <a:endParaRPr lang="pl-PL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1318E-A370-63B2-BC3C-0204A137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AI w Power BI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CF82FF2-ECDC-F67A-FF9D-CB99DB4E7DBC}"/>
              </a:ext>
            </a:extLst>
          </p:cNvPr>
          <p:cNvSpPr txBox="1"/>
          <p:nvPr/>
        </p:nvSpPr>
        <p:spPr>
          <a:xfrm>
            <a:off x="1055440" y="1772816"/>
            <a:ext cx="770485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/>
              <a:t>2. Predykcje i Prognozy (</a:t>
            </a:r>
            <a:r>
              <a:rPr lang="pl-PL" sz="2000" b="1" dirty="0" err="1"/>
              <a:t>Predictions</a:t>
            </a:r>
            <a:r>
              <a:rPr lang="pl-PL" sz="2000" b="1" dirty="0"/>
              <a:t> and </a:t>
            </a:r>
            <a:r>
              <a:rPr lang="pl-PL" sz="2000" b="1" dirty="0" err="1"/>
              <a:t>Forecasting</a:t>
            </a:r>
            <a:r>
              <a:rPr lang="pl-PL" sz="2000" b="1" dirty="0"/>
              <a:t>):</a:t>
            </a:r>
          </a:p>
          <a:p>
            <a:endParaRPr lang="pl-PL" dirty="0"/>
          </a:p>
          <a:p>
            <a:r>
              <a:rPr lang="pl-PL" dirty="0"/>
              <a:t>    Power BI wykorzystuje AI do automatycznego tworzenia prognoz na podstawie historycznych danych. Użytkownicy mogą dodawać linie trendów i prognozy bezpośrednio na swoich wykresach, co umożliwia przewidywanie przyszłych wartości i trendów.</a:t>
            </a:r>
          </a:p>
          <a:p>
            <a:endParaRPr lang="pl-PL" dirty="0"/>
          </a:p>
          <a:p>
            <a:r>
              <a:rPr lang="pl-PL" sz="2000" b="1" dirty="0"/>
              <a:t>3. Q&amp;A (Natural Language </a:t>
            </a:r>
            <a:r>
              <a:rPr lang="pl-PL" sz="2000" b="1" dirty="0" err="1"/>
              <a:t>Querying</a:t>
            </a:r>
            <a:r>
              <a:rPr lang="pl-PL" sz="2000" b="1" dirty="0"/>
              <a:t>):</a:t>
            </a:r>
          </a:p>
          <a:p>
            <a:endParaRPr lang="pl-PL" dirty="0"/>
          </a:p>
          <a:p>
            <a:r>
              <a:rPr lang="pl-PL" dirty="0"/>
              <a:t>    Power BI zawiera funkcję Q&amp;A, która pozwala użytkownikom zadawać pytania dotyczące danych w naturalnym języku. AI analizuje pytania i generuje odpowiednie wizualizacje, co ułatwia interakcję z danymi bez potrzeby znajomości skomplikowanych formuł czy języków zapytań.</a:t>
            </a:r>
          </a:p>
        </p:txBody>
      </p:sp>
    </p:spTree>
    <p:extLst>
      <p:ext uri="{BB962C8B-B14F-4D97-AF65-F5344CB8AC3E}">
        <p14:creationId xmlns:p14="http://schemas.microsoft.com/office/powerpoint/2010/main" val="207562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B12AB2-B1F4-7919-3113-32E6E32C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AI w Power BI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DEE64-331F-697A-72A4-07F9AA4B39CC}"/>
              </a:ext>
            </a:extLst>
          </p:cNvPr>
          <p:cNvSpPr txBox="1"/>
          <p:nvPr/>
        </p:nvSpPr>
        <p:spPr>
          <a:xfrm>
            <a:off x="335360" y="1268760"/>
            <a:ext cx="115212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4. </a:t>
            </a:r>
            <a:r>
              <a:rPr lang="pl-PL" b="1" dirty="0"/>
              <a:t>Automatyczne Uczenie Maszynowe (</a:t>
            </a:r>
            <a:r>
              <a:rPr lang="pl-PL" b="1" dirty="0" err="1"/>
              <a:t>Automated</a:t>
            </a:r>
            <a:r>
              <a:rPr lang="pl-PL" b="1" dirty="0"/>
              <a:t> Machine Learning - </a:t>
            </a:r>
            <a:r>
              <a:rPr lang="pl-PL" b="1" dirty="0" err="1"/>
              <a:t>AutoML</a:t>
            </a:r>
            <a:r>
              <a:rPr lang="pl-PL" b="1" dirty="0"/>
              <a:t>):</a:t>
            </a:r>
          </a:p>
          <a:p>
            <a:endParaRPr lang="pl-PL" dirty="0"/>
          </a:p>
          <a:p>
            <a:r>
              <a:rPr lang="pl-PL" dirty="0"/>
              <a:t>    Power BI, w połączeniu z usługami </a:t>
            </a:r>
            <a:r>
              <a:rPr lang="pl-PL" dirty="0" err="1"/>
              <a:t>Azure</a:t>
            </a:r>
            <a:r>
              <a:rPr lang="pl-PL" dirty="0"/>
              <a:t> Machine Learning, oferuje użytkownikom możliwość tworzenia modeli uczenia maszynowego bez potrzeby zaawansowanej wiedzy w zakresie programowania. Użytkownicy mogą tworzyć, trenować i wdrażać modele ML, a następnie integrować je bezpośrednio w swoich raportach Power BI.</a:t>
            </a:r>
          </a:p>
          <a:p>
            <a:endParaRPr lang="pl-PL" dirty="0"/>
          </a:p>
          <a:p>
            <a:r>
              <a:rPr lang="pl-PL" dirty="0"/>
              <a:t>5. </a:t>
            </a:r>
            <a:r>
              <a:rPr lang="pl-PL" b="1" dirty="0"/>
              <a:t>Szybkie Wglądy (</a:t>
            </a:r>
            <a:r>
              <a:rPr lang="pl-PL" b="1" dirty="0" err="1"/>
              <a:t>Quick</a:t>
            </a:r>
            <a:r>
              <a:rPr lang="pl-PL" b="1" dirty="0"/>
              <a:t> </a:t>
            </a:r>
            <a:r>
              <a:rPr lang="pl-PL" b="1" dirty="0" err="1"/>
              <a:t>Insights</a:t>
            </a:r>
            <a:r>
              <a:rPr lang="pl-PL" b="1" dirty="0"/>
              <a:t>):</a:t>
            </a:r>
          </a:p>
          <a:p>
            <a:endParaRPr lang="pl-PL" dirty="0"/>
          </a:p>
          <a:p>
            <a:r>
              <a:rPr lang="pl-PL" dirty="0"/>
              <a:t>    AI w Power BI pozwala na automatyczne generowanie wglądów na podstawie wybranego zestawu danych. Algorytmy analizują dane w poszukiwaniu ciekawych wzorców, anomalii i trendów, a następnie prezentują je w formie sugestii, które użytkownik może zbadać dalej.</a:t>
            </a:r>
          </a:p>
          <a:p>
            <a:endParaRPr lang="pl-PL" dirty="0"/>
          </a:p>
          <a:p>
            <a:r>
              <a:rPr lang="pl-PL" dirty="0"/>
              <a:t>6. </a:t>
            </a:r>
            <a:r>
              <a:rPr lang="pl-PL" b="1" dirty="0"/>
              <a:t>Integracja z </a:t>
            </a:r>
            <a:r>
              <a:rPr lang="pl-PL" b="1" dirty="0" err="1"/>
              <a:t>Azure</a:t>
            </a:r>
            <a:r>
              <a:rPr lang="pl-PL" b="1" dirty="0"/>
              <a:t> </a:t>
            </a:r>
            <a:r>
              <a:rPr lang="pl-PL" b="1" dirty="0" err="1"/>
              <a:t>Cognitive</a:t>
            </a:r>
            <a:r>
              <a:rPr lang="pl-PL" b="1" dirty="0"/>
              <a:t> Services:</a:t>
            </a:r>
          </a:p>
          <a:p>
            <a:endParaRPr lang="pl-PL" dirty="0"/>
          </a:p>
          <a:p>
            <a:r>
              <a:rPr lang="pl-PL" dirty="0"/>
              <a:t>    Dzięki integracji z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Cognitive</a:t>
            </a:r>
            <a:r>
              <a:rPr lang="pl-PL" dirty="0"/>
              <a:t> Services, Power BI może wykorzystywać zaawansowane algorytmy AI do analizy tekstu, obrazów i innych nienumerycznych danych. Przykłady obejmują analizę sentymentu, rozpoznawanie obrazów, tłumaczenia tekstu, a nawet ekstrakcję kluczowych fraz z dokumentów.</a:t>
            </a:r>
          </a:p>
        </p:txBody>
      </p:sp>
    </p:spTree>
    <p:extLst>
      <p:ext uri="{BB962C8B-B14F-4D97-AF65-F5344CB8AC3E}">
        <p14:creationId xmlns:p14="http://schemas.microsoft.com/office/powerpoint/2010/main" val="282674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B0F141-B1E3-6429-FE89-27C008E1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 z wykorzystania AI w Power BI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EBC58F0-CB85-216D-DC8B-85D89DAFCAF6}"/>
              </a:ext>
            </a:extLst>
          </p:cNvPr>
          <p:cNvSpPr txBox="1"/>
          <p:nvPr/>
        </p:nvSpPr>
        <p:spPr>
          <a:xfrm>
            <a:off x="681039" y="1772816"/>
            <a:ext cx="9519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Automatyzacja analizy: AI pozwala na automatyczne odkrywanie ukrytych wzorców w danych, co oszczędza czas i umożliwia skupienie się na interpretacji wyników.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Lepsze podejmowanie decyzji: Predykcyjne analizy i wizualizacje AI pomagają lepiej zrozumieć dane i przewidywać przyszłe wyniki, co wspiera proces decyzyjny.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Ułatwiona interakcja z danymi: Funkcje takie jak Q&amp;A sprawiają, że nawet osoby bez wiedzy technicznej mogą skutecznie eksplorować dane.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C256AF4-176F-7C87-15E4-A472A336730D}"/>
              </a:ext>
            </a:extLst>
          </p:cNvPr>
          <p:cNvSpPr txBox="1"/>
          <p:nvPr/>
        </p:nvSpPr>
        <p:spPr>
          <a:xfrm>
            <a:off x="983432" y="4077072"/>
            <a:ext cx="9577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Integracja AI w Power BI sprawia, że narzędzie to jest nie tylko potężnym rozwiązaniem do wizualizacji danych, ale także zaawansowaną platformą analityczną, która wspiera organizacje w podejmowaniu lepszych decyzji na podstawie danych.</a:t>
            </a:r>
          </a:p>
        </p:txBody>
      </p:sp>
    </p:spTree>
    <p:extLst>
      <p:ext uri="{BB962C8B-B14F-4D97-AF65-F5344CB8AC3E}">
        <p14:creationId xmlns:p14="http://schemas.microsoft.com/office/powerpoint/2010/main" val="32164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EB26954-D5AD-7B40-5A1E-626D7421E0B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pl-PL" dirty="0"/>
              <a:t>BIG DATA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0DD082-2501-126F-EF36-F73A210ADF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Big Data to termin używany do opisania ogromnych ilości danych, które są zbyt obszerne i złożone, aby mogły być przetwarzane przez tradycyjne systemy zarządzania danymi. Oto kluczowe cechy i aspekty Big Data:</a:t>
            </a:r>
          </a:p>
          <a:p>
            <a:endParaRPr lang="pl-PL" dirty="0"/>
          </a:p>
          <a:p>
            <a:r>
              <a:rPr lang="pl-PL" dirty="0"/>
              <a:t>Wolumen (Volume):Odnosi się do ogromnych ilości danych generowanych i przechowywanych przez organizacje. Przykłady obejmują dane z mediów społecznościowych, transakcje biznesowe, sensory </a:t>
            </a:r>
            <a:r>
              <a:rPr lang="pl-PL" dirty="0" err="1"/>
              <a:t>IoT</a:t>
            </a:r>
            <a:r>
              <a:rPr lang="pl-PL" dirty="0"/>
              <a:t> (Internet of </a:t>
            </a:r>
            <a:r>
              <a:rPr lang="pl-PL" dirty="0" err="1"/>
              <a:t>Things</a:t>
            </a:r>
            <a:r>
              <a:rPr lang="pl-PL" dirty="0"/>
              <a:t>) itp.</a:t>
            </a:r>
          </a:p>
          <a:p>
            <a:endParaRPr lang="pl-PL" dirty="0"/>
          </a:p>
          <a:p>
            <a:r>
              <a:rPr lang="pl-PL" dirty="0"/>
              <a:t>Różnorodność (</a:t>
            </a:r>
            <a:r>
              <a:rPr lang="pl-PL" dirty="0" err="1"/>
              <a:t>Variety</a:t>
            </a:r>
            <a:r>
              <a:rPr lang="pl-PL" dirty="0"/>
              <a:t>):Dane pochodzą z różnych źródeł i występują w różnych formatach, takich jak teksty, obrazy, wideo, dane GPS, logi serwerów, itp. Różnorodność danych wymaga zaawansowanych technik analizy, aby wydobyć z nich wartościowe informacje.</a:t>
            </a:r>
          </a:p>
        </p:txBody>
      </p:sp>
    </p:spTree>
    <p:extLst>
      <p:ext uri="{BB962C8B-B14F-4D97-AF65-F5344CB8AC3E}">
        <p14:creationId xmlns:p14="http://schemas.microsoft.com/office/powerpoint/2010/main" val="11502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66400651-42FE-D775-AA76-714850D3CA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D3100C-4EF7-4CEB-9B54-7616EF455A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pl-PL" dirty="0"/>
              <a:t>Prędkość (</a:t>
            </a:r>
            <a:r>
              <a:rPr lang="pl-PL" dirty="0" err="1"/>
              <a:t>Velocity</a:t>
            </a:r>
            <a:r>
              <a:rPr lang="pl-PL" dirty="0"/>
              <a:t>): Szybkość, z jaką nowe dane są generowane i przetwarzane. W przypadku niektórych aplikacji, takich jak analiza danych w czasie rzeczywistym, prędkość jest kluczowym czynnikiem.</a:t>
            </a:r>
          </a:p>
          <a:p>
            <a:endParaRPr lang="pl-PL" dirty="0"/>
          </a:p>
          <a:p>
            <a:r>
              <a:rPr lang="pl-PL" dirty="0"/>
              <a:t>Wiarygodność (</a:t>
            </a:r>
            <a:r>
              <a:rPr lang="pl-PL" dirty="0" err="1"/>
              <a:t>Veracity</a:t>
            </a:r>
            <a:r>
              <a:rPr lang="pl-PL" dirty="0"/>
              <a:t>): Odnosi się do jakości i dokładności danych. Dane mogą być niekompletne, niedokładne lub niespójne, co wymaga technik do ich oczyszczenia i weryfikacji.</a:t>
            </a:r>
          </a:p>
          <a:p>
            <a:endParaRPr lang="pl-PL" dirty="0"/>
          </a:p>
          <a:p>
            <a:r>
              <a:rPr lang="pl-PL" dirty="0"/>
              <a:t>Wartość (Value): Ostateczny cel przetwarzania Big Data to wydobycie wartościowych informacji, które mogą wspierać podejmowanie decyzji, optymalizację procesów i innowacje.</a:t>
            </a:r>
          </a:p>
        </p:txBody>
      </p:sp>
    </p:spTree>
    <p:extLst>
      <p:ext uri="{BB962C8B-B14F-4D97-AF65-F5344CB8AC3E}">
        <p14:creationId xmlns:p14="http://schemas.microsoft.com/office/powerpoint/2010/main" val="3028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9C70FF92-6501-D311-A618-D62BBB4D5D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b="1" dirty="0"/>
              <a:t>Przykłady zastosowań Big Data:</a:t>
            </a:r>
          </a:p>
          <a:p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977A46-DFF0-29D9-8452-3B80A33CEF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 Biznes i marketing: Analiza </a:t>
            </a:r>
            <a:r>
              <a:rPr lang="pl-PL" dirty="0" err="1"/>
              <a:t>zachowań</a:t>
            </a:r>
            <a:r>
              <a:rPr lang="pl-PL" dirty="0"/>
              <a:t> klientów, personalizacja ofert, prognozowanie trendów rynkowych.</a:t>
            </a:r>
          </a:p>
          <a:p>
            <a:r>
              <a:rPr lang="pl-PL" dirty="0"/>
              <a:t> Zdrowie: Monitorowanie pacjentów, analiza dużych zestawów danych medycznych w celu wykrywania wzorców chorób, opracowywanie nowych leków.</a:t>
            </a:r>
          </a:p>
          <a:p>
            <a:r>
              <a:rPr lang="pl-PL" dirty="0"/>
              <a:t>Finanse: Wykrywanie oszustw, zarządzanie ryzykiem, analityka inwestycyjna.</a:t>
            </a:r>
          </a:p>
          <a:p>
            <a:r>
              <a:rPr lang="pl-PL" dirty="0"/>
              <a:t>Rząd i administracja publiczna: Monitorowanie i zarządzanie kryzysami, optymalizacja usług publicznych.</a:t>
            </a:r>
          </a:p>
          <a:p>
            <a:r>
              <a:rPr lang="pl-PL" dirty="0"/>
              <a:t>Przemysł: Optymalizacja produkcji, predykcyjne utrzymanie maszyn, zarządzanie łańcuchem dostaw.</a:t>
            </a:r>
          </a:p>
        </p:txBody>
      </p:sp>
    </p:spTree>
    <p:extLst>
      <p:ext uri="{BB962C8B-B14F-4D97-AF65-F5344CB8AC3E}">
        <p14:creationId xmlns:p14="http://schemas.microsoft.com/office/powerpoint/2010/main" val="31658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6184A093-42A9-B5C1-F056-8C871DA552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dirty="0" err="1"/>
              <a:t>Technlogie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5C26C7-AAEC-C594-4078-5D48C02AA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Hadoop</a:t>
            </a:r>
            <a:r>
              <a:rPr lang="pl-PL" dirty="0"/>
              <a:t>: Platforma open-</a:t>
            </a:r>
            <a:r>
              <a:rPr lang="pl-PL" dirty="0" err="1"/>
              <a:t>source</a:t>
            </a:r>
            <a:r>
              <a:rPr lang="pl-PL" dirty="0"/>
              <a:t> do przechowywania i przetwarzania dużych zestawów danych w rozproszonym środowisku.</a:t>
            </a:r>
          </a:p>
          <a:p>
            <a:r>
              <a:rPr lang="pl-PL" dirty="0"/>
              <a:t>    Apache Spark: Szybki silnik przetwarzania dużych danych, który obsługuje różne języki programowania i jest szczególnie wydajny w analizie danych w czasie rzeczywistym.</a:t>
            </a:r>
          </a:p>
          <a:p>
            <a:r>
              <a:rPr lang="pl-PL" dirty="0"/>
              <a:t>    </a:t>
            </a:r>
            <a:r>
              <a:rPr lang="pl-PL" dirty="0" err="1"/>
              <a:t>NoSQL</a:t>
            </a:r>
            <a:r>
              <a:rPr lang="pl-PL" dirty="0"/>
              <a:t> </a:t>
            </a:r>
            <a:r>
              <a:rPr lang="pl-PL" dirty="0" err="1"/>
              <a:t>databases</a:t>
            </a:r>
            <a:r>
              <a:rPr lang="pl-PL" dirty="0"/>
              <a:t>: Bazy danych nierelacyjne (np. </a:t>
            </a:r>
            <a:r>
              <a:rPr lang="pl-PL" dirty="0" err="1"/>
              <a:t>MongoDB</a:t>
            </a:r>
            <a:r>
              <a:rPr lang="pl-PL" dirty="0"/>
              <a:t>, </a:t>
            </a:r>
            <a:r>
              <a:rPr lang="pl-PL" dirty="0" err="1"/>
              <a:t>Cassandra</a:t>
            </a:r>
            <a:r>
              <a:rPr lang="pl-PL" dirty="0"/>
              <a:t>) są zaprojektowane do obsługi dużych ilości różnorodnych danych.</a:t>
            </a:r>
          </a:p>
          <a:p>
            <a:r>
              <a:rPr lang="pl-PL" dirty="0"/>
              <a:t>    Tools for data </a:t>
            </a:r>
            <a:r>
              <a:rPr lang="pl-PL" dirty="0" err="1"/>
              <a:t>processing</a:t>
            </a:r>
            <a:r>
              <a:rPr lang="pl-PL" dirty="0"/>
              <a:t> and </a:t>
            </a:r>
            <a:r>
              <a:rPr lang="pl-PL" dirty="0" err="1"/>
              <a:t>analysis</a:t>
            </a:r>
            <a:r>
              <a:rPr lang="pl-PL" dirty="0"/>
              <a:t>: Narzędzia takie jak Apache </a:t>
            </a:r>
            <a:r>
              <a:rPr lang="pl-PL" dirty="0" err="1"/>
              <a:t>Flink</a:t>
            </a:r>
            <a:r>
              <a:rPr lang="pl-PL" dirty="0"/>
              <a:t>, Apache </a:t>
            </a:r>
            <a:r>
              <a:rPr lang="pl-PL" dirty="0" err="1"/>
              <a:t>Storm</a:t>
            </a:r>
            <a:r>
              <a:rPr lang="pl-PL" dirty="0"/>
              <a:t>, oraz platformy chmurowe (AWS, Google </a:t>
            </a:r>
            <a:r>
              <a:rPr lang="pl-PL" dirty="0" err="1"/>
              <a:t>Cloud</a:t>
            </a:r>
            <a:r>
              <a:rPr lang="pl-PL" dirty="0"/>
              <a:t>, Microsoft </a:t>
            </a:r>
            <a:r>
              <a:rPr lang="pl-PL" dirty="0" err="1"/>
              <a:t>Azure</a:t>
            </a:r>
            <a:r>
              <a:rPr lang="pl-PL" dirty="0"/>
              <a:t>) oferują różnorodne usługi do przetwarzania i analizy danych.</a:t>
            </a:r>
          </a:p>
        </p:txBody>
      </p:sp>
    </p:spTree>
    <p:extLst>
      <p:ext uri="{BB962C8B-B14F-4D97-AF65-F5344CB8AC3E}">
        <p14:creationId xmlns:p14="http://schemas.microsoft.com/office/powerpoint/2010/main" val="15308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B64DD108-8F4A-15DC-5E89-A826BEB8DF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dirty="0"/>
              <a:t>Wyzwania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3721FB-B0C2-F01A-AA01-AE055BC8CF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 Przechowywanie danych: Znalezienie efektywnych sposobów przechowywania ogromnych ilości danych.</a:t>
            </a:r>
          </a:p>
          <a:p>
            <a:r>
              <a:rPr lang="pl-PL" dirty="0"/>
              <a:t>    Przetwarzanie danych: Opracowanie technologii i algorytmów zdolnych do przetwarzania i analizowania dużych zestawów danych w rozsądnym czasie.</a:t>
            </a:r>
          </a:p>
          <a:p>
            <a:r>
              <a:rPr lang="pl-PL" dirty="0"/>
              <a:t>    Bezpieczeństwo i prywatność: Ochrona danych przed nieautoryzowanym dostępem i zapewnienie zgodności z regulacjami dotyczącymi prywatności.</a:t>
            </a:r>
          </a:p>
        </p:txBody>
      </p:sp>
    </p:spTree>
    <p:extLst>
      <p:ext uri="{BB962C8B-B14F-4D97-AF65-F5344CB8AC3E}">
        <p14:creationId xmlns:p14="http://schemas.microsoft.com/office/powerpoint/2010/main" val="206963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DFB931A-71B3-E0C9-F797-1E7928294E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dirty="0"/>
              <a:t>Data Science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B85A1D-29BF-77C3-2740-52582F31266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367" y="1738551"/>
            <a:ext cx="10981267" cy="255635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Data Science to interdyscyplinarna dziedzina, która łączy metody matematyczne, statystyczne, informatyczne oraz domenową wiedzę specjalistyczną, aby analizować i interpretować zbiory danych. </a:t>
            </a:r>
          </a:p>
          <a:p>
            <a:pPr marL="0" indent="0">
              <a:buNone/>
            </a:pPr>
            <a:r>
              <a:rPr lang="pl-PL" dirty="0"/>
              <a:t>Celem data science jest odkrywanie ukrytych wzorców, generowanie wiedzy i podejmowanie lepszych decyzji na podstawie analizy danych. </a:t>
            </a:r>
          </a:p>
        </p:txBody>
      </p:sp>
    </p:spTree>
    <p:extLst>
      <p:ext uri="{BB962C8B-B14F-4D97-AF65-F5344CB8AC3E}">
        <p14:creationId xmlns:p14="http://schemas.microsoft.com/office/powerpoint/2010/main" val="5149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B235FE6B-F5C2-3065-4818-A7B5ADE543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l-PL" dirty="0"/>
              <a:t>Kluczowe elementy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BD75B0-9645-0688-5A19-739A4626F4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1. Zbieranie Danych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Źródła danych</a:t>
            </a:r>
            <a:r>
              <a:rPr lang="pl-PL" dirty="0"/>
              <a:t>: Dane mogą pochodzić z różnych źródeł, takich jak bazy danych, </a:t>
            </a:r>
            <a:r>
              <a:rPr lang="pl-PL" dirty="0" err="1"/>
              <a:t>internet</a:t>
            </a:r>
            <a:r>
              <a:rPr lang="pl-PL" dirty="0"/>
              <a:t>, sensory </a:t>
            </a:r>
            <a:r>
              <a:rPr lang="pl-PL" dirty="0" err="1"/>
              <a:t>IoT</a:t>
            </a:r>
            <a:r>
              <a:rPr lang="pl-PL" dirty="0"/>
              <a:t>, media społecznościowe, pliki CSV itp.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Rodzaje danych</a:t>
            </a:r>
            <a:r>
              <a:rPr lang="pl-PL" dirty="0"/>
              <a:t>: Dane mogą być strukturalne (tabele w bazach danych), </a:t>
            </a:r>
            <a:r>
              <a:rPr lang="pl-PL" dirty="0" err="1"/>
              <a:t>półstrukturalne</a:t>
            </a:r>
            <a:r>
              <a:rPr lang="pl-PL" dirty="0"/>
              <a:t> (XML, JSON), czy niestrukturalne (teksty, obrazy, wideo).</a:t>
            </a:r>
          </a:p>
          <a:p>
            <a:pPr marL="0" indent="0">
              <a:buNone/>
            </a:pPr>
            <a:r>
              <a:rPr lang="pl-PL" b="1" dirty="0"/>
              <a:t>2. Czyszczenie i Przetwarzanie Danych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Czyszczenie</a:t>
            </a:r>
            <a:r>
              <a:rPr lang="pl-PL" dirty="0"/>
              <a:t>: Usuwanie brakujących wartości, korekcja błędów, eliminacja duplikatów.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1" dirty="0"/>
              <a:t>Przetwarzanie</a:t>
            </a:r>
            <a:r>
              <a:rPr lang="pl-PL" dirty="0"/>
              <a:t>: Transformacja danych, normalizacja, standaryzacja, ekstrakcja cech.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312846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188</TotalTime>
  <Words>1890</Words>
  <Application>Microsoft Office PowerPoint</Application>
  <PresentationFormat>Panoramiczny</PresentationFormat>
  <Paragraphs>133</Paragraphs>
  <Slides>22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Roboto</vt:lpstr>
      <vt:lpstr>Times New Roman</vt:lpstr>
      <vt:lpstr>Monoline</vt:lpstr>
      <vt:lpstr>Wstęp do analizy danych. Big Data I Data Science.</vt:lpstr>
      <vt:lpstr>Wprowadzenie do analizy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TABLEAU</vt:lpstr>
      <vt:lpstr>AI w Tableau</vt:lpstr>
      <vt:lpstr>AI w Tableau</vt:lpstr>
      <vt:lpstr>Korzyści z użycia AI w Tableau</vt:lpstr>
      <vt:lpstr>Power BI</vt:lpstr>
      <vt:lpstr>AI w Power BI</vt:lpstr>
      <vt:lpstr>AI w Power BI</vt:lpstr>
      <vt:lpstr>AI w Power BI</vt:lpstr>
      <vt:lpstr>Korzyści z wykorzystania AI w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Albiniak</dc:creator>
  <cp:lastModifiedBy>Marcin Albiniak</cp:lastModifiedBy>
  <cp:revision>2</cp:revision>
  <dcterms:created xsi:type="dcterms:W3CDTF">2025-02-22T06:34:32Z</dcterms:created>
  <dcterms:modified xsi:type="dcterms:W3CDTF">2025-02-22T15:36:31Z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