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8" r:id="rId3"/>
    <p:sldId id="344" r:id="rId4"/>
    <p:sldId id="354" r:id="rId5"/>
    <p:sldId id="355" r:id="rId6"/>
    <p:sldId id="356" r:id="rId7"/>
    <p:sldId id="357" r:id="rId8"/>
    <p:sldId id="358" r:id="rId9"/>
    <p:sldId id="360" r:id="rId10"/>
    <p:sldId id="362" r:id="rId11"/>
    <p:sldId id="363" r:id="rId12"/>
    <p:sldId id="364" r:id="rId13"/>
    <p:sldId id="371" r:id="rId14"/>
    <p:sldId id="372" r:id="rId15"/>
    <p:sldId id="375" r:id="rId16"/>
    <p:sldId id="380" r:id="rId17"/>
    <p:sldId id="389" r:id="rId18"/>
    <p:sldId id="390" r:id="rId19"/>
    <p:sldId id="391" r:id="rId20"/>
    <p:sldId id="392" r:id="rId21"/>
    <p:sldId id="3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dna 1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596" y="6451601"/>
            <a:ext cx="1066800" cy="163383"/>
          </a:xfrm>
          <a:prstGeom prst="rect">
            <a:avLst/>
          </a:prstGeom>
        </p:spPr>
      </p:pic>
      <p:sp>
        <p:nvSpPr>
          <p:cNvPr id="24" name="Prostokąt 23"/>
          <p:cNvSpPr/>
          <p:nvPr userDrawn="1"/>
        </p:nvSpPr>
        <p:spPr>
          <a:xfrm flipV="1">
            <a:off x="0" y="1077229"/>
            <a:ext cx="12192000" cy="6095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09585" rtl="0" eaLnBrk="1" latinLnBrk="0" hangingPunct="1"/>
            <a:endParaRPr lang="pl-PL" sz="2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ytuł 1"/>
          <p:cNvSpPr>
            <a:spLocks noGrp="1"/>
          </p:cNvSpPr>
          <p:nvPr>
            <p:ph type="title" hasCustomPrompt="1"/>
          </p:nvPr>
        </p:nvSpPr>
        <p:spPr>
          <a:xfrm>
            <a:off x="609600" y="143152"/>
            <a:ext cx="10972800" cy="921221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22" name="Symbol zastępczy tekstu 3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658860"/>
            <a:ext cx="1360052" cy="342145"/>
          </a:xfrm>
          <a:noFill/>
        </p:spPr>
        <p:txBody>
          <a:bodyPr wrap="square" rtlCol="0" anchor="ctr">
            <a:spAutoFit/>
          </a:bodyPr>
          <a:lstStyle>
            <a:lvl1pPr marL="0" algn="r" defTabSz="609585" rtl="0" eaLnBrk="1" latinLnBrk="0" hangingPunct="1">
              <a:lnSpc>
                <a:spcPct val="110000"/>
              </a:lnSpc>
              <a:buNone/>
              <a:defRPr lang="pl-PL" sz="16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23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2108704" y="1684765"/>
            <a:ext cx="9473696" cy="342145"/>
          </a:xfrm>
          <a:noFill/>
        </p:spPr>
        <p:txBody>
          <a:bodyPr wrap="square" rtlCol="0" anchor="b">
            <a:spAutoFit/>
          </a:bodyPr>
          <a:lstStyle>
            <a:lvl1pPr marL="0" algn="l" defTabSz="609585" rtl="0" eaLnBrk="1" latinLnBrk="0" hangingPunct="1">
              <a:lnSpc>
                <a:spcPct val="110000"/>
              </a:lnSpc>
              <a:buNone/>
              <a:defRPr lang="pl-PL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5" name="Symbol zastępczy tekstu 38"/>
          <p:cNvSpPr>
            <a:spLocks noGrp="1"/>
          </p:cNvSpPr>
          <p:nvPr>
            <p:ph type="body" sz="quarter" idx="30" hasCustomPrompt="1"/>
          </p:nvPr>
        </p:nvSpPr>
        <p:spPr>
          <a:xfrm>
            <a:off x="2108704" y="2179533"/>
            <a:ext cx="9473696" cy="342145"/>
          </a:xfrm>
          <a:noFill/>
        </p:spPr>
        <p:txBody>
          <a:bodyPr wrap="square" rtlCol="0" anchor="b">
            <a:spAutoFit/>
          </a:bodyPr>
          <a:lstStyle>
            <a:lvl1pPr marL="0" algn="l" defTabSz="609585" rtl="0" eaLnBrk="1" latinLnBrk="0" hangingPunct="1">
              <a:lnSpc>
                <a:spcPct val="110000"/>
              </a:lnSpc>
              <a:buNone/>
              <a:defRPr lang="pl-PL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Symbol zastępczy tekstu 38"/>
          <p:cNvSpPr>
            <a:spLocks noGrp="1"/>
          </p:cNvSpPr>
          <p:nvPr>
            <p:ph type="body" sz="quarter" idx="31" hasCustomPrompt="1"/>
          </p:nvPr>
        </p:nvSpPr>
        <p:spPr>
          <a:xfrm>
            <a:off x="2108704" y="2674301"/>
            <a:ext cx="9473696" cy="342145"/>
          </a:xfrm>
          <a:noFill/>
        </p:spPr>
        <p:txBody>
          <a:bodyPr wrap="square" rtlCol="0" anchor="b">
            <a:spAutoFit/>
          </a:bodyPr>
          <a:lstStyle>
            <a:lvl1pPr marL="0" algn="l" defTabSz="609585" rtl="0" eaLnBrk="1" latinLnBrk="0" hangingPunct="1">
              <a:lnSpc>
                <a:spcPct val="110000"/>
              </a:lnSpc>
              <a:buNone/>
              <a:defRPr lang="pl-PL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7" name="Symbol zastępczy tekstu 38"/>
          <p:cNvSpPr>
            <a:spLocks noGrp="1"/>
          </p:cNvSpPr>
          <p:nvPr>
            <p:ph type="body" sz="quarter" idx="32" hasCustomPrompt="1"/>
          </p:nvPr>
        </p:nvSpPr>
        <p:spPr>
          <a:xfrm>
            <a:off x="2108704" y="3169069"/>
            <a:ext cx="9473696" cy="342145"/>
          </a:xfrm>
          <a:noFill/>
        </p:spPr>
        <p:txBody>
          <a:bodyPr wrap="square" rtlCol="0" anchor="b">
            <a:spAutoFit/>
          </a:bodyPr>
          <a:lstStyle>
            <a:lvl1pPr marL="0" algn="l" defTabSz="609585" rtl="0" eaLnBrk="1" latinLnBrk="0" hangingPunct="1">
              <a:lnSpc>
                <a:spcPct val="110000"/>
              </a:lnSpc>
              <a:buNone/>
              <a:defRPr lang="pl-PL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8" name="Symbol zastępczy tekstu 38"/>
          <p:cNvSpPr>
            <a:spLocks noGrp="1"/>
          </p:cNvSpPr>
          <p:nvPr>
            <p:ph type="body" sz="quarter" idx="33" hasCustomPrompt="1"/>
          </p:nvPr>
        </p:nvSpPr>
        <p:spPr>
          <a:xfrm>
            <a:off x="2108704" y="3663837"/>
            <a:ext cx="9473696" cy="342145"/>
          </a:xfrm>
          <a:noFill/>
        </p:spPr>
        <p:txBody>
          <a:bodyPr wrap="square" rtlCol="0" anchor="b">
            <a:spAutoFit/>
          </a:bodyPr>
          <a:lstStyle>
            <a:lvl1pPr marL="0" algn="l" defTabSz="609585" rtl="0" eaLnBrk="1" latinLnBrk="0" hangingPunct="1">
              <a:lnSpc>
                <a:spcPct val="110000"/>
              </a:lnSpc>
              <a:buNone/>
              <a:defRPr lang="pl-PL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9" name="Symbol zastępczy tekstu 38"/>
          <p:cNvSpPr>
            <a:spLocks noGrp="1"/>
          </p:cNvSpPr>
          <p:nvPr>
            <p:ph type="body" sz="quarter" idx="34" hasCustomPrompt="1"/>
          </p:nvPr>
        </p:nvSpPr>
        <p:spPr>
          <a:xfrm>
            <a:off x="2108704" y="4158605"/>
            <a:ext cx="9473696" cy="342145"/>
          </a:xfrm>
          <a:noFill/>
        </p:spPr>
        <p:txBody>
          <a:bodyPr wrap="square" rtlCol="0" anchor="b">
            <a:spAutoFit/>
          </a:bodyPr>
          <a:lstStyle>
            <a:lvl1pPr marL="0" algn="l" defTabSz="609585" rtl="0" eaLnBrk="1" latinLnBrk="0" hangingPunct="1">
              <a:lnSpc>
                <a:spcPct val="110000"/>
              </a:lnSpc>
              <a:buNone/>
              <a:defRPr lang="pl-PL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0" name="Symbol zastępczy tekstu 38"/>
          <p:cNvSpPr>
            <a:spLocks noGrp="1"/>
          </p:cNvSpPr>
          <p:nvPr>
            <p:ph type="body" sz="quarter" idx="35" hasCustomPrompt="1"/>
          </p:nvPr>
        </p:nvSpPr>
        <p:spPr>
          <a:xfrm>
            <a:off x="2108704" y="4653373"/>
            <a:ext cx="9473696" cy="342145"/>
          </a:xfrm>
          <a:noFill/>
        </p:spPr>
        <p:txBody>
          <a:bodyPr wrap="square" rtlCol="0" anchor="b">
            <a:spAutoFit/>
          </a:bodyPr>
          <a:lstStyle>
            <a:lvl1pPr marL="0" algn="l" defTabSz="609585" rtl="0" eaLnBrk="1" latinLnBrk="0" hangingPunct="1">
              <a:lnSpc>
                <a:spcPct val="110000"/>
              </a:lnSpc>
              <a:buNone/>
              <a:defRPr lang="pl-PL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2" name="Symbol zastępczy tekstu 38"/>
          <p:cNvSpPr>
            <a:spLocks noGrp="1"/>
          </p:cNvSpPr>
          <p:nvPr>
            <p:ph type="body" sz="quarter" idx="36" hasCustomPrompt="1"/>
          </p:nvPr>
        </p:nvSpPr>
        <p:spPr>
          <a:xfrm>
            <a:off x="2108704" y="5148141"/>
            <a:ext cx="9473696" cy="342145"/>
          </a:xfrm>
          <a:noFill/>
        </p:spPr>
        <p:txBody>
          <a:bodyPr wrap="square" rtlCol="0" anchor="b">
            <a:spAutoFit/>
          </a:bodyPr>
          <a:lstStyle>
            <a:lvl1pPr marL="0" algn="l" defTabSz="609585" rtl="0" eaLnBrk="1" latinLnBrk="0" hangingPunct="1">
              <a:lnSpc>
                <a:spcPct val="110000"/>
              </a:lnSpc>
              <a:buNone/>
              <a:defRPr lang="pl-PL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3" name="Symbol zastępczy tekstu 38"/>
          <p:cNvSpPr>
            <a:spLocks noGrp="1"/>
          </p:cNvSpPr>
          <p:nvPr>
            <p:ph type="body" sz="quarter" idx="37" hasCustomPrompt="1"/>
          </p:nvPr>
        </p:nvSpPr>
        <p:spPr>
          <a:xfrm>
            <a:off x="609601" y="2153628"/>
            <a:ext cx="1360052" cy="342145"/>
          </a:xfrm>
          <a:noFill/>
        </p:spPr>
        <p:txBody>
          <a:bodyPr wrap="square" rtlCol="0" anchor="ctr">
            <a:spAutoFit/>
          </a:bodyPr>
          <a:lstStyle>
            <a:lvl1pPr marL="0" algn="r" defTabSz="609585" rtl="0" eaLnBrk="1" latinLnBrk="0" hangingPunct="1">
              <a:lnSpc>
                <a:spcPct val="110000"/>
              </a:lnSpc>
              <a:buNone/>
              <a:defRPr lang="pl-PL" sz="16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4" name="Symbol zastępczy tekstu 38"/>
          <p:cNvSpPr>
            <a:spLocks noGrp="1"/>
          </p:cNvSpPr>
          <p:nvPr>
            <p:ph type="body" sz="quarter" idx="38" hasCustomPrompt="1"/>
          </p:nvPr>
        </p:nvSpPr>
        <p:spPr>
          <a:xfrm>
            <a:off x="609601" y="2643797"/>
            <a:ext cx="1360052" cy="342145"/>
          </a:xfrm>
          <a:noFill/>
        </p:spPr>
        <p:txBody>
          <a:bodyPr wrap="square" rtlCol="0" anchor="ctr">
            <a:spAutoFit/>
          </a:bodyPr>
          <a:lstStyle>
            <a:lvl1pPr marL="0" algn="r" defTabSz="609585" rtl="0" eaLnBrk="1" latinLnBrk="0" hangingPunct="1">
              <a:lnSpc>
                <a:spcPct val="110000"/>
              </a:lnSpc>
              <a:buNone/>
              <a:defRPr lang="pl-PL" sz="16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5" name="Symbol zastępczy tekstu 38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1" y="3138565"/>
            <a:ext cx="1360052" cy="342145"/>
          </a:xfrm>
          <a:noFill/>
        </p:spPr>
        <p:txBody>
          <a:bodyPr wrap="square" rtlCol="0" anchor="ctr">
            <a:spAutoFit/>
          </a:bodyPr>
          <a:lstStyle>
            <a:lvl1pPr marL="0" algn="r" defTabSz="609585" rtl="0" eaLnBrk="1" latinLnBrk="0" hangingPunct="1">
              <a:lnSpc>
                <a:spcPct val="110000"/>
              </a:lnSpc>
              <a:buNone/>
              <a:defRPr lang="pl-PL" sz="16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6" name="Symbol zastępczy tekstu 38"/>
          <p:cNvSpPr>
            <a:spLocks noGrp="1"/>
          </p:cNvSpPr>
          <p:nvPr>
            <p:ph type="body" sz="quarter" idx="40" hasCustomPrompt="1"/>
          </p:nvPr>
        </p:nvSpPr>
        <p:spPr>
          <a:xfrm>
            <a:off x="609599" y="3640669"/>
            <a:ext cx="1360052" cy="342145"/>
          </a:xfrm>
          <a:noFill/>
        </p:spPr>
        <p:txBody>
          <a:bodyPr wrap="square" rtlCol="0" anchor="ctr">
            <a:spAutoFit/>
          </a:bodyPr>
          <a:lstStyle>
            <a:lvl1pPr marL="0" algn="r" defTabSz="609585" rtl="0" eaLnBrk="1" latinLnBrk="0" hangingPunct="1">
              <a:lnSpc>
                <a:spcPct val="110000"/>
              </a:lnSpc>
              <a:buNone/>
              <a:defRPr lang="pl-PL" sz="16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7" name="Symbol zastępczy tekstu 38"/>
          <p:cNvSpPr>
            <a:spLocks noGrp="1"/>
          </p:cNvSpPr>
          <p:nvPr>
            <p:ph type="body" sz="quarter" idx="41" hasCustomPrompt="1"/>
          </p:nvPr>
        </p:nvSpPr>
        <p:spPr>
          <a:xfrm>
            <a:off x="609599" y="4126854"/>
            <a:ext cx="1360052" cy="342145"/>
          </a:xfrm>
          <a:noFill/>
        </p:spPr>
        <p:txBody>
          <a:bodyPr wrap="square" rtlCol="0" anchor="ctr">
            <a:spAutoFit/>
          </a:bodyPr>
          <a:lstStyle>
            <a:lvl1pPr marL="0" algn="r" defTabSz="609585" rtl="0" eaLnBrk="1" latinLnBrk="0" hangingPunct="1">
              <a:lnSpc>
                <a:spcPct val="110000"/>
              </a:lnSpc>
              <a:buNone/>
              <a:defRPr lang="pl-PL" sz="16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8" name="Symbol zastępczy tekstu 38"/>
          <p:cNvSpPr>
            <a:spLocks noGrp="1"/>
          </p:cNvSpPr>
          <p:nvPr>
            <p:ph type="body" sz="quarter" idx="42" hasCustomPrompt="1"/>
          </p:nvPr>
        </p:nvSpPr>
        <p:spPr>
          <a:xfrm>
            <a:off x="609601" y="4628181"/>
            <a:ext cx="1360052" cy="342145"/>
          </a:xfrm>
          <a:noFill/>
        </p:spPr>
        <p:txBody>
          <a:bodyPr wrap="square" rtlCol="0" anchor="ctr">
            <a:spAutoFit/>
          </a:bodyPr>
          <a:lstStyle>
            <a:lvl1pPr marL="0" algn="r" defTabSz="609585" rtl="0" eaLnBrk="1" latinLnBrk="0" hangingPunct="1">
              <a:lnSpc>
                <a:spcPct val="110000"/>
              </a:lnSpc>
              <a:buNone/>
              <a:defRPr lang="pl-PL" sz="16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9" name="Symbol zastępczy tekstu 38"/>
          <p:cNvSpPr>
            <a:spLocks noGrp="1"/>
          </p:cNvSpPr>
          <p:nvPr>
            <p:ph type="body" sz="quarter" idx="43" hasCustomPrompt="1"/>
          </p:nvPr>
        </p:nvSpPr>
        <p:spPr>
          <a:xfrm>
            <a:off x="609601" y="5114366"/>
            <a:ext cx="1360052" cy="342145"/>
          </a:xfrm>
          <a:noFill/>
        </p:spPr>
        <p:txBody>
          <a:bodyPr wrap="square" rtlCol="0" anchor="ctr">
            <a:spAutoFit/>
          </a:bodyPr>
          <a:lstStyle>
            <a:lvl1pPr marL="0" algn="r" defTabSz="609585" rtl="0" eaLnBrk="1" latinLnBrk="0" hangingPunct="1">
              <a:lnSpc>
                <a:spcPct val="110000"/>
              </a:lnSpc>
              <a:buNone/>
              <a:defRPr lang="pl-PL" sz="16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609585" rtl="0" eaLnBrk="1" latinLnBrk="0" hangingPunct="1">
              <a:lnSpc>
                <a:spcPct val="110000"/>
              </a:lnSpc>
              <a:buNone/>
              <a:defRPr lang="pl-PL" sz="12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609585" rtl="0" eaLnBrk="1" latinLnBrk="0" hangingPunct="1">
              <a:lnSpc>
                <a:spcPct val="110000"/>
              </a:lnSpc>
              <a:buNone/>
              <a:defRPr lang="pl-PL" sz="12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</p:spTree>
    <p:extLst>
      <p:ext uri="{BB962C8B-B14F-4D97-AF65-F5344CB8AC3E}">
        <p14:creationId xmlns:p14="http://schemas.microsoft.com/office/powerpoint/2010/main" val="337500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596" y="6451601"/>
            <a:ext cx="1066800" cy="163383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09601" y="6356351"/>
            <a:ext cx="550332" cy="36512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40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1077229"/>
            <a:ext cx="12192000" cy="6095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09585" rtl="0" eaLnBrk="1" latinLnBrk="0" hangingPunct="1"/>
            <a:endParaRPr lang="pl-PL" sz="2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" y="1138187"/>
            <a:ext cx="10981267" cy="5218163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0" name="Tytuł 3"/>
          <p:cNvSpPr>
            <a:spLocks noGrp="1"/>
          </p:cNvSpPr>
          <p:nvPr>
            <p:ph type="title" hasCustomPrompt="1"/>
          </p:nvPr>
        </p:nvSpPr>
        <p:spPr>
          <a:xfrm>
            <a:off x="609600" y="157008"/>
            <a:ext cx="10972800" cy="91214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5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F868DF-491F-4F38-A33B-BC2D7F122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4000" dirty="0"/>
              <a:t>Programowanie w VBA dla Excela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66A1037-8A5B-49B7-A9C3-C39A268EC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dr Marcin Albiniak</a:t>
            </a:r>
          </a:p>
        </p:txBody>
      </p:sp>
    </p:spTree>
    <p:extLst>
      <p:ext uri="{BB962C8B-B14F-4D97-AF65-F5344CB8AC3E}">
        <p14:creationId xmlns:p14="http://schemas.microsoft.com/office/powerpoint/2010/main" val="159157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03127" y="125233"/>
            <a:ext cx="784887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Typy danych i zmienne w Visual </a:t>
            </a:r>
            <a:r>
              <a:rPr lang="pl-PL" sz="2400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Basicu</a:t>
            </a:r>
            <a:endParaRPr lang="pl-PL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pl-PL" dirty="0"/>
              <a:t> </a:t>
            </a:r>
          </a:p>
          <a:p>
            <a:r>
              <a:rPr lang="pl-PL" dirty="0"/>
              <a:t>Każdy język programowania składa się z pewnych elementów konstrukcyjnych.</a:t>
            </a:r>
          </a:p>
          <a:p>
            <a:r>
              <a:rPr lang="pl-PL" dirty="0"/>
              <a:t>Podstawowym pojęciem są typy danych. Ogromne znaczenie ma rodzaj danych stosowanych przez nas – tekst, liczba, data etc.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4817941" y="2002671"/>
          <a:ext cx="7120648" cy="463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 b="1" dirty="0">
                          <a:effectLst/>
                        </a:rPr>
                        <a:t>Typ Danych</a:t>
                      </a:r>
                      <a:endParaRPr lang="pl-PL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 b="1" dirty="0">
                          <a:effectLst/>
                        </a:rPr>
                        <a:t>Opis</a:t>
                      </a:r>
                      <a:endParaRPr lang="pl-PL" sz="1600" b="1" dirty="0">
                        <a:effectLst/>
                        <a:latin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Boolean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Wartość logiczna True lub False</a:t>
                      </a:r>
                      <a:endParaRPr lang="pl-PL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Byte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Liczba całkowita od 0 do 255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pl-PL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Liczba całkowita od –32768 do 32767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Long</a:t>
                      </a:r>
                      <a:endParaRPr lang="pl-PL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Liczba całkowita od –2147483648 do 2147483648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Single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Liczba rzeczywista  od –3,402823E38 do 1,401298E45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Double</a:t>
                      </a:r>
                      <a:endParaRPr lang="pl-PL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Liczba rzeczywista  od –1,79769313486232E308 do </a:t>
                      </a:r>
                      <a:br>
                        <a:rPr lang="pl-PL" sz="1600" dirty="0">
                          <a:effectLst/>
                        </a:rPr>
                      </a:br>
                      <a:r>
                        <a:rPr lang="pl-PL" sz="1600" dirty="0">
                          <a:effectLst/>
                        </a:rPr>
                        <a:t>-4,94065645841247E-324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oraz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4,94065645841247E-324  do 1,79769313486232E308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Date</a:t>
                      </a:r>
                      <a:endParaRPr lang="pl-PL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Data w przedziale 01.01.100 do 31.12.9999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String (ustalone długości)</a:t>
                      </a:r>
                      <a:endParaRPr lang="pl-PL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Łańcuch znaków od 0 do 65535 znaków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String (zmienne długości)</a:t>
                      </a:r>
                      <a:endParaRPr lang="pl-PL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od 0 do ok. 2 milionów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Object</a:t>
                      </a:r>
                      <a:endParaRPr lang="pl-PL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dostęp dowolnego rozpoznawanego przez Excela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Array</a:t>
                      </a:r>
                      <a:endParaRPr lang="pl-PL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typ tablicowy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5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16658" y="881505"/>
            <a:ext cx="161133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667" i="1" dirty="0">
                <a:solidFill>
                  <a:srgbClr val="7030A0"/>
                </a:solidFill>
              </a:rPr>
              <a:t>Zmienne</a:t>
            </a:r>
            <a:r>
              <a:rPr lang="pl-PL" sz="2667" i="1" dirty="0">
                <a:solidFill>
                  <a:srgbClr val="FFFF00"/>
                </a:solidFill>
              </a:rPr>
              <a:t> </a:t>
            </a:r>
            <a:endParaRPr lang="pl-PL" sz="2667" dirty="0">
              <a:solidFill>
                <a:srgbClr val="FFFF00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1843081" y="1989020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Zmienne są to nazwy nadawane obszarom pamięci komputera które służą do przechowywania danych. Zmienne logicznie oznaczają wartości liczbowe, tekst, wartości logiczne. Konkretną zmienną oznaczamy odpowiednim typem danych.</a:t>
            </a:r>
          </a:p>
        </p:txBody>
      </p:sp>
      <p:sp>
        <p:nvSpPr>
          <p:cNvPr id="4" name="Prostokąt 3"/>
          <p:cNvSpPr/>
          <p:nvPr/>
        </p:nvSpPr>
        <p:spPr>
          <a:xfrm>
            <a:off x="4223792" y="3933057"/>
            <a:ext cx="6480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solidFill>
                  <a:srgbClr val="7030A0"/>
                </a:solidFill>
              </a:rPr>
              <a:t>Dim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nazwa_zmiennej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b="1" dirty="0">
                <a:solidFill>
                  <a:srgbClr val="7030A0"/>
                </a:solidFill>
              </a:rPr>
              <a:t>As</a:t>
            </a:r>
            <a:r>
              <a:rPr lang="pl-PL" dirty="0"/>
              <a:t> </a:t>
            </a: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typ_zmiennej</a:t>
            </a:r>
            <a:endParaRPr lang="pl-P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pl-PL" dirty="0"/>
              <a:t> </a:t>
            </a:r>
          </a:p>
          <a:p>
            <a:r>
              <a:rPr lang="pl-PL" dirty="0"/>
              <a:t>gdzie </a:t>
            </a:r>
            <a:r>
              <a:rPr lang="pl-PL" b="1" dirty="0" err="1">
                <a:solidFill>
                  <a:srgbClr val="7030A0"/>
                </a:solidFill>
              </a:rPr>
              <a:t>Dim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/>
              <a:t>(</a:t>
            </a:r>
            <a:r>
              <a:rPr lang="pl-PL" dirty="0" err="1"/>
              <a:t>Dimension</a:t>
            </a:r>
            <a:r>
              <a:rPr lang="pl-PL" dirty="0"/>
              <a:t>) jest instrukcją po której następuje podanie nazwy zmiennej instrukcja </a:t>
            </a:r>
            <a:r>
              <a:rPr lang="pl-PL" b="1" dirty="0">
                <a:solidFill>
                  <a:srgbClr val="7030A0"/>
                </a:solidFill>
              </a:rPr>
              <a:t>As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/>
              <a:t>powoduje wywołanie odpowiedniego typu dla zmiennej.</a:t>
            </a:r>
          </a:p>
          <a:p>
            <a:r>
              <a:rPr lang="pl-PL" dirty="0"/>
              <a:t> </a:t>
            </a:r>
          </a:p>
          <a:p>
            <a:r>
              <a:rPr lang="en-US" dirty="0" err="1"/>
              <a:t>np</a:t>
            </a:r>
            <a:r>
              <a:rPr lang="en-US" dirty="0"/>
              <a:t>.	 </a:t>
            </a:r>
            <a:r>
              <a:rPr lang="en-US" b="1" dirty="0">
                <a:solidFill>
                  <a:srgbClr val="7030A0"/>
                </a:solidFill>
              </a:rPr>
              <a:t>Dim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Integer</a:t>
            </a:r>
            <a:endParaRPr lang="pl-P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	 </a:t>
            </a:r>
            <a:r>
              <a:rPr lang="de-DE" b="1" dirty="0" err="1">
                <a:solidFill>
                  <a:srgbClr val="7030A0"/>
                </a:solidFill>
              </a:rPr>
              <a:t>Dim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kroz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 dirty="0">
                <a:solidFill>
                  <a:srgbClr val="7030A0"/>
                </a:solidFill>
              </a:rPr>
              <a:t>As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endParaRPr lang="pl-P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6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287688" y="2924944"/>
          <a:ext cx="3240360" cy="1706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900" b="1" dirty="0">
                          <a:effectLst/>
                        </a:rPr>
                        <a:t>Typ danych</a:t>
                      </a:r>
                      <a:endParaRPr lang="pl-PL" sz="19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900" b="1" dirty="0">
                          <a:effectLst/>
                        </a:rPr>
                        <a:t>Znak deklaracji</a:t>
                      </a:r>
                      <a:endParaRPr lang="pl-PL" sz="19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Integer</a:t>
                      </a:r>
                      <a:endParaRPr lang="pl-PL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%</a:t>
                      </a:r>
                      <a:endParaRPr lang="pl-PL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Long</a:t>
                      </a:r>
                      <a:endParaRPr lang="pl-PL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&amp;</a:t>
                      </a:r>
                      <a:endParaRPr lang="pl-PL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Single</a:t>
                      </a:r>
                      <a:endParaRPr lang="pl-PL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!</a:t>
                      </a:r>
                      <a:endParaRPr lang="pl-PL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Double</a:t>
                      </a:r>
                      <a:endParaRPr lang="pl-PL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#</a:t>
                      </a:r>
                      <a:endParaRPr lang="pl-PL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String</a:t>
                      </a:r>
                      <a:endParaRPr lang="pl-PL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$</a:t>
                      </a:r>
                      <a:endParaRPr lang="pl-PL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35560" y="1844825"/>
            <a:ext cx="55446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dirty="0"/>
              <a:t>Uwaga! niektóre typy posiadają </a:t>
            </a:r>
            <a:r>
              <a:rPr lang="pl-PL" dirty="0" err="1">
                <a:solidFill>
                  <a:srgbClr val="7030A0"/>
                </a:solidFill>
              </a:rPr>
              <a:t>tzw.znak</a:t>
            </a:r>
            <a:r>
              <a:rPr lang="pl-PL" dirty="0">
                <a:solidFill>
                  <a:srgbClr val="7030A0"/>
                </a:solidFill>
              </a:rPr>
              <a:t> deklaracji</a:t>
            </a:r>
            <a:r>
              <a:rPr lang="pl-PL" sz="1200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lang="pl-PL" sz="7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711624" y="5301209"/>
            <a:ext cx="5472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jak zastosować znaki deklaracji?</a:t>
            </a:r>
          </a:p>
          <a:p>
            <a:r>
              <a:rPr lang="pl-PL" dirty="0"/>
              <a:t> </a:t>
            </a:r>
          </a:p>
          <a:p>
            <a:r>
              <a:rPr lang="pl-PL" dirty="0"/>
              <a:t>zamiast </a:t>
            </a:r>
            <a:r>
              <a:rPr lang="pl-PL" b="1" dirty="0" err="1">
                <a:solidFill>
                  <a:srgbClr val="7030A0"/>
                </a:solidFill>
              </a:rPr>
              <a:t>Dim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 </a:t>
            </a:r>
            <a:r>
              <a:rPr lang="pl-PL" b="1" dirty="0">
                <a:solidFill>
                  <a:srgbClr val="7030A0"/>
                </a:solidFill>
              </a:rPr>
              <a:t>As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Integer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pl-PL" dirty="0"/>
              <a:t>można napisać </a:t>
            </a:r>
            <a:r>
              <a:rPr lang="pl-PL" b="1" dirty="0" err="1">
                <a:solidFill>
                  <a:srgbClr val="7030A0"/>
                </a:solidFill>
              </a:rPr>
              <a:t>Dim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pl-PL" b="1" dirty="0">
                <a:solidFill>
                  <a:srgbClr val="7030A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97858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66884" y="238221"/>
            <a:ext cx="7488832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67" i="1" dirty="0">
                <a:solidFill>
                  <a:schemeClr val="tx1">
                    <a:lumMod val="95000"/>
                  </a:schemeClr>
                </a:solidFill>
              </a:rPr>
              <a:t>Procedura VBA wykonująca algorytm warunkowy</a:t>
            </a:r>
            <a:endParaRPr lang="pl-PL" sz="1867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pl-PL" sz="1867" dirty="0">
                <a:solidFill>
                  <a:schemeClr val="tx1">
                    <a:lumMod val="95000"/>
                  </a:schemeClr>
                </a:solidFill>
              </a:rPr>
              <a:t> </a:t>
            </a:r>
          </a:p>
          <a:p>
            <a:r>
              <a:rPr lang="pl-PL" sz="1867" i="1" dirty="0">
                <a:solidFill>
                  <a:schemeClr val="tx1">
                    <a:lumMod val="95000"/>
                  </a:schemeClr>
                </a:solidFill>
              </a:rPr>
              <a:t>Funkcja </a:t>
            </a:r>
            <a:r>
              <a:rPr lang="pl-PL" sz="1867" i="1" dirty="0" err="1">
                <a:solidFill>
                  <a:schemeClr val="tx1">
                    <a:lumMod val="95000"/>
                  </a:schemeClr>
                </a:solidFill>
              </a:rPr>
              <a:t>MsgBox</a:t>
            </a:r>
            <a:r>
              <a:rPr lang="pl-PL" sz="1867" i="1" dirty="0">
                <a:solidFill>
                  <a:schemeClr val="tx1">
                    <a:lumMod val="95000"/>
                  </a:schemeClr>
                </a:solidFill>
              </a:rPr>
              <a:t> (Message Box)</a:t>
            </a:r>
            <a:endParaRPr lang="pl-PL" sz="1867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4011300" y="1169836"/>
            <a:ext cx="78488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Funkcja </a:t>
            </a:r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MsgBox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 powoduje wyświetlenie komunikatu, rozwiązania problemu w prostym oknie dialogowym.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 </a:t>
            </a:r>
          </a:p>
          <a:p>
            <a:r>
              <a:rPr lang="pl-PL" b="1" dirty="0">
                <a:solidFill>
                  <a:schemeClr val="tx1">
                    <a:lumMod val="95000"/>
                  </a:schemeClr>
                </a:solidFill>
              </a:rPr>
              <a:t>Przykład 3: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 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chcemy wyświetlić tekst ”analiza danych” – musimy wpisać polecenie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 </a:t>
            </a:r>
          </a:p>
          <a:p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MsgBox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 ”analiza danych”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 </a:t>
            </a:r>
          </a:p>
          <a:p>
            <a:r>
              <a:rPr lang="pl-PL" b="1" dirty="0">
                <a:solidFill>
                  <a:schemeClr val="tx1">
                    <a:lumMod val="95000"/>
                  </a:schemeClr>
                </a:solidFill>
              </a:rPr>
              <a:t>Przykład 4: 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 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Jak wygląda nieco rozbudowana składnia konstrukcji </a:t>
            </a:r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MsgBox</a:t>
            </a:r>
            <a:endParaRPr lang="pl-PL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 </a:t>
            </a:r>
          </a:p>
          <a:p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MsgBox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 ”Koniec obliczeń” &amp; </a:t>
            </a:r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Chr</a:t>
            </a:r>
            <a:r>
              <a:rPr lang="pl-PL" b="1" dirty="0">
                <a:solidFill>
                  <a:schemeClr val="tx1">
                    <a:lumMod val="95000"/>
                  </a:schemeClr>
                </a:solidFill>
              </a:rPr>
              <a:t>(13) 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&amp; </a:t>
            </a:r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Chr</a:t>
            </a:r>
            <a:r>
              <a:rPr lang="pl-PL" b="1" dirty="0">
                <a:solidFill>
                  <a:schemeClr val="tx1">
                    <a:lumMod val="95000"/>
                  </a:schemeClr>
                </a:solidFill>
              </a:rPr>
              <a:t>(10)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 &amp; ”kliknij przycisk ZAPISZ” &amp; </a:t>
            </a:r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Chr</a:t>
            </a:r>
            <a:r>
              <a:rPr lang="pl-PL" b="1" dirty="0">
                <a:solidFill>
                  <a:schemeClr val="tx1">
                    <a:lumMod val="95000"/>
                  </a:schemeClr>
                </a:solidFill>
              </a:rPr>
              <a:t>(13) 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&amp; ”poczekaj na zapis na dysku.”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 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Co oznaczają zapisy </a:t>
            </a:r>
            <a:r>
              <a:rPr lang="pl-PL" dirty="0" err="1">
                <a:solidFill>
                  <a:schemeClr val="tx1">
                    <a:lumMod val="95000"/>
                  </a:schemeClr>
                </a:solidFill>
              </a:rPr>
              <a:t>Chr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? </a:t>
            </a:r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Chr</a:t>
            </a:r>
            <a:r>
              <a:rPr lang="pl-PL" b="1" dirty="0">
                <a:solidFill>
                  <a:schemeClr val="tx1">
                    <a:lumMod val="95000"/>
                  </a:schemeClr>
                </a:solidFill>
              </a:rPr>
              <a:t>(13)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 jest to znak powrotu kursora(karetki) do początku wiersza, natomiast </a:t>
            </a:r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Chr</a:t>
            </a:r>
            <a:r>
              <a:rPr lang="pl-PL" b="1" dirty="0">
                <a:solidFill>
                  <a:schemeClr val="tx1">
                    <a:lumMod val="95000"/>
                  </a:schemeClr>
                </a:solidFill>
              </a:rPr>
              <a:t>(10) 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oznacza stworzenie nowego wiersza. Dodatkowo </a:t>
            </a:r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Chr</a:t>
            </a:r>
            <a:r>
              <a:rPr lang="pl-PL" b="1" dirty="0">
                <a:solidFill>
                  <a:schemeClr val="tx1">
                    <a:lumMod val="95000"/>
                  </a:schemeClr>
                </a:solidFill>
              </a:rPr>
              <a:t>(9)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 oznacza tabulator.</a:t>
            </a:r>
          </a:p>
        </p:txBody>
      </p:sp>
    </p:spTree>
    <p:extLst>
      <p:ext uri="{BB962C8B-B14F-4D97-AF65-F5344CB8AC3E}">
        <p14:creationId xmlns:p14="http://schemas.microsoft.com/office/powerpoint/2010/main" val="238458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483015" y="638814"/>
            <a:ext cx="8345087" cy="5960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133" b="1" i="1" dirty="0">
                <a:solidFill>
                  <a:schemeClr val="tx1">
                    <a:lumMod val="95000"/>
                  </a:schemeClr>
                </a:solidFill>
              </a:rPr>
              <a:t>Funkcja </a:t>
            </a:r>
            <a:r>
              <a:rPr lang="pl-PL" sz="2133" b="1" i="1" dirty="0" err="1">
                <a:solidFill>
                  <a:schemeClr val="tx1">
                    <a:lumMod val="95000"/>
                  </a:schemeClr>
                </a:solidFill>
              </a:rPr>
              <a:t>InputBox</a:t>
            </a:r>
            <a:endParaRPr lang="pl-PL" sz="2133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 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Składnia tego wyrażenia wygląda następująco: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 </a:t>
            </a:r>
          </a:p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InputBox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(prompt[, title] [, default] [,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xpos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] [,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ypos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] [,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helpfile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, context])</a:t>
            </a:r>
            <a:endParaRPr lang="pl-PL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</a:t>
            </a:r>
            <a:endParaRPr lang="pl-PL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gdzie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pl-PL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</a:t>
            </a:r>
            <a:endParaRPr lang="pl-PL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prompt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 – tekst zawarty w polu dialogowym</a:t>
            </a:r>
          </a:p>
          <a:p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title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 – tytuł okna</a:t>
            </a:r>
          </a:p>
          <a:p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default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 – wartość domyślna pojawiająca się w polu tekstowym</a:t>
            </a:r>
          </a:p>
          <a:p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xpos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ypos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 – pozycja okna na ekranie</a:t>
            </a:r>
          </a:p>
          <a:p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helpfile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context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 – umożliwiają wyświetlenie zbudowanych przez programistę zagadnień pomocy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  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Przykład 5: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 </a:t>
            </a:r>
          </a:p>
          <a:p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InputBox</a:t>
            </a:r>
            <a:r>
              <a:rPr lang="pl-PL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prompt</a:t>
            </a:r>
            <a:r>
              <a:rPr lang="pl-PL" b="1" dirty="0">
                <a:solidFill>
                  <a:schemeClr val="tx1">
                    <a:lumMod val="95000"/>
                  </a:schemeClr>
                </a:solidFill>
              </a:rPr>
              <a:t>:=”Podaj miejsce i datę urodzenia” &amp; </a:t>
            </a:r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Chr</a:t>
            </a:r>
            <a:r>
              <a:rPr lang="pl-PL" b="1" dirty="0">
                <a:solidFill>
                  <a:schemeClr val="tx1">
                    <a:lumMod val="95000"/>
                  </a:schemeClr>
                </a:solidFill>
              </a:rPr>
              <a:t>(13) &amp; ”np. 12.03.1973 Lublin”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 </a:t>
            </a:r>
          </a:p>
          <a:p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w tym przykładzie przypisany jest jedynie element </a:t>
            </a:r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Prompt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26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129297" y="2016246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W kodzie VBA możemy definiować zarówno własne funkcje jak i procedury. Różnica pomiędzy nimi widoczna jest prosta i oczywista. </a:t>
            </a:r>
          </a:p>
          <a:p>
            <a:r>
              <a:rPr lang="pl-PL" dirty="0"/>
              <a:t>Funkcja VBA ograniczona jest słowami kluczowymi:</a:t>
            </a:r>
          </a:p>
          <a:p>
            <a:r>
              <a:rPr lang="pl-PL" dirty="0"/>
              <a:t> 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Public Function (Argument)</a:t>
            </a:r>
            <a:endParaRPr lang="pl-PL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'.........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ciąg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instrukcji</a:t>
            </a:r>
            <a:endParaRPr lang="pl-PL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pl-PL" b="1" dirty="0">
                <a:solidFill>
                  <a:schemeClr val="tx1">
                    <a:lumMod val="95000"/>
                  </a:schemeClr>
                </a:solidFill>
              </a:rPr>
              <a:t>End </a:t>
            </a:r>
            <a:r>
              <a:rPr lang="pl-PL" b="1" dirty="0" err="1">
                <a:solidFill>
                  <a:schemeClr val="tx1">
                    <a:lumMod val="95000"/>
                  </a:schemeClr>
                </a:solidFill>
              </a:rPr>
              <a:t>Function</a:t>
            </a:r>
            <a:endParaRPr lang="pl-PL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pl-PL" dirty="0">
                <a:solidFill>
                  <a:srgbClr val="FFFF00"/>
                </a:solidFill>
              </a:rPr>
              <a:t> </a:t>
            </a:r>
          </a:p>
          <a:p>
            <a:r>
              <a:rPr lang="pl-PL" dirty="0"/>
              <a:t>Istotną sprawą jest też to, że w wyniku działania funkcji, dla konkretnego argumentu, otrzymujemy zwrotnie wartość tej funkcji. Jak to wykorzystać? 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440966" y="589684"/>
            <a:ext cx="195119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67" dirty="0">
                <a:solidFill>
                  <a:srgbClr val="7030A0"/>
                </a:solidFill>
              </a:rPr>
              <a:t>Funkcje</a:t>
            </a:r>
          </a:p>
        </p:txBody>
      </p:sp>
    </p:spTree>
    <p:extLst>
      <p:ext uri="{BB962C8B-B14F-4D97-AF65-F5344CB8AC3E}">
        <p14:creationId xmlns:p14="http://schemas.microsoft.com/office/powerpoint/2010/main" val="338894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70048" y="1048469"/>
            <a:ext cx="8064896" cy="429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133" b="1" dirty="0">
                <a:solidFill>
                  <a:schemeClr val="tx1">
                    <a:lumMod val="95000"/>
                  </a:schemeClr>
                </a:solidFill>
              </a:rPr>
              <a:t>Listy i tablice w Visual </a:t>
            </a:r>
            <a:r>
              <a:rPr lang="pl-PL" sz="2133" b="1" dirty="0" err="1">
                <a:solidFill>
                  <a:schemeClr val="tx1">
                    <a:lumMod val="95000"/>
                  </a:schemeClr>
                </a:solidFill>
              </a:rPr>
              <a:t>Basicu</a:t>
            </a:r>
            <a:endParaRPr lang="pl-PL" sz="2133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pl-PL" dirty="0"/>
              <a:t> </a:t>
            </a:r>
          </a:p>
          <a:p>
            <a:r>
              <a:rPr lang="pl-PL" dirty="0"/>
              <a:t>Tym, co odróżnia tablice VBA od arkusza Excela jest liczba wymiarów. Arkusz Excela posiada zawsze dwa wymiary określone przez numer wiersza oraz numer kolumny. Tablice VBA mogą natomiast posiadać zróżnicowaną liczbę wymiarów - od jednego do trzydziestu (choć w praktyce tablice posiadające więcej niż trzy wymiary należą do rzadkości).</a:t>
            </a:r>
          </a:p>
          <a:p>
            <a:r>
              <a:rPr lang="pl-PL" dirty="0"/>
              <a:t> </a:t>
            </a:r>
          </a:p>
          <a:p>
            <a:r>
              <a:rPr lang="pl-PL" dirty="0"/>
              <a:t>Deklaracja tablicy wygląda następująco:</a:t>
            </a:r>
          </a:p>
          <a:p>
            <a:r>
              <a:rPr lang="pl-PL" dirty="0"/>
              <a:t> 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Dim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tablica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(x1 To y1, ...,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xn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To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yn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) As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typ_danych</a:t>
            </a:r>
            <a:endParaRPr lang="pl-PL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/>
              <a:t> </a:t>
            </a:r>
            <a:endParaRPr lang="pl-PL" dirty="0"/>
          </a:p>
          <a:p>
            <a:r>
              <a:rPr lang="pl-PL" dirty="0"/>
              <a:t>Tablica posiada tyle wymiarów, ile wyrażeń </a:t>
            </a:r>
            <a:r>
              <a:rPr lang="pl-PL" dirty="0" err="1"/>
              <a:t>xn</a:t>
            </a:r>
            <a:r>
              <a:rPr lang="pl-PL" dirty="0"/>
              <a:t> To </a:t>
            </a:r>
            <a:r>
              <a:rPr lang="pl-PL" dirty="0" err="1"/>
              <a:t>yn</a:t>
            </a:r>
            <a:r>
              <a:rPr lang="pl-PL" dirty="0"/>
              <a:t> zawartych jest w nawiasie po nazwie tablicy. Każde takie wyrażenie określa rozmiar poszczególnego wymiaru tablicy.</a:t>
            </a:r>
          </a:p>
        </p:txBody>
      </p:sp>
    </p:spTree>
    <p:extLst>
      <p:ext uri="{BB962C8B-B14F-4D97-AF65-F5344CB8AC3E}">
        <p14:creationId xmlns:p14="http://schemas.microsoft.com/office/powerpoint/2010/main" val="354230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688975" y="2875688"/>
            <a:ext cx="7110536" cy="10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133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pl-PL" sz="2133" dirty="0" err="1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pl-PL" sz="2133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pl-PL" sz="2133" dirty="0" err="1">
                <a:solidFill>
                  <a:schemeClr val="tx2">
                    <a:lumMod val="75000"/>
                  </a:schemeClr>
                </a:solidFill>
              </a:rPr>
              <a:t>MojaPotega</a:t>
            </a:r>
            <a:r>
              <a:rPr lang="pl-PL" sz="2133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l-PL" sz="2133" dirty="0" err="1">
                <a:solidFill>
                  <a:schemeClr val="tx2">
                    <a:lumMod val="75000"/>
                  </a:schemeClr>
                </a:solidFill>
              </a:rPr>
              <a:t>Podstawa,Wykladnik</a:t>
            </a:r>
            <a:r>
              <a:rPr lang="pl-PL" sz="2133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pl-PL" sz="2133" dirty="0" err="1">
                <a:solidFill>
                  <a:schemeClr val="tx2">
                    <a:lumMod val="75000"/>
                  </a:schemeClr>
                </a:solidFill>
              </a:rPr>
              <a:t>MojaPotega</a:t>
            </a:r>
            <a:r>
              <a:rPr lang="pl-PL" sz="2133" dirty="0">
                <a:solidFill>
                  <a:schemeClr val="tx2">
                    <a:lumMod val="75000"/>
                  </a:schemeClr>
                </a:solidFill>
              </a:rPr>
              <a:t>=Podstawa ^ </a:t>
            </a:r>
            <a:r>
              <a:rPr lang="pl-PL" sz="2133" dirty="0" err="1">
                <a:solidFill>
                  <a:schemeClr val="tx2">
                    <a:lumMod val="75000"/>
                  </a:schemeClr>
                </a:solidFill>
              </a:rPr>
              <a:t>Wykladnik</a:t>
            </a:r>
            <a:endParaRPr lang="pl-PL" sz="2133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l-PL" sz="2133" dirty="0">
                <a:solidFill>
                  <a:schemeClr val="tx2">
                    <a:lumMod val="75000"/>
                  </a:schemeClr>
                </a:solidFill>
              </a:rPr>
              <a:t>End </a:t>
            </a:r>
            <a:r>
              <a:rPr lang="pl-PL" sz="2133" dirty="0" err="1">
                <a:solidFill>
                  <a:schemeClr val="tx2">
                    <a:lumMod val="75000"/>
                  </a:schemeClr>
                </a:solidFill>
              </a:rPr>
              <a:t>Function</a:t>
            </a:r>
            <a:endParaRPr lang="pl-PL" sz="2133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631734" y="1142974"/>
            <a:ext cx="5008631" cy="77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67" b="1" dirty="0" err="1">
                <a:solidFill>
                  <a:schemeClr val="tx1">
                    <a:lumMod val="95000"/>
                  </a:schemeClr>
                </a:solidFill>
              </a:rPr>
              <a:t>Potegowanie</a:t>
            </a:r>
            <a:r>
              <a:rPr lang="pl-PL" sz="2667" b="1" dirty="0">
                <a:solidFill>
                  <a:schemeClr val="tx1">
                    <a:lumMod val="95000"/>
                  </a:schemeClr>
                </a:solidFill>
              </a:rPr>
              <a:t> w VBA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0153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1487488" y="1700808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</a:rPr>
              <a:t>Funkcja VBA </a:t>
            </a:r>
            <a:r>
              <a:rPr lang="pl-PL" dirty="0" err="1">
                <a:latin typeface="arial" panose="020B0604020202020204" pitchFamily="34" charset="0"/>
              </a:rPr>
              <a:t>Mid</a:t>
            </a:r>
            <a:r>
              <a:rPr lang="pl-PL" dirty="0">
                <a:latin typeface="arial" panose="020B0604020202020204" pitchFamily="34" charset="0"/>
              </a:rPr>
              <a:t> jest odpowiednikiem Excelowej funkcji </a:t>
            </a:r>
            <a:r>
              <a:rPr lang="pl-PL" dirty="0" err="1">
                <a:latin typeface="arial" panose="020B0604020202020204" pitchFamily="34" charset="0"/>
              </a:rPr>
              <a:t>Fragment.Tekstu</a:t>
            </a:r>
            <a:r>
              <a:rPr lang="pl-PL" dirty="0">
                <a:latin typeface="arial" panose="020B0604020202020204" pitchFamily="34" charset="0"/>
              </a:rPr>
              <a:t> . Zwraca </a:t>
            </a:r>
            <a:r>
              <a:rPr lang="pl-PL" dirty="0" err="1">
                <a:latin typeface="arial" panose="020B0604020202020204" pitchFamily="34" charset="0"/>
              </a:rPr>
              <a:t>okreśłona</a:t>
            </a:r>
            <a:r>
              <a:rPr lang="pl-PL" dirty="0">
                <a:latin typeface="arial" panose="020B0604020202020204" pitchFamily="34" charset="0"/>
              </a:rPr>
              <a:t> argumentem liczbę znaków danego wyrażenia, licząc od określonego argumentem znaku. </a:t>
            </a:r>
            <a:br>
              <a:rPr lang="pl-PL" dirty="0"/>
            </a:br>
            <a:r>
              <a:rPr lang="pl-PL" dirty="0">
                <a:latin typeface="arial" panose="020B0604020202020204" pitchFamily="34" charset="0"/>
              </a:rPr>
              <a:t>Przykładowy zapis kodu </a:t>
            </a:r>
            <a:r>
              <a:rPr lang="pl-PL" dirty="0" err="1">
                <a:latin typeface="arial" panose="020B0604020202020204" pitchFamily="34" charset="0"/>
              </a:rPr>
              <a:t>moze</a:t>
            </a:r>
            <a:r>
              <a:rPr lang="pl-PL" dirty="0">
                <a:latin typeface="arial" panose="020B0604020202020204" pitchFamily="34" charset="0"/>
              </a:rPr>
              <a:t> wyglądać tak: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1055440" y="3717034"/>
            <a:ext cx="98650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Public 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Function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KawalekTekstu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 (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MojTekst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 As String, 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MojStart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 As 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Long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IleZnakow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 As 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Long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) As String</a:t>
            </a:r>
          </a:p>
          <a:p>
            <a:br>
              <a:rPr lang="pl-PL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KawalekTekstu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 = 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Mid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MojTekst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MojStart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IleZnakow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br>
              <a:rPr lang="pl-PL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End 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Function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551384" y="1108195"/>
            <a:ext cx="200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arial" panose="020B0604020202020204" pitchFamily="34" charset="0"/>
              </a:rPr>
              <a:t>Funkcja VBA </a:t>
            </a:r>
            <a:r>
              <a:rPr lang="pl-PL" dirty="0" err="1">
                <a:latin typeface="arial" panose="020B0604020202020204" pitchFamily="34" charset="0"/>
              </a:rPr>
              <a:t>Mid</a:t>
            </a:r>
            <a:r>
              <a:rPr lang="pl-PL" dirty="0">
                <a:latin typeface="arial" panose="020B0604020202020204" pitchFamily="34" charset="0"/>
              </a:rPr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65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559496" y="15567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</a:rPr>
              <a:t>Funkcja VBA jest odpowiednikiem funkcji Excelowej funkcji DŁ. Zwraca ilość znaków danego wyrażenia.</a:t>
            </a:r>
            <a:endParaRPr lang="pl-PL" dirty="0">
              <a:latin typeface="verdana" panose="020B0604030504040204" pitchFamily="34" charset="0"/>
            </a:endParaRPr>
          </a:p>
          <a:p>
            <a:pPr algn="just"/>
            <a:r>
              <a:rPr lang="pl-PL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Przykładowy zapis procedury z użyciem funkcji Len:</a:t>
            </a:r>
            <a:endParaRPr lang="pl-PL" dirty="0">
              <a:solidFill>
                <a:schemeClr val="tx1">
                  <a:lumMod val="9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855640" y="32849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Public 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Function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IleZnakow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JakieWyrazenie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) As 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Integer</a:t>
            </a:r>
            <a:br>
              <a:rPr lang="pl-PL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IleZnakow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 = Len(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JakieWyrazenie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)</a:t>
            </a:r>
            <a:br>
              <a:rPr lang="pl-PL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End 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Function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0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29049" y="143106"/>
            <a:ext cx="10972800" cy="921221"/>
          </a:xfrm>
        </p:spPr>
        <p:txBody>
          <a:bodyPr/>
          <a:lstStyle/>
          <a:p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2108704" y="1684765"/>
            <a:ext cx="9473696" cy="342145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Makra – automatyzacja zadań w Excelu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0"/>
          </p:nvPr>
        </p:nvSpPr>
        <p:spPr>
          <a:xfrm>
            <a:off x="2108704" y="2179533"/>
            <a:ext cx="9473696" cy="342145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Środowisko VBA – edycja i zarządzanie kodem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31"/>
          </p:nvPr>
        </p:nvSpPr>
        <p:spPr>
          <a:xfrm>
            <a:off x="2108704" y="2674301"/>
            <a:ext cx="9473696" cy="342145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Wstęp do programowania, programowanie obiektowe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32"/>
          </p:nvPr>
        </p:nvSpPr>
        <p:spPr>
          <a:xfrm>
            <a:off x="2108704" y="3169069"/>
            <a:ext cx="9473696" cy="342145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Testowanie kodu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33"/>
          </p:nvPr>
        </p:nvSpPr>
        <p:spPr>
          <a:xfrm>
            <a:off x="2108704" y="3663837"/>
            <a:ext cx="9473696" cy="342145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Przetwarzanie danych tekstowych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34"/>
          </p:nvPr>
        </p:nvSpPr>
        <p:spPr>
          <a:xfrm>
            <a:off x="2108704" y="4158605"/>
            <a:ext cx="9473696" cy="342145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Sterowanie przetwarzaniem danych - instrukcje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35"/>
          </p:nvPr>
        </p:nvSpPr>
        <p:spPr>
          <a:xfrm>
            <a:off x="2108704" y="4653373"/>
            <a:ext cx="9473696" cy="342145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Hierarchia obiektów Excela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36"/>
          </p:nvPr>
        </p:nvSpPr>
        <p:spPr>
          <a:xfrm>
            <a:off x="2108704" y="5148141"/>
            <a:ext cx="9473696" cy="342145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Funkcje definiowane przez użytkownika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ymbol zastępczy tekstu 12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Symbol zastępczy tekstu 1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77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431012" y="1538609"/>
          <a:ext cx="8192771" cy="2484120"/>
        </p:xfrm>
        <a:graphic>
          <a:graphicData uri="http://schemas.openxmlformats.org/drawingml/2006/table">
            <a:tbl>
              <a:tblPr/>
              <a:tblGrid>
                <a:gridCol w="819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560">
                <a:tc>
                  <a:txBody>
                    <a:bodyPr/>
                    <a:lstStyle/>
                    <a:p>
                      <a:pPr algn="l"/>
                      <a:r>
                        <a:rPr lang="pl-PL" sz="2400" b="1" dirty="0"/>
                        <a:t>Funkcja </a:t>
                      </a:r>
                      <a:r>
                        <a:rPr lang="pl-PL" sz="2400" b="1" dirty="0" err="1"/>
                        <a:t>InStr</a:t>
                      </a:r>
                      <a:endParaRPr lang="pl-PL" sz="2400" b="1" dirty="0"/>
                    </a:p>
                    <a:p>
                      <a:pPr algn="l"/>
                      <a:br>
                        <a:rPr lang="pl-PL" sz="1900" dirty="0"/>
                      </a:br>
                      <a:r>
                        <a:rPr lang="pl-PL" sz="1900" dirty="0"/>
                        <a:t>Funkcja </a:t>
                      </a:r>
                      <a:r>
                        <a:rPr lang="pl-PL" sz="1900" b="1" dirty="0" err="1"/>
                        <a:t>InStr</a:t>
                      </a:r>
                      <a:r>
                        <a:rPr lang="pl-PL" sz="1900" dirty="0"/>
                        <a:t> zwraca wartość typu </a:t>
                      </a:r>
                      <a:r>
                        <a:rPr lang="pl-PL" sz="1900" dirty="0" err="1"/>
                        <a:t>Long</a:t>
                      </a:r>
                      <a:r>
                        <a:rPr lang="pl-PL" sz="1900" dirty="0"/>
                        <a:t> określającą pozycję jednego łańcucha w drugim.</a:t>
                      </a:r>
                      <a:br>
                        <a:rPr lang="pl-PL" sz="1900" dirty="0"/>
                      </a:br>
                      <a:br>
                        <a:rPr lang="pl-PL" sz="1900" dirty="0"/>
                      </a:br>
                      <a:r>
                        <a:rPr lang="pl-PL" sz="1900" dirty="0"/>
                        <a:t>Składnia funkcji </a:t>
                      </a:r>
                      <a:r>
                        <a:rPr lang="pl-PL" sz="1900" b="1" dirty="0" err="1"/>
                        <a:t>InStr</a:t>
                      </a:r>
                      <a:r>
                        <a:rPr lang="pl-PL" sz="1900" dirty="0"/>
                        <a:t>:</a:t>
                      </a:r>
                      <a:br>
                        <a:rPr lang="pl-PL" sz="1900" dirty="0"/>
                      </a:br>
                      <a:br>
                        <a:rPr lang="pl-PL" sz="1900" dirty="0"/>
                      </a:br>
                      <a:r>
                        <a:rPr lang="pl-PL" sz="1900" b="1" dirty="0" err="1"/>
                        <a:t>InStr</a:t>
                      </a:r>
                      <a:r>
                        <a:rPr lang="pl-PL" sz="1900" i="1" dirty="0"/>
                        <a:t>([Początek,] Łańcuch1, Łańcuch2 [, Porównanie])</a:t>
                      </a:r>
                      <a:r>
                        <a:rPr lang="pl-PL" sz="1900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43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Błędy Funkcji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527856"/>
              </p:ext>
            </p:extLst>
          </p:nvPr>
        </p:nvGraphicFramePr>
        <p:xfrm>
          <a:off x="609600" y="1993476"/>
          <a:ext cx="10972800" cy="373888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35260710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78262117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180014798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algn="l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Constant</a:t>
                      </a:r>
                    </a:p>
                  </a:txBody>
                  <a:tcPr marL="40640" marR="40640" marT="50800" marB="50800" anchor="ctr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Error number</a:t>
                      </a:r>
                    </a:p>
                  </a:txBody>
                  <a:tcPr marL="40640" marR="40640" marT="50800" marB="50800" anchor="ctr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Cell error value</a:t>
                      </a:r>
                    </a:p>
                  </a:txBody>
                  <a:tcPr marL="40640" marR="40640" marT="50800" marB="50800" anchor="ctr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107627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fontAlgn="t"/>
                      <a:r>
                        <a:rPr lang="pl-PL" sz="2400" b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xlErrDiv0</a:t>
                      </a:r>
                      <a:endParaRPr lang="pl-PL" sz="24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2007</a:t>
                      </a: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#DIV/0!</a:t>
                      </a: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58588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fontAlgn="t"/>
                      <a:r>
                        <a:rPr lang="pl-PL" sz="2400" b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xlErrNA</a:t>
                      </a:r>
                      <a:endParaRPr lang="pl-PL" sz="24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2042</a:t>
                      </a: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#N/A</a:t>
                      </a: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90044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fontAlgn="t"/>
                      <a:r>
                        <a:rPr lang="pl-PL" sz="2400" b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xlErrName</a:t>
                      </a:r>
                      <a:endParaRPr lang="pl-PL" sz="24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2029</a:t>
                      </a: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#NAME?</a:t>
                      </a: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59713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fontAlgn="t"/>
                      <a:r>
                        <a:rPr lang="pl-PL" sz="2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xlErrNull</a:t>
                      </a:r>
                      <a:endParaRPr lang="pl-PL" sz="24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2000</a:t>
                      </a: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#NULL!</a:t>
                      </a: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36926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fontAlgn="t"/>
                      <a:r>
                        <a:rPr lang="pl-PL" sz="2400" b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xlErrNum</a:t>
                      </a:r>
                      <a:endParaRPr lang="pl-PL" sz="24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2036</a:t>
                      </a: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#NUM!</a:t>
                      </a: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29985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fontAlgn="t"/>
                      <a:r>
                        <a:rPr lang="pl-PL" sz="2400" b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xlErrRef</a:t>
                      </a:r>
                      <a:endParaRPr lang="pl-PL" sz="24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2023</a:t>
                      </a: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#REF!</a:t>
                      </a: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42409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fontAlgn="t"/>
                      <a:r>
                        <a:rPr lang="pl-PL" sz="2400" b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xlErrValue</a:t>
                      </a:r>
                      <a:endParaRPr lang="pl-PL" sz="24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4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2015</a:t>
                      </a: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#VALUE!</a:t>
                      </a:r>
                    </a:p>
                  </a:txBody>
                  <a:tcPr marL="40640" marR="40640" marT="50800" marB="50800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50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8715" y="163903"/>
            <a:ext cx="10972800" cy="921221"/>
          </a:xfrm>
        </p:spPr>
        <p:txBody>
          <a:bodyPr/>
          <a:lstStyle/>
          <a:p>
            <a:endParaRPr lang="pl-PL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2108704" y="1684765"/>
            <a:ext cx="9473696" cy="342145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Metody prezentacji danych w programie Excel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0"/>
          </p:nvPr>
        </p:nvSpPr>
        <p:spPr>
          <a:xfrm>
            <a:off x="2108704" y="2179533"/>
            <a:ext cx="9473696" cy="342145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Operacje na komórkach, formułach, arkuszach i zeszytach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31"/>
          </p:nvPr>
        </p:nvSpPr>
        <p:spPr>
          <a:xfrm>
            <a:off x="2108704" y="2674301"/>
            <a:ext cx="9473696" cy="342145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Operacje na danych zewnętrznych</a:t>
            </a: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32"/>
          </p:nvPr>
        </p:nvSpPr>
        <p:spPr>
          <a:xfrm>
            <a:off x="2108704" y="3169069"/>
            <a:ext cx="9473696" cy="342145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Zaawansowane instrukcje - przykłady</a:t>
            </a: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33"/>
          </p:nvPr>
        </p:nvSpPr>
        <p:spPr>
          <a:xfrm>
            <a:off x="2108704" y="3663837"/>
            <a:ext cx="9473696" cy="342145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Praktyczne zastosowanie VBA w Excelu</a:t>
            </a: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pl-PL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pl-PL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pl-PL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pl-PL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ymbol zastępczy tekstu 12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pl-PL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pl-PL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pl-PL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pl-PL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Symbol zastępczy tekstu 1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pl-PL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pl-PL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6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3"/>
          <p:cNvSpPr txBox="1">
            <a:spLocks/>
          </p:cNvSpPr>
          <p:nvPr/>
        </p:nvSpPr>
        <p:spPr>
          <a:xfrm>
            <a:off x="839416" y="1089976"/>
            <a:ext cx="4572000" cy="84953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4000" b="0" kern="120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pl-PL" sz="2000" b="1" dirty="0"/>
              <a:t>Nagrywanie makr oraz podstawy niezbędne do rozpoczęcia samodzielnego programowania w VBA</a:t>
            </a:r>
            <a:endParaRPr lang="pl-PL" sz="2000" dirty="0"/>
          </a:p>
        </p:txBody>
      </p:sp>
      <p:sp>
        <p:nvSpPr>
          <p:cNvPr id="12" name="Prostokąt 11"/>
          <p:cNvSpPr/>
          <p:nvPr/>
        </p:nvSpPr>
        <p:spPr>
          <a:xfrm>
            <a:off x="4799856" y="2355795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Język Visual Basic jest jednym z najnowocześniejszych języków programowania i należy do grupy języków obiektowych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623392" y="3039002"/>
            <a:ext cx="667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W jaki sposób można scharakteryzować język obiektowy?</a:t>
            </a:r>
          </a:p>
          <a:p>
            <a:r>
              <a:rPr lang="pl-PL" dirty="0"/>
              <a:t>Trzy podstawowe elementy języka obiektowego to </a:t>
            </a:r>
            <a:r>
              <a:rPr lang="pl-PL" b="1" dirty="0"/>
              <a:t>obiekty</a:t>
            </a:r>
            <a:r>
              <a:rPr lang="pl-PL" dirty="0"/>
              <a:t>, </a:t>
            </a:r>
            <a:r>
              <a:rPr lang="pl-PL" b="1" dirty="0"/>
              <a:t>metody</a:t>
            </a:r>
            <a:r>
              <a:rPr lang="pl-PL" dirty="0"/>
              <a:t> i </a:t>
            </a:r>
            <a:r>
              <a:rPr lang="pl-PL" b="1" dirty="0"/>
              <a:t>właściwości</a:t>
            </a:r>
            <a:r>
              <a:rPr lang="pl-PL" dirty="0"/>
              <a:t>.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4399327" y="3717111"/>
            <a:ext cx="7344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W jaki sposób możemy wyrazić obiektowość w prostym zapisie? Chciałbym abyśmy odwołali się tutaj do analogii budowy struktury logicznej dysku twardego: zapis</a:t>
            </a:r>
          </a:p>
          <a:p>
            <a:r>
              <a:rPr lang="pl-PL" dirty="0"/>
              <a:t> </a:t>
            </a:r>
          </a:p>
          <a:p>
            <a:r>
              <a:rPr lang="pl-PL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c:\roboczy\teksty\word\ Jacek\praca\opracowanie.doc</a:t>
            </a:r>
            <a:endParaRPr lang="pl-PL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pl-PL" dirty="0"/>
              <a:t> </a:t>
            </a:r>
          </a:p>
          <a:p>
            <a:r>
              <a:rPr lang="pl-PL" dirty="0"/>
              <a:t>podaje nam ścieżkę dostępu do pliku o nazwie opracowanie.doc (który jest w naszym przypadku obiektem przechowywanym w odpowiednim folderze na dysku </a:t>
            </a:r>
            <a:r>
              <a:rPr lang="pl-PL" b="1" dirty="0"/>
              <a:t>C:\</a:t>
            </a:r>
            <a:r>
              <a:rPr lang="pl-PL" dirty="0"/>
              <a:t>).</a:t>
            </a:r>
          </a:p>
        </p:txBody>
      </p:sp>
      <p:cxnSp>
        <p:nvCxnSpPr>
          <p:cNvPr id="16" name="Łącznik prostoliniowy 15"/>
          <p:cNvCxnSpPr/>
          <p:nvPr/>
        </p:nvCxnSpPr>
        <p:spPr>
          <a:xfrm>
            <a:off x="1631504" y="2276872"/>
            <a:ext cx="835292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07368" y="1007130"/>
            <a:ext cx="85274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Jak zapisać formalnie (według reguł rządzących językami obiektowymi) proces postawienia pomnika w Lublinie? Spójrzmy:</a:t>
            </a:r>
          </a:p>
          <a:p>
            <a:r>
              <a:rPr lang="pl-PL" dirty="0"/>
              <a:t> </a:t>
            </a:r>
          </a:p>
          <a:p>
            <a:r>
              <a:rPr lang="pl-PL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Planeta(”Ziemia”).Kontynent(”Europa”).Państwo(”Polska”).Miasto(”Lublin”).Pomnik(”</a:t>
            </a:r>
            <a:r>
              <a:rPr lang="pl-PL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Józef_Piłsudski</a:t>
            </a:r>
            <a:r>
              <a:rPr lang="pl-PL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”).Postawienie</a:t>
            </a:r>
          </a:p>
          <a:p>
            <a:r>
              <a:rPr lang="pl-PL" dirty="0"/>
              <a:t> </a:t>
            </a:r>
          </a:p>
          <a:p>
            <a:r>
              <a:rPr lang="pl-PL" dirty="0"/>
              <a:t>W odpowiedni sposób podajemy dostęp do obiektu POMNIK oraz jego metodę POSTAWIENIE. Jako znaku łączącego poszczególne kategorie grup używamy kropki.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1" y="2845971"/>
            <a:ext cx="2937015" cy="3916019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3592453"/>
            <a:ext cx="2409056" cy="240905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7" y="3356993"/>
            <a:ext cx="3171627" cy="31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6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926773" y="1196752"/>
            <a:ext cx="9489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Nie znamy jeszcze instrukcji VBA dla Excela jednak spróbujmy sobie zaprezentować prosty przykład obiektowości w tym języku:</a:t>
            </a:r>
          </a:p>
          <a:p>
            <a:r>
              <a:rPr lang="pl-PL" dirty="0"/>
              <a:t> </a:t>
            </a:r>
          </a:p>
          <a:p>
            <a:r>
              <a:rPr lang="pl-PL" dirty="0"/>
              <a:t>Za pomocą instrukcji VBA zaznacz </a:t>
            </a:r>
            <a:r>
              <a:rPr lang="pl-PL" b="1" dirty="0"/>
              <a:t>komórkę</a:t>
            </a:r>
            <a:r>
              <a:rPr lang="pl-PL" dirty="0"/>
              <a:t> </a:t>
            </a:r>
            <a:r>
              <a:rPr lang="pl-PL" b="1" i="1" dirty="0"/>
              <a:t>B19</a:t>
            </a:r>
            <a:r>
              <a:rPr lang="pl-PL" dirty="0"/>
              <a:t> leżącą w arkuszu </a:t>
            </a:r>
            <a:r>
              <a:rPr lang="pl-PL" b="1" dirty="0"/>
              <a:t>bilans</a:t>
            </a:r>
            <a:r>
              <a:rPr lang="pl-PL" dirty="0"/>
              <a:t> w zeszycie </a:t>
            </a:r>
            <a:r>
              <a:rPr lang="pl-PL" b="1" dirty="0"/>
              <a:t>koszty.xls</a:t>
            </a:r>
            <a:r>
              <a:rPr lang="pl-PL" dirty="0"/>
              <a:t>.</a:t>
            </a:r>
          </a:p>
          <a:p>
            <a:r>
              <a:rPr lang="pl-PL" dirty="0"/>
              <a:t> </a:t>
            </a:r>
          </a:p>
          <a:p>
            <a:r>
              <a:rPr lang="en-US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Application.Workbooks</a:t>
            </a: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(”koszty.xls”).Worksheets(”</a:t>
            </a:r>
            <a:r>
              <a:rPr lang="en-US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bilans</a:t>
            </a: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”).Range(”B19”).Select</a:t>
            </a:r>
            <a:endParaRPr lang="pl-PL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423592" y="3573017"/>
            <a:ext cx="42484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Wingdings" pitchFamily="2" charset="2"/>
              <a:buChar char="q"/>
            </a:pPr>
            <a:r>
              <a:rPr lang="en-US" b="1" dirty="0"/>
              <a:t>Application</a:t>
            </a:r>
            <a:r>
              <a:rPr lang="en-US" dirty="0"/>
              <a:t> </a:t>
            </a:r>
            <a:r>
              <a:rPr lang="en-US" dirty="0" err="1"/>
              <a:t>oznacza</a:t>
            </a:r>
            <a:r>
              <a:rPr lang="en-US" dirty="0"/>
              <a:t> program MS Excel for Windows, </a:t>
            </a:r>
            <a:endParaRPr lang="pl-PL" dirty="0"/>
          </a:p>
          <a:p>
            <a:pPr marL="285744" indent="-285744">
              <a:buFont typeface="Wingdings" pitchFamily="2" charset="2"/>
              <a:buChar char="q"/>
            </a:pPr>
            <a:r>
              <a:rPr lang="en-US" b="1" dirty="0"/>
              <a:t>Workbooks</a:t>
            </a:r>
            <a:r>
              <a:rPr lang="en-US" dirty="0"/>
              <a:t>(”koszty.xls”) – </a:t>
            </a:r>
            <a:r>
              <a:rPr lang="en-US" dirty="0" err="1"/>
              <a:t>oznacza</a:t>
            </a:r>
            <a:r>
              <a:rPr lang="en-US" dirty="0"/>
              <a:t> </a:t>
            </a:r>
            <a:r>
              <a:rPr lang="en-US" dirty="0" err="1"/>
              <a:t>zeszyt</a:t>
            </a:r>
            <a:r>
              <a:rPr lang="en-US" dirty="0"/>
              <a:t> </a:t>
            </a:r>
            <a:r>
              <a:rPr lang="en-US" dirty="0" err="1"/>
              <a:t>Excela</a:t>
            </a:r>
            <a:r>
              <a:rPr lang="en-US" dirty="0"/>
              <a:t> koszty.xls, </a:t>
            </a:r>
            <a:endParaRPr lang="pl-PL" dirty="0"/>
          </a:p>
          <a:p>
            <a:pPr marL="285744" indent="-285744">
              <a:buFont typeface="Wingdings" pitchFamily="2" charset="2"/>
              <a:buChar char="q"/>
            </a:pPr>
            <a:r>
              <a:rPr lang="en-US" b="1" dirty="0"/>
              <a:t>Worksheets</a:t>
            </a:r>
            <a:r>
              <a:rPr lang="en-US" dirty="0"/>
              <a:t>(”</a:t>
            </a:r>
            <a:r>
              <a:rPr lang="en-US" dirty="0" err="1"/>
              <a:t>bilans</a:t>
            </a:r>
            <a:r>
              <a:rPr lang="en-US" dirty="0"/>
              <a:t>”) – </a:t>
            </a:r>
            <a:r>
              <a:rPr lang="en-US" dirty="0" err="1"/>
              <a:t>oznacza</a:t>
            </a:r>
            <a:r>
              <a:rPr lang="en-US" dirty="0"/>
              <a:t> </a:t>
            </a:r>
            <a:r>
              <a:rPr lang="en-US" dirty="0" err="1"/>
              <a:t>arkusz</a:t>
            </a:r>
            <a:r>
              <a:rPr lang="en-US" dirty="0"/>
              <a:t> o </a:t>
            </a:r>
            <a:r>
              <a:rPr lang="en-US" dirty="0" err="1"/>
              <a:t>nazwie</a:t>
            </a:r>
            <a:r>
              <a:rPr lang="en-US" dirty="0"/>
              <a:t> </a:t>
            </a:r>
            <a:r>
              <a:rPr lang="en-US" dirty="0" err="1"/>
              <a:t>bilans</a:t>
            </a:r>
            <a:r>
              <a:rPr lang="en-US" dirty="0"/>
              <a:t> </a:t>
            </a:r>
            <a:r>
              <a:rPr lang="en-US" dirty="0" err="1"/>
              <a:t>należący</a:t>
            </a:r>
            <a:r>
              <a:rPr lang="en-US" dirty="0"/>
              <a:t> do </a:t>
            </a:r>
            <a:r>
              <a:rPr lang="en-US" dirty="0" err="1"/>
              <a:t>zeszytu</a:t>
            </a:r>
            <a:r>
              <a:rPr lang="en-US" dirty="0"/>
              <a:t> </a:t>
            </a:r>
            <a:r>
              <a:rPr lang="en-US" dirty="0" err="1"/>
              <a:t>Excela</a:t>
            </a:r>
            <a:r>
              <a:rPr lang="en-US" dirty="0"/>
              <a:t> koszty.xls, </a:t>
            </a:r>
            <a:endParaRPr lang="pl-PL" dirty="0"/>
          </a:p>
          <a:p>
            <a:pPr marL="285744" indent="-285744">
              <a:buFont typeface="Wingdings" pitchFamily="2" charset="2"/>
              <a:buChar char="q"/>
            </a:pPr>
            <a:r>
              <a:rPr lang="en-US" b="1" dirty="0"/>
              <a:t>Range</a:t>
            </a:r>
            <a:r>
              <a:rPr lang="en-US" dirty="0"/>
              <a:t>(“B19”) – </a:t>
            </a:r>
            <a:r>
              <a:rPr lang="en-US" dirty="0" err="1"/>
              <a:t>oznacza</a:t>
            </a:r>
            <a:r>
              <a:rPr lang="en-US" dirty="0"/>
              <a:t> </a:t>
            </a:r>
            <a:r>
              <a:rPr lang="en-US" dirty="0" err="1"/>
              <a:t>komórkę</a:t>
            </a:r>
            <a:r>
              <a:rPr lang="en-US" dirty="0"/>
              <a:t> o </a:t>
            </a:r>
            <a:r>
              <a:rPr lang="en-US" dirty="0" err="1"/>
              <a:t>adresie</a:t>
            </a:r>
            <a:r>
              <a:rPr lang="en-US" dirty="0"/>
              <a:t> B19, </a:t>
            </a:r>
            <a:endParaRPr lang="pl-PL" dirty="0"/>
          </a:p>
          <a:p>
            <a:pPr marL="285744" indent="-285744">
              <a:buFont typeface="Wingdings" pitchFamily="2" charset="2"/>
              <a:buChar char="q"/>
            </a:pPr>
            <a:r>
              <a:rPr lang="en-US" b="1" dirty="0"/>
              <a:t>Select</a:t>
            </a:r>
            <a:r>
              <a:rPr lang="en-US" dirty="0"/>
              <a:t> jest </a:t>
            </a:r>
            <a:r>
              <a:rPr lang="en-US" dirty="0" err="1"/>
              <a:t>metodą</a:t>
            </a:r>
            <a:r>
              <a:rPr lang="en-US" dirty="0"/>
              <a:t> </a:t>
            </a:r>
            <a:r>
              <a:rPr lang="en-US" dirty="0" err="1"/>
              <a:t>obiektu</a:t>
            </a:r>
            <a:r>
              <a:rPr lang="en-US" dirty="0"/>
              <a:t> </a:t>
            </a:r>
            <a:r>
              <a:rPr lang="en-US" b="1" dirty="0"/>
              <a:t>Range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oznacza</a:t>
            </a:r>
            <a:r>
              <a:rPr lang="en-US" dirty="0"/>
              <a:t> </a:t>
            </a:r>
            <a:r>
              <a:rPr lang="en-US" dirty="0" err="1"/>
              <a:t>zaznaczenie</a:t>
            </a:r>
            <a:r>
              <a:rPr lang="en-US" dirty="0"/>
              <a:t> </a:t>
            </a:r>
            <a:r>
              <a:rPr lang="en-US" dirty="0" err="1"/>
              <a:t>komórki</a:t>
            </a:r>
            <a:r>
              <a:rPr lang="en-US" dirty="0"/>
              <a:t>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4221089"/>
            <a:ext cx="4054291" cy="23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6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991545" y="1844824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Dodanie zakładki DEWELOPER we wstążce programu Excel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700809"/>
            <a:ext cx="1390651" cy="4629151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585474" y="3253467"/>
            <a:ext cx="24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KROK 1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431704" y="4365105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Z menu </a:t>
            </a:r>
            <a:r>
              <a:rPr lang="pl-PL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PLIK</a:t>
            </a:r>
            <a:r>
              <a:rPr lang="pl-PL" sz="2400" dirty="0"/>
              <a:t> wybierz </a:t>
            </a:r>
            <a:r>
              <a:rPr lang="pl-PL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Opcje</a:t>
            </a:r>
          </a:p>
        </p:txBody>
      </p:sp>
    </p:spTree>
    <p:extLst>
      <p:ext uri="{BB962C8B-B14F-4D97-AF65-F5344CB8AC3E}">
        <p14:creationId xmlns:p14="http://schemas.microsoft.com/office/powerpoint/2010/main" val="6223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67031" y="1243829"/>
            <a:ext cx="179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KROK 2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37" y="1410287"/>
            <a:ext cx="5482823" cy="395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984376" y="5373217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W oknie  </a:t>
            </a:r>
            <a:r>
              <a:rPr lang="pl-PL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Opcje programu Excel </a:t>
            </a:r>
            <a:r>
              <a:rPr lang="pl-PL" sz="2400" dirty="0"/>
              <a:t>wybierz zakładkę </a:t>
            </a:r>
            <a:r>
              <a:rPr lang="pl-PL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Dostosowywanie Wstążki, </a:t>
            </a:r>
            <a:r>
              <a:rPr lang="pl-PL" sz="2400" dirty="0"/>
              <a:t>następnie w menu </a:t>
            </a:r>
            <a:r>
              <a:rPr lang="pl-PL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Karty główne </a:t>
            </a:r>
            <a:r>
              <a:rPr lang="pl-PL" sz="2400" dirty="0"/>
              <a:t>kliknij pole wyboru zakładki</a:t>
            </a:r>
            <a:r>
              <a:rPr lang="pl-PL" sz="2400" dirty="0">
                <a:solidFill>
                  <a:srgbClr val="FFFF00"/>
                </a:solidFill>
              </a:rPr>
              <a:t> </a:t>
            </a:r>
            <a:r>
              <a:rPr lang="pl-PL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DEWELOPER</a:t>
            </a:r>
          </a:p>
        </p:txBody>
      </p:sp>
    </p:spTree>
    <p:extLst>
      <p:ext uri="{BB962C8B-B14F-4D97-AF65-F5344CB8AC3E}">
        <p14:creationId xmlns:p14="http://schemas.microsoft.com/office/powerpoint/2010/main" val="334592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2063553" y="2276872"/>
          <a:ext cx="7920880" cy="3925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9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b="1" dirty="0">
                          <a:effectLst/>
                        </a:rPr>
                        <a:t>Operacja</a:t>
                      </a:r>
                      <a:endParaRPr lang="pl-PL" sz="16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Instrukcja</a:t>
                      </a:r>
                      <a:r>
                        <a:rPr lang="en-US" sz="1600" b="1" dirty="0">
                          <a:effectLst/>
                        </a:rPr>
                        <a:t> VBA for Excel</a:t>
                      </a:r>
                      <a:endParaRPr lang="pl-PL" sz="16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Wybór pojedynczej komórki C45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Range(”C45”).Select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Wybór pojedynczej komórki C45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Cells(45, 3).Select</a:t>
                      </a:r>
                      <a:endParaRPr lang="pl-PL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Cells(45, “C”).Select</a:t>
                      </a:r>
                      <a:endParaRPr lang="pl-P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Wybór zakresu komórek B12:G30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Range(”B12:G30”).Select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Wybór kilku nieprzyległych komórek A5, F56, K90, AT250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Range(”A5, F56, K90, AT250 ”).Select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Wpisanie tekstu Bilans kosztów</a:t>
                      </a:r>
                      <a:br>
                        <a:rPr lang="pl-PL" sz="1600">
                          <a:effectLst/>
                        </a:rPr>
                      </a:br>
                      <a:r>
                        <a:rPr lang="pl-PL" sz="1600">
                          <a:effectLst/>
                        </a:rPr>
                        <a:t> w komórce D2</a:t>
                      </a:r>
                      <a:endParaRPr lang="pl-P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err="1">
                          <a:effectLst/>
                        </a:rPr>
                        <a:t>Range</a:t>
                      </a:r>
                      <a:r>
                        <a:rPr lang="pl-PL" sz="1600" dirty="0">
                          <a:effectLst/>
                        </a:rPr>
                        <a:t>(”D2”).</a:t>
                      </a:r>
                      <a:r>
                        <a:rPr lang="pl-PL" sz="1600" dirty="0" err="1">
                          <a:effectLst/>
                        </a:rPr>
                        <a:t>Formula</a:t>
                      </a:r>
                      <a:r>
                        <a:rPr lang="pl-PL" sz="1600" dirty="0">
                          <a:effectLst/>
                        </a:rPr>
                        <a:t>=”Bilans kosztów”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Wpisanie liczby 3500 w komórce D2</a:t>
                      </a:r>
                      <a:endParaRPr lang="pl-P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Range(”D2”).Formula=3500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Wpisanie formuły =D2+24</a:t>
                      </a:r>
                      <a:br>
                        <a:rPr lang="pl-PL" sz="1600">
                          <a:effectLst/>
                        </a:rPr>
                      </a:br>
                      <a:r>
                        <a:rPr lang="pl-PL" sz="1600">
                          <a:effectLst/>
                        </a:rPr>
                        <a:t> w komórce E2</a:t>
                      </a:r>
                      <a:endParaRPr lang="pl-P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Range(”E2”).Formula=”=D2+24”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Skopiowanie formuły wpisanej w komórce B7 do komórek C7:C17</a:t>
                      </a:r>
                      <a:endParaRPr lang="pl-PL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Range(”B7”).Copy Destination:=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Range(“C7:C17”)</a:t>
                      </a:r>
                      <a:endParaRPr lang="pl-PL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Prostokąt 2"/>
          <p:cNvSpPr/>
          <p:nvPr/>
        </p:nvSpPr>
        <p:spPr>
          <a:xfrm>
            <a:off x="1919536" y="148478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FFFF00"/>
                </a:solidFill>
              </a:rPr>
              <a:t>wybrane instrukcje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2634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</TotalTime>
  <Words>1425</Words>
  <Application>Microsoft Office PowerPoint</Application>
  <PresentationFormat>Panoramiczny</PresentationFormat>
  <Paragraphs>212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9" baseType="lpstr">
      <vt:lpstr>Arial</vt:lpstr>
      <vt:lpstr>Arial</vt:lpstr>
      <vt:lpstr>MS Shell Dlg 2</vt:lpstr>
      <vt:lpstr>Times New Roman</vt:lpstr>
      <vt:lpstr>verdana</vt:lpstr>
      <vt:lpstr>Wingdings</vt:lpstr>
      <vt:lpstr>Wingdings 3</vt:lpstr>
      <vt:lpstr>Madison</vt:lpstr>
      <vt:lpstr>Programowanie w VBA dla Excela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Błędy Funkcji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VBA dla Excela</dc:title>
  <dc:creator>Marcin Albiniak</dc:creator>
  <cp:lastModifiedBy>Marcin Albiniak</cp:lastModifiedBy>
  <cp:revision>1</cp:revision>
  <dcterms:created xsi:type="dcterms:W3CDTF">2021-10-28T06:30:03Z</dcterms:created>
  <dcterms:modified xsi:type="dcterms:W3CDTF">2021-10-28T06:33:43Z</dcterms:modified>
</cp:coreProperties>
</file>