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7" r:id="rId2"/>
    <p:sldId id="343" r:id="rId3"/>
    <p:sldId id="410" r:id="rId4"/>
    <p:sldId id="41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35" r:id="rId48"/>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D52"/>
    <a:srgbClr val="26437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 pośredni 3 — Ak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napToObjects="1">
      <p:cViewPr varScale="1">
        <p:scale>
          <a:sx n="146" d="100"/>
          <a:sy n="146" d="100"/>
        </p:scale>
        <p:origin x="594" y="11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268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889E5-94A8-4BFB-AF5D-63776A689619}" type="datetimeFigureOut">
              <a:rPr lang="pl-PL" smtClean="0"/>
              <a:pPr/>
              <a:t>14.09.2023</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23A5B-E496-450D-9999-935F27616874}" type="slidenum">
              <a:rPr lang="pl-PL" smtClean="0"/>
              <a:pPr/>
              <a:t>‹#›</a:t>
            </a:fld>
            <a:endParaRPr lang="pl-PL"/>
          </a:p>
        </p:txBody>
      </p:sp>
    </p:spTree>
    <p:extLst>
      <p:ext uri="{BB962C8B-B14F-4D97-AF65-F5344CB8AC3E}">
        <p14:creationId xmlns:p14="http://schemas.microsoft.com/office/powerpoint/2010/main" val="257285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F5C40-7709-7D40-B47A-8508ED5FE75B}" type="datetimeFigureOut">
              <a:rPr lang="pl-PL" smtClean="0"/>
              <a:pPr/>
              <a:t>14.09.2023</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14D64-BFD3-464E-8A52-07B4CA58294A}" type="slidenum">
              <a:rPr lang="pl-PL" smtClean="0"/>
              <a:pPr/>
              <a:t>‹#›</a:t>
            </a:fld>
            <a:endParaRPr lang="pl-PL"/>
          </a:p>
        </p:txBody>
      </p:sp>
    </p:spTree>
    <p:extLst>
      <p:ext uri="{BB962C8B-B14F-4D97-AF65-F5344CB8AC3E}">
        <p14:creationId xmlns:p14="http://schemas.microsoft.com/office/powerpoint/2010/main" val="2346244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D5C0EAE-278A-4D18-9C2F-1282D7CEE942}" type="slidenum">
              <a:rPr lang="pl-PL" smtClean="0"/>
              <a:t>40</a:t>
            </a:fld>
            <a:endParaRPr lang="pl-PL"/>
          </a:p>
        </p:txBody>
      </p:sp>
    </p:spTree>
    <p:extLst>
      <p:ext uri="{BB962C8B-B14F-4D97-AF65-F5344CB8AC3E}">
        <p14:creationId xmlns:p14="http://schemas.microsoft.com/office/powerpoint/2010/main" val="377940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2514D64-BFD3-464E-8A52-07B4CA58294A}" type="slidenum">
              <a:rPr lang="pl-PL" smtClean="0"/>
              <a:pPr/>
              <a:t>47</a:t>
            </a:fld>
            <a:endParaRPr lang="pl-PL"/>
          </a:p>
        </p:txBody>
      </p:sp>
    </p:spTree>
    <p:extLst>
      <p:ext uri="{BB962C8B-B14F-4D97-AF65-F5344CB8AC3E}">
        <p14:creationId xmlns:p14="http://schemas.microsoft.com/office/powerpoint/2010/main" val="350740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 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8" name="Tytuł 1"/>
          <p:cNvSpPr>
            <a:spLocks noGrp="1"/>
          </p:cNvSpPr>
          <p:nvPr>
            <p:ph type="ctrTitle" hasCustomPrompt="1"/>
          </p:nvPr>
        </p:nvSpPr>
        <p:spPr>
          <a:xfrm>
            <a:off x="457199" y="2535161"/>
            <a:ext cx="8229599" cy="1026962"/>
          </a:xfrm>
        </p:spPr>
        <p:txBody>
          <a:bodyPr lIns="0" rIns="0" anchor="b">
            <a:noAutofit/>
          </a:bodyPr>
          <a:lstStyle>
            <a:lvl1pPr algn="l">
              <a:lnSpc>
                <a:spcPct val="80000"/>
              </a:lnSpc>
              <a:defRPr sz="2800" b="1" baseline="0">
                <a:solidFill>
                  <a:schemeClr val="bg1"/>
                </a:solidFill>
              </a:defRPr>
            </a:lvl1pPr>
          </a:lstStyle>
          <a:p>
            <a:r>
              <a:rPr lang="en-US" dirty="0"/>
              <a:t>INSTERT TITLE </a:t>
            </a:r>
            <a:br>
              <a:rPr lang="pl-PL" dirty="0"/>
            </a:br>
            <a:r>
              <a:rPr lang="en-US" dirty="0"/>
              <a:t>OF THE PRESENTATION</a:t>
            </a: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bg1"/>
                </a:solidFill>
                <a:latin typeface="+mn-lt"/>
                <a:ea typeface="+mn-ea"/>
                <a:cs typeface="+mn-cs"/>
              </a:defRPr>
            </a:lvl1pPr>
          </a:lstStyle>
          <a:p>
            <a:fld id="{22CBB02E-943C-4C46-9B21-33621668B686}" type="datetimeFigureOut">
              <a:rPr lang="pl-PL" smtClean="0"/>
              <a:pPr/>
              <a:t>14.09.2023</a:t>
            </a:fld>
            <a:endParaRPr lang="pl-PL"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Tree>
    <p:extLst>
      <p:ext uri="{BB962C8B-B14F-4D97-AF65-F5344CB8AC3E}">
        <p14:creationId xmlns:p14="http://schemas.microsoft.com/office/powerpoint/2010/main" val="229247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Clean">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0" name="Prostokąt 9"/>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5834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2 columns ">
    <p:bg>
      <p:bgPr>
        <a:solidFill>
          <a:schemeClr val="bg1"/>
        </a:solidFill>
        <a:effectLst/>
      </p:bgPr>
    </p:bg>
    <p:spTree>
      <p:nvGrpSpPr>
        <p:cNvPr id="1" name=""/>
        <p:cNvGrpSpPr/>
        <p:nvPr/>
      </p:nvGrpSpPr>
      <p:grpSpPr>
        <a:xfrm>
          <a:off x="0" y="0"/>
          <a:ext cx="0" cy="0"/>
          <a:chOff x="0" y="0"/>
          <a:chExt cx="0" cy="0"/>
        </a:xfrm>
      </p:grpSpPr>
      <p:sp>
        <p:nvSpPr>
          <p:cNvPr id="5" name="Symbol zastępczy stopki 4"/>
          <p:cNvSpPr>
            <a:spLocks noGrp="1"/>
          </p:cNvSpPr>
          <p:nvPr>
            <p:ph type="ftr" sz="quarter" idx="11"/>
          </p:nvPr>
        </p:nvSpPr>
        <p:spPr>
          <a:xfrm>
            <a:off x="1676400" y="4774697"/>
            <a:ext cx="5118100" cy="273844"/>
          </a:xfrm>
          <a:prstGeom prst="rect">
            <a:avLst/>
          </a:prstGeom>
        </p:spPr>
        <p:txBody>
          <a:bodyPr/>
          <a:lstStyle>
            <a:lvl1pPr algn="l">
              <a:defRPr sz="1050"/>
            </a:lvl1pPr>
          </a:lstStyle>
          <a:p>
            <a:r>
              <a:rPr lang="pl-PL" dirty="0" err="1"/>
              <a:t>Footer</a:t>
            </a:r>
            <a:endParaRPr lang="pl-PL" dirty="0"/>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4" name="Symbol zastępczy tekstu 3"/>
          <p:cNvSpPr>
            <a:spLocks noGrp="1"/>
          </p:cNvSpPr>
          <p:nvPr>
            <p:ph type="body" sz="quarter" idx="26" hasCustomPrompt="1"/>
          </p:nvPr>
        </p:nvSpPr>
        <p:spPr>
          <a:xfrm>
            <a:off x="457200" y="853640"/>
            <a:ext cx="4085063"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3" name="Symbol zastępczy tekstu 3"/>
          <p:cNvSpPr>
            <a:spLocks noGrp="1"/>
          </p:cNvSpPr>
          <p:nvPr>
            <p:ph type="body" sz="quarter" idx="27" hasCustomPrompt="1"/>
          </p:nvPr>
        </p:nvSpPr>
        <p:spPr>
          <a:xfrm>
            <a:off x="4638908" y="853641"/>
            <a:ext cx="4054640" cy="3913622"/>
          </a:xfrm>
        </p:spPr>
        <p:txBody>
          <a:bodyPr/>
          <a:lstStyle>
            <a:lvl1pPr>
              <a:defRPr b="0"/>
            </a:lvl1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80616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4" name="Prostokąt 1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icing">
    <p:bg>
      <p:bgPr>
        <a:solidFill>
          <a:schemeClr val="bg1"/>
        </a:solidFill>
        <a:effectLst/>
      </p:bgPr>
    </p:bg>
    <p:spTree>
      <p:nvGrpSpPr>
        <p:cNvPr id="1" name=""/>
        <p:cNvGrpSpPr/>
        <p:nvPr/>
      </p:nvGrpSpPr>
      <p:grpSpPr>
        <a:xfrm>
          <a:off x="0" y="0"/>
          <a:ext cx="0" cy="0"/>
          <a:chOff x="0" y="0"/>
          <a:chExt cx="0" cy="0"/>
        </a:xfrm>
      </p:grpSpPr>
      <p:sp>
        <p:nvSpPr>
          <p:cNvPr id="14" name="Symbol zastępczy tekstu 13"/>
          <p:cNvSpPr>
            <a:spLocks noGrp="1"/>
          </p:cNvSpPr>
          <p:nvPr>
            <p:ph type="body" sz="quarter" idx="15" hasCustomPrompt="1"/>
          </p:nvPr>
        </p:nvSpPr>
        <p:spPr>
          <a:xfrm>
            <a:off x="457200" y="1335088"/>
            <a:ext cx="2378075" cy="252755"/>
          </a:xfrm>
        </p:spPr>
        <p:txBody>
          <a:bodyPr anchor="ctr">
            <a:normAutofit/>
          </a:bodyPr>
          <a:lstStyle>
            <a:lvl1pPr algn="ctr">
              <a:buNone/>
              <a:defRPr sz="1400" baseline="0">
                <a:solidFill>
                  <a:schemeClr val="tx2"/>
                </a:solidFill>
              </a:defRPr>
            </a:lvl1pPr>
          </a:lstStyle>
          <a:p>
            <a:pPr lvl="0"/>
            <a:r>
              <a:rPr lang="pl-PL" dirty="0"/>
              <a:t>INSERT </a:t>
            </a:r>
            <a:r>
              <a:rPr lang="pl-PL" dirty="0" err="1"/>
              <a:t>NAME</a:t>
            </a:r>
            <a:endParaRPr lang="pl-PL" dirty="0"/>
          </a:p>
        </p:txBody>
      </p:sp>
      <p:sp>
        <p:nvSpPr>
          <p:cNvPr id="16" name="Symbol zastępczy tekstu 13"/>
          <p:cNvSpPr>
            <a:spLocks noGrp="1"/>
          </p:cNvSpPr>
          <p:nvPr>
            <p:ph type="body" sz="quarter" idx="17" hasCustomPrompt="1"/>
          </p:nvPr>
        </p:nvSpPr>
        <p:spPr>
          <a:xfrm>
            <a:off x="457200" y="2187148"/>
            <a:ext cx="2378075" cy="1538416"/>
          </a:xfrm>
        </p:spPr>
        <p:txBody>
          <a:bodyPr anchor="t">
            <a:noAutofit/>
          </a:bodyPr>
          <a:lstStyle>
            <a:lvl1pPr algn="ctr">
              <a:lnSpc>
                <a:spcPct val="150000"/>
              </a:lnSpc>
              <a:buNone/>
              <a:defRPr sz="1100" b="0" baseline="0">
                <a:solidFill>
                  <a:schemeClr val="bg2">
                    <a:lumMod val="10000"/>
                  </a:schemeClr>
                </a:solidFill>
              </a:defRPr>
            </a:lvl1pPr>
          </a:lstStyle>
          <a:p>
            <a:pPr lvl="0"/>
            <a:r>
              <a:rPr lang="pl-PL" dirty="0"/>
              <a:t>Insert </a:t>
            </a:r>
            <a:r>
              <a:rPr lang="pl-PL" dirty="0" err="1"/>
              <a:t>description</a:t>
            </a:r>
            <a:endParaRPr lang="pl-PL" dirty="0"/>
          </a:p>
        </p:txBody>
      </p:sp>
      <p:sp>
        <p:nvSpPr>
          <p:cNvPr id="19" name="Symbol zastępczy tekstu 13"/>
          <p:cNvSpPr>
            <a:spLocks noGrp="1"/>
          </p:cNvSpPr>
          <p:nvPr>
            <p:ph type="body" sz="quarter" idx="16" hasCustomPrompt="1"/>
          </p:nvPr>
        </p:nvSpPr>
        <p:spPr>
          <a:xfrm>
            <a:off x="718751" y="4071948"/>
            <a:ext cx="1915297" cy="252755"/>
          </a:xfrm>
        </p:spPr>
        <p:txBody>
          <a:bodyPr anchor="ctr">
            <a:noAutofit/>
          </a:bodyPr>
          <a:lstStyle>
            <a:lvl1pPr algn="ctr">
              <a:buNone/>
              <a:defRPr sz="1000" b="1" baseline="0">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1" name="Symbol zastępczy tekstu 13"/>
          <p:cNvSpPr>
            <a:spLocks noGrp="1"/>
          </p:cNvSpPr>
          <p:nvPr>
            <p:ph type="body" sz="quarter" idx="18" hasCustomPrompt="1"/>
          </p:nvPr>
        </p:nvSpPr>
        <p:spPr>
          <a:xfrm>
            <a:off x="457200" y="1587843"/>
            <a:ext cx="2378075" cy="339811"/>
          </a:xfrm>
        </p:spPr>
        <p:txBody>
          <a:bodyPr anchor="t">
            <a:noAutofit/>
          </a:bodyPr>
          <a:lstStyle>
            <a:lvl1pPr algn="ctr">
              <a:lnSpc>
                <a:spcPct val="150000"/>
              </a:lnSpc>
              <a:buNone/>
              <a:defRPr sz="1100" b="0" baseline="0">
                <a:solidFill>
                  <a:schemeClr val="accent3"/>
                </a:solidFill>
              </a:defRPr>
            </a:lvl1pPr>
          </a:lstStyle>
          <a:p>
            <a:pPr lvl="0"/>
            <a:r>
              <a:rPr lang="pl-PL" dirty="0"/>
              <a:t>Insert </a:t>
            </a:r>
            <a:r>
              <a:rPr lang="pl-PL" dirty="0" err="1"/>
              <a:t>additional</a:t>
            </a:r>
            <a:r>
              <a:rPr lang="pl-PL" dirty="0"/>
              <a:t> </a:t>
            </a:r>
            <a:r>
              <a:rPr lang="pl-PL" dirty="0" err="1"/>
              <a:t>information</a:t>
            </a:r>
            <a:endParaRPr lang="pl-PL" dirty="0"/>
          </a:p>
        </p:txBody>
      </p:sp>
      <p:sp>
        <p:nvSpPr>
          <p:cNvPr id="24" name="Symbol zastępczy tekstu 13"/>
          <p:cNvSpPr>
            <a:spLocks noGrp="1"/>
          </p:cNvSpPr>
          <p:nvPr>
            <p:ph type="body" sz="quarter" idx="19" hasCustomPrompt="1"/>
          </p:nvPr>
        </p:nvSpPr>
        <p:spPr>
          <a:xfrm>
            <a:off x="6286512" y="1335088"/>
            <a:ext cx="2378075" cy="252755"/>
          </a:xfrm>
        </p:spPr>
        <p:txBody>
          <a:bodyPr anchor="ctr">
            <a:normAutofit/>
          </a:bodyPr>
          <a:lstStyle>
            <a:lvl1pPr algn="ctr">
              <a:buNone/>
              <a:defRPr sz="1400">
                <a:solidFill>
                  <a:schemeClr val="accent2"/>
                </a:solidFill>
              </a:defRPr>
            </a:lvl1pPr>
          </a:lstStyle>
          <a:p>
            <a:pPr lvl="0"/>
            <a:r>
              <a:rPr lang="pl-PL" dirty="0"/>
              <a:t>INSERT </a:t>
            </a:r>
            <a:r>
              <a:rPr lang="pl-PL" dirty="0" err="1"/>
              <a:t>NAME</a:t>
            </a:r>
            <a:endParaRPr lang="pl-PL" dirty="0"/>
          </a:p>
        </p:txBody>
      </p:sp>
      <p:sp>
        <p:nvSpPr>
          <p:cNvPr id="25" name="Symbol zastępczy tekstu 13"/>
          <p:cNvSpPr>
            <a:spLocks noGrp="1"/>
          </p:cNvSpPr>
          <p:nvPr>
            <p:ph type="body" sz="quarter" idx="20" hasCustomPrompt="1"/>
          </p:nvPr>
        </p:nvSpPr>
        <p:spPr>
          <a:xfrm>
            <a:off x="628651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27" name="Symbol zastępczy tekstu 13"/>
          <p:cNvSpPr>
            <a:spLocks noGrp="1"/>
          </p:cNvSpPr>
          <p:nvPr>
            <p:ph type="body" sz="quarter" idx="21" hasCustomPrompt="1"/>
          </p:nvPr>
        </p:nvSpPr>
        <p:spPr>
          <a:xfrm>
            <a:off x="654806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8" name="Symbol zastępczy tekstu 13"/>
          <p:cNvSpPr>
            <a:spLocks noGrp="1"/>
          </p:cNvSpPr>
          <p:nvPr>
            <p:ph type="body" sz="quarter" idx="22" hasCustomPrompt="1"/>
          </p:nvPr>
        </p:nvSpPr>
        <p:spPr>
          <a:xfrm>
            <a:off x="628651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sp>
        <p:nvSpPr>
          <p:cNvPr id="38" name="Symbol zastępczy tekstu 13"/>
          <p:cNvSpPr>
            <a:spLocks noGrp="1"/>
          </p:cNvSpPr>
          <p:nvPr>
            <p:ph type="body" sz="quarter" idx="23" hasCustomPrompt="1"/>
          </p:nvPr>
        </p:nvSpPr>
        <p:spPr>
          <a:xfrm>
            <a:off x="3375722" y="1335088"/>
            <a:ext cx="2378075" cy="252755"/>
          </a:xfrm>
        </p:spPr>
        <p:txBody>
          <a:bodyPr anchor="ctr">
            <a:normAutofit/>
          </a:bodyPr>
          <a:lstStyle>
            <a:lvl1pPr algn="ctr">
              <a:buNone/>
              <a:defRPr sz="1400">
                <a:solidFill>
                  <a:schemeClr val="tx2"/>
                </a:solidFill>
              </a:defRPr>
            </a:lvl1pPr>
          </a:lstStyle>
          <a:p>
            <a:pPr lvl="0"/>
            <a:r>
              <a:rPr lang="pl-PL" dirty="0"/>
              <a:t>INSERT </a:t>
            </a:r>
            <a:r>
              <a:rPr lang="pl-PL" dirty="0" err="1"/>
              <a:t>NAME</a:t>
            </a:r>
            <a:endParaRPr lang="pl-PL" dirty="0"/>
          </a:p>
        </p:txBody>
      </p:sp>
      <p:sp>
        <p:nvSpPr>
          <p:cNvPr id="39" name="Symbol zastępczy tekstu 13"/>
          <p:cNvSpPr>
            <a:spLocks noGrp="1"/>
          </p:cNvSpPr>
          <p:nvPr>
            <p:ph type="body" sz="quarter" idx="24" hasCustomPrompt="1"/>
          </p:nvPr>
        </p:nvSpPr>
        <p:spPr>
          <a:xfrm>
            <a:off x="337572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41" name="Symbol zastępczy tekstu 13"/>
          <p:cNvSpPr>
            <a:spLocks noGrp="1"/>
          </p:cNvSpPr>
          <p:nvPr>
            <p:ph type="body" sz="quarter" idx="25" hasCustomPrompt="1"/>
          </p:nvPr>
        </p:nvSpPr>
        <p:spPr>
          <a:xfrm>
            <a:off x="363727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42" name="Symbol zastępczy tekstu 13"/>
          <p:cNvSpPr>
            <a:spLocks noGrp="1"/>
          </p:cNvSpPr>
          <p:nvPr>
            <p:ph type="body" sz="quarter" idx="26" hasCustomPrompt="1"/>
          </p:nvPr>
        </p:nvSpPr>
        <p:spPr>
          <a:xfrm>
            <a:off x="337572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solidFill>
        <a:effectLst/>
      </p:bgPr>
    </p:bg>
    <p:spTree>
      <p:nvGrpSpPr>
        <p:cNvPr id="1" name=""/>
        <p:cNvGrpSpPr/>
        <p:nvPr/>
      </p:nvGrpSpPr>
      <p:grpSpPr>
        <a:xfrm>
          <a:off x="0" y="0"/>
          <a:ext cx="0" cy="0"/>
          <a:chOff x="0" y="0"/>
          <a:chExt cx="0" cy="0"/>
        </a:xfrm>
      </p:grpSpPr>
      <p:sp>
        <p:nvSpPr>
          <p:cNvPr id="10" name="Symbol zastępczy obiektu SmartArt 9"/>
          <p:cNvSpPr>
            <a:spLocks noGrp="1"/>
          </p:cNvSpPr>
          <p:nvPr>
            <p:ph type="dgm" sz="quarter" idx="15" hasCustomPrompt="1"/>
          </p:nvPr>
        </p:nvSpPr>
        <p:spPr>
          <a:xfrm>
            <a:off x="457199" y="853641"/>
            <a:ext cx="8236347" cy="3913622"/>
          </a:xfrm>
        </p:spPr>
        <p:txBody>
          <a:bodyPr lIns="0" rIns="0" anchor="ctr"/>
          <a:lstStyle>
            <a:lvl1pPr algn="ctr">
              <a:buNone/>
              <a:defRPr/>
            </a:lvl1pPr>
          </a:lstStyle>
          <a:p>
            <a:r>
              <a:rPr lang="pl-PL" dirty="0"/>
              <a:t>Insert </a:t>
            </a:r>
            <a:r>
              <a:rPr lang="pl-PL" dirty="0" err="1"/>
              <a:t>SmartArt</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1" name="Prostokąt 1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85799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p:bg>
      <p:bgPr>
        <a:solidFill>
          <a:schemeClr val="bg1"/>
        </a:solidFill>
        <a:effectLst/>
      </p:bgPr>
    </p:bg>
    <p:spTree>
      <p:nvGrpSpPr>
        <p:cNvPr id="1" name=""/>
        <p:cNvGrpSpPr/>
        <p:nvPr/>
      </p:nvGrpSpPr>
      <p:grpSpPr>
        <a:xfrm>
          <a:off x="0" y="0"/>
          <a:ext cx="0" cy="0"/>
          <a:chOff x="0" y="0"/>
          <a:chExt cx="0" cy="0"/>
        </a:xfrm>
      </p:grpSpPr>
      <p:sp>
        <p:nvSpPr>
          <p:cNvPr id="11" name="Symbol zastępczy wykresu 10"/>
          <p:cNvSpPr>
            <a:spLocks noGrp="1"/>
          </p:cNvSpPr>
          <p:nvPr>
            <p:ph type="chart" sz="quarter" idx="15" hasCustomPrompt="1"/>
          </p:nvPr>
        </p:nvSpPr>
        <p:spPr>
          <a:xfrm>
            <a:off x="457199" y="853641"/>
            <a:ext cx="8236347" cy="3913621"/>
          </a:xfrm>
        </p:spPr>
        <p:txBody>
          <a:bodyPr lIns="0" rIns="0" anchor="ctr"/>
          <a:lstStyle>
            <a:lvl1pPr algn="ctr">
              <a:buNone/>
              <a:defRPr/>
            </a:lvl1pPr>
          </a:lstStyle>
          <a:p>
            <a:r>
              <a:rPr lang="pl-PL" dirty="0"/>
              <a:t>Insert </a:t>
            </a:r>
            <a:r>
              <a:rPr lang="pl-PL" dirty="0" err="1"/>
              <a:t>Graph</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1380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8614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1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dirty="0">
                <a:solidFill>
                  <a:srgbClr val="B0BAC1"/>
                </a:solidFill>
              </a:defRPr>
            </a:lvl1pPr>
          </a:lstStyle>
          <a:p>
            <a:pPr marL="0" lvl="0" indent="0" algn="ctr">
              <a:buNone/>
            </a:pPr>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89330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2">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chemeClr val="accent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accent2"/>
                </a:solidFill>
                <a:latin typeface="+mn-lt"/>
                <a:ea typeface="+mn-ea"/>
                <a:cs typeface="+mn-cs"/>
              </a:defRPr>
            </a:lvl1pPr>
          </a:lstStyle>
          <a:p>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72001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2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30540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title slide to print">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accent1"/>
                </a:solidFill>
                <a:latin typeface="+mn-lt"/>
                <a:ea typeface="+mn-ea"/>
                <a:cs typeface="+mn-cs"/>
              </a:defRPr>
            </a:lvl1pPr>
          </a:lstStyle>
          <a:p>
            <a:fld id="{22CBB02E-943C-4C46-9B21-33621668B686}" type="datetimeFigureOut">
              <a:rPr lang="en-GB" smtClean="0"/>
              <a:pPr/>
              <a:t>14/09/2023</a:t>
            </a:fld>
            <a:endParaRPr lang="en-GB"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6"/>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
        <p:nvSpPr>
          <p:cNvPr id="2" name="Tytuł 1"/>
          <p:cNvSpPr>
            <a:spLocks noGrp="1"/>
          </p:cNvSpPr>
          <p:nvPr>
            <p:ph type="title"/>
          </p:nvPr>
        </p:nvSpPr>
        <p:spPr/>
        <p:txBody>
          <a:bodyPr/>
          <a:lstStyle>
            <a:lvl1pPr algn="l">
              <a:defRPr/>
            </a:lvl1pPr>
          </a:lstStyle>
          <a:p>
            <a:r>
              <a:rPr lang="pl-PL"/>
              <a:t>Kliknij, aby edytować styl</a:t>
            </a:r>
            <a:endParaRPr lang="en-US"/>
          </a:p>
        </p:txBody>
      </p:sp>
    </p:spTree>
    <p:extLst>
      <p:ext uri="{BB962C8B-B14F-4D97-AF65-F5344CB8AC3E}">
        <p14:creationId xmlns:p14="http://schemas.microsoft.com/office/powerpoint/2010/main" val="2292471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268228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3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lang="pl-PL" sz="1400" b="0" kern="1200" dirty="0">
                <a:solidFill>
                  <a:srgbClr val="B0BAC1"/>
                </a:solidFill>
                <a:latin typeface="+mn-lt"/>
                <a:ea typeface="+mn-ea"/>
                <a:cs typeface="+mn-cs"/>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lang="pl-PL" sz="1100" b="0" kern="1200" dirty="0" smtClean="0">
                <a:solidFill>
                  <a:srgbClr val="B0BAC1"/>
                </a:solidFill>
                <a:latin typeface="+mn-lt"/>
                <a:ea typeface="+mn-ea"/>
                <a:cs typeface="+mn-cs"/>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083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orld Map">
    <p:bg>
      <p:bgPr>
        <a:solidFill>
          <a:schemeClr val="bg1"/>
        </a:solidFill>
        <a:effectLst/>
      </p:bgPr>
    </p:bg>
    <p:spTree>
      <p:nvGrpSpPr>
        <p:cNvPr id="1" name=""/>
        <p:cNvGrpSpPr/>
        <p:nvPr/>
      </p:nvGrpSpPr>
      <p:grpSpPr>
        <a:xfrm>
          <a:off x="0" y="0"/>
          <a:ext cx="0" cy="0"/>
          <a:chOff x="0" y="0"/>
          <a:chExt cx="0" cy="0"/>
        </a:xfrm>
      </p:grpSpPr>
      <p:pic>
        <p:nvPicPr>
          <p:cNvPr id="2" name="Obraz 1" descr="mapa.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930105"/>
            <a:ext cx="8780662" cy="4172581"/>
          </a:xfrm>
          <a:prstGeom prst="rect">
            <a:avLst/>
          </a:prstGeom>
        </p:spPr>
      </p:pic>
      <p:sp>
        <p:nvSpPr>
          <p:cNvPr id="4" name="Owal 3"/>
          <p:cNvSpPr/>
          <p:nvPr userDrawn="1"/>
        </p:nvSpPr>
        <p:spPr>
          <a:xfrm>
            <a:off x="1344378" y="1384168"/>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7" name="Symbol zastępczy tekstu 6"/>
          <p:cNvSpPr>
            <a:spLocks noGrp="1"/>
          </p:cNvSpPr>
          <p:nvPr>
            <p:ph type="body" sz="quarter" idx="15" hasCustomPrompt="1"/>
          </p:nvPr>
        </p:nvSpPr>
        <p:spPr>
          <a:xfrm>
            <a:off x="1344613" y="1606734"/>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19" name="Symbol zastępczy tekstu 6"/>
          <p:cNvSpPr>
            <a:spLocks noGrp="1"/>
          </p:cNvSpPr>
          <p:nvPr>
            <p:ph type="body" sz="quarter" idx="16" hasCustomPrompt="1"/>
          </p:nvPr>
        </p:nvSpPr>
        <p:spPr>
          <a:xfrm>
            <a:off x="1344613" y="2068009"/>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29" name="Owal 28"/>
          <p:cNvSpPr/>
          <p:nvPr userDrawn="1"/>
        </p:nvSpPr>
        <p:spPr>
          <a:xfrm>
            <a:off x="6716122" y="1245077"/>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0" name="Symbol zastępczy tekstu 6"/>
          <p:cNvSpPr>
            <a:spLocks noGrp="1"/>
          </p:cNvSpPr>
          <p:nvPr>
            <p:ph type="body" sz="quarter" idx="17" hasCustomPrompt="1"/>
          </p:nvPr>
        </p:nvSpPr>
        <p:spPr>
          <a:xfrm>
            <a:off x="6716357" y="1467643"/>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1" name="Symbol zastępczy tekstu 6"/>
          <p:cNvSpPr>
            <a:spLocks noGrp="1"/>
          </p:cNvSpPr>
          <p:nvPr>
            <p:ph type="body" sz="quarter" idx="18" hasCustomPrompt="1"/>
          </p:nvPr>
        </p:nvSpPr>
        <p:spPr>
          <a:xfrm>
            <a:off x="6716357" y="1928918"/>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2" name="Owal 31"/>
          <p:cNvSpPr/>
          <p:nvPr userDrawn="1"/>
        </p:nvSpPr>
        <p:spPr>
          <a:xfrm>
            <a:off x="4489528" y="1066800"/>
            <a:ext cx="1339416" cy="1339416"/>
          </a:xfrm>
          <a:prstGeom prst="ellipse">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3" name="Symbol zastępczy tekstu 6"/>
          <p:cNvSpPr>
            <a:spLocks noGrp="1"/>
          </p:cNvSpPr>
          <p:nvPr>
            <p:ph type="body" sz="quarter" idx="19" hasCustomPrompt="1"/>
          </p:nvPr>
        </p:nvSpPr>
        <p:spPr>
          <a:xfrm>
            <a:off x="4489763" y="1289366"/>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4" name="Symbol zastępczy tekstu 6"/>
          <p:cNvSpPr>
            <a:spLocks noGrp="1"/>
          </p:cNvSpPr>
          <p:nvPr>
            <p:ph type="body" sz="quarter" idx="20" hasCustomPrompt="1"/>
          </p:nvPr>
        </p:nvSpPr>
        <p:spPr>
          <a:xfrm>
            <a:off x="4489763" y="1750641"/>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5" name="Owal 34"/>
          <p:cNvSpPr/>
          <p:nvPr userDrawn="1"/>
        </p:nvSpPr>
        <p:spPr>
          <a:xfrm>
            <a:off x="5080000" y="3016396"/>
            <a:ext cx="1339416" cy="1339416"/>
          </a:xfrm>
          <a:prstGeom prst="ellipse">
            <a:avLst/>
          </a:prstGeom>
          <a:solidFill>
            <a:schemeClr val="tx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6" name="Symbol zastępczy tekstu 6"/>
          <p:cNvSpPr>
            <a:spLocks noGrp="1"/>
          </p:cNvSpPr>
          <p:nvPr>
            <p:ph type="body" sz="quarter" idx="21" hasCustomPrompt="1"/>
          </p:nvPr>
        </p:nvSpPr>
        <p:spPr>
          <a:xfrm>
            <a:off x="5080235" y="3238962"/>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7" name="Symbol zastępczy tekstu 6"/>
          <p:cNvSpPr>
            <a:spLocks noGrp="1"/>
          </p:cNvSpPr>
          <p:nvPr>
            <p:ph type="body" sz="quarter" idx="22" hasCustomPrompt="1"/>
          </p:nvPr>
        </p:nvSpPr>
        <p:spPr>
          <a:xfrm>
            <a:off x="5080235" y="3700237"/>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pic>
        <p:nvPicPr>
          <p:cNvPr id="24" name="Obraz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69557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444229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lication Features ">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168400" y="118543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7" name="Symbol zastępczy tekstu 6"/>
          <p:cNvSpPr>
            <a:spLocks noGrp="1"/>
          </p:cNvSpPr>
          <p:nvPr>
            <p:ph type="body" sz="quarter" idx="17" hasCustomPrompt="1"/>
          </p:nvPr>
        </p:nvSpPr>
        <p:spPr>
          <a:xfrm>
            <a:off x="1168400" y="206808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2" name="Symbol zastępczy tekstu 6"/>
          <p:cNvSpPr>
            <a:spLocks noGrp="1"/>
          </p:cNvSpPr>
          <p:nvPr>
            <p:ph type="body" sz="quarter" idx="19" hasCustomPrompt="1"/>
          </p:nvPr>
        </p:nvSpPr>
        <p:spPr>
          <a:xfrm>
            <a:off x="1168400" y="289885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5" name="Symbol zastępczy tekstu 6"/>
          <p:cNvSpPr>
            <a:spLocks noGrp="1"/>
          </p:cNvSpPr>
          <p:nvPr>
            <p:ph type="body" sz="quarter" idx="21" hasCustomPrompt="1"/>
          </p:nvPr>
        </p:nvSpPr>
        <p:spPr>
          <a:xfrm>
            <a:off x="1168400" y="375610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65879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pplication Features ">
    <p:bg>
      <p:bgPr>
        <a:solidFill>
          <a:schemeClr val="bg1"/>
        </a:solidFill>
        <a:effectLst/>
      </p:bgPr>
    </p:bg>
    <p:spTree>
      <p:nvGrpSpPr>
        <p:cNvPr id="1" name=""/>
        <p:cNvGrpSpPr/>
        <p:nvPr/>
      </p:nvGrpSpPr>
      <p:grpSpPr>
        <a:xfrm>
          <a:off x="0" y="0"/>
          <a:ext cx="0" cy="0"/>
          <a:chOff x="0" y="0"/>
          <a:chExt cx="0" cy="0"/>
        </a:xfrm>
      </p:grpSpPr>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16" name="Symbol zastępczy tekstu 6"/>
          <p:cNvSpPr>
            <a:spLocks noGrp="1"/>
          </p:cNvSpPr>
          <p:nvPr>
            <p:ph type="body" sz="quarter" idx="15" hasCustomPrompt="1"/>
          </p:nvPr>
        </p:nvSpPr>
        <p:spPr>
          <a:xfrm>
            <a:off x="1168400" y="118543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17" hasCustomPrompt="1"/>
          </p:nvPr>
        </p:nvSpPr>
        <p:spPr>
          <a:xfrm>
            <a:off x="1168400" y="206808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1827021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7" name="Symbol zastępczy tekstu 6"/>
          <p:cNvSpPr>
            <a:spLocks noGrp="1"/>
          </p:cNvSpPr>
          <p:nvPr>
            <p:ph type="body" sz="quarter" idx="15" hasCustomPrompt="1"/>
          </p:nvPr>
        </p:nvSpPr>
        <p:spPr>
          <a:xfrm>
            <a:off x="1168400" y="11780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7" name="Symbol zastępczy tekstu 6"/>
          <p:cNvSpPr>
            <a:spLocks noGrp="1"/>
          </p:cNvSpPr>
          <p:nvPr>
            <p:ph type="body" sz="quarter" idx="17" hasCustomPrompt="1"/>
          </p:nvPr>
        </p:nvSpPr>
        <p:spPr>
          <a:xfrm>
            <a:off x="1168400" y="20606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2" name="Symbol zastępczy tekstu 6"/>
          <p:cNvSpPr>
            <a:spLocks noGrp="1"/>
          </p:cNvSpPr>
          <p:nvPr>
            <p:ph type="body" sz="quarter" idx="19" hasCustomPrompt="1"/>
          </p:nvPr>
        </p:nvSpPr>
        <p:spPr>
          <a:xfrm>
            <a:off x="1168400" y="28988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5" name="Symbol zastępczy tekstu 6"/>
          <p:cNvSpPr>
            <a:spLocks noGrp="1"/>
          </p:cNvSpPr>
          <p:nvPr>
            <p:ph type="body" sz="quarter" idx="21" hasCustomPrompt="1"/>
          </p:nvPr>
        </p:nvSpPr>
        <p:spPr>
          <a:xfrm>
            <a:off x="1168400" y="37561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29414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20" name="Symbol zastępczy tekstu 6"/>
          <p:cNvSpPr>
            <a:spLocks noGrp="1"/>
          </p:cNvSpPr>
          <p:nvPr>
            <p:ph type="body" sz="quarter" idx="15" hasCustomPrompt="1"/>
          </p:nvPr>
        </p:nvSpPr>
        <p:spPr>
          <a:xfrm>
            <a:off x="1168400" y="11780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17" hasCustomPrompt="1"/>
          </p:nvPr>
        </p:nvSpPr>
        <p:spPr>
          <a:xfrm>
            <a:off x="1168400" y="20606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391353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7" name="Symbol zastępczy tekstu 11"/>
          <p:cNvSpPr>
            <a:spLocks noGrp="1"/>
          </p:cNvSpPr>
          <p:nvPr>
            <p:ph type="body" sz="quarter" idx="16" hasCustomPrompt="1"/>
          </p:nvPr>
        </p:nvSpPr>
        <p:spPr>
          <a:xfrm>
            <a:off x="1168400" y="1449828"/>
            <a:ext cx="301702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89" name="Symbol zastępczy tekstu 6"/>
          <p:cNvSpPr>
            <a:spLocks noGrp="1"/>
          </p:cNvSpPr>
          <p:nvPr>
            <p:ph type="body" sz="quarter" idx="17" hasCustomPrompt="1"/>
          </p:nvPr>
        </p:nvSpPr>
        <p:spPr>
          <a:xfrm>
            <a:off x="1168400" y="20606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0" name="Symbol zastępczy tekstu 11"/>
          <p:cNvSpPr>
            <a:spLocks noGrp="1"/>
          </p:cNvSpPr>
          <p:nvPr>
            <p:ph type="body" sz="quarter" idx="18" hasCustomPrompt="1"/>
          </p:nvPr>
        </p:nvSpPr>
        <p:spPr>
          <a:xfrm>
            <a:off x="1168400" y="2332478"/>
            <a:ext cx="301702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2" name="Symbol zastępczy tekstu 6"/>
          <p:cNvSpPr>
            <a:spLocks noGrp="1"/>
          </p:cNvSpPr>
          <p:nvPr>
            <p:ph type="body" sz="quarter" idx="19" hasCustomPrompt="1"/>
          </p:nvPr>
        </p:nvSpPr>
        <p:spPr>
          <a:xfrm>
            <a:off x="1168400" y="28988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3" name="Symbol zastępczy tekstu 11"/>
          <p:cNvSpPr>
            <a:spLocks noGrp="1"/>
          </p:cNvSpPr>
          <p:nvPr>
            <p:ph type="body" sz="quarter" idx="20" hasCustomPrompt="1"/>
          </p:nvPr>
        </p:nvSpPr>
        <p:spPr>
          <a:xfrm>
            <a:off x="1168400" y="317067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5" name="Symbol zastępczy tekstu 6"/>
          <p:cNvSpPr>
            <a:spLocks noGrp="1"/>
          </p:cNvSpPr>
          <p:nvPr>
            <p:ph type="body" sz="quarter" idx="21" hasCustomPrompt="1"/>
          </p:nvPr>
        </p:nvSpPr>
        <p:spPr>
          <a:xfrm>
            <a:off x="1168400" y="37561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6" name="Symbol zastępczy tekstu 11"/>
          <p:cNvSpPr>
            <a:spLocks noGrp="1"/>
          </p:cNvSpPr>
          <p:nvPr>
            <p:ph type="body" sz="quarter" idx="22" hasCustomPrompt="1"/>
          </p:nvPr>
        </p:nvSpPr>
        <p:spPr>
          <a:xfrm>
            <a:off x="1168400" y="402792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2" name="Symbol zastępczy tekstu 6"/>
          <p:cNvSpPr>
            <a:spLocks noGrp="1"/>
          </p:cNvSpPr>
          <p:nvPr>
            <p:ph type="body" sz="quarter" idx="40" hasCustomPrompt="1"/>
          </p:nvPr>
        </p:nvSpPr>
        <p:spPr>
          <a:xfrm>
            <a:off x="5647473" y="11851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3" name="Symbol zastępczy tekstu 11"/>
          <p:cNvSpPr>
            <a:spLocks noGrp="1"/>
          </p:cNvSpPr>
          <p:nvPr>
            <p:ph type="body" sz="quarter" idx="41" hasCustomPrompt="1"/>
          </p:nvPr>
        </p:nvSpPr>
        <p:spPr>
          <a:xfrm>
            <a:off x="5647473" y="1456952"/>
            <a:ext cx="304607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5" name="Symbol zastępczy tekstu 6"/>
          <p:cNvSpPr>
            <a:spLocks noGrp="1"/>
          </p:cNvSpPr>
          <p:nvPr>
            <p:ph type="body" sz="quarter" idx="42" hasCustomPrompt="1"/>
          </p:nvPr>
        </p:nvSpPr>
        <p:spPr>
          <a:xfrm>
            <a:off x="5647472" y="2067776"/>
            <a:ext cx="3046075"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6" name="Symbol zastępczy tekstu 11"/>
          <p:cNvSpPr>
            <a:spLocks noGrp="1"/>
          </p:cNvSpPr>
          <p:nvPr>
            <p:ph type="body" sz="quarter" idx="43" hasCustomPrompt="1"/>
          </p:nvPr>
        </p:nvSpPr>
        <p:spPr>
          <a:xfrm>
            <a:off x="5647473" y="2339602"/>
            <a:ext cx="304607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8" name="Symbol zastępczy tekstu 6"/>
          <p:cNvSpPr>
            <a:spLocks noGrp="1"/>
          </p:cNvSpPr>
          <p:nvPr>
            <p:ph type="body" sz="quarter" idx="44" hasCustomPrompt="1"/>
          </p:nvPr>
        </p:nvSpPr>
        <p:spPr>
          <a:xfrm>
            <a:off x="5647473" y="290597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9" name="Symbol zastępczy tekstu 11"/>
          <p:cNvSpPr>
            <a:spLocks noGrp="1"/>
          </p:cNvSpPr>
          <p:nvPr>
            <p:ph type="body" sz="quarter" idx="45" hasCustomPrompt="1"/>
          </p:nvPr>
        </p:nvSpPr>
        <p:spPr>
          <a:xfrm>
            <a:off x="5647473" y="317780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11" name="Symbol zastępczy tekstu 6"/>
          <p:cNvSpPr>
            <a:spLocks noGrp="1"/>
          </p:cNvSpPr>
          <p:nvPr>
            <p:ph type="body" sz="quarter" idx="46" hasCustomPrompt="1"/>
          </p:nvPr>
        </p:nvSpPr>
        <p:spPr>
          <a:xfrm>
            <a:off x="5647473" y="37632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2" name="Symbol zastępczy tekstu 11"/>
          <p:cNvSpPr>
            <a:spLocks noGrp="1"/>
          </p:cNvSpPr>
          <p:nvPr>
            <p:ph type="body" sz="quarter" idx="47" hasCustomPrompt="1"/>
          </p:nvPr>
        </p:nvSpPr>
        <p:spPr>
          <a:xfrm>
            <a:off x="5647473" y="403505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98421"/>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9" name="Symbol zastępczy tekstu 6"/>
          <p:cNvSpPr>
            <a:spLocks noGrp="1"/>
          </p:cNvSpPr>
          <p:nvPr>
            <p:ph type="body" sz="quarter" idx="17" hasCustomPrompt="1"/>
          </p:nvPr>
        </p:nvSpPr>
        <p:spPr>
          <a:xfrm>
            <a:off x="1168400" y="20606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2" name="Symbol zastępczy tekstu 6"/>
          <p:cNvSpPr>
            <a:spLocks noGrp="1"/>
          </p:cNvSpPr>
          <p:nvPr>
            <p:ph type="body" sz="quarter" idx="19" hasCustomPrompt="1"/>
          </p:nvPr>
        </p:nvSpPr>
        <p:spPr>
          <a:xfrm>
            <a:off x="1168400" y="28988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5" name="Symbol zastępczy tekstu 6"/>
          <p:cNvSpPr>
            <a:spLocks noGrp="1"/>
          </p:cNvSpPr>
          <p:nvPr>
            <p:ph type="body" sz="quarter" idx="21" hasCustomPrompt="1"/>
          </p:nvPr>
        </p:nvSpPr>
        <p:spPr>
          <a:xfrm>
            <a:off x="1168400" y="37561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2" name="Symbol zastępczy tekstu 6"/>
          <p:cNvSpPr>
            <a:spLocks noGrp="1"/>
          </p:cNvSpPr>
          <p:nvPr>
            <p:ph type="body" sz="quarter" idx="40" hasCustomPrompt="1"/>
          </p:nvPr>
        </p:nvSpPr>
        <p:spPr>
          <a:xfrm>
            <a:off x="5647473" y="11851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5" name="Symbol zastępczy tekstu 6"/>
          <p:cNvSpPr>
            <a:spLocks noGrp="1"/>
          </p:cNvSpPr>
          <p:nvPr>
            <p:ph type="body" sz="quarter" idx="42" hasCustomPrompt="1"/>
          </p:nvPr>
        </p:nvSpPr>
        <p:spPr>
          <a:xfrm>
            <a:off x="5647472" y="2067776"/>
            <a:ext cx="3046075"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8" name="Symbol zastępczy tekstu 6"/>
          <p:cNvSpPr>
            <a:spLocks noGrp="1"/>
          </p:cNvSpPr>
          <p:nvPr>
            <p:ph type="body" sz="quarter" idx="44" hasCustomPrompt="1"/>
          </p:nvPr>
        </p:nvSpPr>
        <p:spPr>
          <a:xfrm>
            <a:off x="5647473" y="290597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1" name="Symbol zastępczy tekstu 6"/>
          <p:cNvSpPr>
            <a:spLocks noGrp="1"/>
          </p:cNvSpPr>
          <p:nvPr>
            <p:ph type="body" sz="quarter" idx="46" hasCustomPrompt="1"/>
          </p:nvPr>
        </p:nvSpPr>
        <p:spPr>
          <a:xfrm>
            <a:off x="5647473" y="37632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021422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34" name="Symbol zastępczy tekstu 6"/>
          <p:cNvSpPr>
            <a:spLocks noGrp="1"/>
          </p:cNvSpPr>
          <p:nvPr>
            <p:ph type="body" sz="quarter" idx="40" hasCustomPrompt="1"/>
          </p:nvPr>
        </p:nvSpPr>
        <p:spPr>
          <a:xfrm>
            <a:off x="6000759" y="11851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5" name="Symbol zastępczy tekstu 11"/>
          <p:cNvSpPr>
            <a:spLocks noGrp="1"/>
          </p:cNvSpPr>
          <p:nvPr>
            <p:ph type="body" sz="quarter" idx="41" hasCustomPrompt="1"/>
          </p:nvPr>
        </p:nvSpPr>
        <p:spPr>
          <a:xfrm>
            <a:off x="6000759" y="14569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7" name="Symbol zastępczy tekstu 6"/>
          <p:cNvSpPr>
            <a:spLocks noGrp="1"/>
          </p:cNvSpPr>
          <p:nvPr>
            <p:ph type="body" sz="quarter" idx="42" hasCustomPrompt="1"/>
          </p:nvPr>
        </p:nvSpPr>
        <p:spPr>
          <a:xfrm>
            <a:off x="6000759" y="2067776"/>
            <a:ext cx="2660652"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Symbol zastępczy tekstu 11"/>
          <p:cNvSpPr>
            <a:spLocks noGrp="1"/>
          </p:cNvSpPr>
          <p:nvPr>
            <p:ph type="body" sz="quarter" idx="43" hasCustomPrompt="1"/>
          </p:nvPr>
        </p:nvSpPr>
        <p:spPr>
          <a:xfrm>
            <a:off x="6000759" y="2339602"/>
            <a:ext cx="2660651"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0" name="Symbol zastępczy tekstu 6"/>
          <p:cNvSpPr>
            <a:spLocks noGrp="1"/>
          </p:cNvSpPr>
          <p:nvPr>
            <p:ph type="body" sz="quarter" idx="44" hasCustomPrompt="1"/>
          </p:nvPr>
        </p:nvSpPr>
        <p:spPr>
          <a:xfrm>
            <a:off x="6000759" y="290597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1" name="Symbol zastępczy tekstu 11"/>
          <p:cNvSpPr>
            <a:spLocks noGrp="1"/>
          </p:cNvSpPr>
          <p:nvPr>
            <p:ph type="body" sz="quarter" idx="45" hasCustomPrompt="1"/>
          </p:nvPr>
        </p:nvSpPr>
        <p:spPr>
          <a:xfrm>
            <a:off x="6000759" y="317780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3" name="Symbol zastępczy tekstu 6"/>
          <p:cNvSpPr>
            <a:spLocks noGrp="1"/>
          </p:cNvSpPr>
          <p:nvPr>
            <p:ph type="body" sz="quarter" idx="46" hasCustomPrompt="1"/>
          </p:nvPr>
        </p:nvSpPr>
        <p:spPr>
          <a:xfrm>
            <a:off x="6000759" y="37632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4" name="Symbol zastępczy tekstu 11"/>
          <p:cNvSpPr>
            <a:spLocks noGrp="1"/>
          </p:cNvSpPr>
          <p:nvPr>
            <p:ph type="body" sz="quarter" idx="47" hasCustomPrompt="1"/>
          </p:nvPr>
        </p:nvSpPr>
        <p:spPr>
          <a:xfrm>
            <a:off x="6000759" y="40350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dna 1">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4" name="Prostokąt 2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1" name="Tytuł 1"/>
          <p:cNvSpPr>
            <a:spLocks noGrp="1"/>
          </p:cNvSpPr>
          <p:nvPr>
            <p:ph type="title" hasCustomPrompt="1"/>
          </p:nvPr>
        </p:nvSpPr>
        <p:spPr>
          <a:xfrm>
            <a:off x="457200" y="107364"/>
            <a:ext cx="8229600" cy="690916"/>
          </a:xfrm>
        </p:spPr>
        <p:txBody>
          <a:bodyPr/>
          <a:lstStyle>
            <a:lvl1pPr algn="l">
              <a:defRPr/>
            </a:lvl1pPr>
          </a:lstStyle>
          <a:p>
            <a:r>
              <a:rPr lang="pl-PL" dirty="0"/>
              <a:t>AGENDA</a:t>
            </a:r>
            <a:endParaRPr lang="en-US" dirty="0"/>
          </a:p>
        </p:txBody>
      </p:sp>
      <p:sp>
        <p:nvSpPr>
          <p:cNvPr id="22" name="Symbol zastępczy tekstu 38"/>
          <p:cNvSpPr>
            <a:spLocks noGrp="1"/>
          </p:cNvSpPr>
          <p:nvPr>
            <p:ph type="body" sz="quarter" idx="12" hasCustomPrompt="1"/>
          </p:nvPr>
        </p:nvSpPr>
        <p:spPr>
          <a:xfrm>
            <a:off x="457200" y="122471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23" name="Symbol zastępczy tekstu 38"/>
          <p:cNvSpPr>
            <a:spLocks noGrp="1"/>
          </p:cNvSpPr>
          <p:nvPr>
            <p:ph type="body" sz="quarter" idx="10" hasCustomPrompt="1"/>
          </p:nvPr>
        </p:nvSpPr>
        <p:spPr>
          <a:xfrm>
            <a:off x="1581528" y="122471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Symbol zastępczy tekstu 38"/>
          <p:cNvSpPr>
            <a:spLocks noGrp="1"/>
          </p:cNvSpPr>
          <p:nvPr>
            <p:ph type="body" sz="quarter" idx="30" hasCustomPrompt="1"/>
          </p:nvPr>
        </p:nvSpPr>
        <p:spPr>
          <a:xfrm>
            <a:off x="1581528" y="159579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6" name="Symbol zastępczy tekstu 38"/>
          <p:cNvSpPr>
            <a:spLocks noGrp="1"/>
          </p:cNvSpPr>
          <p:nvPr>
            <p:ph type="body" sz="quarter" idx="31" hasCustomPrompt="1"/>
          </p:nvPr>
        </p:nvSpPr>
        <p:spPr>
          <a:xfrm>
            <a:off x="1581528" y="196686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7" name="Symbol zastępczy tekstu 38"/>
          <p:cNvSpPr>
            <a:spLocks noGrp="1"/>
          </p:cNvSpPr>
          <p:nvPr>
            <p:ph type="body" sz="quarter" idx="32" hasCustomPrompt="1"/>
          </p:nvPr>
        </p:nvSpPr>
        <p:spPr>
          <a:xfrm>
            <a:off x="1581528" y="2337944"/>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8" name="Symbol zastępczy tekstu 38"/>
          <p:cNvSpPr>
            <a:spLocks noGrp="1"/>
          </p:cNvSpPr>
          <p:nvPr>
            <p:ph type="body" sz="quarter" idx="33" hasCustomPrompt="1"/>
          </p:nvPr>
        </p:nvSpPr>
        <p:spPr>
          <a:xfrm>
            <a:off x="1581528" y="2709020"/>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9" name="Symbol zastępczy tekstu 38"/>
          <p:cNvSpPr>
            <a:spLocks noGrp="1"/>
          </p:cNvSpPr>
          <p:nvPr>
            <p:ph type="body" sz="quarter" idx="34" hasCustomPrompt="1"/>
          </p:nvPr>
        </p:nvSpPr>
        <p:spPr>
          <a:xfrm>
            <a:off x="1581528" y="308009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0" name="Symbol zastępczy tekstu 38"/>
          <p:cNvSpPr>
            <a:spLocks noGrp="1"/>
          </p:cNvSpPr>
          <p:nvPr>
            <p:ph type="body" sz="quarter" idx="35" hasCustomPrompt="1"/>
          </p:nvPr>
        </p:nvSpPr>
        <p:spPr>
          <a:xfrm>
            <a:off x="1581528" y="345117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2" name="Symbol zastępczy tekstu 38"/>
          <p:cNvSpPr>
            <a:spLocks noGrp="1"/>
          </p:cNvSpPr>
          <p:nvPr>
            <p:ph type="body" sz="quarter" idx="36" hasCustomPrompt="1"/>
          </p:nvPr>
        </p:nvSpPr>
        <p:spPr>
          <a:xfrm>
            <a:off x="1581528" y="382224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3" name="Symbol zastępczy tekstu 38"/>
          <p:cNvSpPr>
            <a:spLocks noGrp="1"/>
          </p:cNvSpPr>
          <p:nvPr>
            <p:ph type="body" sz="quarter" idx="37" hasCustomPrompt="1"/>
          </p:nvPr>
        </p:nvSpPr>
        <p:spPr>
          <a:xfrm>
            <a:off x="457200" y="159579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4" name="Symbol zastępczy tekstu 38"/>
          <p:cNvSpPr>
            <a:spLocks noGrp="1"/>
          </p:cNvSpPr>
          <p:nvPr>
            <p:ph type="body" sz="quarter" idx="38" hasCustomPrompt="1"/>
          </p:nvPr>
        </p:nvSpPr>
        <p:spPr>
          <a:xfrm>
            <a:off x="457200" y="1963419"/>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5" name="Symbol zastępczy tekstu 38"/>
          <p:cNvSpPr>
            <a:spLocks noGrp="1"/>
          </p:cNvSpPr>
          <p:nvPr>
            <p:ph type="body" sz="quarter" idx="39" hasCustomPrompt="1"/>
          </p:nvPr>
        </p:nvSpPr>
        <p:spPr>
          <a:xfrm>
            <a:off x="457200" y="2334495"/>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6" name="Symbol zastępczy tekstu 38"/>
          <p:cNvSpPr>
            <a:spLocks noGrp="1"/>
          </p:cNvSpPr>
          <p:nvPr>
            <p:ph type="body" sz="quarter" idx="40" hasCustomPrompt="1"/>
          </p:nvPr>
        </p:nvSpPr>
        <p:spPr>
          <a:xfrm>
            <a:off x="457199" y="2711073"/>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7" name="Symbol zastępczy tekstu 38"/>
          <p:cNvSpPr>
            <a:spLocks noGrp="1"/>
          </p:cNvSpPr>
          <p:nvPr>
            <p:ph type="body" sz="quarter" idx="41" hasCustomPrompt="1"/>
          </p:nvPr>
        </p:nvSpPr>
        <p:spPr>
          <a:xfrm>
            <a:off x="457199" y="307571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8" name="Symbol zastępczy tekstu 38"/>
          <p:cNvSpPr>
            <a:spLocks noGrp="1"/>
          </p:cNvSpPr>
          <p:nvPr>
            <p:ph type="body" sz="quarter" idx="42" hasCustomPrompt="1"/>
          </p:nvPr>
        </p:nvSpPr>
        <p:spPr>
          <a:xfrm>
            <a:off x="457200" y="3451707"/>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9" name="Symbol zastępczy tekstu 38"/>
          <p:cNvSpPr>
            <a:spLocks noGrp="1"/>
          </p:cNvSpPr>
          <p:nvPr>
            <p:ph type="body" sz="quarter" idx="43" hasCustomPrompt="1"/>
          </p:nvPr>
        </p:nvSpPr>
        <p:spPr>
          <a:xfrm>
            <a:off x="457200" y="381634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Tree>
    <p:extLst>
      <p:ext uri="{BB962C8B-B14F-4D97-AF65-F5344CB8AC3E}">
        <p14:creationId xmlns:p14="http://schemas.microsoft.com/office/powerpoint/2010/main" val="617320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
        <p:nvSpPr>
          <p:cNvPr id="15" name="Symbol zastępczy tekstu 6"/>
          <p:cNvSpPr>
            <a:spLocks noGrp="1"/>
          </p:cNvSpPr>
          <p:nvPr>
            <p:ph type="body" sz="quarter" idx="40" hasCustomPrompt="1"/>
          </p:nvPr>
        </p:nvSpPr>
        <p:spPr>
          <a:xfrm>
            <a:off x="6000759" y="11851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7" name="Symbol zastępczy tekstu 6"/>
          <p:cNvSpPr>
            <a:spLocks noGrp="1"/>
          </p:cNvSpPr>
          <p:nvPr>
            <p:ph type="body" sz="quarter" idx="42" hasCustomPrompt="1"/>
          </p:nvPr>
        </p:nvSpPr>
        <p:spPr>
          <a:xfrm>
            <a:off x="6000759" y="20677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44" hasCustomPrompt="1"/>
          </p:nvPr>
        </p:nvSpPr>
        <p:spPr>
          <a:xfrm>
            <a:off x="6000759" y="29059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6"/>
          <p:cNvSpPr>
            <a:spLocks noGrp="1"/>
          </p:cNvSpPr>
          <p:nvPr>
            <p:ph type="body" sz="quarter" idx="46" hasCustomPrompt="1"/>
          </p:nvPr>
        </p:nvSpPr>
        <p:spPr>
          <a:xfrm>
            <a:off x="6000759" y="37632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2704465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676401" y="2015848"/>
            <a:ext cx="2832099" cy="278538"/>
          </a:xfrm>
          <a:noFill/>
        </p:spPr>
        <p:txBody>
          <a:bodyPr wrap="square" rtlCol="0" anchor="b">
            <a:spAutoFit/>
          </a:bodyPr>
          <a:lstStyle>
            <a:lvl1pPr marL="0" indent="0">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7" name="Symbol zastępczy tekstu 6"/>
          <p:cNvSpPr>
            <a:spLocks noGrp="1"/>
          </p:cNvSpPr>
          <p:nvPr>
            <p:ph type="body" sz="quarter" idx="24" hasCustomPrompt="1"/>
          </p:nvPr>
        </p:nvSpPr>
        <p:spPr>
          <a:xfrm>
            <a:off x="1676401"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8" name="Symbol zastępczy tekstu 11"/>
          <p:cNvSpPr>
            <a:spLocks noGrp="1"/>
          </p:cNvSpPr>
          <p:nvPr>
            <p:ph type="body" sz="quarter" idx="25" hasCustomPrompt="1"/>
          </p:nvPr>
        </p:nvSpPr>
        <p:spPr>
          <a:xfrm>
            <a:off x="1676401"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7" name="Symbol zastępczy tekstu 11"/>
          <p:cNvSpPr>
            <a:spLocks noGrp="1"/>
          </p:cNvSpPr>
          <p:nvPr>
            <p:ph type="body" sz="quarter" idx="36" hasCustomPrompt="1"/>
          </p:nvPr>
        </p:nvSpPr>
        <p:spPr>
          <a:xfrm>
            <a:off x="5856584" y="200847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8" name="Symbol zastępczy tekstu 6"/>
          <p:cNvSpPr>
            <a:spLocks noGrp="1"/>
          </p:cNvSpPr>
          <p:nvPr>
            <p:ph type="body" sz="quarter" idx="37" hasCustomPrompt="1"/>
          </p:nvPr>
        </p:nvSpPr>
        <p:spPr>
          <a:xfrm>
            <a:off x="5856584"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9" name="Symbol zastępczy tekstu 11"/>
          <p:cNvSpPr>
            <a:spLocks noGrp="1"/>
          </p:cNvSpPr>
          <p:nvPr>
            <p:ph type="body" sz="quarter" idx="38" hasCustomPrompt="1"/>
          </p:nvPr>
        </p:nvSpPr>
        <p:spPr>
          <a:xfrm>
            <a:off x="5856584"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509524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7" name="Symbol zastępczy tekstu 6"/>
          <p:cNvSpPr>
            <a:spLocks noGrp="1"/>
          </p:cNvSpPr>
          <p:nvPr>
            <p:ph type="body" sz="quarter" idx="24" hasCustomPrompt="1"/>
          </p:nvPr>
        </p:nvSpPr>
        <p:spPr>
          <a:xfrm>
            <a:off x="1676401"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37" hasCustomPrompt="1"/>
          </p:nvPr>
        </p:nvSpPr>
        <p:spPr>
          <a:xfrm>
            <a:off x="5856584"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915665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ckup 1">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5" name="Obraz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tekstu 2"/>
          <p:cNvSpPr>
            <a:spLocks noGrp="1"/>
          </p:cNvSpPr>
          <p:nvPr>
            <p:ph type="body" sz="quarter" idx="31" hasCustomPrompt="1"/>
          </p:nvPr>
        </p:nvSpPr>
        <p:spPr>
          <a:xfrm>
            <a:off x="457199" y="853641"/>
            <a:ext cx="3937001" cy="3222326"/>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3" name="Obraz 12"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2627" y="429950"/>
            <a:ext cx="2621423" cy="3705739"/>
          </a:xfrm>
          <a:prstGeom prst="rect">
            <a:avLst/>
          </a:prstGeom>
        </p:spPr>
      </p:pic>
      <p:sp>
        <p:nvSpPr>
          <p:cNvPr id="5" name="Symbol zastępczy obrazu 4"/>
          <p:cNvSpPr>
            <a:spLocks noGrp="1"/>
          </p:cNvSpPr>
          <p:nvPr>
            <p:ph type="pic" sz="quarter" idx="32"/>
          </p:nvPr>
        </p:nvSpPr>
        <p:spPr>
          <a:xfrm>
            <a:off x="5805488" y="758825"/>
            <a:ext cx="2305050" cy="3040063"/>
          </a:xfrm>
        </p:spPr>
        <p:txBody>
          <a:bodyPr anchor="ctr"/>
          <a:lstStyle>
            <a:lvl1pPr algn="ctr">
              <a:buNone/>
              <a:defRPr>
                <a:solidFill>
                  <a:schemeClr val="bg2"/>
                </a:solidFill>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31289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ckup 2">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6" name="Obraz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7"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5"/>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4" name="Obraz 13" descr="iPhon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27438" y="435800"/>
            <a:ext cx="1816309" cy="3699889"/>
          </a:xfrm>
          <a:prstGeom prst="rect">
            <a:avLst/>
          </a:prstGeom>
        </p:spPr>
      </p:pic>
      <p:sp>
        <p:nvSpPr>
          <p:cNvPr id="3" name="Symbol zastępczy obrazu 2"/>
          <p:cNvSpPr>
            <a:spLocks noGrp="1"/>
          </p:cNvSpPr>
          <p:nvPr>
            <p:ph type="pic" sz="quarter" idx="32"/>
          </p:nvPr>
        </p:nvSpPr>
        <p:spPr>
          <a:xfrm>
            <a:off x="5843588" y="877888"/>
            <a:ext cx="1582737" cy="2809875"/>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ckup 3">
    <p:bg>
      <p:bgPr>
        <a:solidFill>
          <a:schemeClr val="bg2"/>
        </a:solidFill>
        <a:effectLst/>
      </p:bgPr>
    </p:bg>
    <p:spTree>
      <p:nvGrpSpPr>
        <p:cNvPr id="1" name=""/>
        <p:cNvGrpSpPr/>
        <p:nvPr/>
      </p:nvGrpSpPr>
      <p:grpSpPr>
        <a:xfrm>
          <a:off x="0" y="0"/>
          <a:ext cx="0" cy="0"/>
          <a:chOff x="0" y="0"/>
          <a:chExt cx="0" cy="0"/>
        </a:xfrm>
      </p:grpSpPr>
      <p:sp>
        <p:nvSpPr>
          <p:cNvPr id="16" name="Prostokąt 1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8"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Wingdings" charset="2"/>
              <a:buNone/>
              <a:tabLst/>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pl-PL" dirty="0" err="1"/>
              <a:t>Click</a:t>
            </a:r>
            <a:r>
              <a:rPr lang="pl-PL" dirty="0"/>
              <a:t> to </a:t>
            </a:r>
            <a:r>
              <a:rPr lang="pl-PL" dirty="0" err="1"/>
              <a:t>edit</a:t>
            </a:r>
            <a:endParaRPr lang="pl-PL" dirty="0"/>
          </a:p>
          <a:p>
            <a:pPr lvl="0"/>
            <a:endParaRPr lang="pl-PL" dirty="0"/>
          </a:p>
        </p:txBody>
      </p:sp>
      <p:pic>
        <p:nvPicPr>
          <p:cNvPr id="14" name="Obraz 13"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79222" y="435800"/>
            <a:ext cx="2622397" cy="3707116"/>
          </a:xfrm>
          <a:prstGeom prst="rect">
            <a:avLst/>
          </a:prstGeom>
        </p:spPr>
      </p:pic>
      <p:sp>
        <p:nvSpPr>
          <p:cNvPr id="5" name="Symbol zastępczy obrazu 4"/>
          <p:cNvSpPr>
            <a:spLocks noGrp="1"/>
          </p:cNvSpPr>
          <p:nvPr>
            <p:ph type="pic" sz="quarter" idx="33"/>
          </p:nvPr>
        </p:nvSpPr>
        <p:spPr>
          <a:xfrm>
            <a:off x="5040313" y="765174"/>
            <a:ext cx="2282825" cy="3060000"/>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pic>
        <p:nvPicPr>
          <p:cNvPr id="15" name="Obraz 14" descr="iPhone.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90199" y="1861432"/>
            <a:ext cx="1120001" cy="2281484"/>
          </a:xfrm>
          <a:prstGeom prst="rect">
            <a:avLst/>
          </a:prstGeom>
        </p:spPr>
      </p:pic>
      <p:sp>
        <p:nvSpPr>
          <p:cNvPr id="3" name="Symbol zastępczy obrazu 2"/>
          <p:cNvSpPr>
            <a:spLocks noGrp="1"/>
          </p:cNvSpPr>
          <p:nvPr>
            <p:ph type="pic" sz="quarter" idx="32"/>
          </p:nvPr>
        </p:nvSpPr>
        <p:spPr>
          <a:xfrm>
            <a:off x="7463767" y="2141538"/>
            <a:ext cx="972000" cy="1716087"/>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
    <p:bg>
      <p:bgPr>
        <a:solidFill>
          <a:schemeClr val="tx1"/>
        </a:solidFill>
        <a:effectLst/>
      </p:bgPr>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641894"/>
            <a:ext cx="8236344" cy="2290004"/>
          </a:xfrm>
        </p:spPr>
        <p:txBody>
          <a:bodyPr anchor="b">
            <a:noAutofit/>
          </a:bodyPr>
          <a:lstStyle>
            <a:lvl1pPr algn="ctr">
              <a:defRPr sz="7400" b="1" cap="all" baseline="0">
                <a:solidFill>
                  <a:schemeClr val="bg1"/>
                </a:solidFill>
              </a:defRPr>
            </a:lvl1pPr>
          </a:lstStyle>
          <a:p>
            <a:r>
              <a:rPr lang="pl-PL" dirty="0"/>
              <a:t>INSERT NAME</a:t>
            </a:r>
          </a:p>
        </p:txBody>
      </p:sp>
      <p:sp>
        <p:nvSpPr>
          <p:cNvPr id="11" name="Symbol zastępczy tekstu 10"/>
          <p:cNvSpPr>
            <a:spLocks noGrp="1"/>
          </p:cNvSpPr>
          <p:nvPr>
            <p:ph type="body" sz="quarter" idx="13" hasCustomPrompt="1"/>
          </p:nvPr>
        </p:nvSpPr>
        <p:spPr>
          <a:xfrm>
            <a:off x="457200" y="2931501"/>
            <a:ext cx="8236344" cy="1573885"/>
          </a:xfrm>
        </p:spPr>
        <p:txBody>
          <a:bodyPr>
            <a:normAutofit/>
          </a:bodyPr>
          <a:lstStyle>
            <a:lvl1pPr algn="ctr">
              <a:buNone/>
              <a:defRPr sz="2600">
                <a:solidFill>
                  <a:schemeClr val="bg1"/>
                </a:solidFill>
              </a:defRPr>
            </a:lvl1pPr>
            <a:lvl2pPr algn="ctr">
              <a:buNone/>
              <a:defRPr>
                <a:solidFill>
                  <a:schemeClr val="bg1"/>
                </a:solidFill>
              </a:defRPr>
            </a:lvl2pPr>
            <a:lvl3pPr algn="ctr">
              <a:buNone/>
              <a:defRPr>
                <a:solidFill>
                  <a:schemeClr val="bg1"/>
                </a:solidFill>
              </a:defRPr>
            </a:lvl3pPr>
            <a:lvl4pPr algn="ctr">
              <a:buNone/>
              <a:defRPr>
                <a:solidFill>
                  <a:schemeClr val="bg1"/>
                </a:solidFill>
              </a:defRPr>
            </a:lvl4pPr>
            <a:lvl5pPr algn="ctr">
              <a:buNone/>
              <a:defRPr>
                <a:solidFill>
                  <a:schemeClr val="bg1"/>
                </a:solidFill>
              </a:defRPr>
            </a:lvl5pPr>
          </a:lstStyle>
          <a:p>
            <a:pPr lvl="0"/>
            <a:r>
              <a:rPr lang="pl-PL" dirty="0"/>
              <a:t>INSERT NAME</a:t>
            </a:r>
          </a:p>
        </p:txBody>
      </p:sp>
      <p:pic>
        <p:nvPicPr>
          <p:cNvPr id="7" name="Obraz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6" name="Prostokąt 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046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ny Question 1">
    <p:spTree>
      <p:nvGrpSpPr>
        <p:cNvPr id="1" name=""/>
        <p:cNvGrpSpPr/>
        <p:nvPr/>
      </p:nvGrpSpPr>
      <p:grpSpPr>
        <a:xfrm>
          <a:off x="0" y="0"/>
          <a:ext cx="0" cy="0"/>
          <a:chOff x="0" y="0"/>
          <a:chExt cx="0" cy="0"/>
        </a:xfrm>
      </p:grpSpPr>
      <p:sp>
        <p:nvSpPr>
          <p:cNvPr id="14"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tx2"/>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15"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6"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Prostokąt 9"/>
          <p:cNvSpPr/>
          <p:nvPr userDrawn="1"/>
        </p:nvSpPr>
        <p:spPr>
          <a:xfrm flipV="1">
            <a:off x="0" y="509778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1327210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y Question 2">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accent1"/>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6"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2"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97921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 Content 1">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338400"/>
            <a:ext cx="3784600" cy="703223"/>
          </a:xfrm>
        </p:spPr>
        <p:txBody>
          <a:bodyPr anchor="b">
            <a:noAutofit/>
          </a:bodyPr>
          <a:lstStyle>
            <a:lvl1pPr algn="l">
              <a:lnSpc>
                <a:spcPct val="120000"/>
              </a:lnSpc>
              <a:defRPr sz="24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57200" y="1730143"/>
            <a:ext cx="2311400" cy="1898650"/>
          </a:xfrm>
        </p:spPr>
        <p:txBody>
          <a:bodyPr anchor="ctr">
            <a:noAutofit/>
          </a:bodyPr>
          <a:lstStyle>
            <a:lvl1pPr marL="0" indent="0" algn="ctr">
              <a:buNone/>
              <a:defRPr sz="13800" b="0">
                <a:solidFill>
                  <a:schemeClr val="tx2">
                    <a:alpha val="40000"/>
                  </a:schemeClr>
                </a:solidFill>
              </a:defRPr>
            </a:lvl1pPr>
          </a:lstStyle>
          <a:p>
            <a:pPr lvl="0"/>
            <a:r>
              <a:rPr lang="pl-PL" dirty="0"/>
              <a:t>7</a:t>
            </a:r>
          </a:p>
        </p:txBody>
      </p:sp>
      <p:sp>
        <p:nvSpPr>
          <p:cNvPr id="9" name="Symbol zastępczy tekstu 8"/>
          <p:cNvSpPr>
            <a:spLocks noGrp="1"/>
          </p:cNvSpPr>
          <p:nvPr>
            <p:ph type="body" sz="quarter" idx="11" hasCustomPrompt="1"/>
          </p:nvPr>
        </p:nvSpPr>
        <p:spPr>
          <a:xfrm>
            <a:off x="457200" y="2555643"/>
            <a:ext cx="2311400" cy="450850"/>
          </a:xfrm>
        </p:spPr>
        <p:txBody>
          <a:bodyPr/>
          <a:lstStyle>
            <a:lvl1pPr marL="0" indent="0" algn="ctr">
              <a:buNone/>
              <a:defRPr b="0" spc="300">
                <a:solidFill>
                  <a:schemeClr val="tx2"/>
                </a:solidFill>
              </a:defRPr>
            </a:lvl1pPr>
          </a:lstStyle>
          <a:p>
            <a:pPr lvl="0"/>
            <a:r>
              <a:rPr lang="pl-PL" dirty="0"/>
              <a:t>INSERT NAME</a:t>
            </a:r>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3" name="Prostokąt 12"/>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5253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dna 2">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77509" y="1157643"/>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75589" y="186844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1" name="Symbol zastępczy tekstu 38"/>
          <p:cNvSpPr>
            <a:spLocks noGrp="1"/>
          </p:cNvSpPr>
          <p:nvPr>
            <p:ph type="body" sz="quarter" idx="17" hasCustomPrompt="1"/>
          </p:nvPr>
        </p:nvSpPr>
        <p:spPr>
          <a:xfrm>
            <a:off x="477509" y="2613000"/>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4" name="Symbol zastępczy tekstu 38"/>
          <p:cNvSpPr>
            <a:spLocks noGrp="1"/>
          </p:cNvSpPr>
          <p:nvPr>
            <p:ph type="body" sz="quarter" idx="20" hasCustomPrompt="1"/>
          </p:nvPr>
        </p:nvSpPr>
        <p:spPr>
          <a:xfrm>
            <a:off x="477493" y="336077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7" name="Symbol zastępczy tekstu 38"/>
          <p:cNvSpPr>
            <a:spLocks noGrp="1"/>
          </p:cNvSpPr>
          <p:nvPr>
            <p:ph type="body" sz="quarter" idx="23" hasCustomPrompt="1"/>
          </p:nvPr>
        </p:nvSpPr>
        <p:spPr>
          <a:xfrm>
            <a:off x="477493" y="409095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1" name="Tytuł 1"/>
          <p:cNvSpPr>
            <a:spLocks noGrp="1"/>
          </p:cNvSpPr>
          <p:nvPr>
            <p:ph type="title" hasCustomPrompt="1"/>
          </p:nvPr>
        </p:nvSpPr>
        <p:spPr>
          <a:xfrm>
            <a:off x="457200" y="108792"/>
            <a:ext cx="8229600" cy="693074"/>
          </a:xfrm>
        </p:spPr>
        <p:txBody>
          <a:bodyPr/>
          <a:lstStyle>
            <a:lvl1pPr algn="l">
              <a:defRPr/>
            </a:lvl1pPr>
          </a:lstStyle>
          <a:p>
            <a:r>
              <a:rPr lang="pl-PL" dirty="0"/>
              <a:t>AGENDA </a:t>
            </a:r>
            <a:endParaRPr lang="en-US" dirty="0"/>
          </a:p>
        </p:txBody>
      </p:sp>
    </p:spTree>
    <p:extLst>
      <p:ext uri="{BB962C8B-B14F-4D97-AF65-F5344CB8AC3E}">
        <p14:creationId xmlns:p14="http://schemas.microsoft.com/office/powerpoint/2010/main" val="320548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 Conten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1"/>
          <p:cNvSpPr>
            <a:spLocks noGrp="1"/>
          </p:cNvSpPr>
          <p:nvPr>
            <p:ph type="ctrTitle" hasCustomPrompt="1"/>
          </p:nvPr>
        </p:nvSpPr>
        <p:spPr>
          <a:xfrm>
            <a:off x="5359400" y="338400"/>
            <a:ext cx="3784600" cy="703223"/>
          </a:xfrm>
        </p:spPr>
        <p:txBody>
          <a:bodyPr anchor="b">
            <a:noAutofit/>
          </a:bodyPr>
          <a:lstStyle>
            <a:lvl1pPr algn="ctr">
              <a:lnSpc>
                <a:spcPct val="120000"/>
              </a:lnSpc>
              <a:defRPr sz="2400" b="1" baseline="0">
                <a:solidFill>
                  <a:schemeClr val="bg1"/>
                </a:solidFill>
              </a:defRPr>
            </a:lvl1pPr>
          </a:lstStyle>
          <a:p>
            <a:pPr lvl="0">
              <a:spcBef>
                <a:spcPts val="0"/>
              </a:spcBef>
            </a:pPr>
            <a:r>
              <a:rPr lang="pl-PL" dirty="0"/>
              <a:t>INSERT </a:t>
            </a:r>
            <a:r>
              <a:rPr lang="pl-PL" dirty="0" err="1"/>
              <a:t>TITLE</a:t>
            </a:r>
            <a:endParaRPr lang="pl-PL" dirty="0"/>
          </a:p>
        </p:txBody>
      </p:sp>
      <p:sp>
        <p:nvSpPr>
          <p:cNvPr id="10" name="Symbol zastępczy tekstu 6"/>
          <p:cNvSpPr>
            <a:spLocks noGrp="1"/>
          </p:cNvSpPr>
          <p:nvPr>
            <p:ph type="body" sz="quarter" idx="10" hasCustomPrompt="1"/>
          </p:nvPr>
        </p:nvSpPr>
        <p:spPr>
          <a:xfrm>
            <a:off x="6108701" y="1492368"/>
            <a:ext cx="2311400" cy="1898650"/>
          </a:xfrm>
        </p:spPr>
        <p:txBody>
          <a:bodyPr anchor="ctr">
            <a:noAutofit/>
          </a:bodyPr>
          <a:lstStyle>
            <a:lvl1pPr marL="0" indent="0" algn="ctr">
              <a:buNone/>
              <a:defRPr sz="13800" b="0">
                <a:solidFill>
                  <a:schemeClr val="bg1"/>
                </a:solidFill>
              </a:defRPr>
            </a:lvl1pPr>
          </a:lstStyle>
          <a:p>
            <a:pPr lvl="0"/>
            <a:r>
              <a:rPr lang="pl-PL" dirty="0"/>
              <a:t>7</a:t>
            </a:r>
          </a:p>
        </p:txBody>
      </p:sp>
      <p:sp>
        <p:nvSpPr>
          <p:cNvPr id="11" name="Symbol zastępczy tekstu 8"/>
          <p:cNvSpPr>
            <a:spLocks noGrp="1"/>
          </p:cNvSpPr>
          <p:nvPr>
            <p:ph type="body" sz="quarter" idx="11" hasCustomPrompt="1"/>
          </p:nvPr>
        </p:nvSpPr>
        <p:spPr>
          <a:xfrm>
            <a:off x="6108701" y="2317868"/>
            <a:ext cx="2311400" cy="450850"/>
          </a:xfrm>
        </p:spPr>
        <p:txBody>
          <a:bodyPr/>
          <a:lstStyle>
            <a:lvl1pPr marL="0" indent="0" algn="ctr">
              <a:buNone/>
              <a:defRPr b="0" spc="300">
                <a:solidFill>
                  <a:schemeClr val="bg1"/>
                </a:solidFill>
              </a:defRPr>
            </a:lvl1pPr>
          </a:lstStyle>
          <a:p>
            <a:pPr lvl="0"/>
            <a:r>
              <a:rPr lang="pl-PL" dirty="0"/>
              <a:t>INSERT NAME</a:t>
            </a:r>
          </a:p>
        </p:txBody>
      </p:sp>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36025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 Content 3">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solidFill>
            <a:srgbClr val="26437E">
              <a:alpha val="50196"/>
            </a:srgbClr>
          </a:solid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solidFill>
            <a:srgbClr val="26437E">
              <a:alpha val="50196"/>
            </a:srgbClr>
          </a:solid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6199953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pecial Content 4">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no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no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567934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ecial Content 5">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536200" y="2650036"/>
            <a:ext cx="3535356" cy="703223"/>
          </a:xfrm>
          <a:solidFill>
            <a:srgbClr val="FFFFFF">
              <a:alpha val="50196"/>
            </a:srgbClr>
          </a:solidFill>
        </p:spPr>
        <p:txBody>
          <a:bodyPr anchor="t">
            <a:noAutofit/>
          </a:bodyPr>
          <a:lstStyle>
            <a:lvl1pPr algn="ctr">
              <a:lnSpc>
                <a:spcPct val="120000"/>
              </a:lnSpc>
              <a:defRPr sz="26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536200" y="737238"/>
            <a:ext cx="3535356" cy="1898650"/>
          </a:xfrm>
          <a:solidFill>
            <a:srgbClr val="FFFFFF">
              <a:alpha val="50196"/>
            </a:srgbClr>
          </a:solidFill>
        </p:spPr>
        <p:txBody>
          <a:bodyPr anchor="ctr">
            <a:noAutofit/>
          </a:bodyPr>
          <a:lstStyle>
            <a:lvl1pPr marL="0" indent="0" algn="ctr">
              <a:buNone/>
              <a:defRPr sz="13800" b="0">
                <a:solidFill>
                  <a:schemeClr val="tx1"/>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41227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etro">
    <p:bg>
      <p:bgPr>
        <a:solidFill>
          <a:schemeClr val="bg1">
            <a:alpha val="80000"/>
          </a:schemeClr>
        </a:solidFill>
        <a:effectLst/>
      </p:bgPr>
    </p:bg>
    <p:spTree>
      <p:nvGrpSpPr>
        <p:cNvPr id="1" name=""/>
        <p:cNvGrpSpPr/>
        <p:nvPr/>
      </p:nvGrpSpPr>
      <p:grpSpPr>
        <a:xfrm>
          <a:off x="0" y="0"/>
          <a:ext cx="0" cy="0"/>
          <a:chOff x="0" y="0"/>
          <a:chExt cx="0" cy="0"/>
        </a:xfrm>
      </p:grpSpPr>
      <p:sp>
        <p:nvSpPr>
          <p:cNvPr id="21" name="Prostokąt 20"/>
          <p:cNvSpPr/>
          <p:nvPr userDrawn="1"/>
        </p:nvSpPr>
        <p:spPr>
          <a:xfrm>
            <a:off x="3656012" y="0"/>
            <a:ext cx="3659981" cy="1711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Symbol zastępczy obrazu 7"/>
          <p:cNvSpPr>
            <a:spLocks noGrp="1"/>
          </p:cNvSpPr>
          <p:nvPr>
            <p:ph type="pic" sz="quarter" idx="10" hasCustomPrompt="1"/>
          </p:nvPr>
        </p:nvSpPr>
        <p:spPr>
          <a:xfrm>
            <a:off x="0" y="0"/>
            <a:ext cx="3656013" cy="1711325"/>
          </a:xfrm>
        </p:spPr>
        <p:txBody>
          <a:bodyPr anchor="ctr"/>
          <a:lstStyle>
            <a:lvl1pPr marL="0" indent="0" algn="ctr">
              <a:buNone/>
              <a:defRPr>
                <a:solidFill>
                  <a:schemeClr val="accent4"/>
                </a:solidFill>
              </a:defRPr>
            </a:lvl1pPr>
          </a:lstStyle>
          <a:p>
            <a:r>
              <a:rPr lang="pl-PL" dirty="0"/>
              <a:t>CLICK AND CHOOSE </a:t>
            </a:r>
          </a:p>
          <a:p>
            <a:r>
              <a:rPr lang="pl-PL" dirty="0"/>
              <a:t>PICTURE</a:t>
            </a:r>
          </a:p>
        </p:txBody>
      </p:sp>
      <p:sp>
        <p:nvSpPr>
          <p:cNvPr id="10" name="Symbol zastępczy obrazu 7"/>
          <p:cNvSpPr>
            <a:spLocks noGrp="1"/>
          </p:cNvSpPr>
          <p:nvPr>
            <p:ph type="pic" sz="quarter" idx="12" hasCustomPrompt="1"/>
          </p:nvPr>
        </p:nvSpPr>
        <p:spPr>
          <a:xfrm>
            <a:off x="3656013" y="1711325"/>
            <a:ext cx="1828007" cy="1711325"/>
          </a:xfrm>
        </p:spPr>
        <p:txBody>
          <a:bodyPr anchor="ctr"/>
          <a:lstStyle>
            <a:lvl1pPr marL="0" indent="0" algn="ctr">
              <a:buNone/>
              <a:defRPr>
                <a:solidFill>
                  <a:schemeClr val="accent2"/>
                </a:solidFill>
              </a:defRPr>
            </a:lvl1pPr>
          </a:lstStyle>
          <a:p>
            <a:r>
              <a:rPr lang="pl-PL" dirty="0"/>
              <a:t>CLICK AND CHOOSE </a:t>
            </a:r>
          </a:p>
          <a:p>
            <a:r>
              <a:rPr lang="pl-PL" dirty="0"/>
              <a:t>PICTURE</a:t>
            </a:r>
          </a:p>
        </p:txBody>
      </p:sp>
      <p:sp>
        <p:nvSpPr>
          <p:cNvPr id="11" name="Symbol zastępczy obrazu 7"/>
          <p:cNvSpPr>
            <a:spLocks noGrp="1"/>
          </p:cNvSpPr>
          <p:nvPr>
            <p:ph type="pic" sz="quarter" idx="13" hasCustomPrompt="1"/>
          </p:nvPr>
        </p:nvSpPr>
        <p:spPr>
          <a:xfrm>
            <a:off x="5484020" y="1711325"/>
            <a:ext cx="1828007" cy="1711325"/>
          </a:xfrm>
        </p:spPr>
        <p:txBody>
          <a:bodyPr anchor="ctr"/>
          <a:lstStyle>
            <a:lvl1pPr marL="0" indent="0" algn="ctr">
              <a:buNone/>
              <a:defRPr>
                <a:solidFill>
                  <a:schemeClr val="tx2"/>
                </a:solidFill>
              </a:defRPr>
            </a:lvl1pPr>
          </a:lstStyle>
          <a:p>
            <a:r>
              <a:rPr lang="pl-PL" dirty="0"/>
              <a:t>CLICK AND CHOOSE </a:t>
            </a:r>
          </a:p>
          <a:p>
            <a:r>
              <a:rPr lang="pl-PL" dirty="0"/>
              <a:t>PICTURE</a:t>
            </a:r>
          </a:p>
        </p:txBody>
      </p:sp>
      <p:sp>
        <p:nvSpPr>
          <p:cNvPr id="12" name="Symbol zastępczy obrazu 7"/>
          <p:cNvSpPr>
            <a:spLocks noGrp="1"/>
          </p:cNvSpPr>
          <p:nvPr>
            <p:ph type="pic" sz="quarter" idx="14" hasCustomPrompt="1"/>
          </p:nvPr>
        </p:nvSpPr>
        <p:spPr>
          <a:xfrm>
            <a:off x="1828006" y="3422650"/>
            <a:ext cx="3656014" cy="1711325"/>
          </a:xfrm>
        </p:spPr>
        <p:txBody>
          <a:bodyPr anchor="ctr"/>
          <a:lstStyle>
            <a:lvl1pPr marL="0" indent="0" algn="ctr">
              <a:buNone/>
              <a:defRPr>
                <a:solidFill>
                  <a:schemeClr val="accent1"/>
                </a:solidFill>
              </a:defRPr>
            </a:lvl1pPr>
          </a:lstStyle>
          <a:p>
            <a:r>
              <a:rPr lang="pl-PL" dirty="0"/>
              <a:t>CLICK AND CHOOSE </a:t>
            </a:r>
          </a:p>
          <a:p>
            <a:r>
              <a:rPr lang="pl-PL" dirty="0"/>
              <a:t>PICTURE</a:t>
            </a:r>
          </a:p>
        </p:txBody>
      </p:sp>
      <p:sp>
        <p:nvSpPr>
          <p:cNvPr id="13" name="Prostokąt 12"/>
          <p:cNvSpPr/>
          <p:nvPr userDrawn="1"/>
        </p:nvSpPr>
        <p:spPr>
          <a:xfrm>
            <a:off x="0" y="1711325"/>
            <a:ext cx="1828006" cy="343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4" name="Prostokąt 13"/>
          <p:cNvSpPr/>
          <p:nvPr userDrawn="1"/>
        </p:nvSpPr>
        <p:spPr>
          <a:xfrm>
            <a:off x="7315994" y="3422650"/>
            <a:ext cx="1828006" cy="17208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8" name="Symbol zastępczy tekstu 15"/>
          <p:cNvSpPr>
            <a:spLocks noGrp="1"/>
          </p:cNvSpPr>
          <p:nvPr>
            <p:ph type="body" sz="quarter" idx="17" hasCustomPrompt="1"/>
          </p:nvPr>
        </p:nvSpPr>
        <p:spPr>
          <a:xfrm>
            <a:off x="3715545" y="208365"/>
            <a:ext cx="2490419"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2" name="Symbol zastępczy obrazu 7"/>
          <p:cNvSpPr>
            <a:spLocks noGrp="1"/>
          </p:cNvSpPr>
          <p:nvPr>
            <p:ph type="pic" sz="quarter" idx="18" hasCustomPrompt="1"/>
          </p:nvPr>
        </p:nvSpPr>
        <p:spPr>
          <a:xfrm>
            <a:off x="5484020" y="3422650"/>
            <a:ext cx="1828007" cy="1711325"/>
          </a:xfrm>
        </p:spPr>
        <p:txBody>
          <a:bodyPr anchor="ctr"/>
          <a:lstStyle>
            <a:lvl1pPr marL="0" indent="0" algn="ctr">
              <a:buNone/>
              <a:defRPr>
                <a:solidFill>
                  <a:schemeClr val="tx1"/>
                </a:solidFill>
              </a:defRPr>
            </a:lvl1pPr>
          </a:lstStyle>
          <a:p>
            <a:r>
              <a:rPr lang="pl-PL" dirty="0"/>
              <a:t>CLICK AND CHOOSE </a:t>
            </a:r>
          </a:p>
          <a:p>
            <a:r>
              <a:rPr lang="pl-PL" dirty="0"/>
              <a:t>PICTURE</a:t>
            </a:r>
          </a:p>
        </p:txBody>
      </p:sp>
      <p:sp>
        <p:nvSpPr>
          <p:cNvPr id="19" name="Symbol zastępczy tekstu 15"/>
          <p:cNvSpPr>
            <a:spLocks noGrp="1"/>
          </p:cNvSpPr>
          <p:nvPr>
            <p:ph type="body" sz="quarter" idx="20" hasCustomPrompt="1"/>
          </p:nvPr>
        </p:nvSpPr>
        <p:spPr>
          <a:xfrm>
            <a:off x="3715545" y="553318"/>
            <a:ext cx="2490419"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4" name="Symbol zastępczy tekstu 15"/>
          <p:cNvSpPr>
            <a:spLocks noGrp="1"/>
          </p:cNvSpPr>
          <p:nvPr>
            <p:ph type="body" sz="quarter" idx="21" hasCustomPrompt="1"/>
          </p:nvPr>
        </p:nvSpPr>
        <p:spPr>
          <a:xfrm>
            <a:off x="59534"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5" name="Symbol zastępczy tekstu 15"/>
          <p:cNvSpPr>
            <a:spLocks noGrp="1"/>
          </p:cNvSpPr>
          <p:nvPr>
            <p:ph type="body" sz="quarter" idx="22" hasCustomPrompt="1"/>
          </p:nvPr>
        </p:nvSpPr>
        <p:spPr>
          <a:xfrm>
            <a:off x="59534"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8" name="Symbol zastępczy tekstu 15"/>
          <p:cNvSpPr>
            <a:spLocks noGrp="1"/>
          </p:cNvSpPr>
          <p:nvPr>
            <p:ph type="body" sz="quarter" idx="23" hasCustomPrompt="1"/>
          </p:nvPr>
        </p:nvSpPr>
        <p:spPr>
          <a:xfrm>
            <a:off x="7375528" y="3631015"/>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9" name="Symbol zastępczy tekstu 15"/>
          <p:cNvSpPr>
            <a:spLocks noGrp="1"/>
          </p:cNvSpPr>
          <p:nvPr>
            <p:ph type="body" sz="quarter" idx="24" hasCustomPrompt="1"/>
          </p:nvPr>
        </p:nvSpPr>
        <p:spPr>
          <a:xfrm>
            <a:off x="7375528" y="3975968"/>
            <a:ext cx="1617876" cy="705033"/>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32" name="Prostokąt 31"/>
          <p:cNvSpPr/>
          <p:nvPr userDrawn="1"/>
        </p:nvSpPr>
        <p:spPr>
          <a:xfrm>
            <a:off x="7315994" y="-18"/>
            <a:ext cx="1828006" cy="34226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3" name="Symbol zastępczy tekstu 15"/>
          <p:cNvSpPr>
            <a:spLocks noGrp="1"/>
          </p:cNvSpPr>
          <p:nvPr>
            <p:ph type="body" sz="quarter" idx="25" hasCustomPrompt="1"/>
          </p:nvPr>
        </p:nvSpPr>
        <p:spPr>
          <a:xfrm>
            <a:off x="7375528" y="208347"/>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34" name="Symbol zastępczy tekstu 15"/>
          <p:cNvSpPr>
            <a:spLocks noGrp="1"/>
          </p:cNvSpPr>
          <p:nvPr>
            <p:ph type="body" sz="quarter" idx="26" hasCustomPrompt="1"/>
          </p:nvPr>
        </p:nvSpPr>
        <p:spPr>
          <a:xfrm>
            <a:off x="7375528" y="553300"/>
            <a:ext cx="1617876" cy="724438"/>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42" name="Prostokąt 41"/>
          <p:cNvSpPr/>
          <p:nvPr userDrawn="1"/>
        </p:nvSpPr>
        <p:spPr>
          <a:xfrm>
            <a:off x="1828007" y="1711325"/>
            <a:ext cx="1828006" cy="17208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43" name="Symbol zastępczy tekstu 15"/>
          <p:cNvSpPr>
            <a:spLocks noGrp="1"/>
          </p:cNvSpPr>
          <p:nvPr>
            <p:ph type="body" sz="quarter" idx="27" hasCustomPrompt="1"/>
          </p:nvPr>
        </p:nvSpPr>
        <p:spPr>
          <a:xfrm>
            <a:off x="1887541"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44" name="Symbol zastępczy tekstu 15"/>
          <p:cNvSpPr>
            <a:spLocks noGrp="1"/>
          </p:cNvSpPr>
          <p:nvPr>
            <p:ph type="body" sz="quarter" idx="28" hasCustomPrompt="1"/>
          </p:nvPr>
        </p:nvSpPr>
        <p:spPr>
          <a:xfrm>
            <a:off x="1887541"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18513146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ture">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1047625" y="0"/>
            <a:ext cx="3140188" cy="5143500"/>
          </a:xfrm>
          <a:prstGeom prst="rect">
            <a:avLst/>
          </a:prstGeom>
          <a:solidFill>
            <a:schemeClr val="tx2">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Symbol zastępczy tekstu 6"/>
          <p:cNvSpPr>
            <a:spLocks noGrp="1"/>
          </p:cNvSpPr>
          <p:nvPr>
            <p:ph type="body" sz="quarter" idx="18" hasCustomPrompt="1"/>
          </p:nvPr>
        </p:nvSpPr>
        <p:spPr>
          <a:xfrm>
            <a:off x="1205071" y="2217496"/>
            <a:ext cx="2825296" cy="930713"/>
          </a:xfrm>
        </p:spPr>
        <p:txBody>
          <a:bodyPr anchor="t">
            <a:noAutofit/>
          </a:bodyPr>
          <a:lstStyle>
            <a:lvl1pPr marL="0" indent="0" algn="ctr">
              <a:buNone/>
              <a:defRPr sz="1600" b="0">
                <a:solidFill>
                  <a:srgbClr val="FFFFFF"/>
                </a:solidFill>
              </a:defRPr>
            </a:lvl1pPr>
          </a:lstStyle>
          <a:p>
            <a:pPr lvl="0"/>
            <a:r>
              <a:rPr lang="pl-PL" dirty="0"/>
              <a:t>Insert </a:t>
            </a:r>
            <a:r>
              <a:rPr lang="pl-PL" dirty="0" err="1"/>
              <a:t>description</a:t>
            </a:r>
            <a:endParaRPr lang="pl-PL" dirty="0"/>
          </a:p>
        </p:txBody>
      </p:sp>
      <p:pic>
        <p:nvPicPr>
          <p:cNvPr id="5" name="Obraz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2"/>
          <p:cNvSpPr>
            <a:spLocks noGrp="1"/>
          </p:cNvSpPr>
          <p:nvPr>
            <p:ph type="title" hasCustomPrompt="1"/>
          </p:nvPr>
        </p:nvSpPr>
        <p:spPr>
          <a:xfrm>
            <a:off x="1205071" y="1020282"/>
            <a:ext cx="2825296" cy="1197213"/>
          </a:xfrm>
        </p:spPr>
        <p:txBody>
          <a:bodyPr>
            <a:normAutofit/>
          </a:bodyPr>
          <a:lstStyle>
            <a:lvl1pPr algn="ctr">
              <a:defRPr sz="2800">
                <a:solidFill>
                  <a:schemeClr val="bg1"/>
                </a:solidFil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79427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3140188"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baseline="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sp>
        <p:nvSpPr>
          <p:cNvPr id="11"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549975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s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599802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7"/>
          </a:xfrm>
          <a:solidFill>
            <a:schemeClr val="tx1">
              <a:alpha val="95000"/>
            </a:schemeClr>
          </a:solidFill>
        </p:spPr>
        <p:txBody>
          <a:bodyPr anchor="ctr">
            <a:normAutofit/>
          </a:bodyPr>
          <a:lstStyle>
            <a:lvl1pPr algn="l">
              <a:defRPr sz="1800" b="0" baseline="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3549975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Prostokąt 15"/>
          <p:cNvSpPr/>
          <p:nvPr userDrawn="1"/>
        </p:nvSpPr>
        <p:spPr>
          <a:xfrm>
            <a:off x="0" y="4261651"/>
            <a:ext cx="9144000" cy="88184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Prostokąt 11"/>
          <p:cNvSpPr/>
          <p:nvPr userDrawn="1"/>
        </p:nvSpPr>
        <p:spPr>
          <a:xfrm flipV="1">
            <a:off x="0" y="4215930"/>
            <a:ext cx="9144000" cy="45720"/>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8"/>
          </a:xfrm>
        </p:spPr>
        <p:txBody>
          <a:bodyPr anchor="ctr"/>
          <a:lstStyle>
            <a:lvl1pPr algn="l">
              <a:defRPr b="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49781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dna 3">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57200" y="103630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55280" y="140597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2122" y="4717359"/>
            <a:ext cx="800100" cy="122537"/>
          </a:xfrm>
          <a:prstGeom prst="rect">
            <a:avLst/>
          </a:prstGeom>
        </p:spPr>
      </p:pic>
      <p:sp>
        <p:nvSpPr>
          <p:cNvPr id="9" name="Symbol zastępczy tekstu 38"/>
          <p:cNvSpPr>
            <a:spLocks noGrp="1"/>
          </p:cNvSpPr>
          <p:nvPr>
            <p:ph type="body" sz="quarter" idx="26" hasCustomPrompt="1"/>
          </p:nvPr>
        </p:nvSpPr>
        <p:spPr>
          <a:xfrm>
            <a:off x="455280" y="177565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0" name="Symbol zastępczy tekstu 38"/>
          <p:cNvSpPr>
            <a:spLocks noGrp="1"/>
          </p:cNvSpPr>
          <p:nvPr>
            <p:ph type="body" sz="quarter" idx="27" hasCustomPrompt="1"/>
          </p:nvPr>
        </p:nvSpPr>
        <p:spPr>
          <a:xfrm>
            <a:off x="453360" y="2145333"/>
            <a:ext cx="7965038" cy="279757"/>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3" name="Symbol zastępczy tekstu 38"/>
          <p:cNvSpPr>
            <a:spLocks noGrp="1"/>
          </p:cNvSpPr>
          <p:nvPr>
            <p:ph type="body" sz="quarter" idx="28" hasCustomPrompt="1"/>
          </p:nvPr>
        </p:nvSpPr>
        <p:spPr>
          <a:xfrm>
            <a:off x="459104" y="2499301"/>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4" name="Symbol zastępczy tekstu 38"/>
          <p:cNvSpPr>
            <a:spLocks noGrp="1"/>
          </p:cNvSpPr>
          <p:nvPr>
            <p:ph type="body" sz="quarter" idx="29" hasCustomPrompt="1"/>
          </p:nvPr>
        </p:nvSpPr>
        <p:spPr>
          <a:xfrm>
            <a:off x="457184" y="2868978"/>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5" name="Symbol zastępczy tekstu 38"/>
          <p:cNvSpPr>
            <a:spLocks noGrp="1"/>
          </p:cNvSpPr>
          <p:nvPr>
            <p:ph type="body" sz="quarter" idx="30" hasCustomPrompt="1"/>
          </p:nvPr>
        </p:nvSpPr>
        <p:spPr>
          <a:xfrm>
            <a:off x="461024" y="323865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6" name="Symbol zastępczy tekstu 38"/>
          <p:cNvSpPr>
            <a:spLocks noGrp="1"/>
          </p:cNvSpPr>
          <p:nvPr>
            <p:ph type="body" sz="quarter" idx="31" hasCustomPrompt="1"/>
          </p:nvPr>
        </p:nvSpPr>
        <p:spPr>
          <a:xfrm>
            <a:off x="459104" y="360833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7" name="Symbol zastępczy tekstu 38"/>
          <p:cNvSpPr>
            <a:spLocks noGrp="1"/>
          </p:cNvSpPr>
          <p:nvPr>
            <p:ph type="body" sz="quarter" idx="32" hasCustomPrompt="1"/>
          </p:nvPr>
        </p:nvSpPr>
        <p:spPr>
          <a:xfrm>
            <a:off x="462944" y="397800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8" name="Symbol zastępczy tekstu 38"/>
          <p:cNvSpPr>
            <a:spLocks noGrp="1"/>
          </p:cNvSpPr>
          <p:nvPr>
            <p:ph type="body" sz="quarter" idx="33" hasCustomPrompt="1"/>
          </p:nvPr>
        </p:nvSpPr>
        <p:spPr>
          <a:xfrm>
            <a:off x="461024" y="434768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0" name="Tytuł 1"/>
          <p:cNvSpPr>
            <a:spLocks noGrp="1"/>
          </p:cNvSpPr>
          <p:nvPr>
            <p:ph type="title" hasCustomPrompt="1"/>
          </p:nvPr>
        </p:nvSpPr>
        <p:spPr>
          <a:xfrm>
            <a:off x="457200" y="98403"/>
            <a:ext cx="8229600" cy="703463"/>
          </a:xfrm>
        </p:spPr>
        <p:txBody>
          <a:bodyPr/>
          <a:lstStyle>
            <a:lvl1pPr algn="l">
              <a:defRPr/>
            </a:lvl1pPr>
          </a:lstStyle>
          <a:p>
            <a:r>
              <a:rPr lang="pl-PL" dirty="0"/>
              <a:t>AGENDA</a:t>
            </a:r>
            <a:endParaRPr lang="en-US" dirty="0"/>
          </a:p>
        </p:txBody>
      </p:sp>
    </p:spTree>
    <p:extLst>
      <p:ext uri="{BB962C8B-B14F-4D97-AF65-F5344CB8AC3E}">
        <p14:creationId xmlns:p14="http://schemas.microsoft.com/office/powerpoint/2010/main" val="1412855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1600200"/>
            <a:ext cx="8236344" cy="773466"/>
          </a:xfrm>
        </p:spPr>
        <p:txBody>
          <a:bodyPr lIns="0" rIns="0" anchor="b">
            <a:noAutofit/>
          </a:bodyPr>
          <a:lstStyle>
            <a:lvl1pPr algn="l">
              <a:lnSpc>
                <a:spcPct val="80000"/>
              </a:lnSpc>
              <a:defRPr sz="2800" b="1">
                <a:solidFill>
                  <a:schemeClr val="bg1"/>
                </a:solidFill>
              </a:defRPr>
            </a:lvl1pPr>
          </a:lstStyle>
          <a:p>
            <a:r>
              <a:rPr lang="pl-PL" dirty="0"/>
              <a:t>INSERT TITLE (</a:t>
            </a:r>
            <a:r>
              <a:rPr lang="pl-PL" dirty="0" err="1"/>
              <a:t>e.g</a:t>
            </a:r>
            <a:r>
              <a:rPr lang="pl-PL" dirty="0"/>
              <a:t>. THANK YOU!)</a:t>
            </a:r>
          </a:p>
        </p:txBody>
      </p:sp>
      <p:sp>
        <p:nvSpPr>
          <p:cNvPr id="7" name="Podtytuł 2"/>
          <p:cNvSpPr>
            <a:spLocks noGrp="1"/>
          </p:cNvSpPr>
          <p:nvPr>
            <p:ph type="subTitle" idx="1" hasCustomPrompt="1"/>
          </p:nvPr>
        </p:nvSpPr>
        <p:spPr>
          <a:xfrm>
            <a:off x="457200" y="3810975"/>
            <a:ext cx="2870200" cy="1211875"/>
          </a:xfrm>
        </p:spPr>
        <p:txBody>
          <a:bodyPr lIns="0" tIns="0" rIns="0" bIns="0">
            <a:normAutofit/>
          </a:bodyPr>
          <a:lstStyle>
            <a:lvl1pPr marL="0" indent="0" algn="l">
              <a:spcBef>
                <a:spcPts val="168"/>
              </a:spcBef>
              <a:buNone/>
              <a:defRPr sz="1000" b="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431268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2 ">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199" y="1600200"/>
            <a:ext cx="8236347" cy="773466"/>
          </a:xfrm>
        </p:spPr>
        <p:txBody>
          <a:bodyPr lIns="0" rIns="0" anchor="b">
            <a:noAutofit/>
          </a:bodyPr>
          <a:lstStyle>
            <a:lvl1pPr algn="l">
              <a:lnSpc>
                <a:spcPct val="80000"/>
              </a:lnSpc>
              <a:defRPr sz="2800" b="1">
                <a:solidFill>
                  <a:schemeClr val="tx1"/>
                </a:solidFill>
              </a:defRPr>
            </a:lvl1pPr>
          </a:lstStyle>
          <a:p>
            <a:r>
              <a:rPr lang="pl-PL" dirty="0"/>
              <a:t>INSERT TITLE </a:t>
            </a:r>
            <a:br>
              <a:rPr lang="pl-PL" dirty="0"/>
            </a:br>
            <a:r>
              <a:rPr lang="pl-PL" dirty="0"/>
              <a:t>(</a:t>
            </a:r>
            <a:r>
              <a:rPr lang="pl-PL" dirty="0" err="1"/>
              <a:t>e.g</a:t>
            </a:r>
            <a:r>
              <a:rPr lang="pl-PL" dirty="0"/>
              <a:t>. THANK YOU!)</a:t>
            </a:r>
          </a:p>
        </p:txBody>
      </p:sp>
      <p:sp>
        <p:nvSpPr>
          <p:cNvPr id="8" name="Podtytuł 2"/>
          <p:cNvSpPr>
            <a:spLocks noGrp="1"/>
          </p:cNvSpPr>
          <p:nvPr>
            <p:ph type="subTitle" idx="1" hasCustomPrompt="1"/>
          </p:nvPr>
        </p:nvSpPr>
        <p:spPr>
          <a:xfrm>
            <a:off x="457200" y="3810975"/>
            <a:ext cx="2870200" cy="1211875"/>
          </a:xfrm>
        </p:spPr>
        <p:txBody>
          <a:bodyPr lIns="0" tIns="0" rIns="0" bIns="0">
            <a:noAutofit/>
          </a:bodyPr>
          <a:lstStyle>
            <a:lvl1pPr marL="0" indent="0" algn="l">
              <a:spcBef>
                <a:spcPts val="168"/>
              </a:spcBef>
              <a:buNone/>
              <a:defRPr sz="1000" b="0" baseline="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87230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 </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Tree>
    <p:extLst>
      <p:ext uri="{BB962C8B-B14F-4D97-AF65-F5344CB8AC3E}">
        <p14:creationId xmlns:p14="http://schemas.microsoft.com/office/powerpoint/2010/main" val="3595966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
        <p:nvSpPr>
          <p:cNvPr id="6"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a:t>
            </a:r>
          </a:p>
        </p:txBody>
      </p:sp>
      <p:pic>
        <p:nvPicPr>
          <p:cNvPr id="8" name="Obraz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6392583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 Thank you and soci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Prostokąt 14"/>
          <p:cNvSpPr/>
          <p:nvPr userDrawn="1"/>
        </p:nvSpPr>
        <p:spPr>
          <a:xfrm>
            <a:off x="0" y="0"/>
            <a:ext cx="9144000" cy="5143500"/>
          </a:xfrm>
          <a:prstGeom prst="rect">
            <a:avLst/>
          </a:prstGeom>
          <a:solidFill>
            <a:schemeClr val="tx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Tytuł 1"/>
          <p:cNvSpPr>
            <a:spLocks noGrp="1"/>
          </p:cNvSpPr>
          <p:nvPr>
            <p:ph type="ctrTitle" hasCustomPrompt="1"/>
          </p:nvPr>
        </p:nvSpPr>
        <p:spPr>
          <a:xfrm>
            <a:off x="2066925" y="1335547"/>
            <a:ext cx="5010150" cy="773466"/>
          </a:xfrm>
        </p:spPr>
        <p:txBody>
          <a:bodyPr anchor="b">
            <a:noAutofit/>
          </a:bodyPr>
          <a:lstStyle>
            <a:lvl1pPr algn="ctr">
              <a:lnSpc>
                <a:spcPct val="80000"/>
              </a:lnSpc>
              <a:defRPr sz="2800" b="1">
                <a:solidFill>
                  <a:schemeClr val="bg1"/>
                </a:solidFill>
              </a:defRPr>
            </a:lvl1pPr>
          </a:lstStyle>
          <a:p>
            <a:r>
              <a:rPr lang="pl-PL" dirty="0"/>
              <a:t>INSERT TITLE </a:t>
            </a:r>
            <a:br>
              <a:rPr lang="pl-PL" dirty="0"/>
            </a:br>
            <a:r>
              <a:rPr lang="pl-PL" dirty="0"/>
              <a:t>(</a:t>
            </a:r>
            <a:r>
              <a:rPr lang="pl-PL" dirty="0" err="1"/>
              <a:t>e.g</a:t>
            </a:r>
            <a:r>
              <a:rPr lang="pl-PL" dirty="0"/>
              <a:t>. THANK YOU!)</a:t>
            </a:r>
          </a:p>
        </p:txBody>
      </p:sp>
      <p:sp>
        <p:nvSpPr>
          <p:cNvPr id="13" name="Symbol zastępczy tekstu 12"/>
          <p:cNvSpPr>
            <a:spLocks noGrp="1"/>
          </p:cNvSpPr>
          <p:nvPr>
            <p:ph type="body" sz="quarter" idx="10" hasCustomPrompt="1"/>
          </p:nvPr>
        </p:nvSpPr>
        <p:spPr>
          <a:xfrm>
            <a:off x="2066925" y="2108660"/>
            <a:ext cx="5010150" cy="509166"/>
          </a:xfrm>
        </p:spPr>
        <p:txBody>
          <a:bodyPr vert="horz" lIns="91440" tIns="45720" rIns="91440" bIns="45720" rtlCol="0" anchor="t">
            <a:noAutofit/>
          </a:bodyPr>
          <a:lstStyle>
            <a:lvl1pPr marL="0" marR="0" indent="0" algn="ctr" defTabSz="457200" rtl="0" eaLnBrk="1" fontAlgn="auto" latinLnBrk="0" hangingPunct="1">
              <a:lnSpc>
                <a:spcPct val="80000"/>
              </a:lnSpc>
              <a:spcBef>
                <a:spcPct val="0"/>
              </a:spcBef>
              <a:spcAft>
                <a:spcPts val="0"/>
              </a:spcAft>
              <a:buClrTx/>
              <a:buSzTx/>
              <a:buFontTx/>
              <a:buNone/>
              <a:tabLst/>
              <a:defRPr kumimoji="0" lang="pl-PL" sz="1800" b="0" i="0" u="none" strike="noStrike" kern="1200" cap="none" spc="0" normalizeH="0" baseline="0" noProof="0">
                <a:ln>
                  <a:noFill/>
                </a:ln>
                <a:solidFill>
                  <a:schemeClr val="tx2"/>
                </a:solidFill>
                <a:effectLst/>
                <a:uLnTx/>
                <a:uFillTx/>
                <a:latin typeface="+mj-lt"/>
                <a:ea typeface="+mj-ea"/>
                <a:cs typeface="+mj-cs"/>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a:t>INSERT SUBTITLE </a:t>
            </a:r>
            <a:br>
              <a:rPr lang="pl-PL" dirty="0"/>
            </a:br>
            <a:r>
              <a:rPr lang="pl-PL" dirty="0"/>
              <a:t>(</a:t>
            </a:r>
            <a:r>
              <a:rPr lang="pl-PL" dirty="0" err="1"/>
              <a:t>e.g</a:t>
            </a:r>
            <a:r>
              <a:rPr lang="pl-PL" dirty="0"/>
              <a:t>. </a:t>
            </a:r>
            <a:r>
              <a:rPr lang="pl-PL" dirty="0" err="1"/>
              <a:t>Questions</a:t>
            </a:r>
            <a:r>
              <a:rPr lang="pl-PL" dirty="0"/>
              <a:t>?)</a:t>
            </a:r>
          </a:p>
          <a:p>
            <a:pPr marL="0" marR="0" lvl="0" indent="0" algn="ctr" defTabSz="457200" rtl="0" eaLnBrk="1" fontAlgn="auto" latinLnBrk="0" hangingPunct="1">
              <a:lnSpc>
                <a:spcPct val="80000"/>
              </a:lnSpc>
              <a:spcBef>
                <a:spcPct val="0"/>
              </a:spcBef>
              <a:spcAft>
                <a:spcPts val="0"/>
              </a:spcAft>
              <a:buClrTx/>
              <a:buSzTx/>
              <a:buFontTx/>
              <a:buNone/>
              <a:tabLst/>
              <a:defRPr/>
            </a:pPr>
            <a:endParaRPr lang="pl-PL" dirty="0"/>
          </a:p>
        </p:txBody>
      </p:sp>
      <p:sp>
        <p:nvSpPr>
          <p:cNvPr id="23" name="Prostokąt 22"/>
          <p:cNvSpPr/>
          <p:nvPr userDrawn="1"/>
        </p:nvSpPr>
        <p:spPr>
          <a:xfrm>
            <a:off x="0" y="3893770"/>
            <a:ext cx="9144000" cy="12497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4" name="Symbol zastępczy tekstu 12"/>
          <p:cNvSpPr>
            <a:spLocks noGrp="1"/>
          </p:cNvSpPr>
          <p:nvPr>
            <p:ph type="body" sz="quarter" idx="11" hasCustomPrompt="1"/>
          </p:nvPr>
        </p:nvSpPr>
        <p:spPr>
          <a:xfrm>
            <a:off x="765130"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facebook.com</a:t>
            </a:r>
            <a:r>
              <a:rPr lang="pl-PL" dirty="0"/>
              <a:t>/</a:t>
            </a:r>
            <a:r>
              <a:rPr lang="pl-PL" dirty="0" err="1"/>
              <a:t>comarcherp</a:t>
            </a:r>
            <a:endParaRPr lang="pl-PL" dirty="0"/>
          </a:p>
        </p:txBody>
      </p:sp>
      <p:pic>
        <p:nvPicPr>
          <p:cNvPr id="25" name="Picture 6" descr="C:\Users\Dominik\Downloads\Social_Icons\faceboo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7958" y="4329978"/>
            <a:ext cx="327172" cy="327172"/>
          </a:xfrm>
          <a:prstGeom prst="rect">
            <a:avLst/>
          </a:prstGeom>
          <a:noFill/>
        </p:spPr>
      </p:pic>
      <p:sp>
        <p:nvSpPr>
          <p:cNvPr id="26" name="Symbol zastępczy tekstu 12"/>
          <p:cNvSpPr>
            <a:spLocks noGrp="1"/>
          </p:cNvSpPr>
          <p:nvPr>
            <p:ph type="body" sz="quarter" idx="12" hasCustomPrompt="1"/>
          </p:nvPr>
        </p:nvSpPr>
        <p:spPr>
          <a:xfrm>
            <a:off x="3698148"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twitter.com</a:t>
            </a:r>
            <a:r>
              <a:rPr lang="pl-PL" dirty="0"/>
              <a:t>/</a:t>
            </a:r>
            <a:r>
              <a:rPr lang="pl-PL" dirty="0" err="1"/>
              <a:t>comarcherp</a:t>
            </a:r>
            <a:endParaRPr lang="pl-PL" dirty="0"/>
          </a:p>
        </p:txBody>
      </p:sp>
      <p:pic>
        <p:nvPicPr>
          <p:cNvPr id="28" name="Picture 4" descr="C:\Users\Dominik\Downloads\Social_Icons\twitter.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370976" y="4329978"/>
            <a:ext cx="327172" cy="327172"/>
          </a:xfrm>
          <a:prstGeom prst="rect">
            <a:avLst/>
          </a:prstGeom>
          <a:noFill/>
        </p:spPr>
      </p:pic>
      <p:sp>
        <p:nvSpPr>
          <p:cNvPr id="29" name="Symbol zastępczy tekstu 12"/>
          <p:cNvSpPr>
            <a:spLocks noGrp="1"/>
          </p:cNvSpPr>
          <p:nvPr>
            <p:ph type="body" sz="quarter" idx="13" hasCustomPrompt="1"/>
          </p:nvPr>
        </p:nvSpPr>
        <p:spPr>
          <a:xfrm>
            <a:off x="7043863"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youtube.com</a:t>
            </a:r>
            <a:r>
              <a:rPr lang="pl-PL" dirty="0"/>
              <a:t>/</a:t>
            </a:r>
            <a:r>
              <a:rPr lang="pl-PL" dirty="0" err="1"/>
              <a:t>comarcherp</a:t>
            </a:r>
            <a:endParaRPr lang="pl-PL" dirty="0"/>
          </a:p>
        </p:txBody>
      </p:sp>
      <p:pic>
        <p:nvPicPr>
          <p:cNvPr id="33" name="Picture 5" descr="C:\Users\Dominik\Downloads\Social_Icons\youtube.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6716691" y="4329978"/>
            <a:ext cx="327172" cy="327172"/>
          </a:xfrm>
          <a:prstGeom prst="rect">
            <a:avLst/>
          </a:prstGeom>
          <a:noFill/>
        </p:spPr>
      </p:pic>
      <p:pic>
        <p:nvPicPr>
          <p:cNvPr id="14" name="Obraz 13"/>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Prostokąt 15"/>
          <p:cNvSpPr/>
          <p:nvPr userDrawn="1"/>
        </p:nvSpPr>
        <p:spPr>
          <a:xfrm flipV="1">
            <a:off x="0" y="384805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35959662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p:txBody>
          <a:bodyPr/>
          <a:lstStyle/>
          <a:p>
            <a:fld id="{7B8251FA-B547-45C0-B343-A5AA8D08957D}" type="datetimeFigureOut">
              <a:rPr lang="pl-PL" smtClean="0"/>
              <a:t>14.09.2023</a:t>
            </a:fld>
            <a:endParaRPr lang="pl-PL"/>
          </a:p>
        </p:txBody>
      </p:sp>
      <p:sp>
        <p:nvSpPr>
          <p:cNvPr id="12" name="Slide Number Placeholder 11"/>
          <p:cNvSpPr>
            <a:spLocks noGrp="1"/>
          </p:cNvSpPr>
          <p:nvPr>
            <p:ph type="sldNum" sz="quarter" idx="11"/>
          </p:nvPr>
        </p:nvSpPr>
        <p:spPr/>
        <p:txBody>
          <a:bodyPr/>
          <a:lstStyle/>
          <a:p>
            <a:fld id="{83893E4B-A9E3-4423-863F-C83B4F1B42D7}" type="slidenum">
              <a:rPr lang="pl-PL" smtClean="0"/>
              <a:t>‹#›</a:t>
            </a:fld>
            <a:endParaRPr lang="pl-PL"/>
          </a:p>
        </p:txBody>
      </p:sp>
      <p:sp>
        <p:nvSpPr>
          <p:cNvPr id="13" name="Footer Placeholder 12"/>
          <p:cNvSpPr>
            <a:spLocks noGrp="1"/>
          </p:cNvSpPr>
          <p:nvPr>
            <p:ph type="ftr" sz="quarter" idx="12"/>
          </p:nvPr>
        </p:nvSpPr>
        <p:spPr/>
        <p:txBody>
          <a:bodyPr/>
          <a:lstStyle/>
          <a:p>
            <a:endParaRPr lang="pl-PL"/>
          </a:p>
        </p:txBody>
      </p:sp>
    </p:spTree>
    <p:extLst>
      <p:ext uri="{BB962C8B-B14F-4D97-AF65-F5344CB8AC3E}">
        <p14:creationId xmlns:p14="http://schemas.microsoft.com/office/powerpoint/2010/main" val="128624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Tytuł 1"/>
          <p:cNvSpPr>
            <a:spLocks noGrp="1"/>
          </p:cNvSpPr>
          <p:nvPr>
            <p:ph type="ctrTitle" hasCustomPrompt="1"/>
          </p:nvPr>
        </p:nvSpPr>
        <p:spPr>
          <a:xfrm>
            <a:off x="641350" y="2568574"/>
            <a:ext cx="7861300" cy="386116"/>
          </a:xfrm>
        </p:spPr>
        <p:txBody>
          <a:bodyPr anchor="b">
            <a:noAutofit/>
          </a:bodyPr>
          <a:lstStyle>
            <a:lvl1pPr algn="ctr">
              <a:lnSpc>
                <a:spcPct val="80000"/>
              </a:lnSpc>
              <a:defRPr sz="1600" b="1" baseline="0">
                <a:solidFill>
                  <a:srgbClr val="009DE0"/>
                </a:solidFill>
              </a:defRPr>
            </a:lvl1pPr>
          </a:lstStyle>
          <a:p>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8" name="Podtytuł 2"/>
          <p:cNvSpPr>
            <a:spLocks noGrp="1"/>
          </p:cNvSpPr>
          <p:nvPr>
            <p:ph type="subTitle" idx="1" hasCustomPrompt="1"/>
          </p:nvPr>
        </p:nvSpPr>
        <p:spPr>
          <a:xfrm>
            <a:off x="641350" y="2971386"/>
            <a:ext cx="7861300" cy="335575"/>
          </a:xfrm>
        </p:spPr>
        <p:txBody>
          <a:bodyPr>
            <a:normAutofit/>
          </a:bodyPr>
          <a:lstStyle>
            <a:lvl1pPr marL="0" indent="0" algn="ctr">
              <a:buNone/>
              <a:defRPr sz="1300" b="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a:t>
            </a:r>
            <a:r>
              <a:rPr lang="pl-PL" dirty="0" err="1"/>
              <a:t>your</a:t>
            </a:r>
            <a:r>
              <a:rPr lang="pl-PL" dirty="0"/>
              <a:t> </a:t>
            </a:r>
            <a:r>
              <a:rPr lang="pl-PL" dirty="0" err="1"/>
              <a:t>position</a:t>
            </a:r>
            <a:endParaRPr lang="pl-PL" dirty="0"/>
          </a:p>
        </p:txBody>
      </p:sp>
      <p:sp>
        <p:nvSpPr>
          <p:cNvPr id="19" name="Symbol zastępczy tekstu 8"/>
          <p:cNvSpPr>
            <a:spLocks noGrp="1"/>
          </p:cNvSpPr>
          <p:nvPr>
            <p:ph type="body" sz="quarter" idx="11" hasCustomPrompt="1"/>
          </p:nvPr>
        </p:nvSpPr>
        <p:spPr>
          <a:xfrm>
            <a:off x="641350" y="3340100"/>
            <a:ext cx="7861300" cy="1098550"/>
          </a:xfrm>
        </p:spPr>
        <p:txBody>
          <a:bodyPr>
            <a:noAutofit/>
          </a:bodyPr>
          <a:lstStyle>
            <a:lvl1pPr marL="0" indent="0" algn="ctr">
              <a:buNone/>
              <a:defRPr lang="pl-PL" sz="1000" b="0" kern="1200" baseline="0" dirty="0" smtClean="0">
                <a:solidFill>
                  <a:schemeClr val="bg2">
                    <a:lumMod val="10000"/>
                  </a:schemeClr>
                </a:solidFill>
                <a:latin typeface="+mn-lt"/>
                <a:ea typeface="+mn-ea"/>
                <a:cs typeface="+mn-cs"/>
              </a:defRPr>
            </a:lvl1pPr>
            <a:lvl2pPr marL="457200" indent="0">
              <a:buNone/>
              <a:defRPr sz="900">
                <a:solidFill>
                  <a:srgbClr val="FFFFFF"/>
                </a:solidFill>
              </a:defRPr>
            </a:lvl2pPr>
            <a:lvl3pPr marL="914400" indent="0">
              <a:buNone/>
              <a:defRPr sz="900">
                <a:solidFill>
                  <a:srgbClr val="FFFFFF"/>
                </a:solidFill>
              </a:defRPr>
            </a:lvl3pPr>
            <a:lvl4pPr marL="1371600" indent="0">
              <a:buNone/>
              <a:defRPr sz="900">
                <a:solidFill>
                  <a:srgbClr val="FFFFFF"/>
                </a:solidFill>
              </a:defRPr>
            </a:lvl4pPr>
            <a:lvl5pPr marL="1828800" indent="0">
              <a:buNone/>
              <a:defRPr sz="900">
                <a:solidFill>
                  <a:srgbClr val="FFFFFF"/>
                </a:solidFill>
              </a:defRPr>
            </a:lvl5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137133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fi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9" name="Prostokąt 28"/>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chemeClr val="bg1">
                    <a:lumMod val="75000"/>
                  </a:schemeClr>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4" name="Symbol zastępczy obrazu 3"/>
          <p:cNvSpPr>
            <a:spLocks noGrp="1"/>
          </p:cNvSpPr>
          <p:nvPr>
            <p:ph type="pic" sz="quarter" idx="32" hasCustomPrompt="1"/>
          </p:nvPr>
        </p:nvSpPr>
        <p:spPr>
          <a:xfrm>
            <a:off x="714348"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5" name="Symbol zastępczy obrazu 3"/>
          <p:cNvSpPr>
            <a:spLocks noGrp="1"/>
          </p:cNvSpPr>
          <p:nvPr>
            <p:ph type="pic" sz="quarter" idx="33" hasCustomPrompt="1"/>
          </p:nvPr>
        </p:nvSpPr>
        <p:spPr>
          <a:xfrm>
            <a:off x="6794500"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marR="0" indent="0" algn="ctr" defTabSz="457200" rtl="0" eaLnBrk="1" fontAlgn="auto" latinLnBrk="0" hangingPunct="1">
              <a:lnSpc>
                <a:spcPct val="100000"/>
              </a:lnSpc>
              <a:spcBef>
                <a:spcPct val="20000"/>
              </a:spcBef>
              <a:spcAft>
                <a:spcPts val="0"/>
              </a:spcAft>
              <a:buClrTx/>
              <a:buSzTx/>
              <a:buFont typeface="Wingdings" charset="2"/>
              <a:buNone/>
              <a:tabLst/>
              <a:defRPr lang="pl-PL" sz="1600" dirty="0">
                <a:solidFill>
                  <a:srgbClr val="BFBFBF"/>
                </a:solidFill>
              </a:defRPr>
            </a:lvl1pPr>
          </a:lstStyle>
          <a:p>
            <a:r>
              <a:rPr lang="pl-PL" dirty="0"/>
              <a:t>PICTURE</a:t>
            </a:r>
          </a:p>
        </p:txBody>
      </p:sp>
      <p:sp>
        <p:nvSpPr>
          <p:cNvPr id="37" name="Symbol zastępczy tekstu 6"/>
          <p:cNvSpPr>
            <a:spLocks noGrp="1"/>
          </p:cNvSpPr>
          <p:nvPr>
            <p:ph type="body" sz="quarter" idx="16" hasCustomPrompt="1"/>
          </p:nvPr>
        </p:nvSpPr>
        <p:spPr>
          <a:xfrm>
            <a:off x="723900" y="2663026"/>
            <a:ext cx="1638300" cy="285750"/>
          </a:xfrm>
        </p:spPr>
        <p:txBody>
          <a:bodyPr anchor="t">
            <a:noAutofit/>
          </a:bodyPr>
          <a:lstStyle>
            <a:lvl1pPr marL="0" indent="0" algn="ctr" defTabSz="457200" rtl="0" eaLnBrk="1" latinLnBrk="0" hangingPunct="1">
              <a:lnSpc>
                <a:spcPct val="80000"/>
              </a:lnSpc>
              <a:spcBef>
                <a:spcPct val="0"/>
              </a:spcBef>
              <a:buNone/>
              <a:defRPr lang="pl-PL" sz="1600" b="1" kern="1200" baseline="0" dirty="0">
                <a:solidFill>
                  <a:srgbClr val="009DE0"/>
                </a:solidFill>
                <a:latin typeface="+mj-lt"/>
                <a:ea typeface="+mj-ea"/>
                <a:cs typeface="+mj-cs"/>
              </a:defRPr>
            </a:lvl1pPr>
          </a:lstStyle>
          <a:p>
            <a:pPr lvl="0"/>
            <a:r>
              <a:rPr lang="pl-PL" dirty="0"/>
              <a:t>Insert </a:t>
            </a:r>
            <a:r>
              <a:rPr lang="pl-PL" dirty="0" err="1"/>
              <a:t>name</a:t>
            </a:r>
            <a:endParaRPr lang="pl-PL" dirty="0"/>
          </a:p>
        </p:txBody>
      </p:sp>
      <p:sp>
        <p:nvSpPr>
          <p:cNvPr id="38" name="Symbol zastępczy tekstu 6"/>
          <p:cNvSpPr>
            <a:spLocks noGrp="1"/>
          </p:cNvSpPr>
          <p:nvPr>
            <p:ph type="body" sz="quarter" idx="17" hasCustomPrompt="1"/>
          </p:nvPr>
        </p:nvSpPr>
        <p:spPr>
          <a:xfrm>
            <a:off x="723900"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39" name="Symbol zastępczy tekstu 6"/>
          <p:cNvSpPr>
            <a:spLocks noGrp="1"/>
          </p:cNvSpPr>
          <p:nvPr>
            <p:ph type="body" sz="quarter" idx="18" hasCustomPrompt="1"/>
          </p:nvPr>
        </p:nvSpPr>
        <p:spPr>
          <a:xfrm>
            <a:off x="723900"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0" name="Symbol zastępczy tekstu 6"/>
          <p:cNvSpPr>
            <a:spLocks noGrp="1"/>
          </p:cNvSpPr>
          <p:nvPr>
            <p:ph type="body" sz="quarter" idx="20" hasCustomPrompt="1"/>
          </p:nvPr>
        </p:nvSpPr>
        <p:spPr>
          <a:xfrm>
            <a:off x="3768438"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1" name="Symbol zastępczy tekstu 6"/>
          <p:cNvSpPr>
            <a:spLocks noGrp="1"/>
          </p:cNvSpPr>
          <p:nvPr>
            <p:ph type="body" sz="quarter" idx="21" hasCustomPrompt="1"/>
          </p:nvPr>
        </p:nvSpPr>
        <p:spPr>
          <a:xfrm>
            <a:off x="3768438" y="3034066"/>
            <a:ext cx="1638300" cy="161006"/>
          </a:xfrm>
        </p:spPr>
        <p:txBody>
          <a:bodyPr anchor="ctr">
            <a:noAutofit/>
          </a:bodyPr>
          <a:lstStyle>
            <a:lvl1pPr marL="0" indent="0" algn="ctr" defTabSz="457200" rtl="0" eaLnBrk="1" latinLnBrk="0" hangingPunct="1">
              <a:spcBef>
                <a:spcPct val="20000"/>
              </a:spcBef>
              <a:buFont typeface="Wingdings" charset="2"/>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2" name="Symbol zastępczy tekstu 6"/>
          <p:cNvSpPr>
            <a:spLocks noGrp="1"/>
          </p:cNvSpPr>
          <p:nvPr>
            <p:ph type="body" sz="quarter" idx="22" hasCustomPrompt="1"/>
          </p:nvPr>
        </p:nvSpPr>
        <p:spPr>
          <a:xfrm>
            <a:off x="3768438"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3" name="Symbol zastępczy tekstu 6"/>
          <p:cNvSpPr>
            <a:spLocks noGrp="1"/>
          </p:cNvSpPr>
          <p:nvPr>
            <p:ph type="body" sz="quarter" idx="24" hasCustomPrompt="1"/>
          </p:nvPr>
        </p:nvSpPr>
        <p:spPr>
          <a:xfrm>
            <a:off x="6806823"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4" name="Symbol zastępczy tekstu 6"/>
          <p:cNvSpPr>
            <a:spLocks noGrp="1"/>
          </p:cNvSpPr>
          <p:nvPr>
            <p:ph type="body" sz="quarter" idx="25" hasCustomPrompt="1"/>
          </p:nvPr>
        </p:nvSpPr>
        <p:spPr>
          <a:xfrm>
            <a:off x="6806823"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5" name="Symbol zastępczy tekstu 6"/>
          <p:cNvSpPr>
            <a:spLocks noGrp="1"/>
          </p:cNvSpPr>
          <p:nvPr>
            <p:ph type="body" sz="quarter" idx="26" hasCustomPrompt="1"/>
          </p:nvPr>
        </p:nvSpPr>
        <p:spPr>
          <a:xfrm>
            <a:off x="6806823"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280941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457200" y="117756"/>
            <a:ext cx="8229600" cy="684110"/>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7" name="Obraz 6" descr="logo_client.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80731" y="95656"/>
            <a:ext cx="1412419" cy="706210"/>
          </a:xfrm>
          <a:prstGeom prst="rect">
            <a:avLst/>
          </a:prstGeom>
        </p:spPr>
      </p:pic>
      <p:sp>
        <p:nvSpPr>
          <p:cNvPr id="8"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pPr marL="0" lvl="0" indent="0" algn="l">
              <a:spcBef>
                <a:spcPct val="20000"/>
              </a:spcBef>
              <a:buFont typeface="Arial"/>
            </a:pPr>
            <a:r>
              <a:rPr lang="pl-PL" dirty="0"/>
              <a:t>INSERT </a:t>
            </a:r>
            <a:r>
              <a:rPr lang="pl-PL" dirty="0" err="1"/>
              <a:t>TITLE</a:t>
            </a:r>
            <a:endParaRPr lang="pl-PL" dirty="0"/>
          </a:p>
        </p:txBody>
      </p:sp>
      <p:sp>
        <p:nvSpPr>
          <p:cNvPr id="3" name="Symbol zastępczy teks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7" name="Symbol zastępczy stopki 4"/>
          <p:cNvSpPr>
            <a:spLocks noGrp="1"/>
          </p:cNvSpPr>
          <p:nvPr>
            <p:ph type="ftr" sz="quarter" idx="3"/>
          </p:nvPr>
        </p:nvSpPr>
        <p:spPr>
          <a:xfrm>
            <a:off x="1676400" y="4767263"/>
            <a:ext cx="5118100" cy="273844"/>
          </a:xfrm>
          <a:prstGeom prst="rect">
            <a:avLst/>
          </a:prstGeom>
        </p:spPr>
        <p:txBody>
          <a:bodyPr/>
          <a:lstStyle>
            <a:lvl1pPr algn="l">
              <a:defRPr sz="1050"/>
            </a:lvl1pPr>
          </a:lstStyle>
          <a:p>
            <a:r>
              <a:rPr lang="pl-PL" dirty="0" err="1"/>
              <a:t>Footer</a:t>
            </a:r>
            <a:endParaRPr lang="pl-PL" dirty="0"/>
          </a:p>
        </p:txBody>
      </p:sp>
      <p:sp>
        <p:nvSpPr>
          <p:cNvPr id="9" name="Symbol zastępczy numeru slajdu 5"/>
          <p:cNvSpPr>
            <a:spLocks noGrp="1"/>
          </p:cNvSpPr>
          <p:nvPr>
            <p:ph type="sldNum" sz="quarter" idx="4"/>
          </p:nvPr>
        </p:nvSpPr>
        <p:spPr>
          <a:xfrm>
            <a:off x="8274050" y="4822826"/>
            <a:ext cx="412749" cy="196850"/>
          </a:xfrm>
          <a:prstGeom prst="rect">
            <a:avLst/>
          </a:prstGeom>
          <a:solidFill>
            <a:schemeClr val="accent3"/>
          </a:solid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Tree>
    <p:extLst>
      <p:ext uri="{BB962C8B-B14F-4D97-AF65-F5344CB8AC3E}">
        <p14:creationId xmlns:p14="http://schemas.microsoft.com/office/powerpoint/2010/main" val="492589911"/>
      </p:ext>
    </p:extLst>
  </p:cSld>
  <p:clrMap bg1="lt1" tx1="dk1" bg2="lt2" tx2="dk2" accent1="accent1" accent2="accent2" accent3="accent3" accent4="accent4" accent5="accent5" accent6="accent6" hlink="hlink" folHlink="folHlink"/>
  <p:sldLayoutIdLst>
    <p:sldLayoutId id="2147483649" r:id="rId1"/>
    <p:sldLayoutId id="2147483798" r:id="rId2"/>
    <p:sldLayoutId id="2147483672" r:id="rId3"/>
    <p:sldLayoutId id="2147483778" r:id="rId4"/>
    <p:sldLayoutId id="2147483791" r:id="rId5"/>
    <p:sldLayoutId id="2147483666" r:id="rId6"/>
    <p:sldLayoutId id="2147483794" r:id="rId7"/>
    <p:sldLayoutId id="2147483650" r:id="rId8"/>
    <p:sldLayoutId id="2147483796" r:id="rId9"/>
    <p:sldLayoutId id="2147483782" r:id="rId10"/>
    <p:sldLayoutId id="2147483664" r:id="rId11"/>
    <p:sldLayoutId id="2147483739" r:id="rId12"/>
    <p:sldLayoutId id="2147483738" r:id="rId13"/>
    <p:sldLayoutId id="2147483693" r:id="rId14"/>
    <p:sldLayoutId id="2147483695" r:id="rId15"/>
    <p:sldLayoutId id="2147483691" r:id="rId16"/>
    <p:sldLayoutId id="2147483787" r:id="rId17"/>
    <p:sldLayoutId id="2147483784" r:id="rId18"/>
    <p:sldLayoutId id="2147483789" r:id="rId19"/>
    <p:sldLayoutId id="2147483783" r:id="rId20"/>
    <p:sldLayoutId id="2147483788" r:id="rId21"/>
    <p:sldLayoutId id="2147483703" r:id="rId22"/>
    <p:sldLayoutId id="2147483681" r:id="rId23"/>
    <p:sldLayoutId id="2147483799" r:id="rId24"/>
    <p:sldLayoutId id="2147483779" r:id="rId25"/>
    <p:sldLayoutId id="2147483800" r:id="rId26"/>
    <p:sldLayoutId id="2147483683" r:id="rId27"/>
    <p:sldLayoutId id="2147483801" r:id="rId28"/>
    <p:sldLayoutId id="2147483745" r:id="rId29"/>
    <p:sldLayoutId id="2147483802" r:id="rId30"/>
    <p:sldLayoutId id="2147483684" r:id="rId31"/>
    <p:sldLayoutId id="2147483803" r:id="rId32"/>
    <p:sldLayoutId id="2147483772" r:id="rId33"/>
    <p:sldLayoutId id="2147483773" r:id="rId34"/>
    <p:sldLayoutId id="2147483774" r:id="rId35"/>
    <p:sldLayoutId id="2147483726" r:id="rId36"/>
    <p:sldLayoutId id="2147483677" r:id="rId37"/>
    <p:sldLayoutId id="2147483706" r:id="rId38"/>
    <p:sldLayoutId id="2147483680" r:id="rId39"/>
    <p:sldLayoutId id="2147483702" r:id="rId40"/>
    <p:sldLayoutId id="2147483712" r:id="rId41"/>
    <p:sldLayoutId id="2147483786" r:id="rId42"/>
    <p:sldLayoutId id="2147483785" r:id="rId43"/>
    <p:sldLayoutId id="2147483741" r:id="rId44"/>
    <p:sldLayoutId id="2147483717" r:id="rId45"/>
    <p:sldLayoutId id="2147483718" r:id="rId46"/>
    <p:sldLayoutId id="2147483719" r:id="rId47"/>
    <p:sldLayoutId id="2147483723" r:id="rId48"/>
    <p:sldLayoutId id="2147483795" r:id="rId49"/>
    <p:sldLayoutId id="2147483668" r:id="rId50"/>
    <p:sldLayoutId id="2147483770" r:id="rId51"/>
    <p:sldLayoutId id="2147483678" r:id="rId52"/>
    <p:sldLayoutId id="2147483679" r:id="rId53"/>
    <p:sldLayoutId id="2147483737" r:id="rId54"/>
    <p:sldLayoutId id="2147483804" r:id="rId55"/>
  </p:sldLayoutIdLst>
  <p:txStyles>
    <p:titleStyle>
      <a:lvl1pPr algn="ctr" defTabSz="457200" rtl="0" eaLnBrk="1" latinLnBrk="0" hangingPunct="1">
        <a:spcBef>
          <a:spcPct val="0"/>
        </a:spcBef>
        <a:buNone/>
        <a:defRPr lang="pl-PL" sz="2000" b="1" kern="1200" baseline="0" dirty="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lang="pl-PL" sz="1800" b="1" kern="1200" smtClean="0">
          <a:solidFill>
            <a:schemeClr val="accent1"/>
          </a:solidFill>
          <a:latin typeface="+mn-lt"/>
          <a:ea typeface="+mn-ea"/>
          <a:cs typeface="+mn-cs"/>
        </a:defRPr>
      </a:lvl1pPr>
      <a:lvl2pPr marL="742950" indent="-285750" algn="l" defTabSz="457200" rtl="0" eaLnBrk="1" latinLnBrk="0" hangingPunct="1">
        <a:spcBef>
          <a:spcPct val="20000"/>
        </a:spcBef>
        <a:buFont typeface="Wingdings" charset="2"/>
        <a:buChar char="§"/>
        <a:defRPr lang="pl-PL" sz="1600" kern="1200" baseline="0" smtClean="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lang="pl-PL" sz="1400" kern="1200" baseline="0" smtClean="0">
          <a:solidFill>
            <a:schemeClr val="tx1"/>
          </a:solidFill>
          <a:latin typeface="+mn-lt"/>
          <a:ea typeface="+mn-ea"/>
          <a:cs typeface="+mn-cs"/>
        </a:defRPr>
      </a:lvl3pPr>
      <a:lvl4pPr marL="1600200" indent="-228600" algn="l" defTabSz="457200" rtl="0" eaLnBrk="1" latinLnBrk="0" hangingPunct="1">
        <a:spcBef>
          <a:spcPct val="20000"/>
        </a:spcBef>
        <a:buFont typeface="Wingdings" charset="2"/>
        <a:buChar char="§"/>
        <a:defRPr lang="pl-PL" sz="1200" kern="1200" smtClean="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lang="pl-PL" sz="12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5.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xml"/><Relationship Id="rId1" Type="http://schemas.openxmlformats.org/officeDocument/2006/relationships/slideLayout" Target="../slideLayouts/slideLayout50.xml"/><Relationship Id="rId4" Type="http://schemas.openxmlformats.org/officeDocument/2006/relationships/hyperlink" Target="mailto:mail.szkolenia@comarch.p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ytuł 7"/>
          <p:cNvSpPr>
            <a:spLocks noGrp="1"/>
          </p:cNvSpPr>
          <p:nvPr>
            <p:ph type="ctrTitle"/>
          </p:nvPr>
        </p:nvSpPr>
        <p:spPr/>
        <p:txBody>
          <a:bodyPr/>
          <a:lstStyle/>
          <a:p>
            <a:r>
              <a:rPr lang="pl-PL" dirty="0"/>
              <a:t>CENTRUM SZKOLENIOWE COMARCH</a:t>
            </a:r>
            <a:endParaRPr lang="en-GB" dirty="0"/>
          </a:p>
        </p:txBody>
      </p:sp>
      <p:sp>
        <p:nvSpPr>
          <p:cNvPr id="9" name="Podtytuł 8"/>
          <p:cNvSpPr>
            <a:spLocks noGrp="1"/>
          </p:cNvSpPr>
          <p:nvPr>
            <p:ph type="subTitle" idx="1"/>
          </p:nvPr>
        </p:nvSpPr>
        <p:spPr/>
        <p:txBody>
          <a:bodyPr/>
          <a:lstStyle/>
          <a:p>
            <a:pPr fontAlgn="base"/>
            <a:r>
              <a:rPr lang="pl-PL" dirty="0"/>
              <a:t>SZKOLENIE:  Microsoft Visio – tworzenie diagramów</a:t>
            </a:r>
          </a:p>
        </p:txBody>
      </p:sp>
      <p:sp>
        <p:nvSpPr>
          <p:cNvPr id="10" name="Symbol zastępczy tekstu 9"/>
          <p:cNvSpPr>
            <a:spLocks noGrp="1"/>
          </p:cNvSpPr>
          <p:nvPr>
            <p:ph type="body" sz="quarter" idx="10"/>
          </p:nvPr>
        </p:nvSpPr>
        <p:spPr>
          <a:xfrm>
            <a:off x="457200" y="4127525"/>
            <a:ext cx="4000500" cy="279757"/>
          </a:xfrm>
        </p:spPr>
        <p:txBody>
          <a:bodyPr/>
          <a:lstStyle/>
          <a:p>
            <a:r>
              <a:rPr lang="pl-PL" dirty="0"/>
              <a:t>Marcin Albiniak</a:t>
            </a:r>
            <a:endParaRPr lang="en-GB" dirty="0"/>
          </a:p>
        </p:txBody>
      </p:sp>
      <p:sp>
        <p:nvSpPr>
          <p:cNvPr id="11" name="Symbol zastępczy tekstu 10"/>
          <p:cNvSpPr>
            <a:spLocks noGrp="1"/>
          </p:cNvSpPr>
          <p:nvPr>
            <p:ph type="body" sz="quarter" idx="11"/>
          </p:nvPr>
        </p:nvSpPr>
        <p:spPr>
          <a:xfrm>
            <a:off x="457200" y="4407282"/>
            <a:ext cx="4000500" cy="279757"/>
          </a:xfrm>
        </p:spPr>
        <p:txBody>
          <a:bodyPr/>
          <a:lstStyle/>
          <a:p>
            <a:r>
              <a:rPr lang="pl-PL" dirty="0"/>
              <a:t>Trener</a:t>
            </a:r>
            <a:endParaRPr lang="en-GB" dirty="0"/>
          </a:p>
        </p:txBody>
      </p:sp>
    </p:spTree>
    <p:extLst>
      <p:ext uri="{BB962C8B-B14F-4D97-AF65-F5344CB8AC3E}">
        <p14:creationId xmlns:p14="http://schemas.microsoft.com/office/powerpoint/2010/main" val="51710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1655675" y="2271760"/>
          <a:ext cx="5832648" cy="1682333"/>
        </p:xfrm>
        <a:graphic>
          <a:graphicData uri="http://schemas.openxmlformats.org/drawingml/2006/table">
            <a:tbl>
              <a:tblPr firstRow="1" firstCol="1" bandRow="1">
                <a:tableStyleId>{5C22544A-7EE6-4342-B048-85BDC9FD1C3A}</a:tableStyleId>
              </a:tblPr>
              <a:tblGrid>
                <a:gridCol w="2916324">
                  <a:extLst>
                    <a:ext uri="{9D8B030D-6E8A-4147-A177-3AD203B41FA5}">
                      <a16:colId xmlns:a16="http://schemas.microsoft.com/office/drawing/2014/main" val="20000"/>
                    </a:ext>
                  </a:extLst>
                </a:gridCol>
                <a:gridCol w="2916324">
                  <a:extLst>
                    <a:ext uri="{9D8B030D-6E8A-4147-A177-3AD203B41FA5}">
                      <a16:colId xmlns:a16="http://schemas.microsoft.com/office/drawing/2014/main" val="20001"/>
                    </a:ext>
                  </a:extLst>
                </a:gridCol>
              </a:tblGrid>
              <a:tr h="463513">
                <a:tc>
                  <a:txBody>
                    <a:bodyPr/>
                    <a:lstStyle/>
                    <a:p>
                      <a:pPr algn="ctr">
                        <a:lnSpc>
                          <a:spcPct val="115000"/>
                        </a:lnSpc>
                        <a:spcAft>
                          <a:spcPts val="0"/>
                        </a:spcAft>
                      </a:pPr>
                      <a:r>
                        <a:rPr lang="pl-PL" sz="1500" dirty="0">
                          <a:effectLst/>
                        </a:rPr>
                        <a:t>Notacja</a:t>
                      </a:r>
                      <a:endParaRPr lang="pl-PL" sz="1500" dirty="0">
                        <a:effectLst/>
                        <a:latin typeface="Calibri"/>
                        <a:ea typeface="Calibri"/>
                        <a:cs typeface="Times New Roman"/>
                      </a:endParaRPr>
                    </a:p>
                  </a:txBody>
                  <a:tcPr marL="35719" marR="35719" marT="35719" marB="35719" anchor="ctr"/>
                </a:tc>
                <a:tc>
                  <a:txBody>
                    <a:bodyPr/>
                    <a:lstStyle/>
                    <a:p>
                      <a:pPr algn="ctr">
                        <a:lnSpc>
                          <a:spcPct val="115000"/>
                        </a:lnSpc>
                        <a:spcAft>
                          <a:spcPts val="0"/>
                        </a:spcAft>
                      </a:pPr>
                      <a:r>
                        <a:rPr lang="pl-PL" sz="1500" dirty="0">
                          <a:effectLst/>
                        </a:rPr>
                        <a:t>Metamodel</a:t>
                      </a:r>
                      <a:endParaRPr lang="pl-PL" sz="1500" dirty="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0"/>
                  </a:ext>
                </a:extLst>
              </a:tr>
              <a:tr h="970604">
                <a:tc>
                  <a:txBody>
                    <a:bodyPr/>
                    <a:lstStyle/>
                    <a:p>
                      <a:pPr marL="342900" lvl="0" indent="-342900" algn="l">
                        <a:lnSpc>
                          <a:spcPts val="1350"/>
                        </a:lnSpc>
                        <a:spcAft>
                          <a:spcPts val="1000"/>
                        </a:spcAft>
                        <a:buSzPts val="1000"/>
                        <a:buFont typeface="Symbol"/>
                        <a:buChar char=""/>
                        <a:tabLst>
                          <a:tab pos="457200" algn="l"/>
                        </a:tabLst>
                      </a:pPr>
                      <a:r>
                        <a:rPr lang="pl-PL" sz="1500" dirty="0">
                          <a:effectLst/>
                        </a:rPr>
                        <a:t>elementy graficzne</a:t>
                      </a:r>
                    </a:p>
                    <a:p>
                      <a:pPr marL="342900" lvl="0" indent="-342900" algn="l">
                        <a:lnSpc>
                          <a:spcPts val="1350"/>
                        </a:lnSpc>
                        <a:spcAft>
                          <a:spcPts val="1000"/>
                        </a:spcAft>
                        <a:buSzPts val="1000"/>
                        <a:buFont typeface="Symbol"/>
                        <a:buChar char=""/>
                        <a:tabLst>
                          <a:tab pos="457200" algn="l"/>
                        </a:tabLst>
                      </a:pPr>
                      <a:r>
                        <a:rPr lang="pl-PL" sz="1500" dirty="0">
                          <a:effectLst/>
                        </a:rPr>
                        <a:t>składnia języka modelowania</a:t>
                      </a:r>
                    </a:p>
                    <a:p>
                      <a:pPr marL="342900" lvl="0" indent="-342900" algn="l">
                        <a:lnSpc>
                          <a:spcPts val="1350"/>
                        </a:lnSpc>
                        <a:spcAft>
                          <a:spcPts val="1000"/>
                        </a:spcAft>
                        <a:buSzPts val="1000"/>
                        <a:buFont typeface="Symbol"/>
                        <a:buChar char=""/>
                        <a:tabLst>
                          <a:tab pos="457200" algn="l"/>
                        </a:tabLst>
                      </a:pPr>
                      <a:r>
                        <a:rPr lang="pl-PL" sz="1500" dirty="0">
                          <a:effectLst/>
                        </a:rPr>
                        <a:t>istota przy szkicowaniu modeli</a:t>
                      </a:r>
                      <a:endParaRPr lang="pl-PL" sz="1500" dirty="0">
                        <a:effectLst/>
                        <a:latin typeface="Calibri"/>
                        <a:ea typeface="Calibri"/>
                        <a:cs typeface="Times New Roman"/>
                      </a:endParaRPr>
                    </a:p>
                  </a:txBody>
                  <a:tcPr marL="35719" marR="35719" marT="35719" marB="35719" anchor="ctr"/>
                </a:tc>
                <a:tc>
                  <a:txBody>
                    <a:bodyPr/>
                    <a:lstStyle/>
                    <a:p>
                      <a:pPr marL="342900" lvl="0" indent="-342900" algn="l">
                        <a:lnSpc>
                          <a:spcPts val="1350"/>
                        </a:lnSpc>
                        <a:spcAft>
                          <a:spcPts val="1000"/>
                        </a:spcAft>
                        <a:buSzPts val="1000"/>
                        <a:buFont typeface="Symbol"/>
                        <a:buChar char=""/>
                        <a:tabLst>
                          <a:tab pos="457200" algn="l"/>
                        </a:tabLst>
                      </a:pPr>
                      <a:r>
                        <a:rPr lang="pl-PL" sz="1500" b="1" kern="1200" dirty="0">
                          <a:solidFill>
                            <a:srgbClr val="C00000"/>
                          </a:solidFill>
                          <a:effectLst/>
                          <a:latin typeface="+mn-lt"/>
                          <a:ea typeface="+mn-ea"/>
                          <a:cs typeface="+mn-cs"/>
                        </a:rPr>
                        <a:t>definicje pojęć języka i powiązania między nimi</a:t>
                      </a:r>
                    </a:p>
                    <a:p>
                      <a:pPr marL="342900" lvl="0" indent="-342900" algn="l">
                        <a:lnSpc>
                          <a:spcPts val="1350"/>
                        </a:lnSpc>
                        <a:spcAft>
                          <a:spcPts val="1000"/>
                        </a:spcAft>
                        <a:buSzPts val="1000"/>
                        <a:buFont typeface="Symbol"/>
                        <a:buChar char=""/>
                        <a:tabLst>
                          <a:tab pos="457200" algn="l"/>
                        </a:tabLst>
                      </a:pPr>
                      <a:r>
                        <a:rPr lang="pl-PL" sz="1500" b="1" kern="1200" dirty="0">
                          <a:solidFill>
                            <a:srgbClr val="C00000"/>
                          </a:solidFill>
                          <a:effectLst/>
                          <a:latin typeface="+mn-lt"/>
                          <a:ea typeface="+mn-ea"/>
                          <a:cs typeface="+mn-cs"/>
                        </a:rPr>
                        <a:t>istotny przy graficznym programowaniu</a:t>
                      </a:r>
                    </a:p>
                  </a:txBody>
                  <a:tcPr marL="35719" marR="35719" marT="35719" marB="35719" anchor="ctr"/>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1655268" y="627534"/>
            <a:ext cx="4515467"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just" defTabSz="685800" fontAlgn="base">
              <a:spcBef>
                <a:spcPct val="0"/>
              </a:spcBef>
              <a:spcAft>
                <a:spcPct val="0"/>
              </a:spcAft>
            </a:pPr>
            <a:r>
              <a:rPr lang="pl-PL" b="1" dirty="0">
                <a:solidFill>
                  <a:schemeClr val="tx1">
                    <a:lumMod val="50000"/>
                  </a:schemeClr>
                </a:solidFill>
                <a:latin typeface="Trebuchet MS" pitchFamily="34" charset="0"/>
                <a:ea typeface="Times New Roman" pitchFamily="18" charset="0"/>
                <a:cs typeface="Tahoma" pitchFamily="34" charset="0"/>
              </a:rPr>
              <a:t>KONSTRUKCJA UML</a:t>
            </a:r>
          </a:p>
          <a:p>
            <a:pPr algn="just" defTabSz="685800" fontAlgn="base">
              <a:spcBef>
                <a:spcPct val="0"/>
              </a:spcBef>
              <a:spcAft>
                <a:spcPct val="0"/>
              </a:spcAft>
            </a:pPr>
            <a:endParaRPr lang="pl-PL" dirty="0">
              <a:solidFill>
                <a:srgbClr val="FFFF00"/>
              </a:solidFill>
              <a:latin typeface="Arial" pitchFamily="34" charset="0"/>
              <a:cs typeface="Arial" pitchFamily="34" charset="0"/>
            </a:endParaRPr>
          </a:p>
          <a:p>
            <a:pPr algn="just"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UML składa się z dw</a:t>
            </a:r>
            <a:r>
              <a:rPr lang="pl-PL" sz="1500" dirty="0">
                <a:latin typeface="Calibri"/>
                <a:ea typeface="Times New Roman" pitchFamily="18" charset="0"/>
                <a:cs typeface="Tahoma" pitchFamily="34" charset="0"/>
              </a:rPr>
              <a:t>ó</a:t>
            </a:r>
            <a:r>
              <a:rPr lang="pl-PL" sz="1500" dirty="0">
                <a:latin typeface="Tahoma" pitchFamily="34" charset="0"/>
                <a:ea typeface="Times New Roman" pitchFamily="18" charset="0"/>
                <a:cs typeface="Tahoma" pitchFamily="34" charset="0"/>
              </a:rPr>
              <a:t>ch podstawowych element</a:t>
            </a:r>
            <a:r>
              <a:rPr lang="pl-PL" sz="1500" dirty="0">
                <a:latin typeface="Calibri"/>
                <a:ea typeface="Times New Roman" pitchFamily="18" charset="0"/>
                <a:cs typeface="Tahoma" pitchFamily="34" charset="0"/>
              </a:rPr>
              <a:t>ó</a:t>
            </a:r>
            <a:r>
              <a:rPr lang="pl-PL" sz="1500" dirty="0">
                <a:latin typeface="Tahoma" pitchFamily="34" charset="0"/>
                <a:ea typeface="Times New Roman" pitchFamily="18" charset="0"/>
                <a:cs typeface="Tahoma" pitchFamily="34" charset="0"/>
              </a:rPr>
              <a:t>w:</a:t>
            </a:r>
            <a:endParaRPr lang="pl-PL" sz="1500" dirty="0">
              <a:latin typeface="Arial" pitchFamily="34" charset="0"/>
              <a:cs typeface="Arial" pitchFamily="34" charset="0"/>
            </a:endParaRPr>
          </a:p>
        </p:txBody>
      </p:sp>
    </p:spTree>
    <p:extLst>
      <p:ext uri="{BB962C8B-B14F-4D97-AF65-F5344CB8AC3E}">
        <p14:creationId xmlns:p14="http://schemas.microsoft.com/office/powerpoint/2010/main" val="34424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63688" y="875133"/>
            <a:ext cx="5994666" cy="3416320"/>
          </a:xfrm>
          <a:prstGeom prst="rect">
            <a:avLst/>
          </a:prstGeom>
        </p:spPr>
        <p:txBody>
          <a:bodyPr wrap="square">
            <a:spAutoFit/>
          </a:bodyPr>
          <a:lstStyle/>
          <a:p>
            <a:r>
              <a:rPr lang="pl-PL" dirty="0"/>
              <a:t>UML definiuje dwie podstawowe składowe: notację poszczególnych elementów używanych na diagramach, a z drugiej strony - ich semantykę, czyli tzw. metamodel. Z punktu widzenia analityka istotniejsze jest czytelne i jednoznaczne opisanie modelu tak, aby inne osoby mogły zrozumieć jego znaczenie. Zatem ważniejsza dla niego jest notacja, zaś metamodel powinien być zrozumiały intuicyjnie. Z kolei przy generowaniu kodu i przejściu do implementacji ważniejsze jest ścisłe rozumienie znaczenia poszczególnych elementów, tak, aby możliwa była automatyczna konwersja modelu do innego formalizmu.</a:t>
            </a:r>
          </a:p>
        </p:txBody>
      </p:sp>
    </p:spTree>
    <p:extLst>
      <p:ext uri="{BB962C8B-B14F-4D97-AF65-F5344CB8AC3E}">
        <p14:creationId xmlns:p14="http://schemas.microsoft.com/office/powerpoint/2010/main" val="235300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857500" y="843559"/>
            <a:ext cx="3429000" cy="3323987"/>
          </a:xfrm>
          <a:prstGeom prst="rect">
            <a:avLst/>
          </a:prstGeom>
        </p:spPr>
        <p:txBody>
          <a:bodyPr>
            <a:spAutoFit/>
          </a:bodyPr>
          <a:lstStyle/>
          <a:p>
            <a:r>
              <a:rPr lang="pl-PL" sz="1500" b="1" cap="all" dirty="0">
                <a:solidFill>
                  <a:schemeClr val="tx1">
                    <a:lumMod val="50000"/>
                  </a:schemeClr>
                </a:solidFill>
              </a:rPr>
              <a:t>ZAKRES ZASTOSOWANIA UML</a:t>
            </a:r>
          </a:p>
          <a:p>
            <a:endParaRPr lang="pl-PL" sz="1500" dirty="0"/>
          </a:p>
          <a:p>
            <a:endParaRPr lang="pl-PL" sz="1500" dirty="0"/>
          </a:p>
          <a:p>
            <a:pPr marL="257175" indent="-257175">
              <a:buFont typeface="+mj-lt"/>
              <a:buAutoNum type="arabicPeriod"/>
            </a:pPr>
            <a:r>
              <a:rPr lang="pl-PL" sz="1500" dirty="0"/>
              <a:t>Tworzenie systemów informacyjnych przedsiębiorstw</a:t>
            </a:r>
          </a:p>
          <a:p>
            <a:pPr marL="257175" indent="-257175">
              <a:buFont typeface="+mj-lt"/>
              <a:buAutoNum type="arabicPeriod"/>
            </a:pPr>
            <a:r>
              <a:rPr lang="pl-PL" sz="1500" dirty="0"/>
              <a:t>Usługi bankowe i finansowe</a:t>
            </a:r>
          </a:p>
          <a:p>
            <a:pPr marL="257175" indent="-257175">
              <a:buFont typeface="+mj-lt"/>
              <a:buAutoNum type="arabicPeriod"/>
            </a:pPr>
            <a:r>
              <a:rPr lang="pl-PL" sz="1500" dirty="0"/>
              <a:t>Telekomunikacja</a:t>
            </a:r>
          </a:p>
          <a:p>
            <a:pPr marL="257175" indent="-257175">
              <a:buFont typeface="+mj-lt"/>
              <a:buAutoNum type="arabicPeriod"/>
            </a:pPr>
            <a:r>
              <a:rPr lang="pl-PL" sz="1500" dirty="0"/>
              <a:t>Transport</a:t>
            </a:r>
          </a:p>
          <a:p>
            <a:pPr marL="257175" indent="-257175">
              <a:buFont typeface="+mj-lt"/>
              <a:buAutoNum type="arabicPeriod"/>
            </a:pPr>
            <a:r>
              <a:rPr lang="pl-PL" sz="1500" dirty="0"/>
              <a:t>Przemysł obronny i lotniczy</a:t>
            </a:r>
          </a:p>
          <a:p>
            <a:pPr marL="257175" indent="-257175">
              <a:buFont typeface="+mj-lt"/>
              <a:buAutoNum type="arabicPeriod"/>
            </a:pPr>
            <a:r>
              <a:rPr lang="pl-PL" sz="1500" dirty="0"/>
              <a:t>Sprzedaż detaliczna</a:t>
            </a:r>
          </a:p>
          <a:p>
            <a:pPr marL="257175" indent="-257175">
              <a:buFont typeface="+mj-lt"/>
              <a:buAutoNum type="arabicPeriod"/>
            </a:pPr>
            <a:r>
              <a:rPr lang="pl-PL" sz="1500" dirty="0"/>
              <a:t>Elektronika i medycyna</a:t>
            </a:r>
          </a:p>
          <a:p>
            <a:pPr marL="257175" indent="-257175">
              <a:buFont typeface="+mj-lt"/>
              <a:buAutoNum type="arabicPeriod"/>
            </a:pPr>
            <a:r>
              <a:rPr lang="pl-PL" sz="1500" dirty="0"/>
              <a:t>Rozproszone usługi internetowe</a:t>
            </a:r>
          </a:p>
          <a:p>
            <a:pPr marL="257175" indent="-257175">
              <a:buFont typeface="+mj-lt"/>
              <a:buAutoNum type="arabicPeriod"/>
            </a:pPr>
            <a:r>
              <a:rPr lang="pl-PL" sz="1500" dirty="0"/>
              <a:t>Nauka</a:t>
            </a:r>
          </a:p>
          <a:p>
            <a:pPr marL="257175" indent="-257175">
              <a:buFont typeface="+mj-lt"/>
              <a:buAutoNum type="arabicPeriod"/>
            </a:pPr>
            <a:r>
              <a:rPr lang="pl-PL" sz="1500" dirty="0"/>
              <a:t>……….</a:t>
            </a:r>
          </a:p>
        </p:txBody>
      </p:sp>
    </p:spTree>
    <p:extLst>
      <p:ext uri="{BB962C8B-B14F-4D97-AF65-F5344CB8AC3E}">
        <p14:creationId xmlns:p14="http://schemas.microsoft.com/office/powerpoint/2010/main" val="90144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2144314" y="1833610"/>
          <a:ext cx="4911962" cy="2913509"/>
        </p:xfrm>
        <a:graphic>
          <a:graphicData uri="http://schemas.openxmlformats.org/drawingml/2006/table">
            <a:tbl>
              <a:tblPr firstRow="1" firstCol="1" bandRow="1">
                <a:tableStyleId>{5C22544A-7EE6-4342-B048-85BDC9FD1C3A}</a:tableStyleId>
              </a:tblPr>
              <a:tblGrid>
                <a:gridCol w="2455981">
                  <a:extLst>
                    <a:ext uri="{9D8B030D-6E8A-4147-A177-3AD203B41FA5}">
                      <a16:colId xmlns:a16="http://schemas.microsoft.com/office/drawing/2014/main" val="20000"/>
                    </a:ext>
                  </a:extLst>
                </a:gridCol>
                <a:gridCol w="2455981">
                  <a:extLst>
                    <a:ext uri="{9D8B030D-6E8A-4147-A177-3AD203B41FA5}">
                      <a16:colId xmlns:a16="http://schemas.microsoft.com/office/drawing/2014/main" val="20001"/>
                    </a:ext>
                  </a:extLst>
                </a:gridCol>
              </a:tblGrid>
              <a:tr h="292799">
                <a:tc>
                  <a:txBody>
                    <a:bodyPr/>
                    <a:lstStyle/>
                    <a:p>
                      <a:pPr algn="l">
                        <a:lnSpc>
                          <a:spcPct val="115000"/>
                        </a:lnSpc>
                        <a:spcAft>
                          <a:spcPts val="0"/>
                        </a:spcAft>
                      </a:pPr>
                      <a:r>
                        <a:rPr lang="pl-PL" sz="1400" dirty="0">
                          <a:effectLst/>
                        </a:rPr>
                        <a:t>Diagramy strukturalne</a:t>
                      </a:r>
                      <a:endParaRPr lang="pl-PL" sz="1400" dirty="0">
                        <a:effectLst/>
                        <a:latin typeface="Calibri"/>
                        <a:ea typeface="Calibri"/>
                        <a:cs typeface="Times New Roman"/>
                      </a:endParaRPr>
                    </a:p>
                  </a:txBody>
                  <a:tcPr marL="35719" marR="35719" marT="35719" marB="35719" anchor="ctr"/>
                </a:tc>
                <a:tc>
                  <a:txBody>
                    <a:bodyPr/>
                    <a:lstStyle/>
                    <a:p>
                      <a:pPr algn="l">
                        <a:lnSpc>
                          <a:spcPct val="115000"/>
                        </a:lnSpc>
                        <a:spcAft>
                          <a:spcPts val="0"/>
                        </a:spcAft>
                      </a:pPr>
                      <a:r>
                        <a:rPr lang="pl-PL" sz="1400">
                          <a:effectLst/>
                        </a:rPr>
                        <a:t>Diagramy dynamiki</a:t>
                      </a:r>
                      <a:endParaRPr lang="pl-PL" sz="140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0"/>
                  </a:ext>
                </a:extLst>
              </a:tr>
              <a:tr h="1987010">
                <a:tc>
                  <a:txBody>
                    <a:bodyPr/>
                    <a:lstStyle/>
                    <a:p>
                      <a:pPr marL="342900" lvl="0" indent="-342900" algn="l">
                        <a:lnSpc>
                          <a:spcPts val="1350"/>
                        </a:lnSpc>
                        <a:spcAft>
                          <a:spcPts val="1000"/>
                        </a:spcAft>
                        <a:buSzPts val="1000"/>
                        <a:buFont typeface="Symbol"/>
                        <a:buChar char=""/>
                        <a:tabLst>
                          <a:tab pos="457200" algn="l"/>
                        </a:tabLst>
                      </a:pPr>
                      <a:r>
                        <a:rPr lang="pl-PL" sz="1400" dirty="0">
                          <a:effectLst/>
                        </a:rPr>
                        <a:t>Diagram klas</a:t>
                      </a:r>
                    </a:p>
                    <a:p>
                      <a:pPr marL="342900" lvl="0" indent="-342900" algn="l">
                        <a:lnSpc>
                          <a:spcPts val="1350"/>
                        </a:lnSpc>
                        <a:spcAft>
                          <a:spcPts val="1000"/>
                        </a:spcAft>
                        <a:buSzPts val="1000"/>
                        <a:buFont typeface="Symbol"/>
                        <a:buChar char=""/>
                        <a:tabLst>
                          <a:tab pos="457200" algn="l"/>
                        </a:tabLst>
                      </a:pPr>
                      <a:r>
                        <a:rPr lang="pl-PL" sz="1400" dirty="0">
                          <a:effectLst/>
                        </a:rPr>
                        <a:t>Diagram obiektów</a:t>
                      </a:r>
                    </a:p>
                    <a:p>
                      <a:pPr marL="342900" lvl="0" indent="-342900" algn="l">
                        <a:lnSpc>
                          <a:spcPts val="1350"/>
                        </a:lnSpc>
                        <a:spcAft>
                          <a:spcPts val="1000"/>
                        </a:spcAft>
                        <a:buSzPts val="1000"/>
                        <a:buFont typeface="Symbol"/>
                        <a:buChar char=""/>
                        <a:tabLst>
                          <a:tab pos="457200" algn="l"/>
                        </a:tabLst>
                      </a:pPr>
                      <a:r>
                        <a:rPr lang="pl-PL" sz="1400" dirty="0">
                          <a:effectLst/>
                        </a:rPr>
                        <a:t>Diagram pakietów</a:t>
                      </a:r>
                    </a:p>
                    <a:p>
                      <a:pPr marL="342900" lvl="0" indent="-342900" algn="l">
                        <a:lnSpc>
                          <a:spcPts val="1350"/>
                        </a:lnSpc>
                        <a:spcAft>
                          <a:spcPts val="1000"/>
                        </a:spcAft>
                        <a:buSzPts val="1000"/>
                        <a:buFont typeface="Symbol"/>
                        <a:buChar char=""/>
                        <a:tabLst>
                          <a:tab pos="457200" algn="l"/>
                        </a:tabLst>
                      </a:pPr>
                      <a:r>
                        <a:rPr lang="pl-PL" sz="1400" dirty="0">
                          <a:effectLst/>
                        </a:rPr>
                        <a:t>Diagram komponentów</a:t>
                      </a:r>
                    </a:p>
                    <a:p>
                      <a:pPr marL="342900" lvl="0" indent="-342900" algn="l">
                        <a:lnSpc>
                          <a:spcPts val="1350"/>
                        </a:lnSpc>
                        <a:spcAft>
                          <a:spcPts val="1000"/>
                        </a:spcAft>
                        <a:buSzPts val="1000"/>
                        <a:buFont typeface="Symbol"/>
                        <a:buChar char=""/>
                        <a:tabLst>
                          <a:tab pos="457200" algn="l"/>
                        </a:tabLst>
                      </a:pPr>
                      <a:r>
                        <a:rPr lang="pl-PL" sz="1400" dirty="0">
                          <a:effectLst/>
                        </a:rPr>
                        <a:t>Diagram wdrożenia</a:t>
                      </a:r>
                    </a:p>
                    <a:p>
                      <a:pPr marL="342900" lvl="0" indent="-342900" algn="l">
                        <a:lnSpc>
                          <a:spcPts val="1350"/>
                        </a:lnSpc>
                        <a:spcAft>
                          <a:spcPts val="1000"/>
                        </a:spcAft>
                        <a:buSzPts val="1000"/>
                        <a:buFont typeface="Symbol"/>
                        <a:buChar char=""/>
                        <a:tabLst>
                          <a:tab pos="457200" algn="l"/>
                        </a:tabLst>
                      </a:pPr>
                      <a:r>
                        <a:rPr lang="pl-PL" sz="1400" dirty="0">
                          <a:effectLst/>
                        </a:rPr>
                        <a:t>Diagram struktur złożonych</a:t>
                      </a:r>
                      <a:endParaRPr lang="pl-PL" sz="1400" dirty="0">
                        <a:effectLst/>
                        <a:latin typeface="Calibri"/>
                        <a:ea typeface="Calibri"/>
                        <a:cs typeface="Times New Roman"/>
                      </a:endParaRPr>
                    </a:p>
                  </a:txBody>
                  <a:tcPr marL="35719" marR="35719" marT="35719" marB="35719" anchor="ctr"/>
                </a:tc>
                <a:tc>
                  <a:txBody>
                    <a:bodyPr/>
                    <a:lstStyle/>
                    <a:p>
                      <a:pPr marL="342900" lvl="0" indent="-342900" algn="l">
                        <a:lnSpc>
                          <a:spcPts val="1350"/>
                        </a:lnSpc>
                        <a:spcAft>
                          <a:spcPts val="1000"/>
                        </a:spcAft>
                        <a:buSzPts val="1000"/>
                        <a:buFont typeface="Symbol"/>
                        <a:buChar char=""/>
                        <a:tabLst>
                          <a:tab pos="457200" algn="l"/>
                        </a:tabLst>
                      </a:pPr>
                      <a:r>
                        <a:rPr lang="pl-PL" sz="1400" dirty="0">
                          <a:effectLst/>
                        </a:rPr>
                        <a:t>Diagram przypadków użycia</a:t>
                      </a:r>
                    </a:p>
                    <a:p>
                      <a:pPr marL="342900" lvl="0" indent="-342900" algn="l">
                        <a:lnSpc>
                          <a:spcPts val="1350"/>
                        </a:lnSpc>
                        <a:spcAft>
                          <a:spcPts val="1000"/>
                        </a:spcAft>
                        <a:buSzPts val="1000"/>
                        <a:buFont typeface="Symbol"/>
                        <a:buChar char=""/>
                        <a:tabLst>
                          <a:tab pos="457200" algn="l"/>
                        </a:tabLst>
                      </a:pPr>
                      <a:r>
                        <a:rPr lang="pl-PL" sz="1400" dirty="0">
                          <a:effectLst/>
                        </a:rPr>
                        <a:t>Diagram stanów</a:t>
                      </a:r>
                    </a:p>
                    <a:p>
                      <a:pPr marL="342900" lvl="0" indent="-342900" algn="l">
                        <a:lnSpc>
                          <a:spcPts val="1350"/>
                        </a:lnSpc>
                        <a:spcAft>
                          <a:spcPts val="1000"/>
                        </a:spcAft>
                        <a:buSzPts val="1000"/>
                        <a:buFont typeface="Symbol"/>
                        <a:buChar char=""/>
                        <a:tabLst>
                          <a:tab pos="457200" algn="l"/>
                        </a:tabLst>
                      </a:pPr>
                      <a:r>
                        <a:rPr lang="pl-PL" sz="1400" dirty="0">
                          <a:effectLst/>
                        </a:rPr>
                        <a:t>Diagram przebiegu</a:t>
                      </a:r>
                    </a:p>
                    <a:p>
                      <a:pPr marL="342900" lvl="0" indent="-342900" algn="l">
                        <a:lnSpc>
                          <a:spcPts val="1350"/>
                        </a:lnSpc>
                        <a:spcAft>
                          <a:spcPts val="1000"/>
                        </a:spcAft>
                        <a:buSzPts val="1000"/>
                        <a:buFont typeface="Symbol"/>
                        <a:buChar char=""/>
                        <a:tabLst>
                          <a:tab pos="457200" algn="l"/>
                        </a:tabLst>
                      </a:pPr>
                      <a:r>
                        <a:rPr lang="pl-PL" sz="1400" dirty="0">
                          <a:effectLst/>
                        </a:rPr>
                        <a:t>Diagram czynności</a:t>
                      </a:r>
                    </a:p>
                    <a:p>
                      <a:pPr marL="342900" lvl="0" indent="-342900" algn="l">
                        <a:lnSpc>
                          <a:spcPts val="1350"/>
                        </a:lnSpc>
                        <a:spcAft>
                          <a:spcPts val="1000"/>
                        </a:spcAft>
                        <a:buSzPts val="1000"/>
                        <a:buFont typeface="Symbol"/>
                        <a:buChar char=""/>
                        <a:tabLst>
                          <a:tab pos="457200" algn="l"/>
                        </a:tabLst>
                      </a:pPr>
                      <a:r>
                        <a:rPr lang="pl-PL" sz="1400" dirty="0">
                          <a:effectLst/>
                        </a:rPr>
                        <a:t>Diagram kooperacji</a:t>
                      </a:r>
                    </a:p>
                    <a:p>
                      <a:pPr marL="342900" lvl="0" indent="-342900" algn="l">
                        <a:lnSpc>
                          <a:spcPts val="1350"/>
                        </a:lnSpc>
                        <a:spcAft>
                          <a:spcPts val="1000"/>
                        </a:spcAft>
                        <a:buSzPts val="1000"/>
                        <a:buFont typeface="Symbol"/>
                        <a:buChar char=""/>
                        <a:tabLst>
                          <a:tab pos="457200" algn="l"/>
                        </a:tabLst>
                      </a:pPr>
                      <a:r>
                        <a:rPr lang="pl-PL" sz="1400" dirty="0">
                          <a:effectLst/>
                        </a:rPr>
                        <a:t>Diagram przeglądu interakcji</a:t>
                      </a:r>
                    </a:p>
                    <a:p>
                      <a:pPr marL="342900" lvl="0" indent="-342900" algn="l">
                        <a:lnSpc>
                          <a:spcPts val="1350"/>
                        </a:lnSpc>
                        <a:spcAft>
                          <a:spcPts val="1000"/>
                        </a:spcAft>
                        <a:buSzPts val="1000"/>
                        <a:buFont typeface="Symbol"/>
                        <a:buChar char=""/>
                        <a:tabLst>
                          <a:tab pos="457200" algn="l"/>
                        </a:tabLst>
                      </a:pPr>
                      <a:r>
                        <a:rPr lang="pl-PL" sz="1400" dirty="0">
                          <a:effectLst/>
                        </a:rPr>
                        <a:t>Diagram uwarunkowań czasowych</a:t>
                      </a:r>
                      <a:endParaRPr lang="pl-PL" sz="1400" dirty="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1385646" y="684004"/>
            <a:ext cx="25221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r>
              <a:rPr lang="pl-PL" b="1" dirty="0">
                <a:solidFill>
                  <a:schemeClr val="tx1">
                    <a:lumMod val="50000"/>
                  </a:schemeClr>
                </a:solidFill>
                <a:latin typeface="Trebuchet MS" pitchFamily="34" charset="0"/>
                <a:ea typeface="Times New Roman" pitchFamily="18" charset="0"/>
                <a:cs typeface="Tahoma" pitchFamily="34" charset="0"/>
              </a:rPr>
              <a:t>RODZAJE DIAGRAM</a:t>
            </a:r>
            <a:r>
              <a:rPr lang="pl-PL" b="1" dirty="0">
                <a:solidFill>
                  <a:schemeClr val="tx1">
                    <a:lumMod val="50000"/>
                  </a:schemeClr>
                </a:solidFill>
                <a:latin typeface="Calibri"/>
                <a:ea typeface="Times New Roman" pitchFamily="18" charset="0"/>
                <a:cs typeface="Tahoma" pitchFamily="34" charset="0"/>
              </a:rPr>
              <a:t>Ó</a:t>
            </a:r>
            <a:r>
              <a:rPr lang="pl-PL" b="1" dirty="0">
                <a:solidFill>
                  <a:schemeClr val="tx1">
                    <a:lumMod val="50000"/>
                  </a:schemeClr>
                </a:solidFill>
                <a:latin typeface="Trebuchet MS" pitchFamily="34" charset="0"/>
                <a:ea typeface="Times New Roman" pitchFamily="18" charset="0"/>
                <a:cs typeface="Tahoma" pitchFamily="34" charset="0"/>
              </a:rPr>
              <a:t>W</a:t>
            </a:r>
            <a:endParaRPr lang="pl-PL" dirty="0">
              <a:solidFill>
                <a:schemeClr val="tx1">
                  <a:lumMod val="50000"/>
                </a:schemeClr>
              </a:solidFill>
              <a:latin typeface="Arial" pitchFamily="34" charset="0"/>
              <a:cs typeface="Arial" pitchFamily="34" charset="0"/>
            </a:endParaRPr>
          </a:p>
          <a:p>
            <a:pPr defTabSz="685800" eaLnBrk="0" fontAlgn="base" hangingPunct="0">
              <a:spcBef>
                <a:spcPct val="0"/>
              </a:spcBef>
              <a:spcAft>
                <a:spcPct val="0"/>
              </a:spcAft>
              <a:buFontTx/>
              <a:buChar char="•"/>
            </a:pPr>
            <a:endParaRPr lang="pl-PL" sz="1350" dirty="0">
              <a:latin typeface="Arial" pitchFamily="34" charset="0"/>
              <a:cs typeface="Arial" pitchFamily="34" charset="0"/>
            </a:endParaRPr>
          </a:p>
        </p:txBody>
      </p:sp>
    </p:spTree>
    <p:extLst>
      <p:ext uri="{BB962C8B-B14F-4D97-AF65-F5344CB8AC3E}">
        <p14:creationId xmlns:p14="http://schemas.microsoft.com/office/powerpoint/2010/main" val="275716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655676" y="357504"/>
            <a:ext cx="4860540" cy="646331"/>
          </a:xfrm>
          <a:prstGeom prst="rect">
            <a:avLst/>
          </a:prstGeom>
        </p:spPr>
        <p:txBody>
          <a:bodyPr wrap="square">
            <a:spAutoFit/>
          </a:bodyPr>
          <a:lstStyle/>
          <a:p>
            <a:r>
              <a:rPr lang="pl-PL" dirty="0">
                <a:solidFill>
                  <a:schemeClr val="tx1">
                    <a:lumMod val="50000"/>
                  </a:schemeClr>
                </a:solidFill>
              </a:rPr>
              <a:t>Co to jest model? – uproszczenie rzeczywistości</a:t>
            </a:r>
          </a:p>
        </p:txBody>
      </p:sp>
      <p:sp>
        <p:nvSpPr>
          <p:cNvPr id="3" name="Prostokąt 2"/>
          <p:cNvSpPr/>
          <p:nvPr/>
        </p:nvSpPr>
        <p:spPr>
          <a:xfrm>
            <a:off x="1640717" y="951570"/>
            <a:ext cx="5616624" cy="3416320"/>
          </a:xfrm>
          <a:prstGeom prst="rect">
            <a:avLst/>
          </a:prstGeom>
        </p:spPr>
        <p:txBody>
          <a:bodyPr wrap="square">
            <a:spAutoFit/>
          </a:bodyPr>
          <a:lstStyle/>
          <a:p>
            <a:r>
              <a:rPr lang="pl-PL" sz="1350" b="1" dirty="0"/>
              <a:t>Model</a:t>
            </a:r>
            <a:r>
              <a:rPr lang="pl-PL" sz="1350" dirty="0"/>
              <a:t> to układ założeń przyjmowanych w danej nauce w celu ułatwienia rozwiązania danego problemu badawczego. Jest to hipotetyczna konstrukcja myślowa, będąca uproszczonym obrazem badanego fragmentu rzeczywistości, w którym pomija się elementy nieistotne dla danego celu. </a:t>
            </a:r>
          </a:p>
          <a:p>
            <a:endParaRPr lang="pl-PL" sz="1350" dirty="0"/>
          </a:p>
          <a:p>
            <a:r>
              <a:rPr lang="pl-PL" sz="1350" dirty="0"/>
              <a:t>Modele wprowadza się do nauki ze względu na ich przydatność przy budowaniu teorii naukowej. </a:t>
            </a:r>
          </a:p>
          <a:p>
            <a:endParaRPr lang="pl-PL" sz="1350" dirty="0"/>
          </a:p>
          <a:p>
            <a:r>
              <a:rPr lang="pl-PL" sz="1350" dirty="0"/>
              <a:t>Modele służą do zmniejszania złożoności rozpatrywanych zjawisk w stopniu umożliwiającym ich poznanie. </a:t>
            </a:r>
          </a:p>
          <a:p>
            <a:endParaRPr lang="pl-PL" sz="1350" dirty="0"/>
          </a:p>
          <a:p>
            <a:r>
              <a:rPr lang="pl-PL" sz="1350" dirty="0"/>
              <a:t>Modele ułatwiają zrozumienie zjawisk przeszłych i umożliwiają przewidywanie zjawisk przyszłych. Szczególne znaczenie dla współczesnej nauki mają modele matematyczne, czyli opisy obiektów w języku matematyki i logiki formalnej.</a:t>
            </a:r>
          </a:p>
        </p:txBody>
      </p:sp>
    </p:spTree>
    <p:extLst>
      <p:ext uri="{BB962C8B-B14F-4D97-AF65-F5344CB8AC3E}">
        <p14:creationId xmlns:p14="http://schemas.microsoft.com/office/powerpoint/2010/main" val="78787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09682" y="357504"/>
            <a:ext cx="5724636" cy="4201150"/>
          </a:xfrm>
          <a:prstGeom prst="rect">
            <a:avLst/>
          </a:prstGeom>
        </p:spPr>
        <p:txBody>
          <a:bodyPr wrap="square">
            <a:spAutoFit/>
          </a:bodyPr>
          <a:lstStyle/>
          <a:p>
            <a:r>
              <a:rPr lang="pl-PL" dirty="0">
                <a:solidFill>
                  <a:schemeClr val="tx1">
                    <a:lumMod val="50000"/>
                  </a:schemeClr>
                </a:solidFill>
              </a:rPr>
              <a:t>Klasyfikacja modeli</a:t>
            </a:r>
          </a:p>
          <a:p>
            <a:endParaRPr lang="pl-PL" sz="1350" b="1" dirty="0"/>
          </a:p>
          <a:p>
            <a:endParaRPr lang="pl-PL" sz="1350" b="1" dirty="0"/>
          </a:p>
          <a:p>
            <a:endParaRPr lang="pl-PL" sz="1350" b="1" dirty="0"/>
          </a:p>
          <a:p>
            <a:r>
              <a:rPr lang="pl-PL" sz="1500" dirty="0"/>
              <a:t>Najbardziej znaną klasyfikacją modeli jest podział na fizyczne i abstrakcyjne. </a:t>
            </a:r>
          </a:p>
          <a:p>
            <a:endParaRPr lang="pl-PL" sz="1500" dirty="0"/>
          </a:p>
          <a:p>
            <a:r>
              <a:rPr lang="pl-PL" sz="1500" dirty="0"/>
              <a:t>Modele fizyczne przedstawione są za pomocą pewnych obiektów fizycznych (np. mechanicznych, elektronicznych, hydraulicznych). </a:t>
            </a:r>
          </a:p>
          <a:p>
            <a:endParaRPr lang="pl-PL" sz="1500" dirty="0"/>
          </a:p>
          <a:p>
            <a:r>
              <a:rPr lang="pl-PL" sz="1500" dirty="0"/>
              <a:t>Modele abstrakcyjne wyrażone są w pewnym języku i w zależności od tego wyróżnia się:</a:t>
            </a:r>
          </a:p>
          <a:p>
            <a:r>
              <a:rPr lang="pl-PL" sz="1500" dirty="0"/>
              <a:t> </a:t>
            </a:r>
          </a:p>
          <a:p>
            <a:pPr marL="214313" indent="-214313">
              <a:buFont typeface="Arial" pitchFamily="34" charset="0"/>
              <a:buChar char="•"/>
            </a:pPr>
            <a:r>
              <a:rPr lang="pl-PL" sz="1500" dirty="0"/>
              <a:t>modele liczbowe- zapisane za pomocą wzorów;</a:t>
            </a:r>
          </a:p>
          <a:p>
            <a:pPr marL="214313" indent="-214313">
              <a:buFont typeface="Arial" pitchFamily="34" charset="0"/>
              <a:buChar char="•"/>
            </a:pPr>
            <a:r>
              <a:rPr lang="pl-PL" sz="1500" dirty="0"/>
              <a:t>modele logiczne- zapisane za pomocą wyrażeń logicznych;</a:t>
            </a:r>
          </a:p>
          <a:p>
            <a:pPr marL="214313" indent="-214313">
              <a:buFont typeface="Arial" pitchFamily="34" charset="0"/>
              <a:buChar char="•"/>
            </a:pPr>
            <a:r>
              <a:rPr lang="pl-PL" sz="1500" dirty="0"/>
              <a:t>modele graficzne- zapisane w postaci wykresów, diagramów, rysunków;</a:t>
            </a:r>
          </a:p>
          <a:p>
            <a:r>
              <a:rPr lang="pl-PL" sz="1350" dirty="0"/>
              <a:t> </a:t>
            </a:r>
          </a:p>
        </p:txBody>
      </p:sp>
    </p:spTree>
    <p:extLst>
      <p:ext uri="{BB962C8B-B14F-4D97-AF65-F5344CB8AC3E}">
        <p14:creationId xmlns:p14="http://schemas.microsoft.com/office/powerpoint/2010/main" val="129366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661102" y="303498"/>
            <a:ext cx="6048672" cy="4455066"/>
          </a:xfrm>
          <a:prstGeom prst="rect">
            <a:avLst/>
          </a:prstGeom>
        </p:spPr>
        <p:txBody>
          <a:bodyPr wrap="square">
            <a:spAutoFit/>
          </a:bodyPr>
          <a:lstStyle/>
          <a:p>
            <a:r>
              <a:rPr lang="pl-PL" sz="1350" dirty="0" err="1"/>
              <a:t>Metamodelowanie</a:t>
            </a:r>
            <a:endParaRPr lang="pl-PL" sz="1350" dirty="0"/>
          </a:p>
          <a:p>
            <a:endParaRPr lang="pl-PL" sz="1350" dirty="0"/>
          </a:p>
          <a:p>
            <a:r>
              <a:rPr lang="pl-PL" sz="1350" dirty="0"/>
              <a:t>W najbardziej ogólnym ujęciu </a:t>
            </a:r>
            <a:r>
              <a:rPr lang="pl-PL" sz="1350" dirty="0" err="1"/>
              <a:t>metamodelowanie</a:t>
            </a:r>
            <a:r>
              <a:rPr lang="pl-PL" sz="1350" dirty="0"/>
              <a:t> (zapisywane również jako meta-modelowanie) określa analizę, konstrukcję i rozwój ram, reguł, ograniczeń, modeli i teorii, które są użyteczne przy procesie modelowania w </a:t>
            </a:r>
            <a:r>
              <a:rPr lang="pl-PL" sz="1350" dirty="0" err="1"/>
              <a:t>pre</a:t>
            </a:r>
            <a:r>
              <a:rPr lang="pl-PL" sz="1350" dirty="0"/>
              <a:t>-definiowanej grupie problemów. Sam termin składa się z dwóch członów: meta i modelowanie. Meta-modelowanie wraz meta-modelami występuje w wielu dziedzinach wiedzy, np. w meta-nauce, meta-filozofii, meta-teorii czy też w teorii systemów. Termin ten występuje również w matematyce oraz często spotykany jest w informatyce.</a:t>
            </a:r>
          </a:p>
          <a:p>
            <a:r>
              <a:rPr lang="pl-PL" sz="1350" dirty="0"/>
              <a:t>W informatyce i dziedzinach jej pokrewnych meta-modelowanie oznacza konstruowanie zbioru "koncepcji" (obiektów, terminów, itp.) w zakresie pewnej dziedziny. Uznając model za abstrakcję pewnego zjawiska ze świata rzeczywistego, to meta-model jest abstrakcją ukazującą właściwości owego modelu. Przykładem takiej zależności może być program komputerowy napisany w pewnym języku programowania oraz gramatyka owego języka programowania.</a:t>
            </a:r>
          </a:p>
          <a:p>
            <a:r>
              <a:rPr lang="pl-PL" sz="1350" dirty="0"/>
              <a:t>Meta-modele w informatyce najczęściej stosowane są jako:</a:t>
            </a:r>
          </a:p>
          <a:p>
            <a:pPr lvl="0"/>
            <a:r>
              <a:rPr lang="pl-PL" sz="1350" dirty="0"/>
              <a:t>schematy logiczne dla danych semantycznych, które muszą być wymieniane bądź przechowywane język wspierający określoną metodę bądź proces</a:t>
            </a:r>
          </a:p>
          <a:p>
            <a:pPr lvl="0"/>
            <a:r>
              <a:rPr lang="pl-PL" sz="1350" dirty="0"/>
              <a:t>język służący do ogólnego wyrażania semantyki pewnych informacji</a:t>
            </a:r>
          </a:p>
        </p:txBody>
      </p:sp>
    </p:spTree>
    <p:extLst>
      <p:ext uri="{BB962C8B-B14F-4D97-AF65-F5344CB8AC3E}">
        <p14:creationId xmlns:p14="http://schemas.microsoft.com/office/powerpoint/2010/main" val="422860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357504"/>
            <a:ext cx="6156684" cy="646331"/>
          </a:xfrm>
          <a:prstGeom prst="rect">
            <a:avLst/>
          </a:prstGeom>
        </p:spPr>
        <p:txBody>
          <a:bodyPr wrap="square">
            <a:spAutoFit/>
          </a:bodyPr>
          <a:lstStyle/>
          <a:p>
            <a:pPr marL="342900" lvl="1"/>
            <a:r>
              <a:rPr lang="pl-PL" dirty="0">
                <a:solidFill>
                  <a:schemeClr val="tx1">
                    <a:lumMod val="50000"/>
                  </a:schemeClr>
                </a:solidFill>
              </a:rPr>
              <a:t>obiektowe podejście do modelowania (klasa, obiekt, komponenty)</a:t>
            </a:r>
          </a:p>
        </p:txBody>
      </p:sp>
      <p:sp>
        <p:nvSpPr>
          <p:cNvPr id="3" name="Prostokąt 2"/>
          <p:cNvSpPr/>
          <p:nvPr/>
        </p:nvSpPr>
        <p:spPr>
          <a:xfrm>
            <a:off x="1709682" y="1810003"/>
            <a:ext cx="5562618" cy="1754326"/>
          </a:xfrm>
          <a:prstGeom prst="rect">
            <a:avLst/>
          </a:prstGeom>
        </p:spPr>
        <p:txBody>
          <a:bodyPr wrap="square">
            <a:spAutoFit/>
          </a:bodyPr>
          <a:lstStyle/>
          <a:p>
            <a:r>
              <a:rPr lang="pl-PL" dirty="0"/>
              <a:t>Diagramy klas</a:t>
            </a:r>
          </a:p>
          <a:p>
            <a:pPr marL="214313" indent="-214313">
              <a:buFont typeface="Arial" pitchFamily="34" charset="0"/>
              <a:buChar char="•"/>
            </a:pPr>
            <a:r>
              <a:rPr lang="pl-PL" dirty="0"/>
              <a:t>Zawiera informacje o statycznych związkach </a:t>
            </a:r>
          </a:p>
          <a:p>
            <a:r>
              <a:rPr lang="pl-PL" dirty="0"/>
              <a:t>	między elementami (klasami)</a:t>
            </a:r>
          </a:p>
          <a:p>
            <a:pPr marL="214313" indent="-214313">
              <a:buFont typeface="Arial" pitchFamily="34" charset="0"/>
              <a:buChar char="•"/>
            </a:pPr>
            <a:r>
              <a:rPr lang="pl-PL" dirty="0"/>
              <a:t>Są ściśle powiązane z technikami </a:t>
            </a:r>
          </a:p>
          <a:p>
            <a:r>
              <a:rPr lang="pl-PL" dirty="0"/>
              <a:t>	programowania zorientowanego obiektowo</a:t>
            </a:r>
          </a:p>
          <a:p>
            <a:pPr marL="214313" indent="-214313">
              <a:buFont typeface="Arial" pitchFamily="34" charset="0"/>
              <a:buChar char="•"/>
            </a:pPr>
            <a:r>
              <a:rPr lang="pl-PL" dirty="0"/>
              <a:t> Są jednymi z istotniejszych diagramów w UML</a:t>
            </a:r>
          </a:p>
        </p:txBody>
      </p:sp>
    </p:spTree>
    <p:extLst>
      <p:ext uri="{BB962C8B-B14F-4D97-AF65-F5344CB8AC3E}">
        <p14:creationId xmlns:p14="http://schemas.microsoft.com/office/powerpoint/2010/main" val="158046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303748" y="735546"/>
            <a:ext cx="4536504" cy="2169825"/>
          </a:xfrm>
          <a:prstGeom prst="rect">
            <a:avLst/>
          </a:prstGeom>
        </p:spPr>
        <p:txBody>
          <a:bodyPr wrap="square">
            <a:spAutoFit/>
          </a:bodyPr>
          <a:lstStyle/>
          <a:p>
            <a:r>
              <a:rPr lang="pl-PL" sz="1500" dirty="0">
                <a:solidFill>
                  <a:schemeClr val="tx1">
                    <a:lumMod val="50000"/>
                  </a:schemeClr>
                </a:solidFill>
              </a:rPr>
              <a:t>Symbol klasy</a:t>
            </a:r>
          </a:p>
          <a:p>
            <a:endParaRPr lang="pl-PL" sz="1500" dirty="0"/>
          </a:p>
          <a:p>
            <a:pPr marL="214313" indent="-214313">
              <a:buFont typeface="Arial" pitchFamily="34" charset="0"/>
              <a:buChar char="•"/>
            </a:pPr>
            <a:r>
              <a:rPr lang="pl-PL" sz="1500" dirty="0"/>
              <a:t> Symbolem klasy jest prostokąt, zwykle </a:t>
            </a:r>
          </a:p>
          <a:p>
            <a:r>
              <a:rPr lang="pl-PL" sz="1500" dirty="0"/>
              <a:t>podzielony poziomymi liniami na trzy sekcje:</a:t>
            </a:r>
          </a:p>
          <a:p>
            <a:r>
              <a:rPr lang="pl-PL" sz="1500" dirty="0"/>
              <a:t>− nazwy</a:t>
            </a:r>
          </a:p>
          <a:p>
            <a:r>
              <a:rPr lang="pl-PL" sz="1500" dirty="0"/>
              <a:t>− atrybutów</a:t>
            </a:r>
          </a:p>
          <a:p>
            <a:r>
              <a:rPr lang="pl-PL" sz="1500" dirty="0"/>
              <a:t>− operacji</a:t>
            </a:r>
          </a:p>
          <a:p>
            <a:pPr marL="214313" indent="-214313">
              <a:buFont typeface="Arial" pitchFamily="34" charset="0"/>
              <a:buChar char="•"/>
            </a:pPr>
            <a:r>
              <a:rPr lang="pl-PL" sz="1500" dirty="0"/>
              <a:t>W razie potrzeby może zostać uzupełniony </a:t>
            </a:r>
          </a:p>
          <a:p>
            <a:r>
              <a:rPr lang="pl-PL" sz="1500" dirty="0"/>
              <a:t>dodatkowymi sekcjami (np. wyjątków)</a:t>
            </a:r>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538" y="3187115"/>
            <a:ext cx="4756924" cy="810090"/>
          </a:xfrm>
          <a:prstGeom prst="rect">
            <a:avLst/>
          </a:prstGeom>
        </p:spPr>
      </p:pic>
    </p:spTree>
    <p:extLst>
      <p:ext uri="{BB962C8B-B14F-4D97-AF65-F5344CB8AC3E}">
        <p14:creationId xmlns:p14="http://schemas.microsoft.com/office/powerpoint/2010/main" val="240548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303498"/>
            <a:ext cx="3429000" cy="3416320"/>
          </a:xfrm>
          <a:prstGeom prst="rect">
            <a:avLst/>
          </a:prstGeom>
        </p:spPr>
        <p:txBody>
          <a:bodyPr>
            <a:spAutoFit/>
          </a:bodyPr>
          <a:lstStyle/>
          <a:p>
            <a:r>
              <a:rPr lang="pl-PL" sz="1350" dirty="0">
                <a:solidFill>
                  <a:schemeClr val="tx1">
                    <a:lumMod val="50000"/>
                  </a:schemeClr>
                </a:solidFill>
              </a:rPr>
              <a:t>Symbol klasy</a:t>
            </a:r>
          </a:p>
          <a:p>
            <a:endParaRPr lang="pl-PL" sz="1350" dirty="0"/>
          </a:p>
          <a:p>
            <a:pPr marL="214313" indent="-214313">
              <a:buFont typeface="Arial" pitchFamily="34" charset="0"/>
              <a:buChar char="•"/>
            </a:pPr>
            <a:r>
              <a:rPr lang="pl-PL" sz="1350" dirty="0"/>
              <a:t>Przy złożonych klasach wyświetlenie </a:t>
            </a:r>
          </a:p>
          <a:p>
            <a:r>
              <a:rPr lang="pl-PL" sz="1350" dirty="0"/>
              <a:t>wszystkich atrybutów i operacji może zabrać </a:t>
            </a:r>
          </a:p>
          <a:p>
            <a:r>
              <a:rPr lang="pl-PL" sz="1350" dirty="0"/>
              <a:t>zbyt dużo miejsca</a:t>
            </a:r>
          </a:p>
          <a:p>
            <a:pPr marL="214313" indent="-214313">
              <a:buFont typeface="Arial" pitchFamily="34" charset="0"/>
              <a:buChar char="•"/>
            </a:pPr>
            <a:r>
              <a:rPr lang="pl-PL" sz="1350" dirty="0"/>
              <a:t>Możliwe rozwiązania to:</a:t>
            </a:r>
          </a:p>
          <a:p>
            <a:r>
              <a:rPr lang="pl-PL" sz="1350" dirty="0"/>
              <a:t>− Wyświetlenie tylko nazwy klasy, bez 	sekcji 	atrybutów i operacji</a:t>
            </a:r>
          </a:p>
          <a:p>
            <a:r>
              <a:rPr lang="pl-PL" sz="1350" dirty="0"/>
              <a:t>− Wyświetlenie tylko nazwy klasy, z pustymi 	sekcjami atrybutów i operacji</a:t>
            </a:r>
          </a:p>
          <a:p>
            <a:r>
              <a:rPr lang="pl-PL" sz="1350" dirty="0"/>
              <a:t>− Wyświetlenie tylko części atrybutów lub 	operacji, zaznaczając kontynuację 	poprzez wielokropek</a:t>
            </a:r>
          </a:p>
          <a:p>
            <a:r>
              <a:rPr lang="pl-PL" sz="1350" dirty="0"/>
              <a:t>− Ukrycie niektórych atrybutów lub operacji</a:t>
            </a:r>
          </a:p>
        </p:txBody>
      </p:sp>
      <p:sp>
        <p:nvSpPr>
          <p:cNvPr id="3" name="Prostokąt 2"/>
          <p:cNvSpPr/>
          <p:nvPr/>
        </p:nvSpPr>
        <p:spPr>
          <a:xfrm>
            <a:off x="4860185" y="2463738"/>
            <a:ext cx="3158970" cy="2585323"/>
          </a:xfrm>
          <a:prstGeom prst="rect">
            <a:avLst/>
          </a:prstGeom>
        </p:spPr>
        <p:txBody>
          <a:bodyPr wrap="square">
            <a:spAutoFit/>
          </a:bodyPr>
          <a:lstStyle/>
          <a:p>
            <a:r>
              <a:rPr lang="pl-PL" sz="1350" dirty="0">
                <a:solidFill>
                  <a:schemeClr val="tx1">
                    <a:lumMod val="50000"/>
                  </a:schemeClr>
                </a:solidFill>
              </a:rPr>
              <a:t>Kontrola dostępu</a:t>
            </a:r>
          </a:p>
          <a:p>
            <a:pPr marL="214313" indent="-214313">
              <a:buFont typeface="Arial" pitchFamily="34" charset="0"/>
              <a:buChar char="•"/>
            </a:pPr>
            <a:r>
              <a:rPr lang="pl-PL" sz="1350" dirty="0"/>
              <a:t>Można określić modyfikatory dostępu dla składowych</a:t>
            </a:r>
          </a:p>
          <a:p>
            <a:pPr marL="214313" indent="-214313">
              <a:buFont typeface="Arial" pitchFamily="34" charset="0"/>
              <a:buChar char="•"/>
            </a:pPr>
            <a:r>
              <a:rPr lang="pl-PL" sz="1350" dirty="0"/>
              <a:t>Są one ściśle powiązane z koncepcjami </a:t>
            </a:r>
          </a:p>
          <a:p>
            <a:r>
              <a:rPr lang="pl-PL" sz="1350" dirty="0"/>
              <a:t>programowania zorientowanego obiektowo</a:t>
            </a:r>
          </a:p>
          <a:p>
            <a:r>
              <a:rPr lang="pl-PL" sz="1350" dirty="0"/>
              <a:t>Możliwe rodzaje dostępu:</a:t>
            </a:r>
          </a:p>
          <a:p>
            <a:pPr marL="214313" indent="-214313">
              <a:buFont typeface="Arial" pitchFamily="34" charset="0"/>
              <a:buChar char="•"/>
            </a:pPr>
            <a:r>
              <a:rPr lang="pl-PL" sz="1350" dirty="0"/>
              <a:t>+ publiczny</a:t>
            </a:r>
          </a:p>
          <a:p>
            <a:pPr marL="214313" indent="-214313">
              <a:buFont typeface="Arial" pitchFamily="34" charset="0"/>
              <a:buChar char="•"/>
            </a:pPr>
            <a:r>
              <a:rPr lang="pl-PL" sz="1350" dirty="0"/>
              <a:t>- prywatny</a:t>
            </a:r>
          </a:p>
          <a:p>
            <a:pPr marL="214313" indent="-214313">
              <a:buFont typeface="Arial" pitchFamily="34" charset="0"/>
              <a:buChar char="•"/>
            </a:pPr>
            <a:r>
              <a:rPr lang="pl-PL" sz="1350" dirty="0"/>
              <a:t># chroniony</a:t>
            </a:r>
          </a:p>
          <a:p>
            <a:pPr marL="214313" indent="-214313">
              <a:buFont typeface="Arial" pitchFamily="34" charset="0"/>
              <a:buChar char="•"/>
            </a:pPr>
            <a:r>
              <a:rPr lang="pl-PL" sz="1350" dirty="0"/>
              <a:t>~ pakietu</a:t>
            </a:r>
          </a:p>
        </p:txBody>
      </p:sp>
    </p:spTree>
    <p:extLst>
      <p:ext uri="{BB962C8B-B14F-4D97-AF65-F5344CB8AC3E}">
        <p14:creationId xmlns:p14="http://schemas.microsoft.com/office/powerpoint/2010/main" val="197214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Centrum Szkoleniowe Comarch</a:t>
            </a:r>
            <a:endParaRPr lang="en-US" dirty="0"/>
          </a:p>
        </p:txBody>
      </p:sp>
    </p:spTree>
    <p:extLst>
      <p:ext uri="{BB962C8B-B14F-4D97-AF65-F5344CB8AC3E}">
        <p14:creationId xmlns:p14="http://schemas.microsoft.com/office/powerpoint/2010/main" val="383689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357504"/>
            <a:ext cx="3429000" cy="3831818"/>
          </a:xfrm>
          <a:prstGeom prst="rect">
            <a:avLst/>
          </a:prstGeom>
        </p:spPr>
        <p:txBody>
          <a:bodyPr>
            <a:spAutoFit/>
          </a:bodyPr>
          <a:lstStyle/>
          <a:p>
            <a:r>
              <a:rPr lang="pl-PL" sz="1350" dirty="0">
                <a:solidFill>
                  <a:schemeClr val="tx1">
                    <a:lumMod val="50000"/>
                  </a:schemeClr>
                </a:solidFill>
              </a:rPr>
              <a:t>KLASA ABSTRAKCYJNA</a:t>
            </a:r>
          </a:p>
          <a:p>
            <a:endParaRPr lang="pl-PL" sz="1350" dirty="0"/>
          </a:p>
          <a:p>
            <a:r>
              <a:rPr lang="pl-PL" sz="1350" dirty="0"/>
              <a:t>jest to klasa, która posiada</a:t>
            </a:r>
            <a:br>
              <a:rPr lang="pl-PL" sz="1350" dirty="0"/>
            </a:br>
            <a:r>
              <a:rPr lang="pl-PL" sz="1350" dirty="0"/>
              <a:t>jedną lub więcej metod (w UML-u nazwanych</a:t>
            </a:r>
            <a:br>
              <a:rPr lang="pl-PL" sz="1350" dirty="0"/>
            </a:br>
            <a:r>
              <a:rPr lang="pl-PL" sz="1350" dirty="0"/>
              <a:t>operacjami) nieposiadających ciała. Metody takie są jedynie deklaracjami, zapowiedziami, że klasa dziedzicząca po klasie abstrakcyjnej</a:t>
            </a:r>
            <a:br>
              <a:rPr lang="pl-PL" sz="1350" dirty="0"/>
            </a:br>
            <a:r>
              <a:rPr lang="pl-PL" sz="1350" dirty="0"/>
              <a:t>dostarczy ciała takiej metody, w przeciwnym razie sama też będzie klasą abstrakcyjną. Ważne jest to, że nie można tworzyć instancji (obiektów) klas abstrakcyjnych.</a:t>
            </a:r>
          </a:p>
          <a:p>
            <a:r>
              <a:rPr lang="pl-PL" sz="1350" dirty="0"/>
              <a:t>W </a:t>
            </a:r>
            <a:r>
              <a:rPr lang="pl-PL" sz="1350" b="1" dirty="0"/>
              <a:t>UML-u klasy</a:t>
            </a:r>
            <a:r>
              <a:rPr lang="pl-PL" sz="1350" dirty="0"/>
              <a:t> abstrakcyjne niewiele różnią się od normalnych klas. Jedyną widoczną różnica jest ich nazwa, napisana kursywą (pochyłą czcionką)</a:t>
            </a:r>
          </a:p>
        </p:txBody>
      </p:sp>
      <p:sp>
        <p:nvSpPr>
          <p:cNvPr id="3" name="Prostokąt 2"/>
          <p:cNvSpPr/>
          <p:nvPr/>
        </p:nvSpPr>
        <p:spPr>
          <a:xfrm>
            <a:off x="5111183" y="3462063"/>
            <a:ext cx="3429000" cy="1131079"/>
          </a:xfrm>
          <a:prstGeom prst="rect">
            <a:avLst/>
          </a:prstGeom>
        </p:spPr>
        <p:txBody>
          <a:bodyPr>
            <a:spAutoFit/>
          </a:bodyPr>
          <a:lstStyle/>
          <a:p>
            <a:r>
              <a:rPr lang="pl-PL" sz="1350" dirty="0"/>
              <a:t>Warto zauważyć, że w UML-u można tworzyć</a:t>
            </a:r>
            <a:br>
              <a:rPr lang="pl-PL" sz="1350" dirty="0"/>
            </a:br>
            <a:r>
              <a:rPr lang="pl-PL" sz="1350" dirty="0"/>
              <a:t>także operacje abstrakcyjne. Wówczas ich nazwa będzie tak jak nazwa klas Abstrakcyjnych, napisana kursywą.</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084" y="1256690"/>
            <a:ext cx="1998222" cy="1387115"/>
          </a:xfrm>
          <a:prstGeom prst="rect">
            <a:avLst/>
          </a:prstGeom>
        </p:spPr>
      </p:pic>
    </p:spTree>
    <p:extLst>
      <p:ext uri="{BB962C8B-B14F-4D97-AF65-F5344CB8AC3E}">
        <p14:creationId xmlns:p14="http://schemas.microsoft.com/office/powerpoint/2010/main" val="399632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63688" y="141481"/>
            <a:ext cx="3942438" cy="2677656"/>
          </a:xfrm>
          <a:prstGeom prst="rect">
            <a:avLst/>
          </a:prstGeom>
        </p:spPr>
        <p:txBody>
          <a:bodyPr wrap="square">
            <a:spAutoFit/>
          </a:bodyPr>
          <a:lstStyle/>
          <a:p>
            <a:r>
              <a:rPr lang="pl-PL" dirty="0">
                <a:solidFill>
                  <a:schemeClr val="tx1">
                    <a:lumMod val="50000"/>
                  </a:schemeClr>
                </a:solidFill>
              </a:rPr>
              <a:t>Agregacja</a:t>
            </a:r>
            <a:r>
              <a:rPr lang="pl-PL" sz="1350" dirty="0"/>
              <a:t> </a:t>
            </a:r>
            <a:r>
              <a:rPr lang="pl-PL" sz="1500" dirty="0"/>
              <a:t>najprościej mówiąc oznacza zawieranie.</a:t>
            </a:r>
          </a:p>
          <a:p>
            <a:r>
              <a:rPr lang="pl-PL" sz="1500" dirty="0"/>
              <a:t>Na przykład:</a:t>
            </a:r>
          </a:p>
          <a:p>
            <a:r>
              <a:rPr lang="pl-PL" sz="1500" dirty="0"/>
              <a:t>lampka zawiera żarówkę,</a:t>
            </a:r>
          </a:p>
          <a:p>
            <a:r>
              <a:rPr lang="pl-PL" sz="1500" dirty="0"/>
              <a:t>komputer zawiera procesor,</a:t>
            </a:r>
          </a:p>
          <a:p>
            <a:r>
              <a:rPr lang="pl-PL" sz="1500" dirty="0"/>
              <a:t>jabłko zawiera robaka,</a:t>
            </a:r>
          </a:p>
          <a:p>
            <a:r>
              <a:rPr lang="pl-PL" sz="1500" dirty="0"/>
              <a:t>itd.</a:t>
            </a:r>
          </a:p>
          <a:p>
            <a:r>
              <a:rPr lang="pl-PL" sz="1500" dirty="0"/>
              <a:t>Agregację na </a:t>
            </a:r>
            <a:r>
              <a:rPr lang="pl-PL" sz="1500" b="1" dirty="0"/>
              <a:t>diagramie UML</a:t>
            </a:r>
            <a:r>
              <a:rPr lang="pl-PL" sz="1500" dirty="0"/>
              <a:t> oznacza się</a:t>
            </a:r>
            <a:br>
              <a:rPr lang="pl-PL" sz="1500" dirty="0"/>
            </a:br>
            <a:r>
              <a:rPr lang="pl-PL" sz="1500" dirty="0"/>
              <a:t>pustym rombem, tak jak zaprezentowano to na rysunku</a:t>
            </a:r>
            <a:br>
              <a:rPr lang="pl-PL" sz="1500" dirty="0"/>
            </a:br>
            <a:endParaRPr lang="pl-PL" sz="1500" dirty="0"/>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773" y="3489852"/>
            <a:ext cx="3963209" cy="648072"/>
          </a:xfrm>
          <a:prstGeom prst="rect">
            <a:avLst/>
          </a:prstGeom>
        </p:spPr>
      </p:pic>
    </p:spTree>
    <p:extLst>
      <p:ext uri="{BB962C8B-B14F-4D97-AF65-F5344CB8AC3E}">
        <p14:creationId xmlns:p14="http://schemas.microsoft.com/office/powerpoint/2010/main" val="348185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519772" y="1545636"/>
            <a:ext cx="4698522" cy="2862322"/>
          </a:xfrm>
          <a:prstGeom prst="rect">
            <a:avLst/>
          </a:prstGeom>
        </p:spPr>
        <p:txBody>
          <a:bodyPr wrap="square">
            <a:spAutoFit/>
          </a:bodyPr>
          <a:lstStyle/>
          <a:p>
            <a:r>
              <a:rPr lang="pl-PL" sz="1500" dirty="0"/>
              <a:t>Szczególnym przypadkiem agregacji jest</a:t>
            </a:r>
            <a:br>
              <a:rPr lang="pl-PL" sz="1500" dirty="0"/>
            </a:br>
            <a:r>
              <a:rPr lang="pl-PL" sz="1500" dirty="0"/>
              <a:t>kompozycja. Od agregacji różni się tym, że klasa posiada obiekty (składa się z obiektów), które bez tej klasy istnieć by nie mogły. Przykłady takich</a:t>
            </a:r>
            <a:br>
              <a:rPr lang="pl-PL" sz="1500" dirty="0"/>
            </a:br>
            <a:r>
              <a:rPr lang="pl-PL" sz="1500" dirty="0"/>
              <a:t>związków to:</a:t>
            </a:r>
          </a:p>
          <a:p>
            <a:r>
              <a:rPr lang="pl-PL" sz="1500" dirty="0"/>
              <a:t>blok zawiera mieszkania (mieszkania poza</a:t>
            </a:r>
            <a:br>
              <a:rPr lang="pl-PL" sz="1500" dirty="0"/>
            </a:br>
            <a:r>
              <a:rPr lang="pl-PL" sz="1500" dirty="0"/>
              <a:t>blokiem nie istnieją),</a:t>
            </a:r>
          </a:p>
          <a:p>
            <a:r>
              <a:rPr lang="pl-PL" sz="1500" dirty="0"/>
              <a:t>komputer zawiera procesor,</a:t>
            </a:r>
          </a:p>
          <a:p>
            <a:r>
              <a:rPr lang="pl-PL" sz="1500" dirty="0"/>
              <a:t>łazienka zawiera wannę,</a:t>
            </a:r>
          </a:p>
          <a:p>
            <a:r>
              <a:rPr lang="pl-PL" sz="1500" dirty="0"/>
              <a:t>itd.</a:t>
            </a:r>
          </a:p>
          <a:p>
            <a:r>
              <a:rPr lang="pl-PL" sz="1500" dirty="0"/>
              <a:t>Kompozycja na diagramie UML oznaczona jest wypełnionym rombem</a:t>
            </a:r>
          </a:p>
        </p:txBody>
      </p:sp>
      <p:sp>
        <p:nvSpPr>
          <p:cNvPr id="3" name="Prostokąt 2"/>
          <p:cNvSpPr/>
          <p:nvPr/>
        </p:nvSpPr>
        <p:spPr>
          <a:xfrm>
            <a:off x="1625827" y="662168"/>
            <a:ext cx="1402948" cy="369332"/>
          </a:xfrm>
          <a:prstGeom prst="rect">
            <a:avLst/>
          </a:prstGeom>
        </p:spPr>
        <p:txBody>
          <a:bodyPr wrap="none">
            <a:spAutoFit/>
          </a:bodyPr>
          <a:lstStyle/>
          <a:p>
            <a:r>
              <a:rPr lang="pl-PL" dirty="0">
                <a:solidFill>
                  <a:schemeClr val="tx1">
                    <a:lumMod val="50000"/>
                  </a:schemeClr>
                </a:solidFill>
              </a:rPr>
              <a:t>kompozycja</a:t>
            </a:r>
          </a:p>
        </p:txBody>
      </p:sp>
    </p:spTree>
    <p:extLst>
      <p:ext uri="{BB962C8B-B14F-4D97-AF65-F5344CB8AC3E}">
        <p14:creationId xmlns:p14="http://schemas.microsoft.com/office/powerpoint/2010/main" val="2078835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277634" y="249493"/>
            <a:ext cx="3429000" cy="3624069"/>
          </a:xfrm>
          <a:prstGeom prst="rect">
            <a:avLst/>
          </a:prstGeom>
        </p:spPr>
        <p:txBody>
          <a:bodyPr>
            <a:spAutoFit/>
          </a:bodyPr>
          <a:lstStyle/>
          <a:p>
            <a:r>
              <a:rPr lang="pl-PL" sz="1350" dirty="0"/>
              <a:t>Szczególnym przypadkiem agregacji jest</a:t>
            </a:r>
            <a:br>
              <a:rPr lang="pl-PL" sz="1350" dirty="0"/>
            </a:br>
            <a:r>
              <a:rPr lang="pl-PL" sz="1350" dirty="0"/>
              <a:t>kompozycja. Od agregacji różni się tym, że klasa</a:t>
            </a:r>
            <a:br>
              <a:rPr lang="pl-PL" sz="1350" dirty="0"/>
            </a:br>
            <a:r>
              <a:rPr lang="pl-PL" sz="1350" dirty="0"/>
              <a:t>posiada obiekty (składa się z obiektów), które bez</a:t>
            </a:r>
            <a:br>
              <a:rPr lang="pl-PL" sz="1350" dirty="0"/>
            </a:br>
            <a:r>
              <a:rPr lang="pl-PL" sz="1350" dirty="0"/>
              <a:t>tej klasy istnieć by nie mogły. Przykłady takich</a:t>
            </a:r>
            <a:br>
              <a:rPr lang="pl-PL" sz="1350" dirty="0"/>
            </a:br>
            <a:r>
              <a:rPr lang="pl-PL" sz="1350" dirty="0"/>
              <a:t>związków to:</a:t>
            </a:r>
          </a:p>
          <a:p>
            <a:r>
              <a:rPr lang="pl-PL" sz="1350" dirty="0"/>
              <a:t>blok zawiera mieszkania (mieszkania poza</a:t>
            </a:r>
            <a:br>
              <a:rPr lang="pl-PL" sz="1350" dirty="0"/>
            </a:br>
            <a:r>
              <a:rPr lang="pl-PL" sz="1350" dirty="0"/>
              <a:t>blokiem nie istnieją),</a:t>
            </a:r>
          </a:p>
          <a:p>
            <a:r>
              <a:rPr lang="pl-PL" sz="1350" dirty="0"/>
              <a:t>komputer zawiera procesor,</a:t>
            </a:r>
          </a:p>
          <a:p>
            <a:r>
              <a:rPr lang="pl-PL" sz="1350" dirty="0"/>
              <a:t>łazienka zawiera wannę,</a:t>
            </a:r>
          </a:p>
          <a:p>
            <a:r>
              <a:rPr lang="pl-PL" sz="1350" dirty="0"/>
              <a:t>itd.</a:t>
            </a:r>
          </a:p>
          <a:p>
            <a:r>
              <a:rPr lang="pl-PL" sz="1350" dirty="0"/>
              <a:t>Kompozycja na diagramie UML oznaczona jest</a:t>
            </a:r>
            <a:br>
              <a:rPr lang="pl-PL" sz="1350" dirty="0"/>
            </a:br>
            <a:r>
              <a:rPr lang="pl-PL" sz="1350" dirty="0"/>
              <a:t>wypełnionym rombem – tak jak na rysunku 6.</a:t>
            </a:r>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814" y="3705876"/>
            <a:ext cx="4085864" cy="702078"/>
          </a:xfrm>
          <a:prstGeom prst="rect">
            <a:avLst/>
          </a:prstGeom>
        </p:spPr>
      </p:pic>
    </p:spTree>
    <p:extLst>
      <p:ext uri="{BB962C8B-B14F-4D97-AF65-F5344CB8AC3E}">
        <p14:creationId xmlns:p14="http://schemas.microsoft.com/office/powerpoint/2010/main" val="196231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195736" y="1316108"/>
            <a:ext cx="3564396" cy="2400657"/>
          </a:xfrm>
          <a:prstGeom prst="rect">
            <a:avLst/>
          </a:prstGeom>
        </p:spPr>
        <p:txBody>
          <a:bodyPr wrap="square">
            <a:spAutoFit/>
          </a:bodyPr>
          <a:lstStyle/>
          <a:p>
            <a:r>
              <a:rPr lang="pl-PL" sz="1500" dirty="0"/>
              <a:t>Asocjacja jest podstawowym rodzajem</a:t>
            </a:r>
            <a:br>
              <a:rPr lang="pl-PL" sz="1500" dirty="0"/>
            </a:br>
            <a:r>
              <a:rPr lang="pl-PL" sz="1500" dirty="0"/>
              <a:t>związków między klasami. Oznacza ona istnienie</a:t>
            </a:r>
            <a:br>
              <a:rPr lang="pl-PL" sz="1500" dirty="0"/>
            </a:br>
            <a:r>
              <a:rPr lang="pl-PL" sz="1500" dirty="0"/>
              <a:t>trwałego powiązania pomiędzy nimi. Oto przykłady</a:t>
            </a:r>
            <a:br>
              <a:rPr lang="pl-PL" sz="1500" dirty="0"/>
            </a:br>
            <a:r>
              <a:rPr lang="pl-PL" sz="1500" dirty="0"/>
              <a:t>asocjacji</a:t>
            </a:r>
          </a:p>
          <a:p>
            <a:r>
              <a:rPr lang="pl-PL" sz="1500" dirty="0"/>
              <a:t>firma zatrudnia pracowników,</a:t>
            </a:r>
          </a:p>
          <a:p>
            <a:r>
              <a:rPr lang="pl-PL" sz="1500" dirty="0"/>
              <a:t>student studiuje na uczelni,</a:t>
            </a:r>
          </a:p>
          <a:p>
            <a:r>
              <a:rPr lang="pl-PL" sz="1500" dirty="0"/>
              <a:t>ekspedientka pracuje w sklepie,</a:t>
            </a:r>
          </a:p>
          <a:p>
            <a:r>
              <a:rPr lang="pl-PL" sz="1500" dirty="0"/>
              <a:t>itd.</a:t>
            </a:r>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844" y="3975906"/>
            <a:ext cx="3414980" cy="378042"/>
          </a:xfrm>
          <a:prstGeom prst="rect">
            <a:avLst/>
          </a:prstGeom>
        </p:spPr>
      </p:pic>
      <p:sp>
        <p:nvSpPr>
          <p:cNvPr id="4" name="Prostokąt 3"/>
          <p:cNvSpPr/>
          <p:nvPr/>
        </p:nvSpPr>
        <p:spPr>
          <a:xfrm>
            <a:off x="1770018" y="604016"/>
            <a:ext cx="1236236" cy="369332"/>
          </a:xfrm>
          <a:prstGeom prst="rect">
            <a:avLst/>
          </a:prstGeom>
        </p:spPr>
        <p:txBody>
          <a:bodyPr wrap="none">
            <a:spAutoFit/>
          </a:bodyPr>
          <a:lstStyle/>
          <a:p>
            <a:r>
              <a:rPr lang="pl-PL" dirty="0">
                <a:solidFill>
                  <a:schemeClr val="tx1">
                    <a:lumMod val="50000"/>
                  </a:schemeClr>
                </a:solidFill>
              </a:rPr>
              <a:t>Asocjacja </a:t>
            </a:r>
          </a:p>
        </p:txBody>
      </p:sp>
    </p:spTree>
    <p:extLst>
      <p:ext uri="{BB962C8B-B14F-4D97-AF65-F5344CB8AC3E}">
        <p14:creationId xmlns:p14="http://schemas.microsoft.com/office/powerpoint/2010/main" val="372737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25706" y="411510"/>
            <a:ext cx="3732144" cy="2400657"/>
          </a:xfrm>
          <a:prstGeom prst="rect">
            <a:avLst/>
          </a:prstGeom>
        </p:spPr>
        <p:txBody>
          <a:bodyPr wrap="square">
            <a:spAutoFit/>
          </a:bodyPr>
          <a:lstStyle/>
          <a:p>
            <a:r>
              <a:rPr lang="pl-PL" sz="1500" dirty="0"/>
              <a:t>Asocjacja może być jednokierunkowa, to znaczy</a:t>
            </a:r>
            <a:br>
              <a:rPr lang="pl-PL" sz="1500" dirty="0"/>
            </a:br>
            <a:r>
              <a:rPr lang="pl-PL" sz="1500" dirty="0"/>
              <a:t>można zaznaczyć jej kierunek – wiadomo, że</a:t>
            </a:r>
            <a:br>
              <a:rPr lang="pl-PL" sz="1500" dirty="0"/>
            </a:br>
            <a:r>
              <a:rPr lang="pl-PL" sz="1500" dirty="0"/>
              <a:t>firma zatrudnia pracowników, ale nie odwrotnie.</a:t>
            </a:r>
            <a:br>
              <a:rPr lang="pl-PL" sz="1500" dirty="0"/>
            </a:br>
            <a:r>
              <a:rPr lang="pl-PL" sz="1500" dirty="0"/>
              <a:t>Kierunek asocjacji zaznacza się strzałką – zobacz</a:t>
            </a:r>
            <a:br>
              <a:rPr lang="pl-PL" sz="1500" dirty="0"/>
            </a:br>
            <a:r>
              <a:rPr lang="pl-PL" sz="1500" dirty="0"/>
              <a:t>rysunek poniżej -  Asocjacja taka nazywana jest nawigacją.</a:t>
            </a:r>
          </a:p>
        </p:txBody>
      </p:sp>
      <p:pic>
        <p:nvPicPr>
          <p:cNvPr id="3" name="Obraz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778" y="3381841"/>
            <a:ext cx="4369415" cy="431192"/>
          </a:xfrm>
          <a:prstGeom prst="rect">
            <a:avLst/>
          </a:prstGeom>
        </p:spPr>
      </p:pic>
    </p:spTree>
    <p:extLst>
      <p:ext uri="{BB962C8B-B14F-4D97-AF65-F5344CB8AC3E}">
        <p14:creationId xmlns:p14="http://schemas.microsoft.com/office/powerpoint/2010/main" val="2856861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142488" y="1221600"/>
            <a:ext cx="4967794" cy="3046988"/>
          </a:xfrm>
          <a:prstGeom prst="rect">
            <a:avLst/>
          </a:prstGeom>
        </p:spPr>
        <p:txBody>
          <a:bodyPr wrap="square">
            <a:spAutoFit/>
          </a:bodyPr>
          <a:lstStyle/>
          <a:p>
            <a:br>
              <a:rPr lang="pl-PL" sz="1350" dirty="0"/>
            </a:br>
            <a:endParaRPr lang="pl-PL" sz="1350" dirty="0"/>
          </a:p>
          <a:p>
            <a:r>
              <a:rPr lang="pl-PL" sz="1500" dirty="0"/>
              <a:t>Zaprezentowana wyżej asocjacja to tak zwana</a:t>
            </a:r>
            <a:br>
              <a:rPr lang="pl-PL" sz="1500" dirty="0"/>
            </a:br>
            <a:r>
              <a:rPr lang="pl-PL" sz="1500" dirty="0"/>
              <a:t>asocjacja binarna – są to asocjacje, w skład</a:t>
            </a:r>
            <a:br>
              <a:rPr lang="pl-PL" sz="1500" dirty="0"/>
            </a:br>
            <a:r>
              <a:rPr lang="pl-PL" sz="1500" dirty="0"/>
              <a:t>których wchodzą dwie klasy. Czasami (jednak</a:t>
            </a:r>
            <a:br>
              <a:rPr lang="pl-PL" sz="1500" dirty="0"/>
            </a:br>
            <a:r>
              <a:rPr lang="pl-PL" sz="1500" dirty="0"/>
              <a:t>o wiele rzadziej) stosuje się asocjacje n-</a:t>
            </a:r>
            <a:r>
              <a:rPr lang="pl-PL" sz="1500" dirty="0" err="1"/>
              <a:t>arne</a:t>
            </a:r>
            <a:r>
              <a:rPr lang="pl-PL" sz="1500" dirty="0"/>
              <a:t>.</a:t>
            </a:r>
            <a:br>
              <a:rPr lang="pl-PL" sz="1500" dirty="0"/>
            </a:br>
            <a:r>
              <a:rPr lang="pl-PL" sz="1500" dirty="0"/>
              <a:t>w skład takich asocjacji może wchodzić więcej</a:t>
            </a:r>
            <a:br>
              <a:rPr lang="pl-PL" sz="1500" dirty="0"/>
            </a:br>
            <a:r>
              <a:rPr lang="pl-PL" sz="1500" dirty="0"/>
              <a:t>klas. Oto przykład: w sklepie oferującym części</a:t>
            </a:r>
            <a:br>
              <a:rPr lang="pl-PL" sz="1500" dirty="0"/>
            </a:br>
            <a:r>
              <a:rPr lang="pl-PL" sz="1500" dirty="0"/>
              <a:t>komputerowe mogą wystąpić następujące klasy</a:t>
            </a:r>
            <a:br>
              <a:rPr lang="pl-PL" sz="1500" dirty="0"/>
            </a:br>
            <a:r>
              <a:rPr lang="pl-PL" sz="1500" dirty="0"/>
              <a:t>połączone w asocjację n-</a:t>
            </a:r>
            <a:r>
              <a:rPr lang="pl-PL" sz="1500" dirty="0" err="1"/>
              <a:t>arną</a:t>
            </a:r>
            <a:r>
              <a:rPr lang="pl-PL" sz="1500" dirty="0"/>
              <a:t>: Część, Cennik,</a:t>
            </a:r>
            <a:br>
              <a:rPr lang="pl-PL" sz="1500" dirty="0"/>
            </a:br>
            <a:r>
              <a:rPr lang="pl-PL" sz="1500" dirty="0"/>
              <a:t>Cena. Na rysunku 9 pokazano diagram takiej</a:t>
            </a:r>
            <a:br>
              <a:rPr lang="pl-PL" sz="1500" dirty="0"/>
            </a:br>
            <a:r>
              <a:rPr lang="pl-PL" sz="1500" dirty="0"/>
              <a:t>właśnie asocjacji. Pamiętaj, że w jej skład może</a:t>
            </a:r>
            <a:br>
              <a:rPr lang="pl-PL" sz="1500" dirty="0"/>
            </a:br>
            <a:r>
              <a:rPr lang="pl-PL" sz="1500" dirty="0"/>
              <a:t>wchodzić więcej niż trzy klasy.</a:t>
            </a:r>
          </a:p>
        </p:txBody>
      </p:sp>
      <p:sp>
        <p:nvSpPr>
          <p:cNvPr id="3" name="Prostokąt 2"/>
          <p:cNvSpPr/>
          <p:nvPr/>
        </p:nvSpPr>
        <p:spPr>
          <a:xfrm>
            <a:off x="1439652" y="489035"/>
            <a:ext cx="2044149" cy="369332"/>
          </a:xfrm>
          <a:prstGeom prst="rect">
            <a:avLst/>
          </a:prstGeom>
        </p:spPr>
        <p:txBody>
          <a:bodyPr wrap="none">
            <a:spAutoFit/>
          </a:bodyPr>
          <a:lstStyle/>
          <a:p>
            <a:r>
              <a:rPr lang="pl-PL" dirty="0">
                <a:solidFill>
                  <a:schemeClr val="tx1">
                    <a:lumMod val="50000"/>
                  </a:schemeClr>
                </a:solidFill>
              </a:rPr>
              <a:t>asocjacja binarna </a:t>
            </a:r>
          </a:p>
        </p:txBody>
      </p:sp>
    </p:spTree>
    <p:extLst>
      <p:ext uri="{BB962C8B-B14F-4D97-AF65-F5344CB8AC3E}">
        <p14:creationId xmlns:p14="http://schemas.microsoft.com/office/powerpoint/2010/main" val="205245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385646" y="411510"/>
            <a:ext cx="3888432" cy="3370153"/>
          </a:xfrm>
          <a:prstGeom prst="rect">
            <a:avLst/>
          </a:prstGeom>
        </p:spPr>
        <p:txBody>
          <a:bodyPr wrap="square">
            <a:spAutoFit/>
          </a:bodyPr>
          <a:lstStyle/>
          <a:p>
            <a:r>
              <a:rPr lang="pl-PL" dirty="0">
                <a:solidFill>
                  <a:schemeClr val="tx1">
                    <a:lumMod val="50000"/>
                  </a:schemeClr>
                </a:solidFill>
              </a:rPr>
              <a:t>Generalizacja</a:t>
            </a:r>
            <a:r>
              <a:rPr lang="pl-PL" sz="1350" dirty="0"/>
              <a:t> </a:t>
            </a:r>
            <a:r>
              <a:rPr lang="pl-PL" sz="1500" dirty="0"/>
              <a:t>odpowiada dziedziczeniu znanemu</a:t>
            </a:r>
            <a:br>
              <a:rPr lang="pl-PL" sz="1500" dirty="0"/>
            </a:br>
            <a:r>
              <a:rPr lang="pl-PL" sz="1500" dirty="0"/>
              <a:t>z języków programowania. Inaczej mówiąc,</a:t>
            </a:r>
            <a:br>
              <a:rPr lang="pl-PL" sz="1500" dirty="0"/>
            </a:br>
            <a:r>
              <a:rPr lang="pl-PL" sz="1500" dirty="0"/>
              <a:t>jest to związek pomiędzy bardziej ogólną klasą</a:t>
            </a:r>
            <a:br>
              <a:rPr lang="pl-PL" sz="1500" dirty="0"/>
            </a:br>
            <a:r>
              <a:rPr lang="pl-PL" sz="1500" dirty="0"/>
              <a:t>(rodzicem) a klasą bardziej szczegółową (rodzicem).</a:t>
            </a:r>
          </a:p>
          <a:p>
            <a:r>
              <a:rPr lang="pl-PL" sz="1500" dirty="0"/>
              <a:t>Oto przykłady generalizacji:</a:t>
            </a:r>
          </a:p>
          <a:p>
            <a:r>
              <a:rPr lang="pl-PL" sz="1500" dirty="0"/>
              <a:t>manager jest pracownikiem,</a:t>
            </a:r>
          </a:p>
          <a:p>
            <a:r>
              <a:rPr lang="pl-PL" sz="1500" dirty="0"/>
              <a:t>sklep jest firmą,</a:t>
            </a:r>
          </a:p>
          <a:p>
            <a:r>
              <a:rPr lang="pl-PL" sz="1500" dirty="0"/>
              <a:t>latarnia jest lampą, podobnie lampą jest lampka nocna,</a:t>
            </a:r>
          </a:p>
          <a:p>
            <a:r>
              <a:rPr lang="pl-PL" sz="1500" dirty="0"/>
              <a:t>kot jest zwierzęciem,</a:t>
            </a:r>
          </a:p>
          <a:p>
            <a:r>
              <a:rPr lang="pl-PL" sz="1500" dirty="0"/>
              <a:t>itd.</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12" y="2031690"/>
            <a:ext cx="3062300" cy="2371122"/>
          </a:xfrm>
          <a:prstGeom prst="rect">
            <a:avLst/>
          </a:prstGeom>
        </p:spPr>
      </p:pic>
    </p:spTree>
    <p:extLst>
      <p:ext uri="{BB962C8B-B14F-4D97-AF65-F5344CB8AC3E}">
        <p14:creationId xmlns:p14="http://schemas.microsoft.com/office/powerpoint/2010/main" val="346993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09682" y="195487"/>
            <a:ext cx="4212468" cy="2285241"/>
          </a:xfrm>
          <a:prstGeom prst="rect">
            <a:avLst/>
          </a:prstGeom>
        </p:spPr>
        <p:txBody>
          <a:bodyPr wrap="square">
            <a:spAutoFit/>
          </a:bodyPr>
          <a:lstStyle/>
          <a:p>
            <a:r>
              <a:rPr lang="pl-PL" sz="1350" b="1" cap="all" dirty="0">
                <a:solidFill>
                  <a:schemeClr val="tx1">
                    <a:lumMod val="50000"/>
                  </a:schemeClr>
                </a:solidFill>
              </a:rPr>
              <a:t>DIAGRAM PRZYPADKÓW UŻYCIA A DIAGRAM AKTYWNOŚCI</a:t>
            </a:r>
            <a:endParaRPr lang="pl-PL" sz="2400" b="1" dirty="0">
              <a:solidFill>
                <a:schemeClr val="tx1">
                  <a:lumMod val="50000"/>
                </a:schemeClr>
              </a:solidFill>
            </a:endParaRPr>
          </a:p>
          <a:p>
            <a:pPr lvl="0"/>
            <a:endParaRPr lang="pl-PL" sz="1350" dirty="0"/>
          </a:p>
          <a:p>
            <a:pPr lvl="0"/>
            <a:r>
              <a:rPr lang="pl-PL" sz="1350" dirty="0"/>
              <a:t>Przypadki użycia pokazują, co powinien robić system</a:t>
            </a:r>
          </a:p>
          <a:p>
            <a:pPr lvl="0"/>
            <a:endParaRPr lang="pl-PL" sz="2100" dirty="0"/>
          </a:p>
          <a:p>
            <a:pPr lvl="0"/>
            <a:r>
              <a:rPr lang="pl-PL" sz="1350" dirty="0"/>
              <a:t>Diagramy aktywności umożliwiają określenie tego, w jaki sposób system będzie osiągał swoje zamierzone cele</a:t>
            </a:r>
            <a:endParaRPr lang="pl-PL" sz="2100" dirty="0"/>
          </a:p>
          <a:p>
            <a:pPr lvl="1"/>
            <a:r>
              <a:rPr lang="pl-PL" sz="1350" dirty="0"/>
              <a:t>Jakie akcje?</a:t>
            </a:r>
            <a:endParaRPr lang="pl-PL" sz="2100" dirty="0"/>
          </a:p>
          <a:p>
            <a:pPr lvl="1"/>
            <a:r>
              <a:rPr lang="pl-PL" sz="1350" dirty="0"/>
              <a:t>Jak te akcje są połączone</a:t>
            </a:r>
            <a:endParaRPr lang="pl-PL" sz="2100" dirty="0"/>
          </a:p>
        </p:txBody>
      </p:sp>
      <p:sp>
        <p:nvSpPr>
          <p:cNvPr id="3" name="Prostokąt 2"/>
          <p:cNvSpPr/>
          <p:nvPr/>
        </p:nvSpPr>
        <p:spPr>
          <a:xfrm>
            <a:off x="1709682" y="2662773"/>
            <a:ext cx="5994666" cy="2169825"/>
          </a:xfrm>
          <a:prstGeom prst="rect">
            <a:avLst/>
          </a:prstGeom>
        </p:spPr>
        <p:txBody>
          <a:bodyPr wrap="square">
            <a:spAutoFit/>
          </a:bodyPr>
          <a:lstStyle/>
          <a:p>
            <a:r>
              <a:rPr lang="pl-PL" sz="1350" dirty="0"/>
              <a:t>Diagramy aktywności są jedynymi diagramami w widoku procesu modelowanego systemu (system 4+1 </a:t>
            </a:r>
            <a:r>
              <a:rPr lang="pl-PL" sz="1350" dirty="0" err="1"/>
              <a:t>Kruchtena</a:t>
            </a:r>
            <a:r>
              <a:rPr lang="pl-PL" sz="1350" dirty="0"/>
              <a:t>). Są jednym z rodzajów diagramów języka UML opisujących dynamikę systemu.</a:t>
            </a:r>
            <a:br>
              <a:rPr lang="pl-PL" sz="1350" dirty="0"/>
            </a:br>
            <a:br>
              <a:rPr lang="pl-PL" sz="1350" dirty="0"/>
            </a:br>
            <a:r>
              <a:rPr lang="pl-PL" sz="1350" dirty="0"/>
              <a:t>Diagramy czynności stosuje się w modelowaniu:</a:t>
            </a:r>
          </a:p>
          <a:p>
            <a:pPr lvl="0"/>
            <a:r>
              <a:rPr lang="pl-PL" sz="1350" dirty="0"/>
              <a:t>wysokopoziomowych procesów biznesowych</a:t>
            </a:r>
          </a:p>
          <a:p>
            <a:pPr lvl="0"/>
            <a:r>
              <a:rPr lang="pl-PL" sz="1350" dirty="0"/>
              <a:t>systemów oraz podsystemów</a:t>
            </a:r>
          </a:p>
          <a:p>
            <a:pPr lvl="0"/>
            <a:r>
              <a:rPr lang="pl-PL" sz="1350" dirty="0"/>
              <a:t>scenariuszy przypadków użycia</a:t>
            </a:r>
          </a:p>
          <a:p>
            <a:pPr lvl="0"/>
            <a:r>
              <a:rPr lang="pl-PL" sz="1350" dirty="0"/>
              <a:t>procesów systemowych charakteryzujących się dużą liczbą równoległych czynności i sytuacji decyzyjnych, operacji, </a:t>
            </a:r>
            <a:r>
              <a:rPr lang="pl-PL" sz="1350" b="1" dirty="0"/>
              <a:t>algorytmów</a:t>
            </a:r>
            <a:endParaRPr lang="pl-PL" sz="1350" dirty="0"/>
          </a:p>
        </p:txBody>
      </p:sp>
    </p:spTree>
    <p:extLst>
      <p:ext uri="{BB962C8B-B14F-4D97-AF65-F5344CB8AC3E}">
        <p14:creationId xmlns:p14="http://schemas.microsoft.com/office/powerpoint/2010/main" val="197078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18912" y="141480"/>
            <a:ext cx="5508612" cy="4662815"/>
          </a:xfrm>
          <a:prstGeom prst="rect">
            <a:avLst/>
          </a:prstGeom>
        </p:spPr>
        <p:txBody>
          <a:bodyPr wrap="square">
            <a:spAutoFit/>
          </a:bodyPr>
          <a:lstStyle/>
          <a:p>
            <a:r>
              <a:rPr lang="pl-PL" sz="1350" b="1" i="1" cap="all" dirty="0">
                <a:solidFill>
                  <a:schemeClr val="tx1">
                    <a:lumMod val="50000"/>
                  </a:schemeClr>
                </a:solidFill>
              </a:rPr>
              <a:t>DIAGRAM AKTYWNOŚCI - CECHY</a:t>
            </a:r>
            <a:endParaRPr lang="pl-PL" sz="1350" b="1" i="1" dirty="0">
              <a:solidFill>
                <a:schemeClr val="tx1">
                  <a:lumMod val="50000"/>
                </a:schemeClr>
              </a:solidFill>
            </a:endParaRPr>
          </a:p>
          <a:p>
            <a:pPr lvl="0"/>
            <a:r>
              <a:rPr lang="pl-PL" sz="1350" dirty="0"/>
              <a:t>Diagramy aktywności łączą idee </a:t>
            </a:r>
            <a:r>
              <a:rPr lang="pl-PL" sz="1350" dirty="0" err="1"/>
              <a:t>pochądzące</a:t>
            </a:r>
            <a:r>
              <a:rPr lang="pl-PL" sz="1350" dirty="0"/>
              <a:t> z trzech źródeł: diagramów zdarzeń </a:t>
            </a:r>
            <a:r>
              <a:rPr lang="pl-PL" sz="1350" dirty="0" err="1"/>
              <a:t>J.Odell'a</a:t>
            </a:r>
            <a:r>
              <a:rPr lang="pl-PL" sz="1350" dirty="0"/>
              <a:t>, technik modelowania stanów i sieci </a:t>
            </a:r>
            <a:r>
              <a:rPr lang="pl-PL" sz="1350" dirty="0" err="1"/>
              <a:t>Petriego</a:t>
            </a:r>
            <a:r>
              <a:rPr lang="pl-PL" sz="1350" dirty="0"/>
              <a:t>. </a:t>
            </a:r>
          </a:p>
          <a:p>
            <a:pPr lvl="0"/>
            <a:endParaRPr lang="pl-PL" sz="1350" dirty="0"/>
          </a:p>
          <a:p>
            <a:pPr lvl="0"/>
            <a:r>
              <a:rPr lang="pl-PL" sz="1350" dirty="0"/>
              <a:t>Są szczególnie użyteczne przy modelowaniu przepływów operacji czy też opisie zachowania z przewagą przetwarzania współbieżnego</a:t>
            </a:r>
          </a:p>
          <a:p>
            <a:pPr lvl="0"/>
            <a:r>
              <a:rPr lang="pl-PL" sz="1350" dirty="0"/>
              <a:t>Diagramy aktywności z zasady nie pokazują wszystkich szczegółów przetwarzania.</a:t>
            </a:r>
          </a:p>
          <a:p>
            <a:pPr lvl="0"/>
            <a:r>
              <a:rPr lang="pl-PL" sz="1350" b="1" dirty="0"/>
              <a:t>Pokazują aktywności bez pokazywania bytów, realizujących daną aktywność</a:t>
            </a:r>
            <a:r>
              <a:rPr lang="pl-PL" sz="1350" dirty="0"/>
              <a:t> i dlatego z reguły używane są jako punkt startowy dla procesu modelowania zachowań</a:t>
            </a:r>
          </a:p>
          <a:p>
            <a:pPr lvl="0"/>
            <a:r>
              <a:rPr lang="pl-PL" sz="1350" dirty="0"/>
              <a:t>Dla skompletowania projektu każda aktywność powinna być rozpisana na szereg operacji (akcji), z których każdą trzeba będzie na późniejszym etapie przydzielić do odpowiedniej klasy.</a:t>
            </a:r>
          </a:p>
          <a:p>
            <a:r>
              <a:rPr lang="pl-PL" sz="1350" b="1" dirty="0"/>
              <a:t>Czynność</a:t>
            </a:r>
            <a:r>
              <a:rPr lang="pl-PL" sz="1350" dirty="0"/>
              <a:t> może być interpretowana różnie, w zależności od perspektywy: jako zadanie do wykonania i to zarówno przez człowieka, jak i przez komputer (z perspektywy pojęciowej) czy też np. jako pojedyncza metoda (z perspektywy projektowej).</a:t>
            </a:r>
            <a:br>
              <a:rPr lang="pl-PL" sz="1350" dirty="0"/>
            </a:br>
            <a:r>
              <a:rPr lang="pl-PL" sz="1350" dirty="0"/>
              <a:t>Podobnie, przejścia między stanami raczej nie są tu związane z nadejściem zdarzenia, ale z zakończeniem przetwarzania wyspecyfikowanego dla danego stanu.</a:t>
            </a:r>
          </a:p>
        </p:txBody>
      </p:sp>
    </p:spTree>
    <p:extLst>
      <p:ext uri="{BB962C8B-B14F-4D97-AF65-F5344CB8AC3E}">
        <p14:creationId xmlns:p14="http://schemas.microsoft.com/office/powerpoint/2010/main" val="208707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tekstu 2"/>
          <p:cNvSpPr>
            <a:spLocks noGrp="1"/>
          </p:cNvSpPr>
          <p:nvPr>
            <p:ph type="body" sz="quarter" idx="12"/>
          </p:nvPr>
        </p:nvSpPr>
        <p:spPr/>
        <p:txBody>
          <a:bodyPr/>
          <a:lstStyle/>
          <a:p>
            <a:endParaRPr lang="pl-PL"/>
          </a:p>
        </p:txBody>
      </p:sp>
      <p:sp>
        <p:nvSpPr>
          <p:cNvPr id="4" name="Symbol zastępczy tekstu 3"/>
          <p:cNvSpPr>
            <a:spLocks noGrp="1"/>
          </p:cNvSpPr>
          <p:nvPr>
            <p:ph type="body" sz="quarter" idx="10"/>
          </p:nvPr>
        </p:nvSpPr>
        <p:spPr>
          <a:xfrm>
            <a:off x="1581528" y="1240425"/>
            <a:ext cx="7105272" cy="279757"/>
          </a:xfrm>
        </p:spPr>
        <p:txBody>
          <a:bodyPr/>
          <a:lstStyle/>
          <a:p>
            <a:r>
              <a:rPr lang="pl-PL" dirty="0"/>
              <a:t>Wstęp do modelowania, zasady tworzenie diagramów i schematów, język </a:t>
            </a:r>
            <a:r>
              <a:rPr lang="pl-PL" dirty="0" err="1"/>
              <a:t>uml</a:t>
            </a:r>
            <a:endParaRPr lang="pl-PL" dirty="0"/>
          </a:p>
        </p:txBody>
      </p:sp>
      <p:sp>
        <p:nvSpPr>
          <p:cNvPr id="5" name="Symbol zastępczy tekstu 4"/>
          <p:cNvSpPr>
            <a:spLocks noGrp="1"/>
          </p:cNvSpPr>
          <p:nvPr>
            <p:ph type="body" sz="quarter" idx="30"/>
          </p:nvPr>
        </p:nvSpPr>
        <p:spPr>
          <a:xfrm>
            <a:off x="1581528" y="1611501"/>
            <a:ext cx="7105272" cy="279757"/>
          </a:xfrm>
        </p:spPr>
        <p:txBody>
          <a:bodyPr/>
          <a:lstStyle/>
          <a:p>
            <a:r>
              <a:rPr lang="pl-PL" dirty="0"/>
              <a:t>Uruchomienie programu i jego składniki</a:t>
            </a:r>
          </a:p>
        </p:txBody>
      </p:sp>
      <p:sp>
        <p:nvSpPr>
          <p:cNvPr id="6" name="Symbol zastępczy tekstu 5"/>
          <p:cNvSpPr>
            <a:spLocks noGrp="1"/>
          </p:cNvSpPr>
          <p:nvPr>
            <p:ph type="body" sz="quarter" idx="31"/>
          </p:nvPr>
        </p:nvSpPr>
        <p:spPr>
          <a:xfrm>
            <a:off x="1581528" y="1982577"/>
            <a:ext cx="7105272" cy="279757"/>
          </a:xfrm>
        </p:spPr>
        <p:txBody>
          <a:bodyPr/>
          <a:lstStyle/>
          <a:p>
            <a:r>
              <a:rPr lang="pl-PL" dirty="0"/>
              <a:t>Obiekty</a:t>
            </a:r>
          </a:p>
        </p:txBody>
      </p:sp>
      <p:sp>
        <p:nvSpPr>
          <p:cNvPr id="7" name="Symbol zastępczy tekstu 6"/>
          <p:cNvSpPr>
            <a:spLocks noGrp="1"/>
          </p:cNvSpPr>
          <p:nvPr>
            <p:ph type="body" sz="quarter" idx="32"/>
          </p:nvPr>
        </p:nvSpPr>
        <p:spPr>
          <a:xfrm>
            <a:off x="1581528" y="2353653"/>
            <a:ext cx="7105272" cy="279757"/>
          </a:xfrm>
        </p:spPr>
        <p:txBody>
          <a:bodyPr/>
          <a:lstStyle/>
          <a:p>
            <a:r>
              <a:rPr lang="pl-PL" dirty="0"/>
              <a:t>Matryce (wzorniki)</a:t>
            </a:r>
          </a:p>
        </p:txBody>
      </p:sp>
      <p:sp>
        <p:nvSpPr>
          <p:cNvPr id="8" name="Symbol zastępczy tekstu 7"/>
          <p:cNvSpPr>
            <a:spLocks noGrp="1"/>
          </p:cNvSpPr>
          <p:nvPr>
            <p:ph type="body" sz="quarter" idx="33"/>
          </p:nvPr>
        </p:nvSpPr>
        <p:spPr>
          <a:xfrm>
            <a:off x="1581528" y="2724729"/>
            <a:ext cx="7105272" cy="279757"/>
          </a:xfrm>
        </p:spPr>
        <p:txBody>
          <a:bodyPr/>
          <a:lstStyle/>
          <a:p>
            <a:r>
              <a:rPr lang="pl-PL" dirty="0"/>
              <a:t>Wsparcie projektowania</a:t>
            </a:r>
          </a:p>
        </p:txBody>
      </p:sp>
      <p:sp>
        <p:nvSpPr>
          <p:cNvPr id="9" name="Symbol zastępczy tekstu 8"/>
          <p:cNvSpPr>
            <a:spLocks noGrp="1"/>
          </p:cNvSpPr>
          <p:nvPr>
            <p:ph type="body" sz="quarter" idx="34"/>
          </p:nvPr>
        </p:nvSpPr>
        <p:spPr>
          <a:xfrm>
            <a:off x="1581528" y="3095805"/>
            <a:ext cx="7105272" cy="279757"/>
          </a:xfrm>
        </p:spPr>
        <p:txBody>
          <a:bodyPr/>
          <a:lstStyle/>
          <a:p>
            <a:r>
              <a:rPr lang="pl-PL" dirty="0"/>
              <a:t>Diagramy złożone</a:t>
            </a:r>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Eksport do strony Web i integracja z pakietem Office</a:t>
            </a:r>
          </a:p>
        </p:txBody>
      </p:sp>
      <p:sp>
        <p:nvSpPr>
          <p:cNvPr id="11" name="Symbol zastępczy tekstu 10"/>
          <p:cNvSpPr>
            <a:spLocks noGrp="1"/>
          </p:cNvSpPr>
          <p:nvPr>
            <p:ph type="body" sz="quarter" idx="36"/>
          </p:nvPr>
        </p:nvSpPr>
        <p:spPr>
          <a:xfrm>
            <a:off x="1581528" y="3837957"/>
            <a:ext cx="7105272" cy="279757"/>
          </a:xfrm>
        </p:spPr>
        <p:txBody>
          <a:bodyPr/>
          <a:lstStyle/>
          <a:p>
            <a:endParaRPr lang="pl-PL" dirty="0"/>
          </a:p>
        </p:txBody>
      </p:sp>
      <p:sp>
        <p:nvSpPr>
          <p:cNvPr id="12" name="Symbol zastępczy tekstu 11"/>
          <p:cNvSpPr>
            <a:spLocks noGrp="1"/>
          </p:cNvSpPr>
          <p:nvPr>
            <p:ph type="body" sz="quarter" idx="37"/>
          </p:nvPr>
        </p:nvSpPr>
        <p:spPr/>
        <p:txBody>
          <a:bodyPr/>
          <a:lstStyle/>
          <a:p>
            <a:endParaRPr lang="pl-PL"/>
          </a:p>
        </p:txBody>
      </p:sp>
      <p:sp>
        <p:nvSpPr>
          <p:cNvPr id="13" name="Symbol zastępczy tekstu 12"/>
          <p:cNvSpPr>
            <a:spLocks noGrp="1"/>
          </p:cNvSpPr>
          <p:nvPr>
            <p:ph type="body" sz="quarter" idx="38"/>
          </p:nvPr>
        </p:nvSpPr>
        <p:spPr/>
        <p:txBody>
          <a:bodyPr/>
          <a:lstStyle/>
          <a:p>
            <a:endParaRPr lang="pl-PL"/>
          </a:p>
        </p:txBody>
      </p:sp>
      <p:sp>
        <p:nvSpPr>
          <p:cNvPr id="14" name="Symbol zastępczy tekstu 13"/>
          <p:cNvSpPr>
            <a:spLocks noGrp="1"/>
          </p:cNvSpPr>
          <p:nvPr>
            <p:ph type="body" sz="quarter" idx="39"/>
          </p:nvPr>
        </p:nvSpPr>
        <p:spPr/>
        <p:txBody>
          <a:bodyPr/>
          <a:lstStyle/>
          <a:p>
            <a:endParaRPr lang="pl-PL"/>
          </a:p>
        </p:txBody>
      </p:sp>
      <p:sp>
        <p:nvSpPr>
          <p:cNvPr id="15" name="Symbol zastępczy tekstu 14"/>
          <p:cNvSpPr>
            <a:spLocks noGrp="1"/>
          </p:cNvSpPr>
          <p:nvPr>
            <p:ph type="body" sz="quarter" idx="40"/>
          </p:nvPr>
        </p:nvSpPr>
        <p:spPr/>
        <p:txBody>
          <a:bodyPr/>
          <a:lstStyle/>
          <a:p>
            <a:endParaRPr lang="pl-PL"/>
          </a:p>
        </p:txBody>
      </p:sp>
      <p:sp>
        <p:nvSpPr>
          <p:cNvPr id="16" name="Symbol zastępczy tekstu 15"/>
          <p:cNvSpPr>
            <a:spLocks noGrp="1"/>
          </p:cNvSpPr>
          <p:nvPr>
            <p:ph type="body" sz="quarter" idx="41"/>
          </p:nvPr>
        </p:nvSpPr>
        <p:spPr/>
        <p:txBody>
          <a:bodyPr/>
          <a:lstStyle/>
          <a:p>
            <a:endParaRPr lang="pl-PL"/>
          </a:p>
        </p:txBody>
      </p:sp>
      <p:sp>
        <p:nvSpPr>
          <p:cNvPr id="17" name="Symbol zastępczy tekstu 16"/>
          <p:cNvSpPr>
            <a:spLocks noGrp="1"/>
          </p:cNvSpPr>
          <p:nvPr>
            <p:ph type="body" sz="quarter" idx="42"/>
          </p:nvPr>
        </p:nvSpPr>
        <p:spPr/>
        <p:txBody>
          <a:bodyPr/>
          <a:lstStyle/>
          <a:p>
            <a:endParaRPr lang="pl-PL"/>
          </a:p>
        </p:txBody>
      </p:sp>
      <p:sp>
        <p:nvSpPr>
          <p:cNvPr id="18" name="Symbol zastępczy tekstu 17"/>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312406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http://brasil.cel.agh.edu.pl/~09sbfraczek/images/activity/3.png"/>
          <p:cNvPicPr/>
          <p:nvPr/>
        </p:nvPicPr>
        <p:blipFill>
          <a:blip r:embed="rId2">
            <a:extLst>
              <a:ext uri="{28A0092B-C50C-407E-A947-70E740481C1C}">
                <a14:useLocalDpi xmlns:a14="http://schemas.microsoft.com/office/drawing/2010/main" val="0"/>
              </a:ext>
            </a:extLst>
          </a:blip>
          <a:srcRect/>
          <a:stretch>
            <a:fillRect/>
          </a:stretch>
        </p:blipFill>
        <p:spPr bwMode="auto">
          <a:xfrm>
            <a:off x="3113839" y="1329612"/>
            <a:ext cx="2556986" cy="2493169"/>
          </a:xfrm>
          <a:prstGeom prst="rect">
            <a:avLst/>
          </a:prstGeom>
          <a:noFill/>
          <a:ln>
            <a:noFill/>
          </a:ln>
        </p:spPr>
      </p:pic>
      <p:sp>
        <p:nvSpPr>
          <p:cNvPr id="3" name="Prostokąt 2"/>
          <p:cNvSpPr/>
          <p:nvPr/>
        </p:nvSpPr>
        <p:spPr>
          <a:xfrm>
            <a:off x="1895426" y="303498"/>
            <a:ext cx="2012089" cy="300082"/>
          </a:xfrm>
          <a:prstGeom prst="rect">
            <a:avLst/>
          </a:prstGeom>
        </p:spPr>
        <p:txBody>
          <a:bodyPr wrap="none">
            <a:spAutoFit/>
          </a:bodyPr>
          <a:lstStyle/>
          <a:p>
            <a:r>
              <a:rPr lang="pl-PL" sz="1350" b="1" i="1" dirty="0"/>
              <a:t>Przykładowy diagram:</a:t>
            </a:r>
          </a:p>
        </p:txBody>
      </p:sp>
    </p:spTree>
    <p:extLst>
      <p:ext uri="{BB962C8B-B14F-4D97-AF65-F5344CB8AC3E}">
        <p14:creationId xmlns:p14="http://schemas.microsoft.com/office/powerpoint/2010/main" val="2957015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http://brasil.cel.agh.edu.pl/~09sbfraczek/images/activity/7.png"/>
          <p:cNvPicPr/>
          <p:nvPr/>
        </p:nvPicPr>
        <p:blipFill>
          <a:blip r:embed="rId2">
            <a:extLst>
              <a:ext uri="{28A0092B-C50C-407E-A947-70E740481C1C}">
                <a14:useLocalDpi xmlns:a14="http://schemas.microsoft.com/office/drawing/2010/main" val="0"/>
              </a:ext>
            </a:extLst>
          </a:blip>
          <a:srcRect/>
          <a:stretch>
            <a:fillRect/>
          </a:stretch>
        </p:blipFill>
        <p:spPr bwMode="auto">
          <a:xfrm>
            <a:off x="1887572" y="1869672"/>
            <a:ext cx="768660" cy="1921222"/>
          </a:xfrm>
          <a:prstGeom prst="rect">
            <a:avLst/>
          </a:prstGeom>
          <a:noFill/>
          <a:ln>
            <a:noFill/>
          </a:ln>
        </p:spPr>
      </p:pic>
      <p:sp>
        <p:nvSpPr>
          <p:cNvPr id="4" name="Prostokąt 3"/>
          <p:cNvSpPr/>
          <p:nvPr/>
        </p:nvSpPr>
        <p:spPr>
          <a:xfrm>
            <a:off x="2857500" y="2017752"/>
            <a:ext cx="3429000" cy="1754326"/>
          </a:xfrm>
          <a:prstGeom prst="rect">
            <a:avLst/>
          </a:prstGeom>
        </p:spPr>
        <p:txBody>
          <a:bodyPr>
            <a:spAutoFit/>
          </a:bodyPr>
          <a:lstStyle/>
          <a:p>
            <a:pPr lvl="0"/>
            <a:r>
              <a:rPr lang="pl-PL" sz="1350" dirty="0"/>
              <a:t>utworzenie znacznika sterowania</a:t>
            </a:r>
          </a:p>
          <a:p>
            <a:r>
              <a:rPr lang="pl-PL" sz="1350" dirty="0"/>
              <a:t> </a:t>
            </a:r>
          </a:p>
          <a:p>
            <a:endParaRPr lang="pl-PL" sz="1350" dirty="0"/>
          </a:p>
          <a:p>
            <a:pPr lvl="0"/>
            <a:r>
              <a:rPr lang="pl-PL" sz="1350" dirty="0"/>
              <a:t>zniszczenie wszystkich znaczników sterowania</a:t>
            </a:r>
          </a:p>
          <a:p>
            <a:r>
              <a:rPr lang="pl-PL" sz="1350" dirty="0"/>
              <a:t> </a:t>
            </a:r>
          </a:p>
          <a:p>
            <a:endParaRPr lang="pl-PL" sz="1350" dirty="0"/>
          </a:p>
          <a:p>
            <a:pPr lvl="0"/>
            <a:r>
              <a:rPr lang="pl-PL" sz="1350" dirty="0"/>
              <a:t>zniszczenie danego znacznika sterowania</a:t>
            </a:r>
          </a:p>
        </p:txBody>
      </p:sp>
      <p:sp>
        <p:nvSpPr>
          <p:cNvPr id="6" name="Prostokąt 5"/>
          <p:cNvSpPr/>
          <p:nvPr/>
        </p:nvSpPr>
        <p:spPr>
          <a:xfrm>
            <a:off x="1817694" y="195486"/>
            <a:ext cx="4468806" cy="1338828"/>
          </a:xfrm>
          <a:prstGeom prst="rect">
            <a:avLst/>
          </a:prstGeom>
        </p:spPr>
        <p:txBody>
          <a:bodyPr wrap="square">
            <a:spAutoFit/>
          </a:bodyPr>
          <a:lstStyle/>
          <a:p>
            <a:r>
              <a:rPr lang="pl-PL" sz="1350" b="1" cap="all" dirty="0">
                <a:solidFill>
                  <a:schemeClr val="tx1">
                    <a:lumMod val="50000"/>
                  </a:schemeClr>
                </a:solidFill>
              </a:rPr>
              <a:t>PRZEPŁYW STEROWANIA</a:t>
            </a:r>
            <a:endParaRPr lang="pl-PL" sz="1350" b="1" dirty="0">
              <a:solidFill>
                <a:schemeClr val="tx1">
                  <a:lumMod val="50000"/>
                </a:schemeClr>
              </a:solidFill>
            </a:endParaRPr>
          </a:p>
          <a:p>
            <a:pPr marL="214313" indent="-214313">
              <a:buFont typeface="Arial" pitchFamily="34" charset="0"/>
              <a:buChar char="•"/>
            </a:pPr>
            <a:r>
              <a:rPr lang="pl-PL" sz="1350" dirty="0"/>
              <a:t>Przesyłanie znaczników sterowania (brak osobnego oznaczenia)</a:t>
            </a:r>
          </a:p>
          <a:p>
            <a:pPr marL="214313" indent="-214313">
              <a:buFont typeface="Arial" pitchFamily="34" charset="0"/>
              <a:buChar char="•"/>
            </a:pPr>
            <a:r>
              <a:rPr lang="pl-PL" sz="1350" dirty="0"/>
              <a:t>Znaczniki sterowania mogą być powielane lub niszczone</a:t>
            </a:r>
          </a:p>
          <a:p>
            <a:pPr marL="214313" indent="-214313">
              <a:buFont typeface="Arial" pitchFamily="34" charset="0"/>
              <a:buChar char="•"/>
            </a:pPr>
            <a:r>
              <a:rPr lang="pl-PL" sz="1350" dirty="0"/>
              <a:t>Możliwość nadawania nazw</a:t>
            </a:r>
          </a:p>
        </p:txBody>
      </p:sp>
    </p:spTree>
    <p:extLst>
      <p:ext uri="{BB962C8B-B14F-4D97-AF65-F5344CB8AC3E}">
        <p14:creationId xmlns:p14="http://schemas.microsoft.com/office/powerpoint/2010/main" val="2710926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63688" y="465516"/>
            <a:ext cx="4698522" cy="1338828"/>
          </a:xfrm>
          <a:prstGeom prst="rect">
            <a:avLst/>
          </a:prstGeom>
        </p:spPr>
        <p:txBody>
          <a:bodyPr wrap="square">
            <a:spAutoFit/>
          </a:bodyPr>
          <a:lstStyle/>
          <a:p>
            <a:r>
              <a:rPr lang="pl-PL" sz="1350" b="1" cap="all" dirty="0">
                <a:solidFill>
                  <a:schemeClr val="tx1">
                    <a:lumMod val="50000"/>
                  </a:schemeClr>
                </a:solidFill>
              </a:rPr>
              <a:t>DECYZJE</a:t>
            </a:r>
          </a:p>
          <a:p>
            <a:endParaRPr lang="pl-PL" sz="1350" b="1" dirty="0"/>
          </a:p>
          <a:p>
            <a:r>
              <a:rPr lang="pl-PL" dirty="0"/>
              <a:t>Wyjście decyzji stanowią dwa lub więcej przepływów, z których tylko jeden może być zrealizowany.</a:t>
            </a:r>
          </a:p>
        </p:txBody>
      </p:sp>
      <p:pic>
        <p:nvPicPr>
          <p:cNvPr id="3" name="Obraz 2" descr="http://brasil.cel.agh.edu.pl/~09sbfraczek/images/activity/8.png"/>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517744"/>
            <a:ext cx="4034280" cy="1694911"/>
          </a:xfrm>
          <a:prstGeom prst="rect">
            <a:avLst/>
          </a:prstGeom>
          <a:noFill/>
          <a:ln>
            <a:noFill/>
          </a:ln>
        </p:spPr>
      </p:pic>
    </p:spTree>
    <p:extLst>
      <p:ext uri="{BB962C8B-B14F-4D97-AF65-F5344CB8AC3E}">
        <p14:creationId xmlns:p14="http://schemas.microsoft.com/office/powerpoint/2010/main" val="1596651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http://brasil.cel.agh.edu.pl/~09sbfraczek/images/activity/9.png"/>
          <p:cNvPicPr/>
          <p:nvPr/>
        </p:nvPicPr>
        <p:blipFill>
          <a:blip r:embed="rId2">
            <a:extLst>
              <a:ext uri="{28A0092B-C50C-407E-A947-70E740481C1C}">
                <a14:useLocalDpi xmlns:a14="http://schemas.microsoft.com/office/drawing/2010/main" val="0"/>
              </a:ext>
            </a:extLst>
          </a:blip>
          <a:srcRect/>
          <a:stretch>
            <a:fillRect/>
          </a:stretch>
        </p:blipFill>
        <p:spPr bwMode="auto">
          <a:xfrm>
            <a:off x="1893094" y="951570"/>
            <a:ext cx="2030834" cy="3402378"/>
          </a:xfrm>
          <a:prstGeom prst="rect">
            <a:avLst/>
          </a:prstGeom>
          <a:noFill/>
          <a:ln>
            <a:noFill/>
          </a:ln>
        </p:spPr>
      </p:pic>
      <p:sp>
        <p:nvSpPr>
          <p:cNvPr id="3" name="Prostokąt 2"/>
          <p:cNvSpPr/>
          <p:nvPr/>
        </p:nvSpPr>
        <p:spPr>
          <a:xfrm>
            <a:off x="4193958" y="1653649"/>
            <a:ext cx="3429000" cy="1338828"/>
          </a:xfrm>
          <a:prstGeom prst="rect">
            <a:avLst/>
          </a:prstGeom>
        </p:spPr>
        <p:txBody>
          <a:bodyPr>
            <a:spAutoFit/>
          </a:bodyPr>
          <a:lstStyle/>
          <a:p>
            <a:pPr lvl="0"/>
            <a:r>
              <a:rPr lang="pl-PL" sz="1350" dirty="0"/>
              <a:t>Warunek logiczny - różne warunki muszą się wykluczać, aby zapewnić jednoznaczny </a:t>
            </a:r>
          </a:p>
          <a:p>
            <a:pPr lvl="0"/>
            <a:r>
              <a:rPr lang="pl-PL" sz="1350" dirty="0"/>
              <a:t>1. przepływ sterowania</a:t>
            </a:r>
          </a:p>
          <a:p>
            <a:r>
              <a:rPr lang="pl-PL" sz="1350" dirty="0"/>
              <a:t> </a:t>
            </a:r>
          </a:p>
          <a:p>
            <a:pPr lvl="0"/>
            <a:r>
              <a:rPr lang="pl-PL" sz="1350" dirty="0"/>
              <a:t>2. Rozgałęzienie (decyzja)</a:t>
            </a:r>
          </a:p>
        </p:txBody>
      </p:sp>
    </p:spTree>
    <p:extLst>
      <p:ext uri="{BB962C8B-B14F-4D97-AF65-F5344CB8AC3E}">
        <p14:creationId xmlns:p14="http://schemas.microsoft.com/office/powerpoint/2010/main" val="3111439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http://brasil.cel.agh.edu.pl/~09sbfraczek/images/activity/10.png"/>
          <p:cNvPicPr/>
          <p:nvPr/>
        </p:nvPicPr>
        <p:blipFill>
          <a:blip r:embed="rId2">
            <a:extLst>
              <a:ext uri="{28A0092B-C50C-407E-A947-70E740481C1C}">
                <a14:useLocalDpi xmlns:a14="http://schemas.microsoft.com/office/drawing/2010/main" val="0"/>
              </a:ext>
            </a:extLst>
          </a:blip>
          <a:srcRect/>
          <a:stretch>
            <a:fillRect/>
          </a:stretch>
        </p:blipFill>
        <p:spPr bwMode="auto">
          <a:xfrm>
            <a:off x="1655676" y="465517"/>
            <a:ext cx="1785938" cy="2936081"/>
          </a:xfrm>
          <a:prstGeom prst="rect">
            <a:avLst/>
          </a:prstGeom>
          <a:noFill/>
          <a:ln>
            <a:noFill/>
          </a:ln>
        </p:spPr>
      </p:pic>
      <p:sp>
        <p:nvSpPr>
          <p:cNvPr id="3" name="Prostokąt 2"/>
          <p:cNvSpPr/>
          <p:nvPr/>
        </p:nvSpPr>
        <p:spPr>
          <a:xfrm>
            <a:off x="3761910" y="1545637"/>
            <a:ext cx="3429000" cy="1131079"/>
          </a:xfrm>
          <a:prstGeom prst="rect">
            <a:avLst/>
          </a:prstGeom>
        </p:spPr>
        <p:txBody>
          <a:bodyPr>
            <a:spAutoFit/>
          </a:bodyPr>
          <a:lstStyle/>
          <a:p>
            <a:pPr lvl="0"/>
            <a:r>
              <a:rPr lang="pl-PL" sz="1350" dirty="0"/>
              <a:t>Rozwidlenie - </a:t>
            </a:r>
            <a:r>
              <a:rPr lang="pl-PL" sz="1350" dirty="0" err="1"/>
              <a:t>fork</a:t>
            </a:r>
            <a:endParaRPr lang="pl-PL" sz="1350" dirty="0"/>
          </a:p>
          <a:p>
            <a:r>
              <a:rPr lang="pl-PL" sz="1350" dirty="0"/>
              <a:t> </a:t>
            </a:r>
          </a:p>
          <a:p>
            <a:pPr lvl="0"/>
            <a:r>
              <a:rPr lang="pl-PL" sz="1350" dirty="0"/>
              <a:t>Akcje współbieżne</a:t>
            </a:r>
          </a:p>
          <a:p>
            <a:r>
              <a:rPr lang="pl-PL" sz="1350" dirty="0"/>
              <a:t> </a:t>
            </a:r>
          </a:p>
          <a:p>
            <a:pPr lvl="0"/>
            <a:r>
              <a:rPr lang="pl-PL" sz="1350" dirty="0"/>
              <a:t>Scalenie sterowania - </a:t>
            </a:r>
            <a:r>
              <a:rPr lang="pl-PL" sz="1350" dirty="0" err="1"/>
              <a:t>join</a:t>
            </a:r>
            <a:endParaRPr lang="pl-PL" sz="1350" dirty="0"/>
          </a:p>
        </p:txBody>
      </p:sp>
    </p:spTree>
    <p:extLst>
      <p:ext uri="{BB962C8B-B14F-4D97-AF65-F5344CB8AC3E}">
        <p14:creationId xmlns:p14="http://schemas.microsoft.com/office/powerpoint/2010/main" val="1583023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3977934" y="681540"/>
            <a:ext cx="3429000" cy="715581"/>
          </a:xfrm>
          <a:prstGeom prst="rect">
            <a:avLst/>
          </a:prstGeom>
        </p:spPr>
        <p:txBody>
          <a:bodyPr>
            <a:spAutoFit/>
          </a:bodyPr>
          <a:lstStyle/>
          <a:p>
            <a:r>
              <a:rPr lang="pl-PL" sz="1350" b="1" cap="all" dirty="0">
                <a:solidFill>
                  <a:schemeClr val="tx1">
                    <a:lumMod val="50000"/>
                  </a:schemeClr>
                </a:solidFill>
              </a:rPr>
              <a:t>ZŁĄCZENIA</a:t>
            </a:r>
            <a:endParaRPr lang="pl-PL" sz="1350" b="1" dirty="0">
              <a:solidFill>
                <a:schemeClr val="tx1">
                  <a:lumMod val="50000"/>
                </a:schemeClr>
              </a:solidFill>
            </a:endParaRPr>
          </a:p>
          <a:p>
            <a:r>
              <a:rPr lang="pl-PL" sz="1350" dirty="0"/>
              <a:t>Każdy przypływ sterowania docierający do wejścia inicjuje proces wyjściowy</a:t>
            </a:r>
          </a:p>
        </p:txBody>
      </p:sp>
      <p:pic>
        <p:nvPicPr>
          <p:cNvPr id="4" name="Obraz 3" descr="http://brasil.cel.agh.edu.pl/~09sbfraczek/images/activity/11.png"/>
          <p:cNvPicPr/>
          <p:nvPr/>
        </p:nvPicPr>
        <p:blipFill>
          <a:blip r:embed="rId2">
            <a:extLst>
              <a:ext uri="{28A0092B-C50C-407E-A947-70E740481C1C}">
                <a14:useLocalDpi xmlns:a14="http://schemas.microsoft.com/office/drawing/2010/main" val="0"/>
              </a:ext>
            </a:extLst>
          </a:blip>
          <a:srcRect/>
          <a:stretch>
            <a:fillRect/>
          </a:stretch>
        </p:blipFill>
        <p:spPr bwMode="auto">
          <a:xfrm>
            <a:off x="2465766" y="789552"/>
            <a:ext cx="835819" cy="685800"/>
          </a:xfrm>
          <a:prstGeom prst="rect">
            <a:avLst/>
          </a:prstGeom>
          <a:noFill/>
          <a:ln>
            <a:noFill/>
          </a:ln>
        </p:spPr>
      </p:pic>
      <p:sp>
        <p:nvSpPr>
          <p:cNvPr id="5" name="Prostokąt 4"/>
          <p:cNvSpPr/>
          <p:nvPr/>
        </p:nvSpPr>
        <p:spPr>
          <a:xfrm>
            <a:off x="4031940" y="2230318"/>
            <a:ext cx="3429000" cy="715581"/>
          </a:xfrm>
          <a:prstGeom prst="rect">
            <a:avLst/>
          </a:prstGeom>
        </p:spPr>
        <p:txBody>
          <a:bodyPr>
            <a:spAutoFit/>
          </a:bodyPr>
          <a:lstStyle/>
          <a:p>
            <a:r>
              <a:rPr lang="pl-PL" sz="1350" dirty="0"/>
              <a:t>Proces wyjściowy jest inicjalizowany dopiero po dotarciu znaczników od wszystkich przypływów - synchronizacja</a:t>
            </a:r>
          </a:p>
        </p:txBody>
      </p:sp>
      <p:pic>
        <p:nvPicPr>
          <p:cNvPr id="6" name="Obraz 5" descr="http://brasil.cel.agh.edu.pl/~09sbfraczek/images/activity/12.png"/>
          <p:cNvPicPr/>
          <p:nvPr/>
        </p:nvPicPr>
        <p:blipFill>
          <a:blip r:embed="rId3">
            <a:extLst>
              <a:ext uri="{28A0092B-C50C-407E-A947-70E740481C1C}">
                <a14:useLocalDpi xmlns:a14="http://schemas.microsoft.com/office/drawing/2010/main" val="0"/>
              </a:ext>
            </a:extLst>
          </a:blip>
          <a:srcRect/>
          <a:stretch>
            <a:fillRect/>
          </a:stretch>
        </p:blipFill>
        <p:spPr bwMode="auto">
          <a:xfrm>
            <a:off x="2459478" y="2234973"/>
            <a:ext cx="1285875" cy="728663"/>
          </a:xfrm>
          <a:prstGeom prst="rect">
            <a:avLst/>
          </a:prstGeom>
          <a:noFill/>
          <a:ln>
            <a:noFill/>
          </a:ln>
        </p:spPr>
      </p:pic>
      <p:pic>
        <p:nvPicPr>
          <p:cNvPr id="7" name="Obraz 12" descr="Opis: http://brasil.cel.agh.edu.pl/~09sbfraczek/images/activity/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273828"/>
            <a:ext cx="2143125"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06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09682" y="148010"/>
            <a:ext cx="5670630" cy="3693319"/>
          </a:xfrm>
          <a:prstGeom prst="rect">
            <a:avLst/>
          </a:prstGeom>
        </p:spPr>
        <p:txBody>
          <a:bodyPr wrap="square">
            <a:spAutoFit/>
          </a:bodyPr>
          <a:lstStyle/>
          <a:p>
            <a:r>
              <a:rPr lang="pl-PL" b="1" dirty="0">
                <a:solidFill>
                  <a:schemeClr val="tx1">
                    <a:lumMod val="50000"/>
                  </a:schemeClr>
                </a:solidFill>
              </a:rPr>
              <a:t>Diagram sekwencji – przebiegu</a:t>
            </a:r>
          </a:p>
          <a:p>
            <a:endParaRPr lang="pl-PL" sz="1350" b="1" dirty="0">
              <a:solidFill>
                <a:schemeClr val="tx1">
                  <a:lumMod val="50000"/>
                </a:schemeClr>
              </a:solidFill>
            </a:endParaRPr>
          </a:p>
          <a:p>
            <a:r>
              <a:rPr lang="pl-PL" sz="1350" dirty="0">
                <a:solidFill>
                  <a:schemeClr val="tx1">
                    <a:lumMod val="50000"/>
                  </a:schemeClr>
                </a:solidFill>
              </a:rPr>
              <a:t>UML 2.0 zawiera 4 rodzaje diagramów interakcji modelujące interakcje zachodzące w czasie działania systemu pomiędzy jego częściami, które to części wchodzą w skład </a:t>
            </a:r>
            <a:r>
              <a:rPr lang="pl-PL" sz="1350" b="1" dirty="0">
                <a:solidFill>
                  <a:schemeClr val="tx1">
                    <a:lumMod val="50000"/>
                  </a:schemeClr>
                </a:solidFill>
              </a:rPr>
              <a:t>widoku logicznego modelu:</a:t>
            </a:r>
          </a:p>
          <a:p>
            <a:endParaRPr lang="pl-PL" sz="1350" dirty="0">
              <a:solidFill>
                <a:schemeClr val="tx1">
                  <a:lumMod val="50000"/>
                </a:schemeClr>
              </a:solidFill>
            </a:endParaRPr>
          </a:p>
          <a:p>
            <a:pPr lvl="0"/>
            <a:r>
              <a:rPr lang="pl-PL" sz="1350" b="1" dirty="0">
                <a:solidFill>
                  <a:schemeClr val="tx1">
                    <a:lumMod val="50000"/>
                  </a:schemeClr>
                </a:solidFill>
              </a:rPr>
              <a:t>Diagramy sekwencji</a:t>
            </a:r>
            <a:r>
              <a:rPr lang="pl-PL" sz="1350" dirty="0">
                <a:solidFill>
                  <a:schemeClr val="tx1">
                    <a:lumMod val="50000"/>
                  </a:schemeClr>
                </a:solidFill>
              </a:rPr>
              <a:t> - opisują interakcje pomiędzy częściami systemu w postaci sekwencji komunikatów wymienianych między nimi</a:t>
            </a:r>
          </a:p>
          <a:p>
            <a:pPr lvl="0"/>
            <a:r>
              <a:rPr lang="pl-PL" sz="1350" b="1" dirty="0">
                <a:solidFill>
                  <a:schemeClr val="tx1">
                    <a:lumMod val="50000"/>
                  </a:schemeClr>
                </a:solidFill>
              </a:rPr>
              <a:t>Diagramy komunikacji</a:t>
            </a:r>
            <a:r>
              <a:rPr lang="pl-PL" sz="1350" dirty="0">
                <a:solidFill>
                  <a:schemeClr val="tx1">
                    <a:lumMod val="50000"/>
                  </a:schemeClr>
                </a:solidFill>
              </a:rPr>
              <a:t> - specyfikują strukturalne związki pomiędzy biorącymi udział w interakcji częściami oraz wymianę komunikatów pomiędzy tymi instancjami.</a:t>
            </a:r>
          </a:p>
          <a:p>
            <a:pPr lvl="0"/>
            <a:r>
              <a:rPr lang="pl-PL" sz="1350" b="1" dirty="0">
                <a:solidFill>
                  <a:schemeClr val="tx1">
                    <a:lumMod val="50000"/>
                  </a:schemeClr>
                </a:solidFill>
              </a:rPr>
              <a:t>Diagramy czasowe</a:t>
            </a:r>
            <a:r>
              <a:rPr lang="pl-PL" sz="1350" dirty="0">
                <a:solidFill>
                  <a:schemeClr val="tx1">
                    <a:lumMod val="50000"/>
                  </a:schemeClr>
                </a:solidFill>
              </a:rPr>
              <a:t> - reprezentują na osi czasu zmiany dopuszczalnych stanów, jakie może przyjmować uczestnik w interakcji</a:t>
            </a:r>
          </a:p>
          <a:p>
            <a:pPr lvl="0"/>
            <a:r>
              <a:rPr lang="pl-PL" sz="1350" b="1" dirty="0">
                <a:solidFill>
                  <a:schemeClr val="tx1">
                    <a:lumMod val="50000"/>
                  </a:schemeClr>
                </a:solidFill>
              </a:rPr>
              <a:t>Przeglądowe diagramy interakcji</a:t>
            </a:r>
            <a:r>
              <a:rPr lang="pl-PL" sz="1350" dirty="0">
                <a:solidFill>
                  <a:schemeClr val="tx1">
                    <a:lumMod val="50000"/>
                  </a:schemeClr>
                </a:solidFill>
              </a:rPr>
              <a:t> - udostępniają wysokiego poziomu widok wzajemnej współpracy kilku interakcji wykorzystujących w celu implementacji pewnej części systemu, na przykład danego przypadku użycia</a:t>
            </a:r>
          </a:p>
        </p:txBody>
      </p:sp>
    </p:spTree>
    <p:extLst>
      <p:ext uri="{BB962C8B-B14F-4D97-AF65-F5344CB8AC3E}">
        <p14:creationId xmlns:p14="http://schemas.microsoft.com/office/powerpoint/2010/main" val="4049276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93658" y="383594"/>
            <a:ext cx="5562618" cy="23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0" numCol="1" anchor="ctr" anchorCtr="0" compatLnSpc="1">
            <a:prstTxWarp prst="textNoShape">
              <a:avLst/>
            </a:prstTxWarp>
            <a:spAutoFit/>
          </a:bodyPr>
          <a:lstStyle/>
          <a:p>
            <a:pPr algn="just" defTabSz="685800" fontAlgn="base">
              <a:spcBef>
                <a:spcPct val="0"/>
              </a:spcBef>
              <a:spcAft>
                <a:spcPct val="0"/>
              </a:spcAft>
            </a:pPr>
            <a:r>
              <a:rPr lang="pl-PL" sz="1500" b="1" dirty="0">
                <a:solidFill>
                  <a:schemeClr val="tx1">
                    <a:lumMod val="50000"/>
                  </a:schemeClr>
                </a:solidFill>
                <a:latin typeface="Trebuchet MS" pitchFamily="34" charset="0"/>
                <a:ea typeface="Times New Roman" pitchFamily="18" charset="0"/>
                <a:cs typeface="Tahoma" pitchFamily="34" charset="0"/>
              </a:rPr>
              <a:t>DIAGRAM SEKWENCJI</a:t>
            </a:r>
            <a:endParaRPr lang="pl-PL" sz="1500" b="1" dirty="0">
              <a:solidFill>
                <a:schemeClr val="tx1">
                  <a:lumMod val="50000"/>
                </a:schemeClr>
              </a:solidFill>
              <a:latin typeface="Arial" pitchFamily="34" charset="0"/>
              <a:ea typeface="Times New Roman" pitchFamily="18" charset="0"/>
              <a:cs typeface="Arial" pitchFamily="34" charset="0"/>
            </a:endParaRPr>
          </a:p>
          <a:p>
            <a:pPr algn="just"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Obrazuje kolejność w czasie wysyłania komunikatów pomiędzy różnymi obiektami w systemie</a:t>
            </a:r>
          </a:p>
          <a:p>
            <a:pPr algn="just" defTabSz="685800" eaLnBrk="0" fontAlgn="base" hangingPunct="0">
              <a:spcBef>
                <a:spcPct val="0"/>
              </a:spcBef>
              <a:spcAft>
                <a:spcPct val="0"/>
              </a:spcAft>
            </a:pPr>
            <a:endParaRPr lang="pl-PL" sz="1500" b="1" dirty="0">
              <a:latin typeface="Arial" pitchFamily="34" charset="0"/>
              <a:ea typeface="Times New Roman" pitchFamily="18" charset="0"/>
              <a:cs typeface="Arial" pitchFamily="34" charset="0"/>
            </a:endParaRPr>
          </a:p>
          <a:p>
            <a:pPr algn="just" defTabSz="685800" eaLnBrk="0" fontAlgn="base" hangingPunct="0">
              <a:spcBef>
                <a:spcPct val="0"/>
              </a:spcBef>
              <a:spcAft>
                <a:spcPct val="0"/>
              </a:spcAft>
            </a:pPr>
            <a:r>
              <a:rPr lang="pl-PL" sz="1500" b="1" dirty="0">
                <a:solidFill>
                  <a:schemeClr val="tx1">
                    <a:lumMod val="50000"/>
                  </a:schemeClr>
                </a:solidFill>
                <a:latin typeface="Trebuchet MS" pitchFamily="34" charset="0"/>
                <a:ea typeface="Times New Roman" pitchFamily="18" charset="0"/>
                <a:cs typeface="Tahoma" pitchFamily="34" charset="0"/>
              </a:rPr>
              <a:t>UCZESTNICY NA DIAGRAMIE SEKWENCJI</a:t>
            </a:r>
            <a:endParaRPr lang="pl-PL" sz="1500" b="1" dirty="0">
              <a:solidFill>
                <a:schemeClr val="tx1">
                  <a:lumMod val="50000"/>
                </a:schemeClr>
              </a:solidFill>
              <a:latin typeface="Arial" pitchFamily="34" charset="0"/>
              <a:ea typeface="Times New Roman" pitchFamily="18" charset="0"/>
              <a:cs typeface="Arial" pitchFamily="34" charset="0"/>
            </a:endParaRPr>
          </a:p>
          <a:p>
            <a:pPr algn="just"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Standardowy format:</a:t>
            </a:r>
            <a:endParaRPr lang="pl-PL" sz="1500" dirty="0">
              <a:latin typeface="Arial" pitchFamily="34" charset="0"/>
              <a:ea typeface="Times New Roman" pitchFamily="18" charset="0"/>
              <a:cs typeface="Arial" pitchFamily="34" charset="0"/>
            </a:endParaRPr>
          </a:p>
          <a:p>
            <a:pPr algn="just" defTabSz="685800" eaLnBrk="0" fontAlgn="base" hangingPunct="0">
              <a:spcBef>
                <a:spcPct val="0"/>
              </a:spcBef>
              <a:spcAft>
                <a:spcPct val="0"/>
              </a:spcAft>
            </a:pPr>
            <a:r>
              <a:rPr lang="pl-PL" sz="1500" i="1" dirty="0">
                <a:latin typeface="Courier New" pitchFamily="49" charset="0"/>
                <a:ea typeface="Times New Roman" pitchFamily="18" charset="0"/>
                <a:cs typeface="Courier New" pitchFamily="49" charset="0"/>
              </a:rPr>
              <a:t>Nazwa</a:t>
            </a:r>
            <a:r>
              <a:rPr lang="pl-PL" sz="1500" dirty="0">
                <a:latin typeface="Calibri"/>
                <a:ea typeface="Times New Roman" pitchFamily="18" charset="0"/>
                <a:cs typeface="Courier New" pitchFamily="49" charset="0"/>
              </a:rPr>
              <a:t> </a:t>
            </a:r>
            <a:r>
              <a:rPr lang="pl-PL" sz="1500" dirty="0">
                <a:latin typeface="Arial Unicode MS" pitchFamily="34" charset="-128"/>
                <a:ea typeface="Calibri" pitchFamily="34" charset="0"/>
                <a:cs typeface="Courier New" pitchFamily="49" charset="0"/>
              </a:rPr>
              <a:t>[ selektor]:</a:t>
            </a:r>
            <a:r>
              <a:rPr lang="pl-PL" sz="1500" i="1" dirty="0">
                <a:latin typeface="Courier New" pitchFamily="49" charset="0"/>
                <a:ea typeface="Times New Roman" pitchFamily="18" charset="0"/>
                <a:cs typeface="Courier New" pitchFamily="49" charset="0"/>
              </a:rPr>
              <a:t>nazwa klasy ref dekompozycja</a:t>
            </a:r>
            <a:endParaRPr lang="pl-PL" sz="1500" dirty="0">
              <a:latin typeface="Arial" pitchFamily="34" charset="0"/>
              <a:ea typeface="Times New Roman" pitchFamily="18" charset="0"/>
              <a:cs typeface="Arial" pitchFamily="34" charset="0"/>
            </a:endParaRPr>
          </a:p>
          <a:p>
            <a:pPr algn="just"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To jakie elementy z danego formatu zostaną wybrane dla określonego uczestnika, zależeć będzie od tego, jaki rodzaj informacji o nim mamy w danym momencie.</a:t>
            </a:r>
            <a:endParaRPr lang="pl-PL" sz="1500" dirty="0">
              <a:latin typeface="Arial" pitchFamily="34" charset="0"/>
              <a:cs typeface="Arial" pitchFamily="34" charset="0"/>
            </a:endParaRPr>
          </a:p>
        </p:txBody>
      </p:sp>
    </p:spTree>
    <p:extLst>
      <p:ext uri="{BB962C8B-B14F-4D97-AF65-F5344CB8AC3E}">
        <p14:creationId xmlns:p14="http://schemas.microsoft.com/office/powerpoint/2010/main" val="1099965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93658" y="411510"/>
            <a:ext cx="5670630" cy="923330"/>
          </a:xfrm>
          <a:prstGeom prst="rect">
            <a:avLst/>
          </a:prstGeom>
        </p:spPr>
        <p:txBody>
          <a:bodyPr wrap="square">
            <a:spAutoFit/>
          </a:bodyPr>
          <a:lstStyle/>
          <a:p>
            <a:r>
              <a:rPr lang="pl-PL" sz="1350" b="1" dirty="0">
                <a:solidFill>
                  <a:srgbClr val="FFFF00"/>
                </a:solidFill>
              </a:rPr>
              <a:t>Diagramy sekwencji </a:t>
            </a:r>
            <a:r>
              <a:rPr lang="pl-PL" sz="1350" dirty="0"/>
              <a:t>(ang. </a:t>
            </a:r>
            <a:r>
              <a:rPr lang="pl-PL" sz="1350" i="1" dirty="0" err="1"/>
              <a:t>sequence</a:t>
            </a:r>
            <a:r>
              <a:rPr lang="pl-PL" sz="1350" i="1" dirty="0"/>
              <a:t> </a:t>
            </a:r>
            <a:r>
              <a:rPr lang="pl-PL" sz="1350" i="1" dirty="0" err="1"/>
              <a:t>diagrams</a:t>
            </a:r>
            <a:r>
              <a:rPr lang="pl-PL" sz="1350" dirty="0"/>
              <a:t>) intuicyjnie prezentują kolejność </a:t>
            </a:r>
            <a:r>
              <a:rPr lang="pl-PL" sz="1350" dirty="0" err="1"/>
              <a:t>wywołań</a:t>
            </a:r>
            <a:r>
              <a:rPr lang="pl-PL" sz="1350" dirty="0"/>
              <a:t> operacji, przepływ sterowania pomiędzy obiektami oraz szablon realizowanego algorytmu. Pomijają natomiast całkowicie aspekt dostępu i operacji na danych, związany z komunikacją.</a:t>
            </a:r>
          </a:p>
        </p:txBody>
      </p:sp>
      <p:pic>
        <p:nvPicPr>
          <p:cNvPr id="3" name="Obraz 2" descr="http://brasil.cel.agh.edu.pl/~09sbfraczek/images/sek/1.png"/>
          <p:cNvPicPr/>
          <p:nvPr/>
        </p:nvPicPr>
        <p:blipFill>
          <a:blip r:embed="rId2">
            <a:extLst>
              <a:ext uri="{28A0092B-C50C-407E-A947-70E740481C1C}">
                <a14:useLocalDpi xmlns:a14="http://schemas.microsoft.com/office/drawing/2010/main" val="0"/>
              </a:ext>
            </a:extLst>
          </a:blip>
          <a:srcRect/>
          <a:stretch>
            <a:fillRect/>
          </a:stretch>
        </p:blipFill>
        <p:spPr bwMode="auto">
          <a:xfrm>
            <a:off x="1709682" y="1491630"/>
            <a:ext cx="5616624" cy="3294366"/>
          </a:xfrm>
          <a:prstGeom prst="rect">
            <a:avLst/>
          </a:prstGeom>
          <a:noFill/>
          <a:ln>
            <a:noFill/>
          </a:ln>
        </p:spPr>
      </p:pic>
    </p:spTree>
    <p:extLst>
      <p:ext uri="{BB962C8B-B14F-4D97-AF65-F5344CB8AC3E}">
        <p14:creationId xmlns:p14="http://schemas.microsoft.com/office/powerpoint/2010/main" val="1040124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93658" y="681540"/>
            <a:ext cx="6210690" cy="3831818"/>
          </a:xfrm>
          <a:prstGeom prst="rect">
            <a:avLst/>
          </a:prstGeom>
        </p:spPr>
        <p:txBody>
          <a:bodyPr wrap="square">
            <a:spAutoFit/>
          </a:bodyPr>
          <a:lstStyle/>
          <a:p>
            <a:pPr marL="214313" indent="-214313">
              <a:buFont typeface="Arial" pitchFamily="34" charset="0"/>
              <a:buChar char="•"/>
            </a:pPr>
            <a:r>
              <a:rPr lang="pl-PL" sz="1350" dirty="0"/>
              <a:t>Uczestnikami diagramów sekwencji są obiekty, opisane nazwą obiektu i jego klasą, które wymieniają między sobą komunikaty.</a:t>
            </a:r>
          </a:p>
          <a:p>
            <a:pPr marL="214313" indent="-214313">
              <a:buFont typeface="Arial" pitchFamily="34" charset="0"/>
              <a:buChar char="•"/>
            </a:pPr>
            <a:r>
              <a:rPr lang="pl-PL" sz="1350" dirty="0"/>
              <a:t>Diagram sekwencji jest zapisany w prostokącie oznaczonym operatorem </a:t>
            </a:r>
            <a:r>
              <a:rPr lang="pl-PL" sz="1350" b="1" dirty="0" err="1"/>
              <a:t>sd</a:t>
            </a:r>
            <a:r>
              <a:rPr lang="pl-PL" sz="1350" dirty="0"/>
              <a:t> (od angielskiej nazwy diagramu) i składa się z </a:t>
            </a:r>
            <a:r>
              <a:rPr lang="pl-PL" sz="1350" b="1" dirty="0"/>
              <a:t>pionowych linii życia (ang. </a:t>
            </a:r>
            <a:r>
              <a:rPr lang="pl-PL" sz="1350" b="1" dirty="0" err="1"/>
              <a:t>lifelines</a:t>
            </a:r>
            <a:r>
              <a:rPr lang="pl-PL" sz="1350" b="1" dirty="0"/>
              <a:t>)</a:t>
            </a:r>
            <a:r>
              <a:rPr lang="pl-PL" sz="1350" dirty="0"/>
              <a:t> poszczególnych obiektów uczestniczących w interakcji oraz wymienianych między nimi komunikatów (</a:t>
            </a:r>
            <a:r>
              <a:rPr lang="pl-PL" sz="1350" dirty="0" err="1"/>
              <a:t>wywołań</a:t>
            </a:r>
            <a:r>
              <a:rPr lang="pl-PL" sz="1350" dirty="0"/>
              <a:t> operacji). Białe prostokąty umieszczone na linii życia obiektu oznaczają, że obiekt jest zajęty wykonywaniem pewnej czynności (natomiast nie mają bezpośredniego związku z istnieniem obiektu).</a:t>
            </a:r>
          </a:p>
          <a:p>
            <a:pPr marL="214313" indent="-214313">
              <a:buFont typeface="Arial" pitchFamily="34" charset="0"/>
              <a:buChar char="•"/>
            </a:pPr>
            <a:r>
              <a:rPr lang="pl-PL" sz="1350" dirty="0"/>
              <a:t>Czas jest reprezentowany w postaci pionowej osi diagramu. Linia życia obiektu to czas, w którym konkretna instancja obiektu jest w stanie przyjmować komunikaty i wysyłać je. Innymi słowy, obejmuje ona czas istnienia obiektu w systemie.</a:t>
            </a:r>
          </a:p>
          <a:p>
            <a:pPr marL="214313" indent="-214313">
              <a:buFont typeface="Arial" pitchFamily="34" charset="0"/>
              <a:buChar char="•"/>
            </a:pPr>
            <a:r>
              <a:rPr lang="pl-PL" sz="1350" dirty="0"/>
              <a:t>Obiekt jest tworzony poprzez wysłanie do niego komunikatu-konstruktora (Bibliotekarz tworzy obiekt klasy Karta Wydawnictwa), natomiast niekoniecznie jest fizycznie usuwany na końcu linii życia ? raczej przestaje być istotny. Fizycznie usunięcie obiektu można wprost oznaczyć jako znak X na linii życia (na przykład obiekt Karta wydawnictwa).</a:t>
            </a:r>
          </a:p>
        </p:txBody>
      </p:sp>
    </p:spTree>
    <p:extLst>
      <p:ext uri="{BB962C8B-B14F-4D97-AF65-F5344CB8AC3E}">
        <p14:creationId xmlns:p14="http://schemas.microsoft.com/office/powerpoint/2010/main" val="33740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tekstu 2"/>
          <p:cNvSpPr>
            <a:spLocks noGrp="1"/>
          </p:cNvSpPr>
          <p:nvPr>
            <p:ph type="body" sz="quarter" idx="12"/>
          </p:nvPr>
        </p:nvSpPr>
        <p:spPr/>
        <p:txBody>
          <a:bodyPr/>
          <a:lstStyle/>
          <a:p>
            <a:endParaRPr lang="pl-PL"/>
          </a:p>
        </p:txBody>
      </p:sp>
      <p:sp>
        <p:nvSpPr>
          <p:cNvPr id="4" name="Symbol zastępczy tekstu 3"/>
          <p:cNvSpPr>
            <a:spLocks noGrp="1"/>
          </p:cNvSpPr>
          <p:nvPr>
            <p:ph type="body" sz="quarter" idx="10"/>
          </p:nvPr>
        </p:nvSpPr>
        <p:spPr>
          <a:xfrm>
            <a:off x="1581528" y="1240425"/>
            <a:ext cx="7105272" cy="279757"/>
          </a:xfrm>
        </p:spPr>
        <p:txBody>
          <a:bodyPr/>
          <a:lstStyle/>
          <a:p>
            <a:r>
              <a:rPr lang="pl-PL" dirty="0"/>
              <a:t>Zasady mapowania procesów</a:t>
            </a:r>
          </a:p>
        </p:txBody>
      </p:sp>
      <p:sp>
        <p:nvSpPr>
          <p:cNvPr id="5" name="Symbol zastępczy tekstu 4"/>
          <p:cNvSpPr>
            <a:spLocks noGrp="1"/>
          </p:cNvSpPr>
          <p:nvPr>
            <p:ph type="body" sz="quarter" idx="30"/>
          </p:nvPr>
        </p:nvSpPr>
        <p:spPr>
          <a:xfrm>
            <a:off x="1581528" y="1611502"/>
            <a:ext cx="7105272" cy="279757"/>
          </a:xfrm>
        </p:spPr>
        <p:txBody>
          <a:bodyPr/>
          <a:lstStyle/>
          <a:p>
            <a:r>
              <a:rPr lang="pl-PL" dirty="0"/>
              <a:t>Zasady tworzenia schematów organizacyjnych</a:t>
            </a:r>
          </a:p>
        </p:txBody>
      </p:sp>
      <p:sp>
        <p:nvSpPr>
          <p:cNvPr id="6" name="Symbol zastępczy tekstu 5"/>
          <p:cNvSpPr>
            <a:spLocks noGrp="1"/>
          </p:cNvSpPr>
          <p:nvPr>
            <p:ph type="body" sz="quarter" idx="31"/>
          </p:nvPr>
        </p:nvSpPr>
        <p:spPr>
          <a:xfrm>
            <a:off x="1581528" y="1982577"/>
            <a:ext cx="7105272" cy="279757"/>
          </a:xfrm>
        </p:spPr>
        <p:txBody>
          <a:bodyPr/>
          <a:lstStyle/>
          <a:p>
            <a:endParaRPr lang="pl-PL" dirty="0"/>
          </a:p>
        </p:txBody>
      </p:sp>
      <p:sp>
        <p:nvSpPr>
          <p:cNvPr id="7" name="Symbol zastępczy tekstu 6"/>
          <p:cNvSpPr>
            <a:spLocks noGrp="1"/>
          </p:cNvSpPr>
          <p:nvPr>
            <p:ph type="body" sz="quarter" idx="32"/>
          </p:nvPr>
        </p:nvSpPr>
        <p:spPr>
          <a:xfrm>
            <a:off x="1581528" y="2353653"/>
            <a:ext cx="7105272" cy="279757"/>
          </a:xfrm>
        </p:spPr>
        <p:txBody>
          <a:bodyPr/>
          <a:lstStyle/>
          <a:p>
            <a:endParaRPr lang="pl-PL" dirty="0"/>
          </a:p>
        </p:txBody>
      </p:sp>
      <p:sp>
        <p:nvSpPr>
          <p:cNvPr id="8" name="Symbol zastępczy tekstu 7"/>
          <p:cNvSpPr>
            <a:spLocks noGrp="1"/>
          </p:cNvSpPr>
          <p:nvPr>
            <p:ph type="body" sz="quarter" idx="33"/>
          </p:nvPr>
        </p:nvSpPr>
        <p:spPr>
          <a:xfrm>
            <a:off x="1581528" y="2724729"/>
            <a:ext cx="7105272" cy="279757"/>
          </a:xfrm>
        </p:spPr>
        <p:txBody>
          <a:bodyPr/>
          <a:lstStyle/>
          <a:p>
            <a:endParaRPr lang="pl-PL" dirty="0"/>
          </a:p>
        </p:txBody>
      </p:sp>
      <p:sp>
        <p:nvSpPr>
          <p:cNvPr id="9" name="Symbol zastępczy tekstu 8"/>
          <p:cNvSpPr>
            <a:spLocks noGrp="1"/>
          </p:cNvSpPr>
          <p:nvPr>
            <p:ph type="body" sz="quarter" idx="34"/>
          </p:nvPr>
        </p:nvSpPr>
        <p:spPr>
          <a:xfrm>
            <a:off x="1581528" y="3095805"/>
            <a:ext cx="7105272" cy="279757"/>
          </a:xfrm>
        </p:spPr>
        <p:txBody>
          <a:bodyPr/>
          <a:lstStyle/>
          <a:p>
            <a:endParaRPr lang="pl-PL" dirty="0"/>
          </a:p>
        </p:txBody>
      </p:sp>
      <p:sp>
        <p:nvSpPr>
          <p:cNvPr id="10" name="Symbol zastępczy tekstu 9"/>
          <p:cNvSpPr>
            <a:spLocks noGrp="1"/>
          </p:cNvSpPr>
          <p:nvPr>
            <p:ph type="body" sz="quarter" idx="35"/>
          </p:nvPr>
        </p:nvSpPr>
        <p:spPr/>
        <p:txBody>
          <a:bodyPr/>
          <a:lstStyle/>
          <a:p>
            <a:endParaRPr lang="pl-PL"/>
          </a:p>
        </p:txBody>
      </p:sp>
      <p:sp>
        <p:nvSpPr>
          <p:cNvPr id="11" name="Symbol zastępczy tekstu 10"/>
          <p:cNvSpPr>
            <a:spLocks noGrp="1"/>
          </p:cNvSpPr>
          <p:nvPr>
            <p:ph type="body" sz="quarter" idx="36"/>
          </p:nvPr>
        </p:nvSpPr>
        <p:spPr/>
        <p:txBody>
          <a:bodyPr/>
          <a:lstStyle/>
          <a:p>
            <a:endParaRPr lang="pl-PL"/>
          </a:p>
        </p:txBody>
      </p:sp>
      <p:sp>
        <p:nvSpPr>
          <p:cNvPr id="12" name="Symbol zastępczy tekstu 11"/>
          <p:cNvSpPr>
            <a:spLocks noGrp="1"/>
          </p:cNvSpPr>
          <p:nvPr>
            <p:ph type="body" sz="quarter" idx="37"/>
          </p:nvPr>
        </p:nvSpPr>
        <p:spPr/>
        <p:txBody>
          <a:bodyPr/>
          <a:lstStyle/>
          <a:p>
            <a:endParaRPr lang="pl-PL"/>
          </a:p>
        </p:txBody>
      </p:sp>
      <p:sp>
        <p:nvSpPr>
          <p:cNvPr id="13" name="Symbol zastępczy tekstu 12"/>
          <p:cNvSpPr>
            <a:spLocks noGrp="1"/>
          </p:cNvSpPr>
          <p:nvPr>
            <p:ph type="body" sz="quarter" idx="38"/>
          </p:nvPr>
        </p:nvSpPr>
        <p:spPr/>
        <p:txBody>
          <a:bodyPr/>
          <a:lstStyle/>
          <a:p>
            <a:endParaRPr lang="pl-PL"/>
          </a:p>
        </p:txBody>
      </p:sp>
      <p:sp>
        <p:nvSpPr>
          <p:cNvPr id="14" name="Symbol zastępczy tekstu 13"/>
          <p:cNvSpPr>
            <a:spLocks noGrp="1"/>
          </p:cNvSpPr>
          <p:nvPr>
            <p:ph type="body" sz="quarter" idx="39"/>
          </p:nvPr>
        </p:nvSpPr>
        <p:spPr/>
        <p:txBody>
          <a:bodyPr/>
          <a:lstStyle/>
          <a:p>
            <a:endParaRPr lang="pl-PL"/>
          </a:p>
        </p:txBody>
      </p:sp>
      <p:sp>
        <p:nvSpPr>
          <p:cNvPr id="15" name="Symbol zastępczy tekstu 14"/>
          <p:cNvSpPr>
            <a:spLocks noGrp="1"/>
          </p:cNvSpPr>
          <p:nvPr>
            <p:ph type="body" sz="quarter" idx="40"/>
          </p:nvPr>
        </p:nvSpPr>
        <p:spPr/>
        <p:txBody>
          <a:bodyPr/>
          <a:lstStyle/>
          <a:p>
            <a:endParaRPr lang="pl-PL"/>
          </a:p>
        </p:txBody>
      </p:sp>
      <p:sp>
        <p:nvSpPr>
          <p:cNvPr id="16" name="Symbol zastępczy tekstu 15"/>
          <p:cNvSpPr>
            <a:spLocks noGrp="1"/>
          </p:cNvSpPr>
          <p:nvPr>
            <p:ph type="body" sz="quarter" idx="41"/>
          </p:nvPr>
        </p:nvSpPr>
        <p:spPr/>
        <p:txBody>
          <a:bodyPr/>
          <a:lstStyle/>
          <a:p>
            <a:endParaRPr lang="pl-PL"/>
          </a:p>
        </p:txBody>
      </p:sp>
      <p:sp>
        <p:nvSpPr>
          <p:cNvPr id="17" name="Symbol zastępczy tekstu 16"/>
          <p:cNvSpPr>
            <a:spLocks noGrp="1"/>
          </p:cNvSpPr>
          <p:nvPr>
            <p:ph type="body" sz="quarter" idx="42"/>
          </p:nvPr>
        </p:nvSpPr>
        <p:spPr/>
        <p:txBody>
          <a:bodyPr/>
          <a:lstStyle/>
          <a:p>
            <a:endParaRPr lang="pl-PL"/>
          </a:p>
        </p:txBody>
      </p:sp>
      <p:sp>
        <p:nvSpPr>
          <p:cNvPr id="18" name="Symbol zastępczy tekstu 17"/>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3595394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descr="http://brasil.cel.agh.edu.pl/~09sbfraczek/images/sek/3.png"/>
          <p:cNvPicPr/>
          <p:nvPr/>
        </p:nvPicPr>
        <p:blipFill>
          <a:blip r:embed="rId3">
            <a:extLst>
              <a:ext uri="{28A0092B-C50C-407E-A947-70E740481C1C}">
                <a14:useLocalDpi xmlns:a14="http://schemas.microsoft.com/office/drawing/2010/main" val="0"/>
              </a:ext>
            </a:extLst>
          </a:blip>
          <a:srcRect/>
          <a:stretch>
            <a:fillRect/>
          </a:stretch>
        </p:blipFill>
        <p:spPr bwMode="auto">
          <a:xfrm>
            <a:off x="1871700" y="951570"/>
            <a:ext cx="1429703" cy="348615"/>
          </a:xfrm>
          <a:prstGeom prst="rect">
            <a:avLst/>
          </a:prstGeom>
          <a:noFill/>
          <a:ln>
            <a:noFill/>
          </a:ln>
        </p:spPr>
      </p:pic>
      <p:pic>
        <p:nvPicPr>
          <p:cNvPr id="8" name="Obraz 7" descr="http://brasil.cel.agh.edu.pl/~09sbfraczek/images/sek/4.png"/>
          <p:cNvPicPr/>
          <p:nvPr/>
        </p:nvPicPr>
        <p:blipFill>
          <a:blip r:embed="rId4">
            <a:extLst>
              <a:ext uri="{28A0092B-C50C-407E-A947-70E740481C1C}">
                <a14:useLocalDpi xmlns:a14="http://schemas.microsoft.com/office/drawing/2010/main" val="0"/>
              </a:ext>
            </a:extLst>
          </a:blip>
          <a:srcRect/>
          <a:stretch>
            <a:fillRect/>
          </a:stretch>
        </p:blipFill>
        <p:spPr bwMode="auto">
          <a:xfrm>
            <a:off x="1871700" y="1860232"/>
            <a:ext cx="1429703" cy="441484"/>
          </a:xfrm>
          <a:prstGeom prst="rect">
            <a:avLst/>
          </a:prstGeom>
          <a:noFill/>
          <a:ln>
            <a:noFill/>
          </a:ln>
        </p:spPr>
      </p:pic>
      <p:pic>
        <p:nvPicPr>
          <p:cNvPr id="9" name="Obraz 8" descr="http://brasil.cel.agh.edu.pl/~09sbfraczek/images/sek/5.png"/>
          <p:cNvPicPr/>
          <p:nvPr/>
        </p:nvPicPr>
        <p:blipFill>
          <a:blip r:embed="rId5">
            <a:extLst>
              <a:ext uri="{28A0092B-C50C-407E-A947-70E740481C1C}">
                <a14:useLocalDpi xmlns:a14="http://schemas.microsoft.com/office/drawing/2010/main" val="0"/>
              </a:ext>
            </a:extLst>
          </a:blip>
          <a:srcRect/>
          <a:stretch>
            <a:fillRect/>
          </a:stretch>
        </p:blipFill>
        <p:spPr bwMode="auto">
          <a:xfrm>
            <a:off x="1882399" y="2759528"/>
            <a:ext cx="1429703" cy="348615"/>
          </a:xfrm>
          <a:prstGeom prst="rect">
            <a:avLst/>
          </a:prstGeom>
          <a:noFill/>
          <a:ln>
            <a:noFill/>
          </a:ln>
        </p:spPr>
      </p:pic>
      <p:pic>
        <p:nvPicPr>
          <p:cNvPr id="10" name="Obraz 9" descr="http://brasil.cel.agh.edu.pl/~09sbfraczek/images/sek/8.png"/>
          <p:cNvPicPr/>
          <p:nvPr/>
        </p:nvPicPr>
        <p:blipFill>
          <a:blip r:embed="rId6">
            <a:extLst>
              <a:ext uri="{28A0092B-C50C-407E-A947-70E740481C1C}">
                <a14:useLocalDpi xmlns:a14="http://schemas.microsoft.com/office/drawing/2010/main" val="0"/>
              </a:ext>
            </a:extLst>
          </a:blip>
          <a:srcRect/>
          <a:stretch>
            <a:fillRect/>
          </a:stretch>
        </p:blipFill>
        <p:spPr bwMode="auto">
          <a:xfrm>
            <a:off x="1871700" y="3597864"/>
            <a:ext cx="1784033" cy="1127284"/>
          </a:xfrm>
          <a:prstGeom prst="rect">
            <a:avLst/>
          </a:prstGeom>
          <a:noFill/>
          <a:ln>
            <a:noFill/>
          </a:ln>
        </p:spPr>
      </p:pic>
      <p:graphicFrame>
        <p:nvGraphicFramePr>
          <p:cNvPr id="3" name="Tabela 2"/>
          <p:cNvGraphicFramePr>
            <a:graphicFrameLocks noGrp="1"/>
          </p:cNvGraphicFramePr>
          <p:nvPr/>
        </p:nvGraphicFramePr>
        <p:xfrm>
          <a:off x="4031940" y="859463"/>
          <a:ext cx="2319673" cy="532829"/>
        </p:xfrm>
        <a:graphic>
          <a:graphicData uri="http://schemas.openxmlformats.org/drawingml/2006/table">
            <a:tbl>
              <a:tblPr firstRow="1" firstCol="1" bandRow="1">
                <a:tableStyleId>{5C22544A-7EE6-4342-B048-85BDC9FD1C3A}</a:tableStyleId>
              </a:tblPr>
              <a:tblGrid>
                <a:gridCol w="2319673">
                  <a:extLst>
                    <a:ext uri="{9D8B030D-6E8A-4147-A177-3AD203B41FA5}">
                      <a16:colId xmlns:a16="http://schemas.microsoft.com/office/drawing/2014/main" val="20000"/>
                    </a:ext>
                  </a:extLst>
                </a:gridCol>
              </a:tblGrid>
              <a:tr h="532829">
                <a:tc>
                  <a:txBody>
                    <a:bodyPr/>
                    <a:lstStyle/>
                    <a:p>
                      <a:pPr>
                        <a:lnSpc>
                          <a:spcPct val="115000"/>
                        </a:lnSpc>
                        <a:spcAft>
                          <a:spcPts val="1000"/>
                        </a:spcAft>
                      </a:pPr>
                      <a:r>
                        <a:rPr lang="pl-PL" sz="1500" dirty="0">
                          <a:effectLst/>
                        </a:rPr>
                        <a:t>wywołanie procedury</a:t>
                      </a:r>
                      <a:endParaRPr lang="pl-PL" sz="1500" dirty="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0"/>
                  </a:ext>
                </a:extLst>
              </a:tr>
            </a:tbl>
          </a:graphicData>
        </a:graphic>
      </p:graphicFrame>
      <p:graphicFrame>
        <p:nvGraphicFramePr>
          <p:cNvPr id="4" name="Tabela 3"/>
          <p:cNvGraphicFramePr>
            <a:graphicFrameLocks noGrp="1"/>
          </p:cNvGraphicFramePr>
          <p:nvPr/>
        </p:nvGraphicFramePr>
        <p:xfrm>
          <a:off x="4085947" y="1873416"/>
          <a:ext cx="2128595" cy="482310"/>
        </p:xfrm>
        <a:graphic>
          <a:graphicData uri="http://schemas.openxmlformats.org/drawingml/2006/table">
            <a:tbl>
              <a:tblPr firstRow="1" firstCol="1" bandRow="1">
                <a:tableStyleId>{5C22544A-7EE6-4342-B048-85BDC9FD1C3A}</a:tableStyleId>
              </a:tblPr>
              <a:tblGrid>
                <a:gridCol w="2128595">
                  <a:extLst>
                    <a:ext uri="{9D8B030D-6E8A-4147-A177-3AD203B41FA5}">
                      <a16:colId xmlns:a16="http://schemas.microsoft.com/office/drawing/2014/main" val="20000"/>
                    </a:ext>
                  </a:extLst>
                </a:gridCol>
              </a:tblGrid>
              <a:tr h="482310">
                <a:tc>
                  <a:txBody>
                    <a:bodyPr/>
                    <a:lstStyle/>
                    <a:p>
                      <a:pPr>
                        <a:lnSpc>
                          <a:spcPct val="115000"/>
                        </a:lnSpc>
                        <a:spcAft>
                          <a:spcPts val="1000"/>
                        </a:spcAft>
                      </a:pPr>
                      <a:r>
                        <a:rPr lang="pl-PL" sz="1500" dirty="0">
                          <a:effectLst/>
                        </a:rPr>
                        <a:t>powrót z wywołania</a:t>
                      </a:r>
                      <a:endParaRPr lang="pl-PL" sz="1500" dirty="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0"/>
                  </a:ext>
                </a:extLst>
              </a:tr>
            </a:tbl>
          </a:graphicData>
        </a:graphic>
      </p:graphicFrame>
      <p:graphicFrame>
        <p:nvGraphicFramePr>
          <p:cNvPr id="5" name="Tabela 4"/>
          <p:cNvGraphicFramePr>
            <a:graphicFrameLocks noGrp="1"/>
          </p:cNvGraphicFramePr>
          <p:nvPr/>
        </p:nvGraphicFramePr>
        <p:xfrm>
          <a:off x="4085946" y="2751364"/>
          <a:ext cx="2376265" cy="580327"/>
        </p:xfrm>
        <a:graphic>
          <a:graphicData uri="http://schemas.openxmlformats.org/drawingml/2006/table">
            <a:tbl>
              <a:tblPr firstRow="1" firstCol="1" bandRow="1">
                <a:tableStyleId>{5C22544A-7EE6-4342-B048-85BDC9FD1C3A}</a:tableStyleId>
              </a:tblPr>
              <a:tblGrid>
                <a:gridCol w="2376265">
                  <a:extLst>
                    <a:ext uri="{9D8B030D-6E8A-4147-A177-3AD203B41FA5}">
                      <a16:colId xmlns:a16="http://schemas.microsoft.com/office/drawing/2014/main" val="20000"/>
                    </a:ext>
                  </a:extLst>
                </a:gridCol>
              </a:tblGrid>
              <a:tr h="580311">
                <a:tc>
                  <a:txBody>
                    <a:bodyPr/>
                    <a:lstStyle/>
                    <a:p>
                      <a:pPr>
                        <a:lnSpc>
                          <a:spcPct val="115000"/>
                        </a:lnSpc>
                        <a:spcAft>
                          <a:spcPts val="1000"/>
                        </a:spcAft>
                      </a:pPr>
                      <a:r>
                        <a:rPr lang="pl-PL" sz="1500" dirty="0">
                          <a:effectLst/>
                        </a:rPr>
                        <a:t>wywołanie asynchroniczne</a:t>
                      </a:r>
                      <a:endParaRPr lang="pl-PL" sz="1500" dirty="0">
                        <a:effectLst/>
                        <a:latin typeface="Calibri"/>
                        <a:ea typeface="Calibri"/>
                        <a:cs typeface="Times New Roman"/>
                      </a:endParaRPr>
                    </a:p>
                  </a:txBody>
                  <a:tcPr marL="35719" marR="35719" marT="35719" marB="35719" anchor="ctr"/>
                </a:tc>
                <a:extLst>
                  <a:ext uri="{0D108BD9-81ED-4DB2-BD59-A6C34878D82A}">
                    <a16:rowId xmlns:a16="http://schemas.microsoft.com/office/drawing/2014/main" val="10000"/>
                  </a:ext>
                </a:extLst>
              </a:tr>
            </a:tbl>
          </a:graphicData>
        </a:graphic>
      </p:graphicFrame>
      <p:sp>
        <p:nvSpPr>
          <p:cNvPr id="6" name="Prostokąt 5"/>
          <p:cNvSpPr/>
          <p:nvPr/>
        </p:nvSpPr>
        <p:spPr>
          <a:xfrm>
            <a:off x="4085946" y="3705876"/>
            <a:ext cx="3429000" cy="715581"/>
          </a:xfrm>
          <a:prstGeom prst="rect">
            <a:avLst/>
          </a:prstGeom>
        </p:spPr>
        <p:txBody>
          <a:bodyPr>
            <a:spAutoFit/>
          </a:bodyPr>
          <a:lstStyle/>
          <a:p>
            <a:r>
              <a:rPr lang="pl-PL" sz="1350" b="1" i="1" dirty="0"/>
              <a:t>komunikat tworzenia uczestnika</a:t>
            </a:r>
          </a:p>
          <a:p>
            <a:r>
              <a:rPr lang="pl-PL" sz="1350" dirty="0"/>
              <a:t> </a:t>
            </a:r>
          </a:p>
          <a:p>
            <a:r>
              <a:rPr lang="pl-PL" sz="1350" dirty="0"/>
              <a:t>komunikat usuwania uczestnika</a:t>
            </a:r>
          </a:p>
        </p:txBody>
      </p:sp>
      <p:sp>
        <p:nvSpPr>
          <p:cNvPr id="11" name="Prostokąt 10"/>
          <p:cNvSpPr/>
          <p:nvPr/>
        </p:nvSpPr>
        <p:spPr>
          <a:xfrm>
            <a:off x="1871700" y="249492"/>
            <a:ext cx="2403222" cy="300082"/>
          </a:xfrm>
          <a:prstGeom prst="rect">
            <a:avLst/>
          </a:prstGeom>
        </p:spPr>
        <p:txBody>
          <a:bodyPr wrap="none">
            <a:spAutoFit/>
          </a:bodyPr>
          <a:lstStyle/>
          <a:p>
            <a:r>
              <a:rPr lang="pl-PL" sz="1350" b="1" cap="all" dirty="0">
                <a:solidFill>
                  <a:schemeClr val="tx1">
                    <a:lumMod val="50000"/>
                  </a:schemeClr>
                </a:solidFill>
              </a:rPr>
              <a:t>RODZAJE KOMUNIKATÓW</a:t>
            </a:r>
            <a:endParaRPr lang="pl-PL" sz="1350" b="1" dirty="0">
              <a:solidFill>
                <a:schemeClr val="tx1">
                  <a:lumMod val="50000"/>
                </a:schemeClr>
              </a:solidFill>
            </a:endParaRPr>
          </a:p>
        </p:txBody>
      </p:sp>
    </p:spTree>
    <p:extLst>
      <p:ext uri="{BB962C8B-B14F-4D97-AF65-F5344CB8AC3E}">
        <p14:creationId xmlns:p14="http://schemas.microsoft.com/office/powerpoint/2010/main" val="1287267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604256" y="357504"/>
            <a:ext cx="5832648" cy="2377574"/>
          </a:xfrm>
          <a:prstGeom prst="rect">
            <a:avLst/>
          </a:prstGeom>
        </p:spPr>
        <p:txBody>
          <a:bodyPr wrap="square">
            <a:spAutoFit/>
          </a:bodyPr>
          <a:lstStyle/>
          <a:p>
            <a:r>
              <a:rPr lang="pl-PL" sz="1350" b="1" dirty="0"/>
              <a:t>Komunikat</a:t>
            </a:r>
            <a:r>
              <a:rPr lang="pl-PL" sz="1350" dirty="0"/>
              <a:t> to forma kontaktu pomiędzy obiektami, której efektem ma być podjęcie przez docelowy obiekt pewnej akcji. Otrzymanie komunikatu przez obiekt wiąże się z wykonaniem przez niego jego własnego kodu lub wysłaniem kolejnego komunikatu do innego obiektu w celu wykonania przez niego pewnej akcji.</a:t>
            </a:r>
          </a:p>
          <a:p>
            <a:r>
              <a:rPr lang="pl-PL" sz="1350" dirty="0"/>
              <a:t>Komunikaty w UML są reprezentowane przez strzałki łączące linie życia poszczególnych obiektów. Każdy komunikat wewnątrz interakcji opatrzony jest kolejnym numerem, co pozwala na łatwe śledzenie jej przebiegu. Istnieją trzy podstawowe komunikaty, jakie mogą zostać wymienione pomiędzy obiektami: </a:t>
            </a:r>
            <a:r>
              <a:rPr lang="pl-PL" sz="1350" b="1" dirty="0"/>
              <a:t>wywołanie procedury, powrót z niej oraz wywołanie asynchroniczne.</a:t>
            </a:r>
            <a:endParaRPr lang="pl-PL" sz="1350" dirty="0"/>
          </a:p>
        </p:txBody>
      </p:sp>
      <p:pic>
        <p:nvPicPr>
          <p:cNvPr id="3" name="Obraz 2" descr="http://brasil.cel.agh.edu.pl/~09sbfraczek/images/sek/9.png"/>
          <p:cNvPicPr/>
          <p:nvPr/>
        </p:nvPicPr>
        <p:blipFill>
          <a:blip r:embed="rId2">
            <a:extLst>
              <a:ext uri="{28A0092B-C50C-407E-A947-70E740481C1C}">
                <a14:useLocalDpi xmlns:a14="http://schemas.microsoft.com/office/drawing/2010/main" val="0"/>
              </a:ext>
            </a:extLst>
          </a:blip>
          <a:srcRect/>
          <a:stretch>
            <a:fillRect/>
          </a:stretch>
        </p:blipFill>
        <p:spPr bwMode="auto">
          <a:xfrm>
            <a:off x="2573778" y="2787774"/>
            <a:ext cx="3618402" cy="2106234"/>
          </a:xfrm>
          <a:prstGeom prst="rect">
            <a:avLst/>
          </a:prstGeom>
          <a:noFill/>
          <a:ln>
            <a:noFill/>
          </a:ln>
        </p:spPr>
      </p:pic>
    </p:spTree>
    <p:extLst>
      <p:ext uri="{BB962C8B-B14F-4D97-AF65-F5344CB8AC3E}">
        <p14:creationId xmlns:p14="http://schemas.microsoft.com/office/powerpoint/2010/main" val="1518374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http://brasil.cel.agh.edu.pl/~09sbfraczek/images/class/logic.jpg"/>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35395"/>
            <a:ext cx="2878355" cy="2275136"/>
          </a:xfrm>
          <a:prstGeom prst="rect">
            <a:avLst/>
          </a:prstGeom>
          <a:noFill/>
          <a:ln>
            <a:noFill/>
          </a:ln>
        </p:spPr>
      </p:pic>
      <p:sp>
        <p:nvSpPr>
          <p:cNvPr id="3" name="Prostokąt 2"/>
          <p:cNvSpPr/>
          <p:nvPr/>
        </p:nvSpPr>
        <p:spPr>
          <a:xfrm>
            <a:off x="1259227" y="771539"/>
            <a:ext cx="3429000" cy="2793072"/>
          </a:xfrm>
          <a:prstGeom prst="rect">
            <a:avLst/>
          </a:prstGeom>
        </p:spPr>
        <p:txBody>
          <a:bodyPr>
            <a:spAutoFit/>
          </a:bodyPr>
          <a:lstStyle/>
          <a:p>
            <a:r>
              <a:rPr lang="pl-PL" b="1" dirty="0">
                <a:solidFill>
                  <a:schemeClr val="tx1">
                    <a:lumMod val="50000"/>
                  </a:schemeClr>
                </a:solidFill>
              </a:rPr>
              <a:t>Diagramy maszyny stanowej - </a:t>
            </a:r>
            <a:r>
              <a:rPr lang="pl-PL" b="1" i="1" dirty="0" err="1">
                <a:solidFill>
                  <a:schemeClr val="tx1">
                    <a:lumMod val="50000"/>
                  </a:schemeClr>
                </a:solidFill>
              </a:rPr>
              <a:t>state</a:t>
            </a:r>
            <a:r>
              <a:rPr lang="pl-PL" b="1" i="1" dirty="0">
                <a:solidFill>
                  <a:schemeClr val="tx1">
                    <a:lumMod val="50000"/>
                  </a:schemeClr>
                </a:solidFill>
              </a:rPr>
              <a:t> </a:t>
            </a:r>
            <a:r>
              <a:rPr lang="pl-PL" b="1" i="1" dirty="0" err="1">
                <a:solidFill>
                  <a:schemeClr val="tx1">
                    <a:lumMod val="50000"/>
                  </a:schemeClr>
                </a:solidFill>
              </a:rPr>
              <a:t>machine</a:t>
            </a:r>
            <a:r>
              <a:rPr lang="pl-PL" b="1" i="1" dirty="0">
                <a:solidFill>
                  <a:schemeClr val="tx1">
                    <a:lumMod val="50000"/>
                  </a:schemeClr>
                </a:solidFill>
              </a:rPr>
              <a:t> diagram</a:t>
            </a:r>
          </a:p>
          <a:p>
            <a:endParaRPr lang="pl-PL" b="1" dirty="0">
              <a:solidFill>
                <a:schemeClr val="tx1">
                  <a:lumMod val="50000"/>
                </a:schemeClr>
              </a:solidFill>
            </a:endParaRPr>
          </a:p>
          <a:p>
            <a:r>
              <a:rPr lang="pl-PL" sz="1350" dirty="0"/>
              <a:t>Diagramy maszyny stanowej stanowią część </a:t>
            </a:r>
            <a:r>
              <a:rPr lang="pl-PL" sz="1350" b="1" dirty="0"/>
              <a:t>logicznego </a:t>
            </a:r>
            <a:r>
              <a:rPr lang="pl-PL" sz="1350" b="1" dirty="0" err="1"/>
              <a:t>widoku</a:t>
            </a:r>
            <a:r>
              <a:rPr lang="pl-PL" sz="1350" dirty="0" err="1"/>
              <a:t>modelu</a:t>
            </a:r>
            <a:r>
              <a:rPr lang="pl-PL" sz="1350" dirty="0"/>
              <a:t> w systemie 4+1 </a:t>
            </a:r>
            <a:r>
              <a:rPr lang="pl-PL" sz="1350" dirty="0" err="1"/>
              <a:t>Kruchtena</a:t>
            </a:r>
            <a:endParaRPr lang="pl-PL" sz="1350" dirty="0"/>
          </a:p>
          <a:p>
            <a:endParaRPr lang="pl-PL" sz="1350" dirty="0"/>
          </a:p>
          <a:p>
            <a:r>
              <a:rPr lang="pl-PL" sz="1350" b="1" cap="all" dirty="0">
                <a:solidFill>
                  <a:schemeClr val="tx1">
                    <a:lumMod val="50000"/>
                  </a:schemeClr>
                </a:solidFill>
              </a:rPr>
              <a:t>RODZAJE MASZYN STANOWYCH</a:t>
            </a:r>
            <a:endParaRPr lang="pl-PL" sz="1350" b="1" dirty="0">
              <a:solidFill>
                <a:schemeClr val="tx1">
                  <a:lumMod val="50000"/>
                </a:schemeClr>
              </a:solidFill>
            </a:endParaRPr>
          </a:p>
          <a:p>
            <a:r>
              <a:rPr lang="pl-PL" sz="1350" dirty="0"/>
              <a:t>Maszyny stanowe można podzielić na:</a:t>
            </a:r>
          </a:p>
          <a:p>
            <a:endParaRPr lang="pl-PL" sz="1350" dirty="0"/>
          </a:p>
          <a:p>
            <a:r>
              <a:rPr lang="pl-PL" sz="1350" b="1" i="1" dirty="0"/>
              <a:t>maszyny stanowe zachowania,</a:t>
            </a:r>
            <a:br>
              <a:rPr lang="pl-PL" sz="1350" b="1" i="1" dirty="0"/>
            </a:br>
            <a:r>
              <a:rPr lang="pl-PL" sz="1350" b="1" i="1" dirty="0" err="1"/>
              <a:t>protokołowe</a:t>
            </a:r>
            <a:r>
              <a:rPr lang="pl-PL" sz="1350" b="1" i="1" dirty="0"/>
              <a:t> maszyny stanowe.</a:t>
            </a:r>
          </a:p>
        </p:txBody>
      </p:sp>
      <p:sp>
        <p:nvSpPr>
          <p:cNvPr id="4" name="Prostokąt 3"/>
          <p:cNvSpPr/>
          <p:nvPr/>
        </p:nvSpPr>
        <p:spPr>
          <a:xfrm>
            <a:off x="374073" y="3597864"/>
            <a:ext cx="8672945" cy="1131079"/>
          </a:xfrm>
          <a:prstGeom prst="rect">
            <a:avLst/>
          </a:prstGeom>
        </p:spPr>
        <p:txBody>
          <a:bodyPr wrap="square">
            <a:spAutoFit/>
          </a:bodyPr>
          <a:lstStyle/>
          <a:p>
            <a:r>
              <a:rPr lang="pl-PL" sz="1350" dirty="0"/>
              <a:t>Maszyny zachowania przedstawiają przejścia między stanami wielu obiektów w szerszym kontekście zachowania systemu, podsystemu czy też przypadku użycia. Natomiast </a:t>
            </a:r>
            <a:r>
              <a:rPr lang="pl-PL" sz="1350" dirty="0" err="1"/>
              <a:t>protokołowe</a:t>
            </a:r>
            <a:r>
              <a:rPr lang="pl-PL" sz="1350" dirty="0"/>
              <a:t> maszyny stanowe koncentrują się na konkretnym obiekcie. Przedstawiają dozwolone przejścia pomiędzy stanami tego obiektu. </a:t>
            </a:r>
            <a:br>
              <a:rPr lang="pl-PL" sz="1350" dirty="0"/>
            </a:br>
            <a:r>
              <a:rPr lang="pl-PL" sz="1350" dirty="0"/>
              <a:t>W przypadku opracowania dla danej dziedziny przedmiotowej obydwu wymienionych rodzajów maszyn stanowych muszą one być wzajemnie niesprzeczne.</a:t>
            </a:r>
          </a:p>
        </p:txBody>
      </p:sp>
    </p:spTree>
    <p:extLst>
      <p:ext uri="{BB962C8B-B14F-4D97-AF65-F5344CB8AC3E}">
        <p14:creationId xmlns:p14="http://schemas.microsoft.com/office/powerpoint/2010/main" val="1859848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01670" y="882756"/>
            <a:ext cx="6156684" cy="259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0" numCol="1" anchor="ctr" anchorCtr="0" compatLnSpc="1">
            <a:prstTxWarp prst="textNoShape">
              <a:avLst/>
            </a:prstTxWarp>
            <a:spAutoFit/>
          </a:bodyPr>
          <a:lstStyle/>
          <a:p>
            <a:pPr defTabSz="685800" fontAlgn="base">
              <a:spcBef>
                <a:spcPct val="0"/>
              </a:spcBef>
              <a:spcAft>
                <a:spcPct val="0"/>
              </a:spcAft>
            </a:pPr>
            <a:r>
              <a:rPr lang="pl-PL" b="1" dirty="0">
                <a:solidFill>
                  <a:schemeClr val="tx1">
                    <a:lumMod val="50000"/>
                  </a:schemeClr>
                </a:solidFill>
                <a:latin typeface="Trebuchet MS" pitchFamily="34" charset="0"/>
                <a:ea typeface="Times New Roman" pitchFamily="18" charset="0"/>
                <a:cs typeface="Tahoma" pitchFamily="34" charset="0"/>
              </a:rPr>
              <a:t>PROTOKOŁOWA MASZYNA STANOWA</a:t>
            </a:r>
            <a:endParaRPr lang="pl-PL" b="1" dirty="0">
              <a:solidFill>
                <a:schemeClr val="tx1">
                  <a:lumMod val="50000"/>
                </a:schemeClr>
              </a:solidFill>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err="1">
                <a:latin typeface="Tahoma" pitchFamily="34" charset="0"/>
                <a:ea typeface="Times New Roman" pitchFamily="18" charset="0"/>
                <a:cs typeface="Tahoma" pitchFamily="34" charset="0"/>
              </a:rPr>
              <a:t>Protokołowa</a:t>
            </a:r>
            <a:r>
              <a:rPr lang="pl-PL" sz="1350" dirty="0">
                <a:latin typeface="Tahoma" pitchFamily="34" charset="0"/>
                <a:ea typeface="Times New Roman" pitchFamily="18" charset="0"/>
                <a:cs typeface="Tahoma" pitchFamily="34" charset="0"/>
              </a:rPr>
              <a:t> maszyna stanowa reprezentuje wszystkie sekwencje operacji na obiekcie, które powodują uaktywnienie poszczególnych stanów tego obiektu. Operacje, które nie generują przejścia obiektu w inny stan, nie są reprezentowane w </a:t>
            </a:r>
            <a:r>
              <a:rPr lang="pl-PL" sz="1350" dirty="0" err="1">
                <a:latin typeface="Tahoma" pitchFamily="34" charset="0"/>
                <a:ea typeface="Times New Roman" pitchFamily="18" charset="0"/>
                <a:cs typeface="Tahoma" pitchFamily="34" charset="0"/>
              </a:rPr>
              <a:t>protokołowej</a:t>
            </a:r>
            <a:r>
              <a:rPr lang="pl-PL" sz="1350" dirty="0">
                <a:latin typeface="Tahoma" pitchFamily="34" charset="0"/>
                <a:ea typeface="Times New Roman" pitchFamily="18" charset="0"/>
                <a:cs typeface="Tahoma" pitchFamily="34" charset="0"/>
              </a:rPr>
              <a:t> maszynie stanowej. Ten rodzaj diagramów maszyny stanowej oznacza, że nie wskazuje się wewnętrznych czynności stanów, natomiast zaznacza operacje dotyczące przejść między poszczególnymi stanami.</a:t>
            </a:r>
            <a:br>
              <a:rPr lang="pl-PL" sz="1350" dirty="0">
                <a:latin typeface="Tahoma" pitchFamily="34" charset="0"/>
                <a:ea typeface="Times New Roman" pitchFamily="18" charset="0"/>
                <a:cs typeface="Tahoma" pitchFamily="34" charset="0"/>
              </a:rPr>
            </a:br>
            <a:r>
              <a:rPr lang="pl-PL" sz="1350" dirty="0">
                <a:latin typeface="Tahoma" pitchFamily="34" charset="0"/>
                <a:ea typeface="Times New Roman" pitchFamily="18" charset="0"/>
                <a:cs typeface="Tahoma" pitchFamily="34" charset="0"/>
              </a:rPr>
              <a:t>Opis przejścia w </a:t>
            </a:r>
            <a:r>
              <a:rPr lang="pl-PL" sz="1350" dirty="0" err="1">
                <a:latin typeface="Tahoma" pitchFamily="34" charset="0"/>
                <a:ea typeface="Times New Roman" pitchFamily="18" charset="0"/>
                <a:cs typeface="Tahoma" pitchFamily="34" charset="0"/>
              </a:rPr>
              <a:t>protokołowej</a:t>
            </a:r>
            <a:r>
              <a:rPr lang="pl-PL" sz="1350" dirty="0">
                <a:latin typeface="Tahoma" pitchFamily="34" charset="0"/>
                <a:ea typeface="Times New Roman" pitchFamily="18" charset="0"/>
                <a:cs typeface="Tahoma" pitchFamily="34" charset="0"/>
              </a:rPr>
              <a:t> maszynie stanowej charakteryzuje się następującą składnią:</a:t>
            </a:r>
          </a:p>
          <a:p>
            <a:pPr defTabSz="685800" eaLnBrk="0" fontAlgn="base" hangingPunct="0">
              <a:spcBef>
                <a:spcPct val="0"/>
              </a:spcBef>
              <a:spcAft>
                <a:spcPct val="0"/>
              </a:spcAft>
            </a:pP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a:solidFill>
                  <a:schemeClr val="tx1">
                    <a:lumMod val="50000"/>
                  </a:schemeClr>
                </a:solidFill>
                <a:latin typeface="Arial Unicode MS" pitchFamily="34" charset="-128"/>
                <a:ea typeface="Calibri" pitchFamily="34" charset="0"/>
                <a:cs typeface="Courier New" pitchFamily="49" charset="0"/>
              </a:rPr>
              <a:t>"[" &lt; warunek--wstępny &gt; "]" &lt; nazwa-operacji &gt; "/" "[" &lt; warunek-końcowy &gt; "]"</a:t>
            </a:r>
            <a:endParaRPr lang="pl-PL" sz="135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623582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77634" y="1009714"/>
            <a:ext cx="6102678" cy="211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0" numCol="1" anchor="ctr" anchorCtr="0" compatLnSpc="1">
            <a:prstTxWarp prst="textNoShape">
              <a:avLst/>
            </a:prstTxWarp>
            <a:spAutoFit/>
          </a:bodyPr>
          <a:lstStyle/>
          <a:p>
            <a:pPr defTabSz="685800" fontAlgn="base">
              <a:spcBef>
                <a:spcPct val="0"/>
              </a:spcBef>
              <a:spcAft>
                <a:spcPct val="0"/>
              </a:spcAft>
            </a:pPr>
            <a:r>
              <a:rPr lang="pl-PL" sz="1350" b="1" dirty="0">
                <a:solidFill>
                  <a:schemeClr val="tx1">
                    <a:lumMod val="50000"/>
                  </a:schemeClr>
                </a:solidFill>
                <a:latin typeface="Trebuchet MS" pitchFamily="34" charset="0"/>
                <a:ea typeface="Times New Roman" pitchFamily="18" charset="0"/>
                <a:cs typeface="Tahoma" pitchFamily="34" charset="0"/>
              </a:rPr>
              <a:t>MASZYNY STANOWE ZACHOWANIA (ANG. BEHAVIORAL STATE MACHINES)</a:t>
            </a:r>
          </a:p>
          <a:p>
            <a:pPr defTabSz="685800" fontAlgn="base">
              <a:spcBef>
                <a:spcPct val="0"/>
              </a:spcBef>
              <a:spcAft>
                <a:spcPct val="0"/>
              </a:spcAft>
            </a:pPr>
            <a:endParaRPr lang="pl-PL" sz="1350" b="1" dirty="0">
              <a:solidFill>
                <a:schemeClr val="tx1">
                  <a:lumMod val="50000"/>
                </a:schemeClr>
              </a:solidFill>
              <a:latin typeface="Arial" pitchFamily="34" charset="0"/>
              <a:ea typeface="Times New Roman" pitchFamily="18" charset="0"/>
              <a:cs typeface="Arial" pitchFamily="34" charset="0"/>
            </a:endParaRPr>
          </a:p>
          <a:p>
            <a:pPr defTabSz="685800" fontAlgn="base">
              <a:spcBef>
                <a:spcPct val="0"/>
              </a:spcBef>
              <a:spcAft>
                <a:spcPct val="0"/>
              </a:spcAft>
            </a:pPr>
            <a:endParaRPr lang="pl-PL" sz="1350" b="1"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a:latin typeface="Tahoma" pitchFamily="34" charset="0"/>
                <a:ea typeface="Times New Roman" pitchFamily="18" charset="0"/>
                <a:cs typeface="Tahoma" pitchFamily="34" charset="0"/>
              </a:rPr>
              <a:t>Przedstawiają przejścia między stanami obiektów w szerszym niż w </a:t>
            </a:r>
            <a:r>
              <a:rPr lang="pl-PL" sz="1350" dirty="0" err="1">
                <a:latin typeface="Tahoma" pitchFamily="34" charset="0"/>
                <a:ea typeface="Times New Roman" pitchFamily="18" charset="0"/>
                <a:cs typeface="Tahoma" pitchFamily="34" charset="0"/>
              </a:rPr>
              <a:t>protokołowych</a:t>
            </a:r>
            <a:r>
              <a:rPr lang="pl-PL" sz="1350" dirty="0">
                <a:latin typeface="Tahoma" pitchFamily="34" charset="0"/>
                <a:ea typeface="Times New Roman" pitchFamily="18" charset="0"/>
                <a:cs typeface="Tahoma" pitchFamily="34" charset="0"/>
              </a:rPr>
              <a:t> maszynach stanowych kontekście zachowania systemu, podsystemu, przypadku użycia i innych obiektów. Opcjonalny opis przejścia w maszynie stanowej zachowania charakteryzuje się składnią zawierającą pojęcia zdarzenia, warunku i czynności, jak następuje:</a:t>
            </a:r>
          </a:p>
          <a:p>
            <a:pPr defTabSz="685800" eaLnBrk="0" fontAlgn="base" hangingPunct="0">
              <a:spcBef>
                <a:spcPct val="0"/>
              </a:spcBef>
              <a:spcAft>
                <a:spcPct val="0"/>
              </a:spcAft>
            </a:pP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a:solidFill>
                  <a:schemeClr val="tx1">
                    <a:lumMod val="50000"/>
                  </a:schemeClr>
                </a:solidFill>
                <a:latin typeface="Arial Unicode MS" pitchFamily="34" charset="-128"/>
                <a:ea typeface="Calibri" pitchFamily="34" charset="0"/>
                <a:cs typeface="Courier New" pitchFamily="49" charset="0"/>
              </a:rPr>
              <a:t>[&lt; sygnatura-zdarzenia &gt;] ["[" &lt; warunek &gt; "]"] ["/" &lt; wyrażenie-czynności &gt;]</a:t>
            </a:r>
            <a:endParaRPr lang="pl-PL" sz="135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9837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84683" y="681540"/>
            <a:ext cx="5130570" cy="2169825"/>
          </a:xfrm>
          <a:prstGeom prst="rect">
            <a:avLst/>
          </a:prstGeom>
        </p:spPr>
        <p:txBody>
          <a:bodyPr wrap="square">
            <a:spAutoFit/>
          </a:bodyPr>
          <a:lstStyle/>
          <a:p>
            <a:r>
              <a:rPr lang="pl-PL" sz="1350" b="1" cap="all" dirty="0"/>
              <a:t>DIAGRAM STANU</a:t>
            </a:r>
            <a:endParaRPr lang="pl-PL" sz="1350" b="1" dirty="0"/>
          </a:p>
          <a:p>
            <a:r>
              <a:rPr lang="pl-PL" sz="1350" dirty="0"/>
              <a:t>Diagram stanu reprezentuje zachowanie obiektu o skończonej liczbie stanów i zdefiniowanych przejściach między nimi. Diagram stanów jest </a:t>
            </a:r>
            <a:r>
              <a:rPr lang="pl-PL" sz="1350" dirty="0" err="1"/>
              <a:t>to</a:t>
            </a:r>
            <a:r>
              <a:rPr lang="pl-PL" sz="1350" b="1" dirty="0" err="1"/>
              <a:t>graf</a:t>
            </a:r>
            <a:r>
              <a:rPr lang="pl-PL" sz="1350" dirty="0"/>
              <a:t>, który reprezentuje </a:t>
            </a:r>
            <a:r>
              <a:rPr lang="pl-PL" sz="1350" b="1" dirty="0"/>
              <a:t>maszynę stanów</a:t>
            </a:r>
            <a:r>
              <a:rPr lang="pl-PL" sz="1350" dirty="0"/>
              <a:t>. Przejście między stanami jest wyzwolone asynchronicznym zdarzeniem zewnętrznym.</a:t>
            </a:r>
          </a:p>
          <a:p>
            <a:r>
              <a:rPr lang="pl-PL" sz="1350" dirty="0"/>
              <a:t>Podstawowymi elementami diagramu są </a:t>
            </a:r>
            <a:r>
              <a:rPr lang="pl-PL" sz="1350" b="1" dirty="0"/>
              <a:t>stany obiektu połączone strzałkami przejść</a:t>
            </a:r>
            <a:r>
              <a:rPr lang="pl-PL" sz="1350" dirty="0"/>
              <a:t>. Obiekt, reagując na nadchodzące zdarzenia, jeżeli spełnione są określone warunki, zmienia swój stan i położenie na diagramie stanu.</a:t>
            </a:r>
          </a:p>
        </p:txBody>
      </p:sp>
    </p:spTree>
    <p:extLst>
      <p:ext uri="{BB962C8B-B14F-4D97-AF65-F5344CB8AC3E}">
        <p14:creationId xmlns:p14="http://schemas.microsoft.com/office/powerpoint/2010/main" val="2391216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55676" y="124782"/>
            <a:ext cx="5184576" cy="31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0" numCol="1" anchor="ctr" anchorCtr="0" compatLnSpc="1">
            <a:prstTxWarp prst="textNoShape">
              <a:avLst/>
            </a:prstTxWarp>
            <a:spAutoFit/>
          </a:bodyPr>
          <a:lstStyle/>
          <a:p>
            <a:pPr defTabSz="685800" fontAlgn="base">
              <a:spcBef>
                <a:spcPct val="0"/>
              </a:spcBef>
              <a:spcAft>
                <a:spcPct val="0"/>
              </a:spcAft>
            </a:pPr>
            <a:r>
              <a:rPr lang="pl-PL" sz="1350" b="1">
                <a:latin typeface="Trebuchet MS" pitchFamily="34" charset="0"/>
                <a:ea typeface="Times New Roman" pitchFamily="18" charset="0"/>
                <a:cs typeface="Tahoma" pitchFamily="34" charset="0"/>
              </a:rPr>
              <a:t>STAN</a:t>
            </a:r>
          </a:p>
          <a:p>
            <a:pPr defTabSz="685800" fontAlgn="base">
              <a:spcBef>
                <a:spcPct val="0"/>
              </a:spcBef>
              <a:spcAft>
                <a:spcPct val="0"/>
              </a:spcAft>
            </a:pPr>
            <a:endParaRPr lang="pl-PL" sz="1350" b="1"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a:latin typeface="Tahoma" pitchFamily="34" charset="0"/>
                <a:ea typeface="Times New Roman" pitchFamily="18" charset="0"/>
                <a:cs typeface="Tahoma" pitchFamily="34" charset="0"/>
              </a:rPr>
              <a:t>Stan jest etapem cyklu życia obiektu. Obiekt przebywający w danym stanie spełnia określony warunek.</a:t>
            </a: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en-US" sz="1350" dirty="0">
                <a:latin typeface="Arial Unicode MS" pitchFamily="34" charset="-128"/>
                <a:ea typeface="Calibri" pitchFamily="34" charset="0"/>
                <a:cs typeface="Courier New" pitchFamily="49" charset="0"/>
              </a:rPr>
              <a:t>event-signature [guard condition] / </a:t>
            </a:r>
            <a:r>
              <a:rPr lang="en-US" sz="1350" dirty="0" err="1">
                <a:latin typeface="Arial Unicode MS" pitchFamily="34" charset="-128"/>
                <a:ea typeface="Calibri" pitchFamily="34" charset="0"/>
                <a:cs typeface="Courier New" pitchFamily="49" charset="0"/>
              </a:rPr>
              <a:t>action_expression</a:t>
            </a: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pl-PL" sz="1350" dirty="0">
                <a:latin typeface="Tahoma" pitchFamily="34" charset="0"/>
                <a:ea typeface="Times New Roman" pitchFamily="18" charset="0"/>
                <a:cs typeface="Tahoma" pitchFamily="34" charset="0"/>
              </a:rPr>
              <a:t>gdzie </a:t>
            </a:r>
            <a:r>
              <a:rPr lang="pl-PL" sz="1350" dirty="0" err="1">
                <a:latin typeface="Arial Unicode MS" pitchFamily="34" charset="-128"/>
                <a:ea typeface="Times New Roman" pitchFamily="18" charset="0"/>
                <a:cs typeface="Courier New" pitchFamily="49" charset="0"/>
              </a:rPr>
              <a:t>event-signature</a:t>
            </a:r>
            <a:r>
              <a:rPr lang="pl-PL" sz="1350" dirty="0">
                <a:latin typeface="Tahoma" pitchFamily="34" charset="0"/>
                <a:ea typeface="Times New Roman" pitchFamily="18" charset="0"/>
                <a:cs typeface="Tahoma" pitchFamily="34" charset="0"/>
              </a:rPr>
              <a:t> to: </a:t>
            </a:r>
            <a:r>
              <a:rPr lang="pl-PL" sz="1350" dirty="0" err="1">
                <a:latin typeface="Arial Unicode MS" pitchFamily="34" charset="-128"/>
                <a:ea typeface="Times New Roman" pitchFamily="18" charset="0"/>
                <a:cs typeface="Courier New" pitchFamily="49" charset="0"/>
              </a:rPr>
              <a:t>event-name</a:t>
            </a:r>
            <a:r>
              <a:rPr lang="pl-PL" sz="1350" dirty="0">
                <a:latin typeface="Arial Unicode MS" pitchFamily="34" charset="-128"/>
                <a:ea typeface="Times New Roman" pitchFamily="18" charset="0"/>
                <a:cs typeface="Courier New" pitchFamily="49" charset="0"/>
              </a:rPr>
              <a:t>(</a:t>
            </a:r>
            <a:r>
              <a:rPr lang="pl-PL" sz="1350" dirty="0" err="1">
                <a:latin typeface="Arial Unicode MS" pitchFamily="34" charset="-128"/>
                <a:ea typeface="Times New Roman" pitchFamily="18" charset="0"/>
                <a:cs typeface="Courier New" pitchFamily="49" charset="0"/>
              </a:rPr>
              <a:t>parameter</a:t>
            </a:r>
            <a:r>
              <a:rPr lang="pl-PL" sz="1350" dirty="0">
                <a:latin typeface="Arial Unicode MS" pitchFamily="34" charset="-128"/>
                <a:ea typeface="Times New Roman" pitchFamily="18" charset="0"/>
                <a:cs typeface="Courier New" pitchFamily="49" charset="0"/>
              </a:rPr>
              <a:t>-list)</a:t>
            </a:r>
            <a:br>
              <a:rPr lang="pl-PL" sz="1350" dirty="0">
                <a:latin typeface="Tahoma" pitchFamily="34" charset="0"/>
                <a:ea typeface="Times New Roman" pitchFamily="18" charset="0"/>
                <a:cs typeface="Tahoma" pitchFamily="34" charset="0"/>
              </a:rPr>
            </a:br>
            <a:r>
              <a:rPr lang="pl-PL" sz="1350" dirty="0">
                <a:latin typeface="Tahoma" pitchFamily="34" charset="0"/>
                <a:ea typeface="Times New Roman" pitchFamily="18" charset="0"/>
                <a:cs typeface="Tahoma" pitchFamily="34" charset="0"/>
              </a:rPr>
              <a:t>Stan złożony </a:t>
            </a:r>
            <a:r>
              <a:rPr lang="pl-PL" sz="1350" i="1" dirty="0">
                <a:latin typeface="Tahoma" pitchFamily="34" charset="0"/>
                <a:ea typeface="Times New Roman" pitchFamily="18" charset="0"/>
                <a:cs typeface="Tahoma" pitchFamily="34" charset="0"/>
              </a:rPr>
              <a:t>(</a:t>
            </a:r>
            <a:r>
              <a:rPr lang="pl-PL" sz="1350" i="1" dirty="0" err="1">
                <a:latin typeface="Tahoma" pitchFamily="34" charset="0"/>
                <a:ea typeface="Times New Roman" pitchFamily="18" charset="0"/>
                <a:cs typeface="Tahoma" pitchFamily="34" charset="0"/>
              </a:rPr>
              <a:t>composite</a:t>
            </a:r>
            <a:r>
              <a:rPr lang="pl-PL" sz="1350" i="1" dirty="0">
                <a:latin typeface="Tahoma" pitchFamily="34" charset="0"/>
                <a:ea typeface="Times New Roman" pitchFamily="18" charset="0"/>
                <a:cs typeface="Tahoma" pitchFamily="34" charset="0"/>
              </a:rPr>
              <a:t>)</a:t>
            </a:r>
            <a:r>
              <a:rPr lang="pl-PL" sz="1350" dirty="0">
                <a:latin typeface="Tahoma" pitchFamily="34" charset="0"/>
                <a:ea typeface="Times New Roman" pitchFamily="18" charset="0"/>
                <a:cs typeface="Tahoma" pitchFamily="34" charset="0"/>
              </a:rPr>
              <a:t> ma swoją dekompozycję graficzną.</a:t>
            </a:r>
            <a:br>
              <a:rPr lang="pl-PL" sz="1350" dirty="0">
                <a:latin typeface="Tahoma" pitchFamily="34" charset="0"/>
                <a:ea typeface="Times New Roman" pitchFamily="18" charset="0"/>
                <a:cs typeface="Tahoma" pitchFamily="34" charset="0"/>
              </a:rPr>
            </a:br>
            <a:r>
              <a:rPr lang="pl-PL" sz="1350" dirty="0">
                <a:latin typeface="Tahoma" pitchFamily="34" charset="0"/>
                <a:ea typeface="Times New Roman" pitchFamily="18" charset="0"/>
                <a:cs typeface="Tahoma" pitchFamily="34" charset="0"/>
              </a:rPr>
              <a:t>Stan może być użyty do modelowania czynności ciągłej </a:t>
            </a:r>
            <a:r>
              <a:rPr lang="pl-PL" sz="1350" i="1" dirty="0">
                <a:latin typeface="Tahoma" pitchFamily="34" charset="0"/>
                <a:ea typeface="Times New Roman" pitchFamily="18" charset="0"/>
                <a:cs typeface="Tahoma" pitchFamily="34" charset="0"/>
              </a:rPr>
              <a:t>(</a:t>
            </a:r>
            <a:r>
              <a:rPr lang="pl-PL" sz="1350" i="1" dirty="0" err="1">
                <a:latin typeface="Tahoma" pitchFamily="34" charset="0"/>
                <a:ea typeface="Times New Roman" pitchFamily="18" charset="0"/>
                <a:cs typeface="Tahoma" pitchFamily="34" charset="0"/>
              </a:rPr>
              <a:t>ongoing</a:t>
            </a:r>
            <a:r>
              <a:rPr lang="pl-PL" sz="1350" i="1" dirty="0">
                <a:latin typeface="Tahoma" pitchFamily="34" charset="0"/>
                <a:ea typeface="Times New Roman" pitchFamily="18" charset="0"/>
                <a:cs typeface="Tahoma" pitchFamily="34" charset="0"/>
              </a:rPr>
              <a:t> </a:t>
            </a:r>
            <a:r>
              <a:rPr lang="pl-PL" sz="1350" i="1" dirty="0" err="1">
                <a:latin typeface="Tahoma" pitchFamily="34" charset="0"/>
                <a:ea typeface="Times New Roman" pitchFamily="18" charset="0"/>
                <a:cs typeface="Tahoma" pitchFamily="34" charset="0"/>
              </a:rPr>
              <a:t>activity</a:t>
            </a:r>
            <a:r>
              <a:rPr lang="pl-PL" sz="1350" i="1" dirty="0">
                <a:latin typeface="Tahoma" pitchFamily="34" charset="0"/>
                <a:ea typeface="Times New Roman" pitchFamily="18" charset="0"/>
                <a:cs typeface="Tahoma" pitchFamily="34" charset="0"/>
              </a:rPr>
              <a:t>).</a:t>
            </a:r>
            <a:br>
              <a:rPr lang="pl-PL" sz="1350" dirty="0">
                <a:latin typeface="Tahoma" pitchFamily="34" charset="0"/>
                <a:ea typeface="Times New Roman" pitchFamily="18" charset="0"/>
                <a:cs typeface="Tahoma" pitchFamily="34" charset="0"/>
              </a:rPr>
            </a:br>
            <a:r>
              <a:rPr lang="pl-PL" sz="1350" dirty="0">
                <a:latin typeface="Tahoma" pitchFamily="34" charset="0"/>
                <a:ea typeface="Times New Roman" pitchFamily="18" charset="0"/>
                <a:cs typeface="Tahoma" pitchFamily="34" charset="0"/>
              </a:rPr>
              <a:t>Opcjonalnie symbol stanu można podzielić na poziome zaznaczone przedziały, które opisują: </a:t>
            </a:r>
            <a:r>
              <a:rPr lang="pl-PL" sz="1350" b="1" dirty="0">
                <a:latin typeface="Tahoma" pitchFamily="34" charset="0"/>
                <a:ea typeface="Times New Roman" pitchFamily="18" charset="0"/>
                <a:cs typeface="Tahoma" pitchFamily="34" charset="0"/>
              </a:rPr>
              <a:t>nazwę, akcje wewnętrzne i przejścia wewnętrzne postaci:</a:t>
            </a: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en-US" sz="1350" dirty="0">
                <a:latin typeface="Arial Unicode MS" pitchFamily="34" charset="-128"/>
                <a:ea typeface="Calibri" pitchFamily="34" charset="0"/>
                <a:cs typeface="Courier New" pitchFamily="49" charset="0"/>
              </a:rPr>
              <a:t>action-label '/' action-expression</a:t>
            </a: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r>
              <a:rPr lang="en-US" sz="1350" dirty="0" err="1">
                <a:latin typeface="Tahoma" pitchFamily="34" charset="0"/>
                <a:ea typeface="Times New Roman" pitchFamily="18" charset="0"/>
                <a:cs typeface="Tahoma" pitchFamily="34" charset="0"/>
              </a:rPr>
              <a:t>np</a:t>
            </a:r>
            <a:r>
              <a:rPr lang="en-US" sz="1350" dirty="0">
                <a:latin typeface="Tahoma" pitchFamily="34" charset="0"/>
                <a:ea typeface="Times New Roman" pitchFamily="18" charset="0"/>
                <a:cs typeface="Tahoma" pitchFamily="34" charset="0"/>
              </a:rPr>
              <a:t>. </a:t>
            </a:r>
            <a:r>
              <a:rPr lang="en-US" sz="1350" dirty="0">
                <a:latin typeface="Arial Unicode MS" pitchFamily="34" charset="-128"/>
                <a:ea typeface="Times New Roman" pitchFamily="18" charset="0"/>
                <a:cs typeface="Courier New" pitchFamily="49" charset="0"/>
              </a:rPr>
              <a:t>entry / set echo invisible help / display help</a:t>
            </a:r>
            <a:endParaRPr lang="pl-PL" sz="1350" dirty="0">
              <a:latin typeface="Arial" pitchFamily="34" charset="0"/>
              <a:ea typeface="Times New Roman" pitchFamily="18" charset="0"/>
              <a:cs typeface="Arial" pitchFamily="34" charset="0"/>
            </a:endParaRPr>
          </a:p>
          <a:p>
            <a:pPr defTabSz="685800" eaLnBrk="0" fontAlgn="base" hangingPunct="0">
              <a:spcBef>
                <a:spcPct val="0"/>
              </a:spcBef>
              <a:spcAft>
                <a:spcPct val="0"/>
              </a:spcAft>
            </a:pPr>
            <a:endParaRPr lang="pl-PL" sz="1350" dirty="0">
              <a:latin typeface="Arial" pitchFamily="34" charset="0"/>
              <a:cs typeface="Arial" pitchFamily="34" charset="0"/>
            </a:endParaRPr>
          </a:p>
        </p:txBody>
      </p:sp>
      <p:pic>
        <p:nvPicPr>
          <p:cNvPr id="8193" name="Obraz 52" descr="Opis: http://brasil.cel.agh.edu.pl/~09sbfraczek/images/sta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031" y="3543858"/>
            <a:ext cx="2564606" cy="13573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143001" y="156171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pl-PL" sz="1350">
              <a:latin typeface="Arial" pitchFamily="34" charset="0"/>
              <a:cs typeface="Arial" pitchFamily="34" charset="0"/>
            </a:endParaRPr>
          </a:p>
        </p:txBody>
      </p:sp>
    </p:spTree>
    <p:extLst>
      <p:ext uri="{BB962C8B-B14F-4D97-AF65-F5344CB8AC3E}">
        <p14:creationId xmlns:p14="http://schemas.microsoft.com/office/powerpoint/2010/main" val="1373313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ytuł 8"/>
          <p:cNvSpPr>
            <a:spLocks noGrp="1"/>
          </p:cNvSpPr>
          <p:nvPr>
            <p:ph type="ctrTitle"/>
          </p:nvPr>
        </p:nvSpPr>
        <p:spPr/>
        <p:txBody>
          <a:bodyPr/>
          <a:lstStyle/>
          <a:p>
            <a:r>
              <a:rPr lang="pl-PL" dirty="0"/>
              <a:t>DZIĘKUJEMY</a:t>
            </a:r>
            <a:endParaRPr lang="en-GB" dirty="0"/>
          </a:p>
        </p:txBody>
      </p:sp>
      <p:sp>
        <p:nvSpPr>
          <p:cNvPr id="7" name="Podtytuł 6"/>
          <p:cNvSpPr>
            <a:spLocks noGrp="1"/>
          </p:cNvSpPr>
          <p:nvPr>
            <p:ph type="subTitle" idx="1"/>
          </p:nvPr>
        </p:nvSpPr>
        <p:spPr/>
        <p:txBody>
          <a:bodyPr/>
          <a:lstStyle/>
          <a:p>
            <a:r>
              <a:rPr lang="pl-PL" dirty="0"/>
              <a:t>Centrum Szkoleniowe</a:t>
            </a:r>
          </a:p>
          <a:p>
            <a:r>
              <a:rPr lang="pl-PL" dirty="0"/>
              <a:t>ul. Prof. </a:t>
            </a:r>
            <a:r>
              <a:rPr lang="pl-PL" dirty="0" err="1"/>
              <a:t>M.Życzkowskiego</a:t>
            </a:r>
            <a:r>
              <a:rPr lang="pl-PL" dirty="0"/>
              <a:t> 23</a:t>
            </a:r>
          </a:p>
          <a:p>
            <a:r>
              <a:rPr lang="pl-PL" dirty="0"/>
              <a:t>31-864 Kraków </a:t>
            </a:r>
          </a:p>
          <a:p>
            <a:r>
              <a:rPr lang="pl-PL" dirty="0"/>
              <a:t>Tel. +48 (12) 687 78 11</a:t>
            </a:r>
          </a:p>
          <a:p>
            <a:r>
              <a:rPr lang="pl-PL" dirty="0"/>
              <a:t>E-Mail: </a:t>
            </a:r>
            <a:r>
              <a:rPr lang="pl-PL" dirty="0">
                <a:hlinkClick r:id="rId4"/>
              </a:rPr>
              <a:t>mail.szkolenia@comarch.pl</a:t>
            </a:r>
            <a:r>
              <a:rPr lang="pl-PL" dirty="0"/>
              <a:t> </a:t>
            </a:r>
          </a:p>
          <a:p>
            <a:r>
              <a:rPr lang="pl-PL" dirty="0"/>
              <a:t>www.szkolenia.comarch.pl</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386600" y="249492"/>
            <a:ext cx="3101747" cy="415498"/>
          </a:xfrm>
          <a:prstGeom prst="rect">
            <a:avLst/>
          </a:prstGeom>
        </p:spPr>
        <p:txBody>
          <a:bodyPr wrap="none">
            <a:spAutoFit/>
          </a:bodyPr>
          <a:lstStyle/>
          <a:p>
            <a:r>
              <a:rPr lang="pl-PL" sz="2100" dirty="0">
                <a:solidFill>
                  <a:schemeClr val="tx1">
                    <a:lumMod val="50000"/>
                  </a:schemeClr>
                </a:solidFill>
              </a:rPr>
              <a:t>Dlaczego UML – historia</a:t>
            </a:r>
          </a:p>
        </p:txBody>
      </p:sp>
      <p:sp>
        <p:nvSpPr>
          <p:cNvPr id="3" name="Prostokąt 2"/>
          <p:cNvSpPr/>
          <p:nvPr/>
        </p:nvSpPr>
        <p:spPr>
          <a:xfrm>
            <a:off x="1493658" y="771258"/>
            <a:ext cx="6102678" cy="3231654"/>
          </a:xfrm>
          <a:prstGeom prst="rect">
            <a:avLst/>
          </a:prstGeom>
        </p:spPr>
        <p:txBody>
          <a:bodyPr wrap="square">
            <a:spAutoFit/>
          </a:bodyPr>
          <a:lstStyle/>
          <a:p>
            <a:r>
              <a:rPr lang="pl-PL" sz="1350" b="1" cap="all" dirty="0"/>
              <a:t>UML - UNIFIED MODELING LANGUAGE (ZUNIFIKOWANY JĘZYK MODELOWANIA)</a:t>
            </a:r>
          </a:p>
          <a:p>
            <a:endParaRPr lang="pl-PL" sz="1350" dirty="0"/>
          </a:p>
          <a:p>
            <a:r>
              <a:rPr lang="pl-PL" sz="1350" b="1" cap="all" dirty="0"/>
              <a:t>CZYM JEST UML?</a:t>
            </a:r>
            <a:endParaRPr lang="pl-PL" sz="1350" dirty="0"/>
          </a:p>
          <a:p>
            <a:pPr marL="257175" indent="-257175">
              <a:buFont typeface="+mj-lt"/>
              <a:buAutoNum type="arabicPeriod"/>
            </a:pPr>
            <a:r>
              <a:rPr lang="pl-PL" sz="1500" dirty="0"/>
              <a:t>Językiem pozwalającym tworzyć modele systemów (np. informatycznych)</a:t>
            </a:r>
          </a:p>
          <a:p>
            <a:pPr marL="257175" indent="-257175">
              <a:buFont typeface="+mj-lt"/>
              <a:buAutoNum type="arabicPeriod"/>
            </a:pPr>
            <a:r>
              <a:rPr lang="pl-PL" sz="1500" dirty="0"/>
              <a:t>Pozwala obrazować, specyfikować, tworzyć i dokumentować elementy systemu</a:t>
            </a:r>
          </a:p>
          <a:p>
            <a:pPr marL="257175" indent="-257175">
              <a:buFont typeface="+mj-lt"/>
              <a:buAutoNum type="arabicPeriod"/>
            </a:pPr>
            <a:r>
              <a:rPr lang="pl-PL" sz="1500" dirty="0"/>
              <a:t>Ułatwia wymianę informacji pomiędzy przyszłymi użytkownikami systemu, menadżerami, analitykami, projektantami, programistami i testerami</a:t>
            </a:r>
          </a:p>
          <a:p>
            <a:pPr marL="257175" indent="-257175">
              <a:buFont typeface="+mj-lt"/>
              <a:buAutoNum type="arabicPeriod"/>
            </a:pPr>
            <a:r>
              <a:rPr lang="pl-PL" sz="1500" dirty="0"/>
              <a:t>Ułatwia wykorzystanie zalet programowania obiektowego</a:t>
            </a:r>
          </a:p>
          <a:p>
            <a:pPr marL="257175" indent="-257175">
              <a:buFont typeface="+mj-lt"/>
              <a:buAutoNum type="arabicPeriod"/>
            </a:pPr>
            <a:r>
              <a:rPr lang="pl-PL" sz="1500" dirty="0"/>
              <a:t>UML jest jedynie językiem modelowania używanym w procesie analizy i projektowania systemów komputerowych</a:t>
            </a:r>
          </a:p>
        </p:txBody>
      </p:sp>
    </p:spTree>
    <p:extLst>
      <p:ext uri="{BB962C8B-B14F-4D97-AF65-F5344CB8AC3E}">
        <p14:creationId xmlns:p14="http://schemas.microsoft.com/office/powerpoint/2010/main" val="113108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6782" y="951570"/>
            <a:ext cx="6318702" cy="2931572"/>
          </a:xfrm>
          <a:prstGeom prst="rect">
            <a:avLst/>
          </a:prstGeom>
        </p:spPr>
        <p:txBody>
          <a:bodyPr wrap="square">
            <a:spAutoFit/>
          </a:bodyPr>
          <a:lstStyle/>
          <a:p>
            <a:r>
              <a:rPr lang="pl-PL" sz="1350" b="1" cap="all" dirty="0"/>
              <a:t>CZYM NIE JEST UML?</a:t>
            </a:r>
          </a:p>
          <a:p>
            <a:endParaRPr lang="pl-PL" sz="1350" b="1" cap="all" dirty="0"/>
          </a:p>
          <a:p>
            <a:endParaRPr lang="pl-PL" sz="1350" dirty="0"/>
          </a:p>
          <a:p>
            <a:pPr marL="257175" indent="-257175">
              <a:buFont typeface="+mj-lt"/>
              <a:buAutoNum type="arabicPeriod"/>
            </a:pPr>
            <a:r>
              <a:rPr lang="pl-PL" dirty="0"/>
              <a:t>Językiem programowania - choć generowanie kodu jest możliwe na podstawie niektórych diagramów, rzadko jest to stosowane</a:t>
            </a:r>
          </a:p>
          <a:p>
            <a:pPr marL="257175" indent="-257175">
              <a:buFont typeface="+mj-lt"/>
              <a:buAutoNum type="arabicPeriod"/>
            </a:pPr>
            <a:r>
              <a:rPr lang="pl-PL" dirty="0"/>
              <a:t>Narzędziem - choć zawiera specyfikacje dla narzędzi</a:t>
            </a:r>
          </a:p>
          <a:p>
            <a:pPr marL="257175" indent="-257175">
              <a:buFont typeface="+mj-lt"/>
              <a:buAutoNum type="arabicPeriod"/>
            </a:pPr>
            <a:r>
              <a:rPr lang="pl-PL" dirty="0"/>
              <a:t>Metodyką - nie definiuje procesu tworzenia oprogramowania</a:t>
            </a:r>
          </a:p>
          <a:p>
            <a:pPr marL="257175" indent="-257175">
              <a:buFont typeface="+mj-lt"/>
              <a:buAutoNum type="arabicPeriod"/>
            </a:pPr>
            <a:r>
              <a:rPr lang="pl-PL" dirty="0" err="1"/>
              <a:t>Unified</a:t>
            </a:r>
            <a:r>
              <a:rPr lang="pl-PL" dirty="0"/>
              <a:t> </a:t>
            </a:r>
            <a:r>
              <a:rPr lang="pl-PL" dirty="0" err="1"/>
              <a:t>Modeling</a:t>
            </a:r>
            <a:r>
              <a:rPr lang="pl-PL" dirty="0"/>
              <a:t> </a:t>
            </a:r>
            <a:r>
              <a:rPr lang="pl-PL" dirty="0" err="1"/>
              <a:t>LanguageUML</a:t>
            </a:r>
            <a:r>
              <a:rPr lang="pl-PL" dirty="0"/>
              <a:t> nie jest sposobem na analizę i projektowanie systemów komputerowych</a:t>
            </a:r>
          </a:p>
        </p:txBody>
      </p:sp>
    </p:spTree>
    <p:extLst>
      <p:ext uri="{BB962C8B-B14F-4D97-AF65-F5344CB8AC3E}">
        <p14:creationId xmlns:p14="http://schemas.microsoft.com/office/powerpoint/2010/main" val="13846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771258"/>
            <a:ext cx="5940660" cy="3046988"/>
          </a:xfrm>
          <a:prstGeom prst="rect">
            <a:avLst/>
          </a:prstGeom>
        </p:spPr>
        <p:txBody>
          <a:bodyPr wrap="square">
            <a:spAutoFit/>
          </a:bodyPr>
          <a:lstStyle/>
          <a:p>
            <a:r>
              <a:rPr lang="pl-PL" sz="1350" b="1" cap="all" dirty="0"/>
              <a:t>HISTORIA UML</a:t>
            </a:r>
          </a:p>
          <a:p>
            <a:endParaRPr lang="pl-PL" sz="1350" dirty="0"/>
          </a:p>
          <a:p>
            <a:pPr marL="257175" indent="-257175">
              <a:buFont typeface="+mj-lt"/>
              <a:buAutoNum type="arabicPeriod"/>
            </a:pPr>
            <a:r>
              <a:rPr lang="pl-PL" sz="1500" dirty="0"/>
              <a:t>do 1994 wiele konkurencyjnych metod analizy i projektowania</a:t>
            </a:r>
          </a:p>
          <a:p>
            <a:pPr marL="257175" indent="-257175">
              <a:buFont typeface="+mj-lt"/>
              <a:buAutoNum type="arabicPeriod"/>
            </a:pPr>
            <a:r>
              <a:rPr lang="pl-PL" sz="1500" dirty="0"/>
              <a:t>1994, 1995 Autorzy trzech dominujących G. </a:t>
            </a:r>
            <a:r>
              <a:rPr lang="pl-PL" sz="1500" dirty="0" err="1"/>
              <a:t>Booch</a:t>
            </a:r>
            <a:r>
              <a:rPr lang="pl-PL" sz="1500" dirty="0"/>
              <a:t> (OOAD), I. Jacobson(OOSE) , J. </a:t>
            </a:r>
            <a:r>
              <a:rPr lang="pl-PL" sz="1500" dirty="0" err="1"/>
              <a:t>Rumbaugh</a:t>
            </a:r>
            <a:r>
              <a:rPr lang="pl-PL" sz="1500" dirty="0"/>
              <a:t> (OMT) rozpoczynają pracę w </a:t>
            </a:r>
            <a:r>
              <a:rPr lang="pl-PL" sz="1500" dirty="0" err="1"/>
              <a:t>Rational</a:t>
            </a:r>
            <a:r>
              <a:rPr lang="pl-PL" sz="1500" dirty="0"/>
              <a:t> Software </a:t>
            </a:r>
            <a:r>
              <a:rPr lang="pl-PL" sz="1500" dirty="0" err="1"/>
              <a:t>Corporation</a:t>
            </a:r>
            <a:endParaRPr lang="pl-PL" sz="1500" dirty="0"/>
          </a:p>
          <a:p>
            <a:pPr marL="257175" indent="-257175">
              <a:buFont typeface="+mj-lt"/>
              <a:buAutoNum type="arabicPeriod"/>
            </a:pPr>
            <a:r>
              <a:rPr lang="pl-PL" sz="1500" dirty="0"/>
              <a:t>1994 rozpoczęto oficjalne prace nad UML</a:t>
            </a:r>
          </a:p>
          <a:p>
            <a:pPr marL="257175" indent="-257175">
              <a:buFont typeface="+mj-lt"/>
              <a:buAutoNum type="arabicPeriod"/>
            </a:pPr>
            <a:r>
              <a:rPr lang="pl-PL" sz="1500" dirty="0"/>
              <a:t>1995 ujednolicenie metod OOAD i OMT, powstanie roboczej wersji UML 0.8a</a:t>
            </a:r>
          </a:p>
          <a:p>
            <a:pPr marL="257175" indent="-257175">
              <a:buFont typeface="+mj-lt"/>
              <a:buAutoNum type="arabicPeriod"/>
            </a:pPr>
            <a:r>
              <a:rPr lang="pl-PL" sz="1500" dirty="0"/>
              <a:t>1996 rozszerzenie wersji roboczej o OOSE, wersja 0.9</a:t>
            </a:r>
          </a:p>
          <a:p>
            <a:pPr marL="257175" indent="-257175">
              <a:buFont typeface="+mj-lt"/>
              <a:buAutoNum type="arabicPeriod"/>
            </a:pPr>
            <a:r>
              <a:rPr lang="pl-PL" sz="1500" dirty="0"/>
              <a:t>1996 powstaje konsorcjum firm (</a:t>
            </a:r>
            <a:r>
              <a:rPr lang="pl-PL" sz="1500" dirty="0" err="1"/>
              <a:t>HewlettPackard</a:t>
            </a:r>
            <a:r>
              <a:rPr lang="pl-PL" sz="1500" dirty="0"/>
              <a:t>, IBM, Microsoft, </a:t>
            </a:r>
            <a:r>
              <a:rPr lang="pl-PL" sz="1500" dirty="0" err="1"/>
              <a:t>Oracle</a:t>
            </a:r>
            <a:r>
              <a:rPr lang="pl-PL" sz="1500" dirty="0"/>
              <a:t>, </a:t>
            </a:r>
            <a:r>
              <a:rPr lang="pl-PL" sz="1500" dirty="0" err="1"/>
              <a:t>Rational</a:t>
            </a:r>
            <a:r>
              <a:rPr lang="pl-PL" sz="1500" dirty="0"/>
              <a:t> .....)</a:t>
            </a:r>
          </a:p>
          <a:p>
            <a:pPr marL="257175" indent="-257175">
              <a:buFont typeface="+mj-lt"/>
              <a:buAutoNum type="arabicPeriod"/>
            </a:pPr>
            <a:r>
              <a:rPr lang="pl-PL" sz="1500" dirty="0"/>
              <a:t>1997 styczeń zatwierdzenie języka UML (wersja 1.0) przez OMG</a:t>
            </a:r>
          </a:p>
        </p:txBody>
      </p:sp>
    </p:spTree>
    <p:extLst>
      <p:ext uri="{BB962C8B-B14F-4D97-AF65-F5344CB8AC3E}">
        <p14:creationId xmlns:p14="http://schemas.microsoft.com/office/powerpoint/2010/main" val="3180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http://brasil.cel.agh.edu.pl/~09sbfraczek/images/image1.jpg"/>
          <p:cNvPicPr/>
          <p:nvPr/>
        </p:nvPicPr>
        <p:blipFill>
          <a:blip r:embed="rId2">
            <a:extLst>
              <a:ext uri="{28A0092B-C50C-407E-A947-70E740481C1C}">
                <a14:useLocalDpi xmlns:a14="http://schemas.microsoft.com/office/drawing/2010/main" val="0"/>
              </a:ext>
            </a:extLst>
          </a:blip>
          <a:srcRect/>
          <a:stretch>
            <a:fillRect/>
          </a:stretch>
        </p:blipFill>
        <p:spPr bwMode="auto">
          <a:xfrm>
            <a:off x="1763689" y="1005576"/>
            <a:ext cx="5508611" cy="3240360"/>
          </a:xfrm>
          <a:prstGeom prst="rect">
            <a:avLst/>
          </a:prstGeom>
          <a:noFill/>
          <a:ln>
            <a:noFill/>
          </a:ln>
        </p:spPr>
      </p:pic>
    </p:spTree>
    <p:extLst>
      <p:ext uri="{BB962C8B-B14F-4D97-AF65-F5344CB8AC3E}">
        <p14:creationId xmlns:p14="http://schemas.microsoft.com/office/powerpoint/2010/main" val="27916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77634" y="251327"/>
            <a:ext cx="6449586" cy="237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r>
              <a:rPr lang="pl-PL" sz="1500" b="1" dirty="0">
                <a:solidFill>
                  <a:schemeClr val="tx1">
                    <a:lumMod val="50000"/>
                  </a:schemeClr>
                </a:solidFill>
                <a:latin typeface="Trebuchet MS" pitchFamily="34" charset="0"/>
                <a:ea typeface="Times New Roman" pitchFamily="18" charset="0"/>
                <a:cs typeface="Tahoma" pitchFamily="34" charset="0"/>
              </a:rPr>
              <a:t>TW</a:t>
            </a:r>
            <a:r>
              <a:rPr lang="pl-PL" sz="1500" b="1" dirty="0">
                <a:solidFill>
                  <a:schemeClr val="tx1">
                    <a:lumMod val="50000"/>
                  </a:schemeClr>
                </a:solidFill>
                <a:latin typeface="Calibri"/>
                <a:ea typeface="Times New Roman" pitchFamily="18" charset="0"/>
                <a:cs typeface="Tahoma" pitchFamily="34" charset="0"/>
              </a:rPr>
              <a:t>Ó</a:t>
            </a:r>
            <a:r>
              <a:rPr lang="pl-PL" sz="1500" b="1" dirty="0">
                <a:solidFill>
                  <a:schemeClr val="tx1">
                    <a:lumMod val="50000"/>
                  </a:schemeClr>
                </a:solidFill>
                <a:latin typeface="Trebuchet MS" pitchFamily="34" charset="0"/>
                <a:ea typeface="Times New Roman" pitchFamily="18" charset="0"/>
                <a:cs typeface="Tahoma" pitchFamily="34" charset="0"/>
              </a:rPr>
              <a:t>RCY</a:t>
            </a:r>
            <a:r>
              <a:rPr lang="pl-PL" sz="1500" b="1" dirty="0">
                <a:solidFill>
                  <a:srgbClr val="FFFF00"/>
                </a:solidFill>
                <a:latin typeface="Trebuchet MS" pitchFamily="34" charset="0"/>
                <a:ea typeface="Times New Roman" pitchFamily="18" charset="0"/>
                <a:cs typeface="Tahoma" pitchFamily="34" charset="0"/>
              </a:rPr>
              <a:t> </a:t>
            </a:r>
            <a:r>
              <a:rPr lang="pl-PL" sz="1500" b="1" dirty="0">
                <a:solidFill>
                  <a:schemeClr val="tx1">
                    <a:lumMod val="50000"/>
                  </a:schemeClr>
                </a:solidFill>
                <a:latin typeface="Trebuchet MS" pitchFamily="34" charset="0"/>
                <a:ea typeface="Times New Roman" pitchFamily="18" charset="0"/>
                <a:cs typeface="Tahoma" pitchFamily="34" charset="0"/>
              </a:rPr>
              <a:t>UML</a:t>
            </a:r>
          </a:p>
          <a:p>
            <a:pPr defTabSz="685800" fontAlgn="base">
              <a:spcBef>
                <a:spcPct val="0"/>
              </a:spcBef>
              <a:spcAft>
                <a:spcPct val="0"/>
              </a:spcAft>
            </a:pPr>
            <a:endParaRPr lang="pl-PL" sz="1500" dirty="0">
              <a:latin typeface="Arial" pitchFamily="34" charset="0"/>
              <a:cs typeface="Arial" pitchFamily="34" charset="0"/>
            </a:endParaRPr>
          </a:p>
          <a:p>
            <a:pPr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Za tw</a:t>
            </a:r>
            <a:r>
              <a:rPr lang="pl-PL" sz="1500" dirty="0">
                <a:latin typeface="Calibri"/>
                <a:ea typeface="Times New Roman" pitchFamily="18" charset="0"/>
                <a:cs typeface="Tahoma" pitchFamily="34" charset="0"/>
              </a:rPr>
              <a:t>ó</a:t>
            </a:r>
            <a:r>
              <a:rPr lang="pl-PL" sz="1500" dirty="0">
                <a:latin typeface="Tahoma" pitchFamily="34" charset="0"/>
                <a:ea typeface="Times New Roman" pitchFamily="18" charset="0"/>
                <a:cs typeface="Tahoma" pitchFamily="34" charset="0"/>
              </a:rPr>
              <a:t>rc</a:t>
            </a:r>
            <a:r>
              <a:rPr lang="pl-PL" sz="1500" dirty="0">
                <a:latin typeface="Calibri"/>
                <a:ea typeface="Times New Roman" pitchFamily="18" charset="0"/>
                <a:cs typeface="Tahoma" pitchFamily="34" charset="0"/>
              </a:rPr>
              <a:t>ó</a:t>
            </a:r>
            <a:r>
              <a:rPr lang="pl-PL" sz="1500" dirty="0">
                <a:latin typeface="Tahoma" pitchFamily="34" charset="0"/>
                <a:ea typeface="Times New Roman" pitchFamily="18" charset="0"/>
                <a:cs typeface="Tahoma" pitchFamily="34" charset="0"/>
              </a:rPr>
              <a:t>w UML uważa się:</a:t>
            </a:r>
            <a:endParaRPr lang="pl-PL" sz="1500" dirty="0">
              <a:latin typeface="Arial" pitchFamily="34" charset="0"/>
              <a:cs typeface="Arial" pitchFamily="34" charset="0"/>
            </a:endParaRPr>
          </a:p>
          <a:p>
            <a:pPr defTabSz="685800" eaLnBrk="0" fontAlgn="base" hangingPunct="0">
              <a:spcBef>
                <a:spcPct val="0"/>
              </a:spcBef>
              <a:spcAft>
                <a:spcPct val="0"/>
              </a:spcAft>
              <a:buFontTx/>
              <a:buChar char="•"/>
            </a:pPr>
            <a:r>
              <a:rPr lang="pl-PL" sz="1500" dirty="0">
                <a:latin typeface="Tahoma" pitchFamily="34" charset="0"/>
                <a:ea typeface="Times New Roman" pitchFamily="18" charset="0"/>
                <a:cs typeface="Tahoma" pitchFamily="34" charset="0"/>
              </a:rPr>
              <a:t>G. </a:t>
            </a:r>
            <a:r>
              <a:rPr lang="pl-PL" sz="1500" dirty="0" err="1">
                <a:latin typeface="Tahoma" pitchFamily="34" charset="0"/>
                <a:ea typeface="Times New Roman" pitchFamily="18" charset="0"/>
                <a:cs typeface="Tahoma" pitchFamily="34" charset="0"/>
              </a:rPr>
              <a:t>Booch</a:t>
            </a:r>
            <a:endParaRPr lang="pl-PL" sz="1500" dirty="0">
              <a:latin typeface="Calibri" pitchFamily="34" charset="0"/>
              <a:ea typeface="Calibri" pitchFamily="34" charset="0"/>
              <a:cs typeface="Times New Roman" pitchFamily="18" charset="0"/>
            </a:endParaRPr>
          </a:p>
          <a:p>
            <a:pPr defTabSz="685800" eaLnBrk="0" fontAlgn="base" hangingPunct="0">
              <a:spcBef>
                <a:spcPct val="0"/>
              </a:spcBef>
              <a:spcAft>
                <a:spcPct val="0"/>
              </a:spcAft>
              <a:buFontTx/>
              <a:buChar char="•"/>
            </a:pPr>
            <a:r>
              <a:rPr lang="pl-PL" sz="1500" dirty="0">
                <a:latin typeface="Tahoma" pitchFamily="34" charset="0"/>
                <a:ea typeface="Times New Roman" pitchFamily="18" charset="0"/>
                <a:cs typeface="Tahoma" pitchFamily="34" charset="0"/>
              </a:rPr>
              <a:t>I. Jacobson</a:t>
            </a:r>
            <a:endParaRPr lang="pl-PL" sz="1500" dirty="0">
              <a:latin typeface="Calibri" pitchFamily="34" charset="0"/>
              <a:ea typeface="Calibri" pitchFamily="34" charset="0"/>
              <a:cs typeface="Times New Roman" pitchFamily="18" charset="0"/>
            </a:endParaRPr>
          </a:p>
          <a:p>
            <a:pPr defTabSz="685800" eaLnBrk="0" fontAlgn="base" hangingPunct="0">
              <a:spcBef>
                <a:spcPct val="0"/>
              </a:spcBef>
              <a:spcAft>
                <a:spcPct val="0"/>
              </a:spcAft>
              <a:buFontTx/>
              <a:buChar char="•"/>
            </a:pPr>
            <a:r>
              <a:rPr lang="pl-PL" sz="1500" dirty="0">
                <a:latin typeface="Tahoma" pitchFamily="34" charset="0"/>
                <a:ea typeface="Times New Roman" pitchFamily="18" charset="0"/>
                <a:cs typeface="Tahoma" pitchFamily="34" charset="0"/>
              </a:rPr>
              <a:t>J. </a:t>
            </a:r>
            <a:r>
              <a:rPr lang="pl-PL" sz="1500" dirty="0" err="1">
                <a:latin typeface="Tahoma" pitchFamily="34" charset="0"/>
                <a:ea typeface="Times New Roman" pitchFamily="18" charset="0"/>
                <a:cs typeface="Tahoma" pitchFamily="34" charset="0"/>
              </a:rPr>
              <a:t>Rumbaugh</a:t>
            </a:r>
            <a:endParaRPr lang="pl-PL" sz="1500" dirty="0">
              <a:latin typeface="Arial" pitchFamily="34" charset="0"/>
              <a:cs typeface="Arial" pitchFamily="34" charset="0"/>
            </a:endParaRPr>
          </a:p>
          <a:p>
            <a:pPr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nazywanych "trzema muszkieterami", kt</a:t>
            </a:r>
            <a:r>
              <a:rPr lang="pl-PL" sz="1500" dirty="0">
                <a:latin typeface="Calibri"/>
                <a:ea typeface="Times New Roman" pitchFamily="18" charset="0"/>
                <a:cs typeface="Tahoma" pitchFamily="34" charset="0"/>
              </a:rPr>
              <a:t>ó</a:t>
            </a:r>
            <a:r>
              <a:rPr lang="pl-PL" sz="1500" dirty="0">
                <a:latin typeface="Tahoma" pitchFamily="34" charset="0"/>
                <a:ea typeface="Times New Roman" pitchFamily="18" charset="0"/>
                <a:cs typeface="Tahoma" pitchFamily="34" charset="0"/>
              </a:rPr>
              <a:t>rzy w 1995r. spotkali się </a:t>
            </a:r>
          </a:p>
          <a:p>
            <a:pPr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w </a:t>
            </a:r>
            <a:r>
              <a:rPr lang="pl-PL" sz="1500" dirty="0" err="1">
                <a:latin typeface="Tahoma" pitchFamily="34" charset="0"/>
                <a:ea typeface="Times New Roman" pitchFamily="18" charset="0"/>
                <a:cs typeface="Tahoma" pitchFamily="34" charset="0"/>
              </a:rPr>
              <a:t>Rational</a:t>
            </a:r>
            <a:r>
              <a:rPr lang="pl-PL" sz="1500" dirty="0">
                <a:latin typeface="Tahoma" pitchFamily="34" charset="0"/>
                <a:ea typeface="Times New Roman" pitchFamily="18" charset="0"/>
                <a:cs typeface="Tahoma" pitchFamily="34" charset="0"/>
              </a:rPr>
              <a:t> Software </a:t>
            </a:r>
            <a:r>
              <a:rPr lang="pl-PL" sz="1500" dirty="0" err="1">
                <a:latin typeface="Tahoma" pitchFamily="34" charset="0"/>
                <a:ea typeface="Times New Roman" pitchFamily="18" charset="0"/>
                <a:cs typeface="Tahoma" pitchFamily="34" charset="0"/>
              </a:rPr>
              <a:t>Corporation</a:t>
            </a:r>
            <a:r>
              <a:rPr lang="pl-PL" sz="1500" dirty="0">
                <a:latin typeface="Tahoma" pitchFamily="34" charset="0"/>
                <a:ea typeface="Times New Roman" pitchFamily="18" charset="0"/>
                <a:cs typeface="Tahoma" pitchFamily="34" charset="0"/>
              </a:rPr>
              <a:t> i połączyli swoje indywidualnie rozwijane </a:t>
            </a:r>
          </a:p>
          <a:p>
            <a:pPr defTabSz="685800" eaLnBrk="0" fontAlgn="base" hangingPunct="0">
              <a:spcBef>
                <a:spcPct val="0"/>
              </a:spcBef>
              <a:spcAft>
                <a:spcPct val="0"/>
              </a:spcAft>
            </a:pPr>
            <a:r>
              <a:rPr lang="pl-PL" sz="1500" dirty="0">
                <a:latin typeface="Tahoma" pitchFamily="34" charset="0"/>
                <a:ea typeface="Times New Roman" pitchFamily="18" charset="0"/>
                <a:cs typeface="Tahoma" pitchFamily="34" charset="0"/>
              </a:rPr>
              <a:t>metody modelowania doprowadzając do powstania standardu UML</a:t>
            </a:r>
            <a:endParaRPr lang="pl-PL" sz="1500" dirty="0">
              <a:latin typeface="Arial" pitchFamily="34" charset="0"/>
              <a:cs typeface="Arial" pitchFamily="34" charset="0"/>
            </a:endParaRPr>
          </a:p>
          <a:p>
            <a:pPr defTabSz="685800" eaLnBrk="0" fontAlgn="base" hangingPunct="0">
              <a:spcBef>
                <a:spcPct val="0"/>
              </a:spcBef>
              <a:spcAft>
                <a:spcPct val="0"/>
              </a:spcAft>
            </a:pPr>
            <a:endParaRPr lang="pl-PL" sz="1500" dirty="0">
              <a:latin typeface="Arial" pitchFamily="34" charset="0"/>
              <a:cs typeface="Arial" pitchFamily="34" charset="0"/>
            </a:endParaRPr>
          </a:p>
        </p:txBody>
      </p:sp>
      <p:pic>
        <p:nvPicPr>
          <p:cNvPr id="1025" name="Obraz 1" descr="Opis: http://brasil.cel.agh.edu.pl/~09sbfraczek/images/imag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51" y="2733768"/>
            <a:ext cx="4279106"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143001" y="24904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pl-PL" sz="1350">
              <a:latin typeface="Arial" pitchFamily="34" charset="0"/>
              <a:cs typeface="Arial" pitchFamily="34" charset="0"/>
            </a:endParaRPr>
          </a:p>
        </p:txBody>
      </p:sp>
    </p:spTree>
    <p:extLst>
      <p:ext uri="{BB962C8B-B14F-4D97-AF65-F5344CB8AC3E}">
        <p14:creationId xmlns:p14="http://schemas.microsoft.com/office/powerpoint/2010/main" val="2001962762"/>
      </p:ext>
    </p:extLst>
  </p:cSld>
  <p:clrMapOvr>
    <a:masterClrMapping/>
  </p:clrMapOvr>
</p:sld>
</file>

<file path=ppt/theme/theme1.xml><?xml version="1.0" encoding="utf-8"?>
<a:theme xmlns:a="http://schemas.openxmlformats.org/drawingml/2006/main" name="Comarch_potx_big_v3_poprawki">
  <a:themeElements>
    <a:clrScheme name="Comarch">
      <a:dk1>
        <a:srgbClr val="26437E"/>
      </a:dk1>
      <a:lt1>
        <a:sysClr val="window" lastClr="FFFFFF"/>
      </a:lt1>
      <a:dk2>
        <a:srgbClr val="009DE0"/>
      </a:dk2>
      <a:lt2>
        <a:srgbClr val="F2F2F2"/>
      </a:lt2>
      <a:accent1>
        <a:srgbClr val="26437E"/>
      </a:accent1>
      <a:accent2>
        <a:srgbClr val="009DE0"/>
      </a:accent2>
      <a:accent3>
        <a:srgbClr val="20BBA5"/>
      </a:accent3>
      <a:accent4>
        <a:srgbClr val="73B42D"/>
      </a:accent4>
      <a:accent5>
        <a:srgbClr val="0076B1"/>
      </a:accent5>
      <a:accent6>
        <a:srgbClr val="00A767"/>
      </a:accent6>
      <a:hlink>
        <a:srgbClr val="1FBBA5"/>
      </a:hlink>
      <a:folHlink>
        <a:srgbClr val="7AD2C6"/>
      </a:folHlink>
    </a:clrScheme>
    <a:fontScheme name="Office — klasyczny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72000" rIns="7200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defRPr dirty="0" smtClean="0"/>
        </a:defPPr>
      </a:lstStyle>
    </a:txDef>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Comarch_potx_big_v3_poprawki</Template>
  <TotalTime>2028</TotalTime>
  <Words>2894</Words>
  <Application>Microsoft Office PowerPoint</Application>
  <PresentationFormat>Pokaz na ekranie (16:9)</PresentationFormat>
  <Paragraphs>308</Paragraphs>
  <Slides>47</Slides>
  <Notes>2</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47</vt:i4>
      </vt:variant>
    </vt:vector>
  </HeadingPairs>
  <TitlesOfParts>
    <vt:vector size="56" baseType="lpstr">
      <vt:lpstr>Arial Unicode MS</vt:lpstr>
      <vt:lpstr>Arial</vt:lpstr>
      <vt:lpstr>Calibri</vt:lpstr>
      <vt:lpstr>Courier New</vt:lpstr>
      <vt:lpstr>Symbol</vt:lpstr>
      <vt:lpstr>Tahoma</vt:lpstr>
      <vt:lpstr>Trebuchet MS</vt:lpstr>
      <vt:lpstr>Wingdings</vt:lpstr>
      <vt:lpstr>Comarch_potx_big_v3_poprawki</vt:lpstr>
      <vt:lpstr>CENTRUM SZKOLENIOWE COMARCH</vt:lpstr>
      <vt:lpstr>Centrum Szkoleniowe Comarch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Dominik Pietruszka</dc:creator>
  <cp:lastModifiedBy>Marcin Albiniak</cp:lastModifiedBy>
  <cp:revision>270</cp:revision>
  <dcterms:created xsi:type="dcterms:W3CDTF">2015-08-12T08:39:11Z</dcterms:created>
  <dcterms:modified xsi:type="dcterms:W3CDTF">2023-09-14T06:49:51Z</dcterms:modified>
</cp:coreProperties>
</file>