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343" r:id="rId3"/>
    <p:sldId id="338" r:id="rId4"/>
    <p:sldId id="386" r:id="rId5"/>
    <p:sldId id="367" r:id="rId6"/>
    <p:sldId id="376" r:id="rId7"/>
    <p:sldId id="344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74" r:id="rId18"/>
    <p:sldId id="375" r:id="rId19"/>
    <p:sldId id="387" r:id="rId20"/>
    <p:sldId id="388" r:id="rId21"/>
    <p:sldId id="373" r:id="rId22"/>
    <p:sldId id="362" r:id="rId23"/>
    <p:sldId id="363" r:id="rId24"/>
    <p:sldId id="364" r:id="rId25"/>
    <p:sldId id="365" r:id="rId26"/>
    <p:sldId id="366" r:id="rId27"/>
    <p:sldId id="389" r:id="rId28"/>
    <p:sldId id="368" r:id="rId29"/>
    <p:sldId id="369" r:id="rId30"/>
    <p:sldId id="370" r:id="rId31"/>
    <p:sldId id="371" r:id="rId32"/>
    <p:sldId id="335" r:id="rId33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37E"/>
    <a:srgbClr val="192D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89E5-94A8-4BFB-AF5D-63776A689619}" type="datetimeFigureOut">
              <a:rPr lang="pl-PL" smtClean="0"/>
              <a:pPr/>
              <a:t>02.10.2023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3A5B-E496-450D-9999-935F276168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5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5C40-7709-7D40-B47A-8508ED5FE75B}" type="datetimeFigureOut">
              <a:rPr lang="pl-PL" smtClean="0"/>
              <a:pPr/>
              <a:t>02.10.2023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4D64-BFD3-464E-8A52-07B4CA58294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2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5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4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2535161"/>
            <a:ext cx="8229599" cy="1026962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INSTERT TITLE </a:t>
            </a:r>
            <a:br>
              <a:rPr lang="pl-PL" dirty="0"/>
            </a:br>
            <a:r>
              <a:rPr lang="en-US" dirty="0"/>
              <a:t>OF THE PRESENTATION</a:t>
            </a:r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pl-PL" smtClean="0"/>
              <a:pPr/>
              <a:t>02.10.2023</a:t>
            </a:fld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676400" y="4774697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853640"/>
            <a:ext cx="4085063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638908" y="853641"/>
            <a:ext cx="4054640" cy="391362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Prostokąt 1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tekstu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6" name="Symbol zastępczy tekstu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187148"/>
            <a:ext cx="2378075" cy="1538416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9" name="Symbol zastępczy tekstu 13"/>
          <p:cNvSpPr>
            <a:spLocks noGrp="1"/>
          </p:cNvSpPr>
          <p:nvPr>
            <p:ph type="body" sz="quarter" idx="16" hasCustomPrompt="1"/>
          </p:nvPr>
        </p:nvSpPr>
        <p:spPr>
          <a:xfrm>
            <a:off x="718751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87843"/>
            <a:ext cx="2378075" cy="339811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24" name="Symbol zastępczy tekstu 13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1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5" name="Symbol zastępczy tekstu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1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7" name="Symbol zastępczy tekstu 13"/>
          <p:cNvSpPr>
            <a:spLocks noGrp="1"/>
          </p:cNvSpPr>
          <p:nvPr>
            <p:ph type="body" sz="quarter" idx="21" hasCustomPrompt="1"/>
          </p:nvPr>
        </p:nvSpPr>
        <p:spPr>
          <a:xfrm>
            <a:off x="654806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651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38" name="Symbol zastępczy tekstu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7572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9" name="Symbol zastępczy tekstu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7572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1" name="Symbol zastępczy tekstu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3727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2" name="Symbol zastępczy tekstu 13"/>
          <p:cNvSpPr>
            <a:spLocks noGrp="1"/>
          </p:cNvSpPr>
          <p:nvPr>
            <p:ph type="body" sz="quarter" idx="26" hasCustomPrompt="1"/>
          </p:nvPr>
        </p:nvSpPr>
        <p:spPr>
          <a:xfrm>
            <a:off x="337572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iektu SmartArt 9"/>
          <p:cNvSpPr>
            <a:spLocks noGrp="1"/>
          </p:cNvSpPr>
          <p:nvPr>
            <p:ph type="dgm" sz="quarter" idx="15" hasCustomPrompt="1"/>
          </p:nvPr>
        </p:nvSpPr>
        <p:spPr>
          <a:xfrm>
            <a:off x="457199" y="853641"/>
            <a:ext cx="8236347" cy="3913622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SmartArt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wykresu 10"/>
          <p:cNvSpPr>
            <a:spLocks noGrp="1"/>
          </p:cNvSpPr>
          <p:nvPr>
            <p:ph type="chart" sz="quarter" idx="15" hasCustomPrompt="1"/>
          </p:nvPr>
        </p:nvSpPr>
        <p:spPr>
          <a:xfrm>
            <a:off x="457199" y="853641"/>
            <a:ext cx="8236347" cy="3913621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Graph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0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dirty="0">
                <a:solidFill>
                  <a:srgbClr val="B0BAC1"/>
                </a:solidFill>
              </a:defRPr>
            </a:lvl1pPr>
          </a:lstStyle>
          <a:p>
            <a:pPr marL="0" lvl="0" indent="0" algn="ctr"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0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 to print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en-GB" smtClean="0"/>
              <a:pPr/>
              <a:t>02/10/2023</a:t>
            </a:fld>
            <a:endParaRPr lang="en-GB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6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8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400" b="0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100" b="0" kern="1200" dirty="0" smtClean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mapa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105"/>
            <a:ext cx="8780662" cy="4172581"/>
          </a:xfrm>
          <a:prstGeom prst="rect">
            <a:avLst/>
          </a:prstGeom>
        </p:spPr>
      </p:pic>
      <p:sp>
        <p:nvSpPr>
          <p:cNvPr id="4" name="Owal 3"/>
          <p:cNvSpPr/>
          <p:nvPr userDrawn="1"/>
        </p:nvSpPr>
        <p:spPr>
          <a:xfrm>
            <a:off x="1344378" y="1384168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4613" y="1606734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4613" y="2068009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29" name="Owal 28"/>
          <p:cNvSpPr/>
          <p:nvPr userDrawn="1"/>
        </p:nvSpPr>
        <p:spPr>
          <a:xfrm>
            <a:off x="6716122" y="1245077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716357" y="1467643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716357" y="1928918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2" name="Owal 31"/>
          <p:cNvSpPr/>
          <p:nvPr userDrawn="1"/>
        </p:nvSpPr>
        <p:spPr>
          <a:xfrm>
            <a:off x="4489528" y="1066800"/>
            <a:ext cx="1339416" cy="13394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4489763" y="1289366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4489763" y="1750641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5" name="Owal 34"/>
          <p:cNvSpPr/>
          <p:nvPr userDrawn="1"/>
        </p:nvSpPr>
        <p:spPr>
          <a:xfrm>
            <a:off x="5080000" y="3016396"/>
            <a:ext cx="1339416" cy="1339416"/>
          </a:xfrm>
          <a:prstGeom prst="ellipse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6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235" y="3238962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080235" y="3700237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557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5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7021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3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530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7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301702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0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3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5647473" y="1456952"/>
            <a:ext cx="304607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6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5647473" y="23396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9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5647473" y="31778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2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7473" y="403505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98421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2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5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6000759" y="14569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60652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6000759" y="23396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6000759" y="31778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6000759" y="40350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1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4" name="Prostokąt 2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0916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22" name="Symbol zastępczy tekstu 3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2471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23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1581528" y="122471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1581528" y="159579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1581528" y="196686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1581528" y="2337944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1581528" y="2709020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9" name="Symbol zastępczy tekstu 38"/>
          <p:cNvSpPr>
            <a:spLocks noGrp="1"/>
          </p:cNvSpPr>
          <p:nvPr>
            <p:ph type="body" sz="quarter" idx="34" hasCustomPrompt="1"/>
          </p:nvPr>
        </p:nvSpPr>
        <p:spPr>
          <a:xfrm>
            <a:off x="1581528" y="308009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0" name="Symbol zastępczy tekstu 38"/>
          <p:cNvSpPr>
            <a:spLocks noGrp="1"/>
          </p:cNvSpPr>
          <p:nvPr>
            <p:ph type="body" sz="quarter" idx="35" hasCustomPrompt="1"/>
          </p:nvPr>
        </p:nvSpPr>
        <p:spPr>
          <a:xfrm>
            <a:off x="1581528" y="345117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2" name="Symbol zastępczy tekstu 38"/>
          <p:cNvSpPr>
            <a:spLocks noGrp="1"/>
          </p:cNvSpPr>
          <p:nvPr>
            <p:ph type="body" sz="quarter" idx="36" hasCustomPrompt="1"/>
          </p:nvPr>
        </p:nvSpPr>
        <p:spPr>
          <a:xfrm>
            <a:off x="1581528" y="382224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3" name="Symbol zastępczy tekstu 38"/>
          <p:cNvSpPr>
            <a:spLocks noGrp="1"/>
          </p:cNvSpPr>
          <p:nvPr>
            <p:ph type="body" sz="quarter" idx="37" hasCustomPrompt="1"/>
          </p:nvPr>
        </p:nvSpPr>
        <p:spPr>
          <a:xfrm>
            <a:off x="457200" y="159579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4" name="Symbol zastępczy tekstu 38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63419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5" name="Symbol zastępczy tekstu 38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2334495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6" name="Symbol zastępczy tekstu 38"/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2711073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7" name="Symbol zastępczy tekstu 38"/>
          <p:cNvSpPr>
            <a:spLocks noGrp="1"/>
          </p:cNvSpPr>
          <p:nvPr>
            <p:ph type="body" sz="quarter" idx="41" hasCustomPrompt="1"/>
          </p:nvPr>
        </p:nvSpPr>
        <p:spPr>
          <a:xfrm>
            <a:off x="457199" y="307571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8" name="Symbol zastępczy tekstu 38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51707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9" name="Symbol zastępczy tekstu 38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81634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</p:spTree>
    <p:extLst>
      <p:ext uri="{BB962C8B-B14F-4D97-AF65-F5344CB8AC3E}">
        <p14:creationId xmlns:p14="http://schemas.microsoft.com/office/powerpoint/2010/main" val="617320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4465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76401" y="2015848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8" name="Symbol zastępczy tekstu 11"/>
          <p:cNvSpPr>
            <a:spLocks noGrp="1"/>
          </p:cNvSpPr>
          <p:nvPr>
            <p:ph type="body" sz="quarter" idx="25" hasCustomPrompt="1"/>
          </p:nvPr>
        </p:nvSpPr>
        <p:spPr>
          <a:xfrm>
            <a:off x="1676401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7" name="Symbol zastępczy tekstu 11"/>
          <p:cNvSpPr>
            <a:spLocks noGrp="1"/>
          </p:cNvSpPr>
          <p:nvPr>
            <p:ph type="body" sz="quarter" idx="36" hasCustomPrompt="1"/>
          </p:nvPr>
        </p:nvSpPr>
        <p:spPr>
          <a:xfrm>
            <a:off x="5856584" y="200847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9" name="Symbol zastępczy tekstu 11"/>
          <p:cNvSpPr>
            <a:spLocks noGrp="1"/>
          </p:cNvSpPr>
          <p:nvPr>
            <p:ph type="body" sz="quarter" idx="38" hasCustomPrompt="1"/>
          </p:nvPr>
        </p:nvSpPr>
        <p:spPr>
          <a:xfrm>
            <a:off x="5856584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4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5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3" name="Obraz 12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627" y="429950"/>
            <a:ext cx="2621423" cy="3705739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2"/>
          </p:nvPr>
        </p:nvSpPr>
        <p:spPr>
          <a:xfrm>
            <a:off x="5805488" y="758825"/>
            <a:ext cx="2305050" cy="3040063"/>
          </a:xfrm>
        </p:spPr>
        <p:txBody>
          <a:bodyPr anchor="ctr"/>
          <a:lstStyle>
            <a:lvl1pPr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9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7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4" name="Obraz 1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438" y="435800"/>
            <a:ext cx="1816309" cy="3699889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5843588" y="877888"/>
            <a:ext cx="1582737" cy="2809875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0"/>
            <a:endParaRPr lang="pl-PL" dirty="0"/>
          </a:p>
        </p:txBody>
      </p:sp>
      <p:pic>
        <p:nvPicPr>
          <p:cNvPr id="14" name="Obraz 13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222" y="435800"/>
            <a:ext cx="2622397" cy="3707116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3"/>
          </p:nvPr>
        </p:nvSpPr>
        <p:spPr>
          <a:xfrm>
            <a:off x="5040313" y="765174"/>
            <a:ext cx="2282825" cy="3060000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pic>
        <p:nvPicPr>
          <p:cNvPr id="15" name="Obraz 14" descr="iPhone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199" y="1861432"/>
            <a:ext cx="1120001" cy="2281484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7463767" y="2141538"/>
            <a:ext cx="972000" cy="1716087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641894"/>
            <a:ext cx="8236344" cy="2290004"/>
          </a:xfrm>
        </p:spPr>
        <p:txBody>
          <a:bodyPr anchor="b">
            <a:noAutofit/>
          </a:bodyPr>
          <a:lstStyle>
            <a:lvl1pPr algn="ctr">
              <a:defRPr sz="7400" b="1"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NAME</a:t>
            </a: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931501"/>
            <a:ext cx="8236344" cy="1573885"/>
          </a:xfrm>
        </p:spPr>
        <p:txBody>
          <a:bodyPr>
            <a:normAutofit/>
          </a:bodyPr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  <a:lvl2pPr algn="ctr">
              <a:buNone/>
              <a:defRPr>
                <a:solidFill>
                  <a:schemeClr val="bg1"/>
                </a:solidFill>
              </a:defRPr>
            </a:lvl2pPr>
            <a:lvl3pPr algn="ctr">
              <a:buNone/>
              <a:defRPr>
                <a:solidFill>
                  <a:schemeClr val="bg1"/>
                </a:solidFill>
              </a:defRPr>
            </a:lvl3pPr>
            <a:lvl4pPr algn="ctr">
              <a:buNone/>
              <a:defRPr>
                <a:solidFill>
                  <a:schemeClr val="bg1"/>
                </a:solidFill>
              </a:defRPr>
            </a:lvl4pPr>
            <a:lvl5pPr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6" name="Prostokąt 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659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15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6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210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2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921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338400"/>
            <a:ext cx="3784600" cy="7032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30143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2">
                    <a:alpha val="40000"/>
                  </a:schemeClr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55643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3" name="Prostokąt 12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5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2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77509" y="1157643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89" y="186844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1" name="Symbol zastępczy tekstu 38"/>
          <p:cNvSpPr>
            <a:spLocks noGrp="1"/>
          </p:cNvSpPr>
          <p:nvPr>
            <p:ph type="body" sz="quarter" idx="17" hasCustomPrompt="1"/>
          </p:nvPr>
        </p:nvSpPr>
        <p:spPr>
          <a:xfrm>
            <a:off x="477509" y="2613000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4" name="Symbol zastępczy tekstu 38"/>
          <p:cNvSpPr>
            <a:spLocks noGrp="1"/>
          </p:cNvSpPr>
          <p:nvPr>
            <p:ph type="body" sz="quarter" idx="20" hasCustomPrompt="1"/>
          </p:nvPr>
        </p:nvSpPr>
        <p:spPr>
          <a:xfrm>
            <a:off x="477493" y="336077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7" name="Symbol zastępczy tekstu 38"/>
          <p:cNvSpPr>
            <a:spLocks noGrp="1"/>
          </p:cNvSpPr>
          <p:nvPr>
            <p:ph type="body" sz="quarter" idx="23" hasCustomPrompt="1"/>
          </p:nvPr>
        </p:nvSpPr>
        <p:spPr>
          <a:xfrm>
            <a:off x="477493" y="409095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8792"/>
            <a:ext cx="8229600" cy="693074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5359400" y="338400"/>
            <a:ext cx="3784600" cy="70322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6108701" y="1492368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11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108701" y="2317868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253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3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solidFill>
            <a:srgbClr val="26437E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solidFill>
            <a:srgbClr val="26437E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95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4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793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36200" y="2650036"/>
            <a:ext cx="3535356" cy="703223"/>
          </a:xfrm>
          <a:solidFill>
            <a:srgbClr val="FFFFFF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536200" y="737238"/>
            <a:ext cx="3535356" cy="1898650"/>
          </a:xfrm>
          <a:solidFill>
            <a:srgbClr val="FFFFFF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227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/>
          <p:cNvSpPr/>
          <p:nvPr userDrawn="1"/>
        </p:nvSpPr>
        <p:spPr>
          <a:xfrm>
            <a:off x="3656012" y="0"/>
            <a:ext cx="3659981" cy="17113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656013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0" name="Symbol zastępczy obrazu 7"/>
          <p:cNvSpPr>
            <a:spLocks noGrp="1"/>
          </p:cNvSpPr>
          <p:nvPr>
            <p:ph type="pic" sz="quarter" idx="12" hasCustomPrompt="1"/>
          </p:nvPr>
        </p:nvSpPr>
        <p:spPr>
          <a:xfrm>
            <a:off x="3656013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1" name="Symbol zastępczy obrazu 7"/>
          <p:cNvSpPr>
            <a:spLocks noGrp="1"/>
          </p:cNvSpPr>
          <p:nvPr>
            <p:ph type="pic" sz="quarter" idx="13" hasCustomPrompt="1"/>
          </p:nvPr>
        </p:nvSpPr>
        <p:spPr>
          <a:xfrm>
            <a:off x="5484020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2" name="Symbol zastępczy obrazu 7"/>
          <p:cNvSpPr>
            <a:spLocks noGrp="1"/>
          </p:cNvSpPr>
          <p:nvPr>
            <p:ph type="pic" sz="quarter" idx="14" hasCustomPrompt="1"/>
          </p:nvPr>
        </p:nvSpPr>
        <p:spPr>
          <a:xfrm>
            <a:off x="1828006" y="3422650"/>
            <a:ext cx="3656014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1711325"/>
            <a:ext cx="1828006" cy="343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>
            <a:off x="7315994" y="3422650"/>
            <a:ext cx="1828006" cy="172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ymbol zastępczy tekstu 15"/>
          <p:cNvSpPr>
            <a:spLocks noGrp="1"/>
          </p:cNvSpPr>
          <p:nvPr>
            <p:ph type="body" sz="quarter" idx="17" hasCustomPrompt="1"/>
          </p:nvPr>
        </p:nvSpPr>
        <p:spPr>
          <a:xfrm>
            <a:off x="3715545" y="208365"/>
            <a:ext cx="2490419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2" name="Symbol zastępczy obrazu 7"/>
          <p:cNvSpPr>
            <a:spLocks noGrp="1"/>
          </p:cNvSpPr>
          <p:nvPr>
            <p:ph type="pic" sz="quarter" idx="18" hasCustomPrompt="1"/>
          </p:nvPr>
        </p:nvSpPr>
        <p:spPr>
          <a:xfrm>
            <a:off x="5484020" y="3422650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9" name="Symbol zastępczy tekstu 15"/>
          <p:cNvSpPr>
            <a:spLocks noGrp="1"/>
          </p:cNvSpPr>
          <p:nvPr>
            <p:ph type="body" sz="quarter" idx="20" hasCustomPrompt="1"/>
          </p:nvPr>
        </p:nvSpPr>
        <p:spPr>
          <a:xfrm>
            <a:off x="3715545" y="553318"/>
            <a:ext cx="2490419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tekstu 15"/>
          <p:cNvSpPr>
            <a:spLocks noGrp="1"/>
          </p:cNvSpPr>
          <p:nvPr>
            <p:ph type="body" sz="quarter" idx="21" hasCustomPrompt="1"/>
          </p:nvPr>
        </p:nvSpPr>
        <p:spPr>
          <a:xfrm>
            <a:off x="59534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5" name="Symbol zastępczy tekstu 15"/>
          <p:cNvSpPr>
            <a:spLocks noGrp="1"/>
          </p:cNvSpPr>
          <p:nvPr>
            <p:ph type="body" sz="quarter" idx="22" hasCustomPrompt="1"/>
          </p:nvPr>
        </p:nvSpPr>
        <p:spPr>
          <a:xfrm>
            <a:off x="59534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15"/>
          <p:cNvSpPr>
            <a:spLocks noGrp="1"/>
          </p:cNvSpPr>
          <p:nvPr>
            <p:ph type="body" sz="quarter" idx="23" hasCustomPrompt="1"/>
          </p:nvPr>
        </p:nvSpPr>
        <p:spPr>
          <a:xfrm>
            <a:off x="7375528" y="3631015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9" name="Symbol zastępczy tekstu 15"/>
          <p:cNvSpPr>
            <a:spLocks noGrp="1"/>
          </p:cNvSpPr>
          <p:nvPr>
            <p:ph type="body" sz="quarter" idx="24" hasCustomPrompt="1"/>
          </p:nvPr>
        </p:nvSpPr>
        <p:spPr>
          <a:xfrm>
            <a:off x="7375528" y="3975968"/>
            <a:ext cx="1617876" cy="7050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Prostokąt 31"/>
          <p:cNvSpPr/>
          <p:nvPr userDrawn="1"/>
        </p:nvSpPr>
        <p:spPr>
          <a:xfrm>
            <a:off x="7315994" y="-18"/>
            <a:ext cx="1828006" cy="34226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ymbol zastępczy tekstu 15"/>
          <p:cNvSpPr>
            <a:spLocks noGrp="1"/>
          </p:cNvSpPr>
          <p:nvPr>
            <p:ph type="body" sz="quarter" idx="25" hasCustomPrompt="1"/>
          </p:nvPr>
        </p:nvSpPr>
        <p:spPr>
          <a:xfrm>
            <a:off x="7375528" y="208347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34" name="Symbol zastępczy tekstu 15"/>
          <p:cNvSpPr>
            <a:spLocks noGrp="1"/>
          </p:cNvSpPr>
          <p:nvPr>
            <p:ph type="body" sz="quarter" idx="26" hasCustomPrompt="1"/>
          </p:nvPr>
        </p:nvSpPr>
        <p:spPr>
          <a:xfrm>
            <a:off x="7375528" y="553300"/>
            <a:ext cx="1617876" cy="72443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2" name="Prostokąt 41"/>
          <p:cNvSpPr/>
          <p:nvPr userDrawn="1"/>
        </p:nvSpPr>
        <p:spPr>
          <a:xfrm>
            <a:off x="1828007" y="1711325"/>
            <a:ext cx="1828006" cy="17208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Symbol zastępczy tekstu 15"/>
          <p:cNvSpPr>
            <a:spLocks noGrp="1"/>
          </p:cNvSpPr>
          <p:nvPr>
            <p:ph type="body" sz="quarter" idx="27" hasCustomPrompt="1"/>
          </p:nvPr>
        </p:nvSpPr>
        <p:spPr>
          <a:xfrm>
            <a:off x="1887541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44" name="Symbol zastępczy tekstu 15"/>
          <p:cNvSpPr>
            <a:spLocks noGrp="1"/>
          </p:cNvSpPr>
          <p:nvPr>
            <p:ph type="body" sz="quarter" idx="28" hasCustomPrompt="1"/>
          </p:nvPr>
        </p:nvSpPr>
        <p:spPr>
          <a:xfrm>
            <a:off x="1887541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4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1047625" y="0"/>
            <a:ext cx="3140188" cy="51435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1205071" y="2217496"/>
            <a:ext cx="2825296" cy="93071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2"/>
          <p:cNvSpPr>
            <a:spLocks noGrp="1"/>
          </p:cNvSpPr>
          <p:nvPr>
            <p:ph type="title" hasCustomPrompt="1"/>
          </p:nvPr>
        </p:nvSpPr>
        <p:spPr>
          <a:xfrm>
            <a:off x="1205071" y="1020282"/>
            <a:ext cx="2825296" cy="11972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3140188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sp>
        <p:nvSpPr>
          <p:cNvPr id="1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7"/>
          </a:xfrm>
          <a:solidFill>
            <a:schemeClr val="tx1">
              <a:alpha val="95000"/>
            </a:schemeClr>
          </a:solidFill>
        </p:spPr>
        <p:txBody>
          <a:bodyPr anchor="ctr">
            <a:normAutofit/>
          </a:bodyPr>
          <a:lstStyle>
            <a:lvl1pPr algn="l">
              <a:defRPr sz="1800" b="0" baseline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>
            <a:off x="0" y="4261651"/>
            <a:ext cx="9144000" cy="88184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Prostokąt 11"/>
          <p:cNvSpPr/>
          <p:nvPr userDrawn="1"/>
        </p:nvSpPr>
        <p:spPr>
          <a:xfrm flipV="1">
            <a:off x="0" y="4215930"/>
            <a:ext cx="9144000" cy="457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8"/>
          </a:xfrm>
        </p:spPr>
        <p:txBody>
          <a:bodyPr anchor="ctr"/>
          <a:lstStyle>
            <a:lvl1pPr algn="l">
              <a:defRPr b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3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3630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55280" y="140597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2122" y="4717359"/>
            <a:ext cx="800100" cy="122537"/>
          </a:xfrm>
          <a:prstGeom prst="rect">
            <a:avLst/>
          </a:prstGeom>
        </p:spPr>
      </p:pic>
      <p:sp>
        <p:nvSpPr>
          <p:cNvPr id="9" name="Symbol zastępczy tekstu 38"/>
          <p:cNvSpPr>
            <a:spLocks noGrp="1"/>
          </p:cNvSpPr>
          <p:nvPr>
            <p:ph type="body" sz="quarter" idx="26" hasCustomPrompt="1"/>
          </p:nvPr>
        </p:nvSpPr>
        <p:spPr>
          <a:xfrm>
            <a:off x="455280" y="177565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38"/>
          <p:cNvSpPr>
            <a:spLocks noGrp="1"/>
          </p:cNvSpPr>
          <p:nvPr>
            <p:ph type="body" sz="quarter" idx="27" hasCustomPrompt="1"/>
          </p:nvPr>
        </p:nvSpPr>
        <p:spPr>
          <a:xfrm>
            <a:off x="453360" y="2145333"/>
            <a:ext cx="7965038" cy="279757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Symbol zastępczy tekstu 38"/>
          <p:cNvSpPr>
            <a:spLocks noGrp="1"/>
          </p:cNvSpPr>
          <p:nvPr>
            <p:ph type="body" sz="quarter" idx="28" hasCustomPrompt="1"/>
          </p:nvPr>
        </p:nvSpPr>
        <p:spPr>
          <a:xfrm>
            <a:off x="459104" y="2499301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4" name="Symbol zastępczy tekstu 38"/>
          <p:cNvSpPr>
            <a:spLocks noGrp="1"/>
          </p:cNvSpPr>
          <p:nvPr>
            <p:ph type="body" sz="quarter" idx="29" hasCustomPrompt="1"/>
          </p:nvPr>
        </p:nvSpPr>
        <p:spPr>
          <a:xfrm>
            <a:off x="457184" y="2868978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024" y="323865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459104" y="360833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462944" y="397800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024" y="434768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98403"/>
            <a:ext cx="8229600" cy="703463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5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36344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8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1600200"/>
            <a:ext cx="8236347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30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 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  <p:sp>
        <p:nvSpPr>
          <p:cNvPr id="6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8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Thank you and socia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2066925" y="1335547"/>
            <a:ext cx="5010150" cy="77346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66925" y="2108660"/>
            <a:ext cx="5010150" cy="50916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l-PL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INSERT SUBTITLE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23" name="Prostokąt 22"/>
          <p:cNvSpPr/>
          <p:nvPr userDrawn="1"/>
        </p:nvSpPr>
        <p:spPr>
          <a:xfrm>
            <a:off x="0" y="3893770"/>
            <a:ext cx="9144000" cy="124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tekstu 12"/>
          <p:cNvSpPr>
            <a:spLocks noGrp="1"/>
          </p:cNvSpPr>
          <p:nvPr>
            <p:ph type="body" sz="quarter" idx="11" hasCustomPrompt="1"/>
          </p:nvPr>
        </p:nvSpPr>
        <p:spPr>
          <a:xfrm>
            <a:off x="765130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facebook.com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5" name="Picture 6" descr="C:\Users\Dominik\Downloads\Social_Icons\facebook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958" y="4329978"/>
            <a:ext cx="327172" cy="327172"/>
          </a:xfrm>
          <a:prstGeom prst="rect">
            <a:avLst/>
          </a:prstGeom>
          <a:noFill/>
        </p:spPr>
      </p:pic>
      <p:sp>
        <p:nvSpPr>
          <p:cNvPr id="26" name="Symbol zastępczy tekstu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98148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twitter.com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8" name="Picture 4" descr="C:\Users\Dominik\Downloads\Social_Icons\twitter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0976" y="4329978"/>
            <a:ext cx="327172" cy="327172"/>
          </a:xfrm>
          <a:prstGeom prst="rect">
            <a:avLst/>
          </a:prstGeom>
          <a:noFill/>
        </p:spPr>
      </p:pic>
      <p:sp>
        <p:nvSpPr>
          <p:cNvPr id="29" name="Symbol zastępczy tekstu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43863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youtube.com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33" name="Picture 5" descr="C:\Users\Dominik\Downloads\Social_Icons\youtube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6691" y="4329978"/>
            <a:ext cx="327172" cy="327172"/>
          </a:xfrm>
          <a:prstGeom prst="rect">
            <a:avLst/>
          </a:prstGeom>
          <a:noFill/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384805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2426" y="4907757"/>
            <a:ext cx="1466850" cy="185738"/>
          </a:xfrm>
          <a:prstGeom prst="rect">
            <a:avLst/>
          </a:prstGeom>
        </p:spPr>
        <p:txBody>
          <a:bodyPr/>
          <a:lstStyle/>
          <a:p>
            <a:fld id="{F587246A-C8CD-466D-BFE7-D7D5CC81C05C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9B5D1-B70C-4C74-ABB9-5C6172C0A31B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19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Tytuł 1"/>
          <p:cNvSpPr>
            <a:spLocks noGrp="1"/>
          </p:cNvSpPr>
          <p:nvPr>
            <p:ph type="ctrTitle" hasCustomPrompt="1"/>
          </p:nvPr>
        </p:nvSpPr>
        <p:spPr>
          <a:xfrm>
            <a:off x="641350" y="2568574"/>
            <a:ext cx="7861300" cy="38611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600" b="1" baseline="0">
                <a:solidFill>
                  <a:srgbClr val="009DE0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641350" y="2971386"/>
            <a:ext cx="7861300" cy="335575"/>
          </a:xfrm>
        </p:spPr>
        <p:txBody>
          <a:bodyPr>
            <a:normAutofit/>
          </a:bodyPr>
          <a:lstStyle>
            <a:lvl1pPr marL="0" indent="0" algn="ctr">
              <a:buNone/>
              <a:defRPr sz="1300" b="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41350" y="3340100"/>
            <a:ext cx="7861300" cy="1098550"/>
          </a:xfrm>
        </p:spPr>
        <p:txBody>
          <a:bodyPr>
            <a:noAutofit/>
          </a:bodyPr>
          <a:lstStyle>
            <a:lvl1pPr marL="0" indent="0" algn="ctr">
              <a:buNone/>
              <a:defRPr lang="pl-PL" sz="10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900">
                <a:solidFill>
                  <a:srgbClr val="FFFFFF"/>
                </a:solidFill>
              </a:defRPr>
            </a:lvl2pPr>
            <a:lvl3pPr marL="914400" indent="0">
              <a:buNone/>
              <a:defRPr sz="900">
                <a:solidFill>
                  <a:srgbClr val="FFFFFF"/>
                </a:solidFill>
              </a:defRPr>
            </a:lvl3pPr>
            <a:lvl4pPr marL="1371600" indent="0">
              <a:buNone/>
              <a:defRPr sz="900">
                <a:solidFill>
                  <a:srgbClr val="FFFFFF"/>
                </a:solidFill>
              </a:defRPr>
            </a:lvl4pPr>
            <a:lvl5pPr marL="1828800" indent="0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3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2" hasCustomPrompt="1"/>
          </p:nvPr>
        </p:nvSpPr>
        <p:spPr>
          <a:xfrm>
            <a:off x="714348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6794500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2663026"/>
            <a:ext cx="1638300" cy="285750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39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034066"/>
            <a:ext cx="1638300" cy="161006"/>
          </a:xfr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2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5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4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457200" y="117756"/>
            <a:ext cx="8229600" cy="684110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raz 6" descr="logo_clien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731" y="95656"/>
            <a:ext cx="1412419" cy="706210"/>
          </a:xfrm>
          <a:prstGeom prst="rect">
            <a:avLst/>
          </a:prstGeom>
        </p:spPr>
      </p:pic>
      <p:sp>
        <p:nvSpPr>
          <p:cNvPr id="8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676400" y="4767263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74050" y="4822826"/>
            <a:ext cx="412749" cy="19685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58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98" r:id="rId2"/>
    <p:sldLayoutId id="2147483672" r:id="rId3"/>
    <p:sldLayoutId id="2147483778" r:id="rId4"/>
    <p:sldLayoutId id="2147483791" r:id="rId5"/>
    <p:sldLayoutId id="2147483666" r:id="rId6"/>
    <p:sldLayoutId id="2147483794" r:id="rId7"/>
    <p:sldLayoutId id="2147483650" r:id="rId8"/>
    <p:sldLayoutId id="2147483796" r:id="rId9"/>
    <p:sldLayoutId id="2147483782" r:id="rId10"/>
    <p:sldLayoutId id="2147483664" r:id="rId11"/>
    <p:sldLayoutId id="2147483739" r:id="rId12"/>
    <p:sldLayoutId id="2147483738" r:id="rId13"/>
    <p:sldLayoutId id="2147483693" r:id="rId14"/>
    <p:sldLayoutId id="2147483695" r:id="rId15"/>
    <p:sldLayoutId id="2147483691" r:id="rId16"/>
    <p:sldLayoutId id="2147483787" r:id="rId17"/>
    <p:sldLayoutId id="2147483784" r:id="rId18"/>
    <p:sldLayoutId id="2147483789" r:id="rId19"/>
    <p:sldLayoutId id="2147483783" r:id="rId20"/>
    <p:sldLayoutId id="2147483788" r:id="rId21"/>
    <p:sldLayoutId id="2147483703" r:id="rId22"/>
    <p:sldLayoutId id="2147483681" r:id="rId23"/>
    <p:sldLayoutId id="2147483799" r:id="rId24"/>
    <p:sldLayoutId id="2147483779" r:id="rId25"/>
    <p:sldLayoutId id="2147483800" r:id="rId26"/>
    <p:sldLayoutId id="2147483683" r:id="rId27"/>
    <p:sldLayoutId id="2147483801" r:id="rId28"/>
    <p:sldLayoutId id="2147483745" r:id="rId29"/>
    <p:sldLayoutId id="2147483802" r:id="rId30"/>
    <p:sldLayoutId id="2147483684" r:id="rId31"/>
    <p:sldLayoutId id="2147483803" r:id="rId32"/>
    <p:sldLayoutId id="2147483772" r:id="rId33"/>
    <p:sldLayoutId id="2147483773" r:id="rId34"/>
    <p:sldLayoutId id="2147483774" r:id="rId35"/>
    <p:sldLayoutId id="2147483726" r:id="rId36"/>
    <p:sldLayoutId id="2147483677" r:id="rId37"/>
    <p:sldLayoutId id="2147483706" r:id="rId38"/>
    <p:sldLayoutId id="2147483680" r:id="rId39"/>
    <p:sldLayoutId id="2147483702" r:id="rId40"/>
    <p:sldLayoutId id="2147483712" r:id="rId41"/>
    <p:sldLayoutId id="2147483786" r:id="rId42"/>
    <p:sldLayoutId id="2147483785" r:id="rId43"/>
    <p:sldLayoutId id="2147483741" r:id="rId44"/>
    <p:sldLayoutId id="2147483717" r:id="rId45"/>
    <p:sldLayoutId id="2147483718" r:id="rId46"/>
    <p:sldLayoutId id="2147483719" r:id="rId47"/>
    <p:sldLayoutId id="2147483723" r:id="rId48"/>
    <p:sldLayoutId id="2147483795" r:id="rId49"/>
    <p:sldLayoutId id="2147483668" r:id="rId50"/>
    <p:sldLayoutId id="2147483770" r:id="rId51"/>
    <p:sldLayoutId id="2147483678" r:id="rId52"/>
    <p:sldLayoutId id="2147483679" r:id="rId53"/>
    <p:sldLayoutId id="2147483737" r:id="rId54"/>
    <p:sldLayoutId id="2147483804" r:id="rId55"/>
  </p:sldLayoutIdLst>
  <p:txStyles>
    <p:titleStyle>
      <a:lvl1pPr algn="ctr" defTabSz="457200" rtl="0" eaLnBrk="1" latinLnBrk="0" hangingPunct="1">
        <a:spcBef>
          <a:spcPct val="0"/>
        </a:spcBef>
        <a:buNone/>
        <a:defRPr lang="pl-PL" sz="20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lang="pl-PL" sz="1800" b="1" kern="120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pl-PL" sz="1600" kern="1200" baseline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400" kern="1200" baseline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hyperlink" Target="mailto:mail.szkolenia@comarch.p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GB" dirty="0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SZKOLENIE:  Programowanie VB.NET – szkolenie przekrojowe</a:t>
            </a:r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457200" y="4127525"/>
            <a:ext cx="4000500" cy="279757"/>
          </a:xfrm>
        </p:spPr>
        <p:txBody>
          <a:bodyPr/>
          <a:lstStyle/>
          <a:p>
            <a:r>
              <a:rPr lang="pl-PL" dirty="0"/>
              <a:t>Marcin Albiniak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0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05526" y="755347"/>
            <a:ext cx="5940660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Jak zapisać formalnie (według reguł rządzących językami obiektowymi) proces postawienia pomnika w Lublinie? Spójrzmy:</a:t>
            </a:r>
          </a:p>
          <a:p>
            <a:r>
              <a:rPr lang="pl-PL" sz="1350" dirty="0"/>
              <a:t> </a:t>
            </a:r>
          </a:p>
          <a:p>
            <a:r>
              <a:rPr lang="pl-PL" sz="1350" b="1" dirty="0">
                <a:solidFill>
                  <a:srgbClr val="26437E"/>
                </a:solidFill>
              </a:rPr>
              <a:t>Planeta(”Ziemia”).Kontynent(”Europa”).Państwo(”Polska”).Miasto(”Lublin”).Pomnik(”</a:t>
            </a:r>
            <a:r>
              <a:rPr lang="pl-PL" sz="1350" b="1" dirty="0" err="1">
                <a:solidFill>
                  <a:srgbClr val="26437E"/>
                </a:solidFill>
              </a:rPr>
              <a:t>Józef_Piłsudski</a:t>
            </a:r>
            <a:r>
              <a:rPr lang="pl-PL" sz="1350" b="1" dirty="0">
                <a:solidFill>
                  <a:srgbClr val="26437E"/>
                </a:solidFill>
              </a:rPr>
              <a:t>”).Postawienie</a:t>
            </a:r>
          </a:p>
          <a:p>
            <a:r>
              <a:rPr lang="pl-PL" sz="1350" dirty="0"/>
              <a:t> </a:t>
            </a:r>
          </a:p>
          <a:p>
            <a:r>
              <a:rPr lang="pl-PL" sz="1350" dirty="0"/>
              <a:t>W odpowiedni sposób podajemy dostęp do obiektu POMNIK oraz jego metodę POSTAWIENIE. Jako znaku łączącego poszczególne kategorie grup używamy kropki.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134478"/>
            <a:ext cx="2202761" cy="293701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18" y="2694340"/>
            <a:ext cx="1806792" cy="180679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2517744"/>
            <a:ext cx="2378720" cy="23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70578" y="174675"/>
            <a:ext cx="58866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i="1" dirty="0">
                <a:solidFill>
                  <a:srgbClr val="26437E"/>
                </a:solidFill>
              </a:rPr>
              <a:t>Typy danych i zmienne w Visual </a:t>
            </a:r>
            <a:r>
              <a:rPr lang="pl-PL" sz="1350" i="1" dirty="0" err="1">
                <a:solidFill>
                  <a:srgbClr val="26437E"/>
                </a:solidFill>
              </a:rPr>
              <a:t>Basicu</a:t>
            </a:r>
            <a:endParaRPr lang="pl-PL" sz="1350" dirty="0">
              <a:solidFill>
                <a:srgbClr val="26437E"/>
              </a:solidFill>
            </a:endParaRP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Każdy język programowania składa się z pewnych elementów konstrukcyjnych.</a:t>
            </a:r>
          </a:p>
          <a:p>
            <a:r>
              <a:rPr lang="pl-PL" sz="1350" dirty="0"/>
              <a:t>Podstawowym pojęciem są typy danych. Ogromne znaczenie ma rodzaj danych stosowanych przez nas – tekst, liczba, data etc.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0986"/>
              </p:ext>
            </p:extLst>
          </p:nvPr>
        </p:nvGraphicFramePr>
        <p:xfrm>
          <a:off x="3057298" y="1588691"/>
          <a:ext cx="5340486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Typ Danych</a:t>
                      </a:r>
                      <a:endParaRPr lang="pl-PL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Opis</a:t>
                      </a:r>
                      <a:endParaRPr lang="pl-PL" sz="1200" b="1" dirty="0">
                        <a:effectLst/>
                        <a:latin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Boolean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Wartość logiczna True lub False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Byte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Liczba całkowita od 0 do 255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Liczba całkowita od –32768 do 32767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Liczba całkowita od –2147483648 do 2147483648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Single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Liczba rzeczywista  od –3,402823E38 do 1,401298E45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Double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Liczba rzeczywista  od –1,79769313486232E308 do </a:t>
                      </a:r>
                      <a:br>
                        <a:rPr lang="pl-PL" sz="1200" dirty="0">
                          <a:effectLst/>
                        </a:rPr>
                      </a:br>
                      <a:r>
                        <a:rPr lang="pl-PL" sz="1200" dirty="0">
                          <a:effectLst/>
                        </a:rPr>
                        <a:t>-4,94065645841247E-324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oraz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4,94065645841247E-324  do 1,79769313486232E308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Date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Data w przedziale 01.01.100 do 31.12.9999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String (ustalone długości)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Łańcuch znaków od 0 do 65535 znaków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String (zmienne długości)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od 0 do ok. 2 milionów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Object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dostęp dowolnego rozpoznawanego przez Windows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Array</a:t>
                      </a:r>
                      <a:endParaRPr lang="pl-P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typ tablicowy</a:t>
                      </a:r>
                      <a:endParaRPr lang="pl-P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7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974125" y="328101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i="1" dirty="0">
                <a:solidFill>
                  <a:srgbClr val="26437E"/>
                </a:solidFill>
              </a:rPr>
              <a:t>Zmienne </a:t>
            </a:r>
            <a:endParaRPr lang="pl-PL" sz="1350" dirty="0">
              <a:solidFill>
                <a:srgbClr val="26437E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528035" y="852144"/>
            <a:ext cx="6156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Zmienne są to nazwy nadawane obszarom pamięci komputera które służą do przechowywania danych. Zmienne logicznie oznaczają wartości liczbowe, tekst, wartości logiczne. Konkretną zmienną oznaczamy odpowiednim typem danych.</a:t>
            </a:r>
          </a:p>
        </p:txBody>
      </p:sp>
      <p:sp>
        <p:nvSpPr>
          <p:cNvPr id="4" name="Prostokąt 3"/>
          <p:cNvSpPr/>
          <p:nvPr/>
        </p:nvSpPr>
        <p:spPr>
          <a:xfrm>
            <a:off x="2885961" y="2121331"/>
            <a:ext cx="4860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 err="1">
                <a:solidFill>
                  <a:schemeClr val="accent4">
                    <a:lumMod val="50000"/>
                  </a:schemeClr>
                </a:solidFill>
              </a:rPr>
              <a:t>Dim</a:t>
            </a:r>
            <a:r>
              <a:rPr lang="pl-PL" sz="13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350" dirty="0" err="1">
                <a:solidFill>
                  <a:srgbClr val="FF0000"/>
                </a:solidFill>
              </a:rPr>
              <a:t>nazwa_zmiennej</a:t>
            </a:r>
            <a:r>
              <a:rPr lang="pl-PL" sz="1350" dirty="0">
                <a:solidFill>
                  <a:srgbClr val="FF0000"/>
                </a:solidFill>
              </a:rPr>
              <a:t> </a:t>
            </a:r>
            <a:r>
              <a:rPr lang="pl-PL" sz="1350" dirty="0">
                <a:solidFill>
                  <a:schemeClr val="accent4">
                    <a:lumMod val="50000"/>
                  </a:schemeClr>
                </a:solidFill>
              </a:rPr>
              <a:t>As </a:t>
            </a:r>
            <a:r>
              <a:rPr lang="pl-PL" sz="1350" dirty="0" err="1">
                <a:solidFill>
                  <a:srgbClr val="FF0000"/>
                </a:solidFill>
              </a:rPr>
              <a:t>typ_zmiennej</a:t>
            </a:r>
            <a:endParaRPr lang="pl-PL" sz="1350" dirty="0">
              <a:solidFill>
                <a:srgbClr val="FF0000"/>
              </a:solidFill>
            </a:endParaRP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gdzie </a:t>
            </a:r>
            <a:r>
              <a:rPr lang="pl-PL" sz="1350" b="1" dirty="0" err="1"/>
              <a:t>Dim</a:t>
            </a:r>
            <a:r>
              <a:rPr lang="pl-PL" sz="1350" dirty="0"/>
              <a:t> (</a:t>
            </a:r>
            <a:r>
              <a:rPr lang="pl-PL" sz="1350" dirty="0" err="1"/>
              <a:t>Dimension</a:t>
            </a:r>
            <a:r>
              <a:rPr lang="pl-PL" sz="1350" dirty="0"/>
              <a:t>) jest instrukcją po której następuje podanie nazwy zmiennej instrukcja </a:t>
            </a:r>
            <a:r>
              <a:rPr lang="pl-PL" sz="1350" b="1" dirty="0"/>
              <a:t>As</a:t>
            </a:r>
            <a:r>
              <a:rPr lang="pl-PL" sz="1350" dirty="0"/>
              <a:t> powoduje wywołanie odpowiedniego typu dla zmiennej.</a:t>
            </a:r>
          </a:p>
          <a:p>
            <a:r>
              <a:rPr lang="pl-PL" sz="1350" dirty="0"/>
              <a:t> </a:t>
            </a:r>
          </a:p>
          <a:p>
            <a:r>
              <a:rPr lang="en-US" sz="1350" dirty="0" err="1"/>
              <a:t>np</a:t>
            </a:r>
            <a:r>
              <a:rPr lang="en-US" sz="1350" dirty="0"/>
              <a:t>.	 </a:t>
            </a:r>
            <a:r>
              <a:rPr lang="en-US" sz="1350" b="1" dirty="0"/>
              <a:t>Dim</a:t>
            </a:r>
            <a:r>
              <a:rPr lang="en-US" sz="1350" dirty="0"/>
              <a:t> x </a:t>
            </a:r>
            <a:r>
              <a:rPr lang="en-US" sz="1350" b="1" dirty="0"/>
              <a:t>As</a:t>
            </a:r>
            <a:r>
              <a:rPr lang="en-US" sz="1350" dirty="0"/>
              <a:t> Integer</a:t>
            </a:r>
            <a:endParaRPr lang="pl-PL" sz="1350" dirty="0"/>
          </a:p>
          <a:p>
            <a:r>
              <a:rPr lang="en-US" sz="1350" dirty="0"/>
              <a:t>	 </a:t>
            </a:r>
            <a:r>
              <a:rPr lang="de-DE" sz="1350" b="1" dirty="0" err="1"/>
              <a:t>Dim</a:t>
            </a:r>
            <a:r>
              <a:rPr lang="de-DE" sz="1350" dirty="0"/>
              <a:t> </a:t>
            </a:r>
            <a:r>
              <a:rPr lang="de-DE" sz="1350" dirty="0" err="1"/>
              <a:t>kroz</a:t>
            </a:r>
            <a:r>
              <a:rPr lang="de-DE" sz="1350" dirty="0"/>
              <a:t> </a:t>
            </a:r>
            <a:r>
              <a:rPr lang="de-DE" sz="1350" b="1" dirty="0"/>
              <a:t>As</a:t>
            </a:r>
            <a:r>
              <a:rPr lang="de-DE" sz="1350" dirty="0"/>
              <a:t> String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424322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71568"/>
              </p:ext>
            </p:extLst>
          </p:nvPr>
        </p:nvGraphicFramePr>
        <p:xfrm>
          <a:off x="2740773" y="1451188"/>
          <a:ext cx="243027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Typ danych</a:t>
                      </a:r>
                      <a:endParaRPr lang="pl-PL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Znak deklaracji</a:t>
                      </a:r>
                      <a:endParaRPr lang="pl-PL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pl-P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</a:t>
                      </a:r>
                      <a:endParaRPr lang="pl-P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</a:t>
                      </a:r>
                      <a:endParaRPr lang="pl-P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&amp;</a:t>
                      </a:r>
                      <a:endParaRPr lang="pl-P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Single</a:t>
                      </a:r>
                      <a:endParaRPr lang="pl-P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!</a:t>
                      </a:r>
                      <a:endParaRPr lang="pl-P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Double</a:t>
                      </a:r>
                      <a:endParaRPr lang="pl-P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pl-P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pl-P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</a:t>
                      </a:r>
                      <a:endParaRPr lang="pl-P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5095" y="620473"/>
            <a:ext cx="4158462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1350" dirty="0"/>
              <a:t>Uwaga! niektóre typy posiadają </a:t>
            </a:r>
            <a:r>
              <a:rPr lang="pl-PL" sz="1350" dirty="0" err="1"/>
              <a:t>tzw.znak</a:t>
            </a:r>
            <a:r>
              <a:rPr lang="pl-PL" sz="1350" dirty="0"/>
              <a:t> deklaracji</a:t>
            </a:r>
            <a:r>
              <a:rPr lang="pl-PL" sz="9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pl-PL" sz="525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793086" y="3279560"/>
            <a:ext cx="410445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jak zastosować znaki deklaracji?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zamiast </a:t>
            </a:r>
            <a:r>
              <a:rPr lang="pl-PL" sz="1350" b="1" dirty="0" err="1"/>
              <a:t>Dim</a:t>
            </a:r>
            <a:r>
              <a:rPr lang="pl-PL" sz="1350" dirty="0"/>
              <a:t> x </a:t>
            </a:r>
            <a:r>
              <a:rPr lang="pl-PL" sz="1350" b="1" dirty="0"/>
              <a:t>As</a:t>
            </a:r>
            <a:r>
              <a:rPr lang="pl-PL" sz="1350" dirty="0"/>
              <a:t> </a:t>
            </a:r>
            <a:r>
              <a:rPr lang="pl-PL" sz="1350" dirty="0" err="1"/>
              <a:t>Integer</a:t>
            </a:r>
            <a:r>
              <a:rPr lang="pl-PL" sz="1350" dirty="0"/>
              <a:t> można napisać </a:t>
            </a:r>
            <a:r>
              <a:rPr lang="pl-PL" sz="1350" b="1" dirty="0" err="1"/>
              <a:t>Dim</a:t>
            </a:r>
            <a:r>
              <a:rPr lang="pl-PL" sz="1350" dirty="0"/>
              <a:t> x</a:t>
            </a:r>
            <a:r>
              <a:rPr lang="pl-PL" sz="1350" b="1" dirty="0"/>
              <a:t>%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194538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05526" y="789552"/>
            <a:ext cx="561662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i="1" dirty="0"/>
              <a:t>Funkcja </a:t>
            </a:r>
            <a:r>
              <a:rPr lang="pl-PL" sz="1350" i="1" dirty="0" err="1"/>
              <a:t>MsgBox</a:t>
            </a:r>
            <a:r>
              <a:rPr lang="pl-PL" sz="1350" i="1" dirty="0"/>
              <a:t> (Message Box)</a:t>
            </a:r>
            <a:endParaRPr lang="pl-PL" sz="1350" dirty="0"/>
          </a:p>
        </p:txBody>
      </p:sp>
      <p:sp>
        <p:nvSpPr>
          <p:cNvPr id="3" name="Prostokąt 2"/>
          <p:cNvSpPr/>
          <p:nvPr/>
        </p:nvSpPr>
        <p:spPr>
          <a:xfrm>
            <a:off x="3244667" y="1059582"/>
            <a:ext cx="5886654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Funkcja </a:t>
            </a:r>
            <a:r>
              <a:rPr lang="pl-PL" sz="1350" dirty="0" err="1"/>
              <a:t>MsgBox</a:t>
            </a:r>
            <a:r>
              <a:rPr lang="pl-PL" sz="1350" dirty="0"/>
              <a:t> powoduje wyświetlenie komunikatu, rozwiązania problemu w prostym oknie dialogowym.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Przykład 3: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chcemy wyświetlić tekst ”analiza danych” – musimy wpisać polecenie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 err="1"/>
              <a:t>MsgBox</a:t>
            </a:r>
            <a:r>
              <a:rPr lang="pl-PL" sz="1350" dirty="0"/>
              <a:t> ”analiza danych”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Przykład 4: 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Jak wygląda nieco rozbudowana składnia konstrukcji </a:t>
            </a:r>
            <a:r>
              <a:rPr lang="pl-PL" sz="1350" dirty="0" err="1"/>
              <a:t>MsgBox</a:t>
            </a:r>
            <a:endParaRPr lang="pl-PL" sz="1350" dirty="0"/>
          </a:p>
          <a:p>
            <a:r>
              <a:rPr lang="pl-PL" sz="1350" dirty="0"/>
              <a:t> </a:t>
            </a:r>
          </a:p>
          <a:p>
            <a:r>
              <a:rPr lang="pl-PL" sz="1350" dirty="0" err="1"/>
              <a:t>MsgBox</a:t>
            </a:r>
            <a:r>
              <a:rPr lang="pl-PL" sz="1350" dirty="0"/>
              <a:t> ”Koniec obliczeń” &amp; </a:t>
            </a:r>
            <a:r>
              <a:rPr lang="pl-PL" sz="1350" dirty="0" err="1"/>
              <a:t>Chr</a:t>
            </a:r>
            <a:r>
              <a:rPr lang="pl-PL" sz="1350" dirty="0"/>
              <a:t>(13) &amp; </a:t>
            </a:r>
            <a:r>
              <a:rPr lang="pl-PL" sz="1350" dirty="0" err="1"/>
              <a:t>Chr</a:t>
            </a:r>
            <a:r>
              <a:rPr lang="pl-PL" sz="1350" dirty="0"/>
              <a:t>(10) &amp; ”kliknij przycisk ZAPISZ” &amp; </a:t>
            </a:r>
            <a:r>
              <a:rPr lang="pl-PL" sz="1350" dirty="0" err="1"/>
              <a:t>Chr</a:t>
            </a:r>
            <a:r>
              <a:rPr lang="pl-PL" sz="1350" dirty="0"/>
              <a:t>(13) &amp; ”poczekaj na zapis na dysku.”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Co oznaczają zapisy </a:t>
            </a:r>
            <a:r>
              <a:rPr lang="pl-PL" sz="1350" dirty="0" err="1"/>
              <a:t>Chr</a:t>
            </a:r>
            <a:r>
              <a:rPr lang="pl-PL" sz="1350" dirty="0"/>
              <a:t>? </a:t>
            </a:r>
            <a:r>
              <a:rPr lang="pl-PL" sz="1350" dirty="0" err="1"/>
              <a:t>Chr</a:t>
            </a:r>
            <a:r>
              <a:rPr lang="pl-PL" sz="1350" dirty="0"/>
              <a:t>(13) jest to znak powrotu kursora(karetki) do początku wiersza, natomiast </a:t>
            </a:r>
            <a:r>
              <a:rPr lang="pl-PL" sz="1350" dirty="0" err="1"/>
              <a:t>Chr</a:t>
            </a:r>
            <a:r>
              <a:rPr lang="pl-PL" sz="1350" dirty="0"/>
              <a:t>(10) oznacza stworzenie nowego wiersza. Dodatkowo </a:t>
            </a:r>
            <a:r>
              <a:rPr lang="pl-PL" sz="1350" dirty="0" err="1"/>
              <a:t>Chr</a:t>
            </a:r>
            <a:r>
              <a:rPr lang="pl-PL" sz="1350" dirty="0"/>
              <a:t>(9) oznacza tabulator.</a:t>
            </a:r>
          </a:p>
        </p:txBody>
      </p:sp>
    </p:spTree>
    <p:extLst>
      <p:ext uri="{BB962C8B-B14F-4D97-AF65-F5344CB8AC3E}">
        <p14:creationId xmlns:p14="http://schemas.microsoft.com/office/powerpoint/2010/main" val="225179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056182" y="285222"/>
            <a:ext cx="6258815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i="1" dirty="0"/>
              <a:t>Funkcja </a:t>
            </a:r>
            <a:r>
              <a:rPr lang="pl-PL" sz="1350" i="1" dirty="0" err="1"/>
              <a:t>InputBox</a:t>
            </a:r>
            <a:endParaRPr lang="pl-PL" sz="1350" dirty="0"/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Składnia tego wyrażenia wygląda następująco:</a:t>
            </a:r>
          </a:p>
          <a:p>
            <a:r>
              <a:rPr lang="pl-PL" sz="1350" dirty="0"/>
              <a:t> </a:t>
            </a:r>
          </a:p>
          <a:p>
            <a:r>
              <a:rPr lang="en-US" sz="1350" dirty="0" err="1"/>
              <a:t>InputBox</a:t>
            </a:r>
            <a:r>
              <a:rPr lang="en-US" sz="1350" dirty="0"/>
              <a:t>(prompt[, title] [, default] [, </a:t>
            </a:r>
            <a:r>
              <a:rPr lang="en-US" sz="1350" dirty="0" err="1"/>
              <a:t>xpos</a:t>
            </a:r>
            <a:r>
              <a:rPr lang="en-US" sz="1350" dirty="0"/>
              <a:t>] [, </a:t>
            </a:r>
            <a:r>
              <a:rPr lang="en-US" sz="1350" dirty="0" err="1"/>
              <a:t>ypos</a:t>
            </a:r>
            <a:r>
              <a:rPr lang="en-US" sz="1350" dirty="0"/>
              <a:t>] [, </a:t>
            </a:r>
            <a:r>
              <a:rPr lang="en-US" sz="1350" dirty="0" err="1"/>
              <a:t>helpfile</a:t>
            </a:r>
            <a:r>
              <a:rPr lang="en-US" sz="1350" dirty="0"/>
              <a:t>, context])</a:t>
            </a:r>
            <a:endParaRPr lang="pl-PL" sz="1350" dirty="0"/>
          </a:p>
          <a:p>
            <a:r>
              <a:rPr lang="en-US" sz="1350" dirty="0"/>
              <a:t> </a:t>
            </a:r>
            <a:endParaRPr lang="pl-PL" sz="1350" dirty="0"/>
          </a:p>
          <a:p>
            <a:r>
              <a:rPr lang="en-US" sz="1350" dirty="0" err="1"/>
              <a:t>gdzie</a:t>
            </a:r>
            <a:r>
              <a:rPr lang="en-US" sz="1350" dirty="0"/>
              <a:t> </a:t>
            </a:r>
            <a:endParaRPr lang="pl-PL" sz="1350" dirty="0"/>
          </a:p>
          <a:p>
            <a:r>
              <a:rPr lang="en-US" sz="1350" dirty="0"/>
              <a:t> </a:t>
            </a:r>
            <a:endParaRPr lang="pl-PL" sz="1350" dirty="0"/>
          </a:p>
          <a:p>
            <a:r>
              <a:rPr lang="pl-PL" sz="1350" dirty="0" err="1"/>
              <a:t>prompt</a:t>
            </a:r>
            <a:r>
              <a:rPr lang="pl-PL" sz="1350" dirty="0"/>
              <a:t> – tekst zawarty w polu dialogowym</a:t>
            </a:r>
          </a:p>
          <a:p>
            <a:r>
              <a:rPr lang="pl-PL" sz="1350" dirty="0" err="1"/>
              <a:t>title</a:t>
            </a:r>
            <a:r>
              <a:rPr lang="pl-PL" sz="1350" dirty="0"/>
              <a:t> – tytuł okna</a:t>
            </a:r>
          </a:p>
          <a:p>
            <a:r>
              <a:rPr lang="pl-PL" sz="1350" dirty="0" err="1"/>
              <a:t>default</a:t>
            </a:r>
            <a:r>
              <a:rPr lang="pl-PL" sz="1350" dirty="0"/>
              <a:t> – wartość domyślna pojawiająca się w polu tekstowym</a:t>
            </a:r>
          </a:p>
          <a:p>
            <a:r>
              <a:rPr lang="pl-PL" sz="1350" dirty="0" err="1"/>
              <a:t>xpos</a:t>
            </a:r>
            <a:r>
              <a:rPr lang="pl-PL" sz="1350" dirty="0"/>
              <a:t>, </a:t>
            </a:r>
            <a:r>
              <a:rPr lang="pl-PL" sz="1350" dirty="0" err="1"/>
              <a:t>ypos</a:t>
            </a:r>
            <a:r>
              <a:rPr lang="pl-PL" sz="1350" dirty="0"/>
              <a:t> – pozycja okna na ekranie</a:t>
            </a:r>
          </a:p>
          <a:p>
            <a:r>
              <a:rPr lang="pl-PL" sz="1350" dirty="0" err="1"/>
              <a:t>helpfile</a:t>
            </a:r>
            <a:r>
              <a:rPr lang="pl-PL" sz="1350" dirty="0"/>
              <a:t>, </a:t>
            </a:r>
            <a:r>
              <a:rPr lang="pl-PL" sz="1350" dirty="0" err="1"/>
              <a:t>context</a:t>
            </a:r>
            <a:r>
              <a:rPr lang="pl-PL" sz="1350" dirty="0"/>
              <a:t> – umożliwiają wyświetlenie zbudowanych przez programistę zagadnień pomocy</a:t>
            </a:r>
          </a:p>
          <a:p>
            <a:r>
              <a:rPr lang="pl-PL" sz="1350" dirty="0"/>
              <a:t>  </a:t>
            </a:r>
          </a:p>
          <a:p>
            <a:r>
              <a:rPr lang="pl-PL" sz="1350" dirty="0"/>
              <a:t>Przykład 5: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 err="1"/>
              <a:t>InputBox</a:t>
            </a:r>
            <a:r>
              <a:rPr lang="pl-PL" sz="1350" dirty="0"/>
              <a:t> </a:t>
            </a:r>
            <a:r>
              <a:rPr lang="pl-PL" sz="1350" dirty="0" err="1"/>
              <a:t>prompt</a:t>
            </a:r>
            <a:r>
              <a:rPr lang="pl-PL" sz="1350" dirty="0"/>
              <a:t>:=”Podaj miejsce i datę urodzenia” &amp; </a:t>
            </a:r>
            <a:r>
              <a:rPr lang="pl-PL" sz="1350" dirty="0" err="1"/>
              <a:t>Chr</a:t>
            </a:r>
            <a:r>
              <a:rPr lang="pl-PL" sz="1350" dirty="0"/>
              <a:t>(13) &amp; ”np. 12.03.1973 Lublin”</a:t>
            </a: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w tym przykładzie przypisany jest jedynie element </a:t>
            </a:r>
            <a:r>
              <a:rPr lang="pl-PL" sz="1350" dirty="0" err="1">
                <a:solidFill>
                  <a:srgbClr val="FFFF00"/>
                </a:solidFill>
              </a:rPr>
              <a:t>Prompt</a:t>
            </a:r>
            <a:r>
              <a:rPr lang="pl-PL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21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53200" y="1534141"/>
            <a:ext cx="58326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W kodzie VBA możemy definiować zarówno własne funkcje jak i procedury. Różnica pomiędzy nimi widoczna jest prosta i oczywista. </a:t>
            </a:r>
          </a:p>
          <a:p>
            <a:r>
              <a:rPr lang="pl-PL" sz="1350" dirty="0"/>
              <a:t>Funkcja VBA ograniczona jest słowami kluczowymi:</a:t>
            </a:r>
          </a:p>
          <a:p>
            <a:r>
              <a:rPr lang="pl-PL" sz="1350" dirty="0"/>
              <a:t> </a:t>
            </a:r>
          </a:p>
          <a:p>
            <a:r>
              <a:rPr lang="en-US" sz="1350" dirty="0"/>
              <a:t>Public Function (Argument)</a:t>
            </a:r>
            <a:endParaRPr lang="pl-PL" sz="1350" dirty="0"/>
          </a:p>
          <a:p>
            <a:r>
              <a:rPr lang="en-US" sz="1350" dirty="0"/>
              <a:t>'......... </a:t>
            </a:r>
            <a:r>
              <a:rPr lang="en-US" sz="1350" dirty="0" err="1"/>
              <a:t>ciąg</a:t>
            </a:r>
            <a:r>
              <a:rPr lang="en-US" sz="1350" dirty="0"/>
              <a:t> </a:t>
            </a:r>
            <a:r>
              <a:rPr lang="en-US" sz="1350" dirty="0" err="1"/>
              <a:t>instrukcji</a:t>
            </a:r>
            <a:endParaRPr lang="pl-PL" sz="1350" dirty="0"/>
          </a:p>
          <a:p>
            <a:r>
              <a:rPr lang="pl-PL" sz="1350" dirty="0"/>
              <a:t>End </a:t>
            </a:r>
            <a:r>
              <a:rPr lang="pl-PL" sz="1350" dirty="0" err="1"/>
              <a:t>Function</a:t>
            </a:r>
            <a:endParaRPr lang="pl-PL" sz="1350" dirty="0"/>
          </a:p>
          <a:p>
            <a:r>
              <a:rPr lang="pl-PL" sz="1350" dirty="0">
                <a:solidFill>
                  <a:srgbClr val="FFFF00"/>
                </a:solidFill>
              </a:rPr>
              <a:t> </a:t>
            </a:r>
          </a:p>
          <a:p>
            <a:r>
              <a:rPr lang="pl-PL" sz="1350" dirty="0"/>
              <a:t>Istotną sprawą jest też to, że w wyniku działania funkcji, dla konkretnego argumentu, otrzymujemy zwrotnie wartość tej funkcji. Jak to wykorzystać?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213497" y="453476"/>
            <a:ext cx="9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Funkcje</a:t>
            </a:r>
          </a:p>
        </p:txBody>
      </p:sp>
    </p:spTree>
    <p:extLst>
      <p:ext uri="{BB962C8B-B14F-4D97-AF65-F5344CB8AC3E}">
        <p14:creationId xmlns:p14="http://schemas.microsoft.com/office/powerpoint/2010/main" val="60861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Paradygmaty programowania obiektowego</a:t>
            </a:r>
          </a:p>
        </p:txBody>
      </p:sp>
      <p:sp>
        <p:nvSpPr>
          <p:cNvPr id="4" name="Prostokąt 3"/>
          <p:cNvSpPr/>
          <p:nvPr/>
        </p:nvSpPr>
        <p:spPr>
          <a:xfrm>
            <a:off x="646268" y="1072003"/>
            <a:ext cx="77311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Abstrakcja</a:t>
            </a:r>
            <a:r>
              <a:rPr lang="pl-PL" dirty="0"/>
              <a:t>: każdy obiekt w systemie służy jako model abstrakcyjnego "wykonawcy", który może wykonywać pracę, opisywać i zmieniać swój stan, oraz komunikować się z innymi obiektami w systemie, bez ujawniania, w jaki sposób zaimplementowano dane cechy.  </a:t>
            </a:r>
          </a:p>
          <a:p>
            <a:endParaRPr lang="pl-PL" dirty="0"/>
          </a:p>
          <a:p>
            <a:r>
              <a:rPr lang="pl-PL" b="1" dirty="0"/>
              <a:t>Hermetyzacja(separacja):</a:t>
            </a:r>
            <a:r>
              <a:rPr lang="pl-PL" dirty="0"/>
              <a:t> oddzielenie „co” od „jak”. Enkapsulacja zapewnia, że obiekt nie może zmieniać stanu innych obiektów w nieokreślony sposób. Każdy typ obiektu dostarcza interfejsu, który określa sposób współpracy z innymi obiektami. Jedynie za pomocą określonych metod mamy możliwość zmienić stan obiektu, bezpośredni dostęp do zmiennych jest zabroniony. </a:t>
            </a:r>
          </a:p>
        </p:txBody>
      </p:sp>
    </p:spTree>
    <p:extLst>
      <p:ext uri="{BB962C8B-B14F-4D97-AF65-F5344CB8AC3E}">
        <p14:creationId xmlns:p14="http://schemas.microsoft.com/office/powerpoint/2010/main" val="227785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Paradygmaty programowania obiektowego</a:t>
            </a:r>
          </a:p>
        </p:txBody>
      </p:sp>
      <p:sp>
        <p:nvSpPr>
          <p:cNvPr id="4" name="Prostokąt 3"/>
          <p:cNvSpPr/>
          <p:nvPr/>
        </p:nvSpPr>
        <p:spPr>
          <a:xfrm>
            <a:off x="123753" y="1279088"/>
            <a:ext cx="86352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Dziedziczenie(kompozycja):</a:t>
            </a:r>
            <a:r>
              <a:rPr lang="pl-PL" dirty="0"/>
              <a:t> umożliwia stworzenie hierarchii obiektów w programie. Polega na przejęciu właściwości i funkcjonalności obiektów innej klasy i ewentualnej modyfikacji tych właściwości i funkcjonalności w taki sposób, by były one bardziej wyspecjalizowane </a:t>
            </a:r>
          </a:p>
          <a:p>
            <a:endParaRPr lang="pl-PL" dirty="0"/>
          </a:p>
          <a:p>
            <a:r>
              <a:rPr lang="pl-PL" b="1" dirty="0"/>
              <a:t>Polimorfizm(wielopostaciowość): </a:t>
            </a:r>
            <a:r>
              <a:rPr lang="pl-PL" dirty="0"/>
              <a:t>referencje i wskaźniki obiektów mogą dotyczyć obiektów różnego typu, a wywołanie metody dla referencji spowoduje zachowanie odpowiednie dla pełnego typu obiektu wywoływanego. Zazwyczaj można wyróżnić dwa rodzaje polimorfizmu: dynamiczne- wykonywane podczas działania programu, a także statyczne- na etapie kompilacji </a:t>
            </a:r>
          </a:p>
        </p:txBody>
      </p:sp>
    </p:spTree>
    <p:extLst>
      <p:ext uri="{BB962C8B-B14F-4D97-AF65-F5344CB8AC3E}">
        <p14:creationId xmlns:p14="http://schemas.microsoft.com/office/powerpoint/2010/main" val="220052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58D79690-AAEB-46E0-BE1E-7B4698426F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7200" y="853640"/>
            <a:ext cx="8235950" cy="15882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Zbiór </a:t>
            </a:r>
            <a:r>
              <a:rPr lang="pl-PL" dirty="0" err="1"/>
              <a:t>Mandelbrota</a:t>
            </a:r>
            <a:r>
              <a:rPr lang="pl-PL" dirty="0"/>
              <a:t> (zwany też żukiem </a:t>
            </a:r>
            <a:r>
              <a:rPr lang="pl-PL" dirty="0" err="1"/>
              <a:t>Mandelbrota</a:t>
            </a:r>
            <a:r>
              <a:rPr lang="pl-PL" dirty="0"/>
              <a:t>)– podzbiór płaszczyzny zespolonej, którego brzeg jest jednym z najbardziej znanych fraktali, „najsłynniejszym obiektem współczesnej matematyki”. Nazwa tego obiektu została wprowadzona dla uhonorowania jego odkrywcy, matematyka Benoit </a:t>
            </a:r>
            <a:r>
              <a:rPr lang="pl-PL" dirty="0" err="1"/>
              <a:t>Mandelbrota</a:t>
            </a:r>
            <a:r>
              <a:rPr lang="pl-PL" dirty="0"/>
              <a:t>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E16C5BD5-C603-41BE-826B-F2D322B3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</a:t>
            </a:r>
            <a:r>
              <a:rPr lang="pl-PL" dirty="0" err="1"/>
              <a:t>Mandelbrota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A3B934-E2D7-4521-9E50-9D118CDC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36" y="2363017"/>
            <a:ext cx="3267017" cy="23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9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0D6F14F-8397-4C14-BB40-BA723192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A64A82-A1CE-4292-92FF-DADBCD228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5" t="24442" r="34883" b="29175"/>
          <a:stretch/>
        </p:blipFill>
        <p:spPr>
          <a:xfrm>
            <a:off x="1353740" y="1318022"/>
            <a:ext cx="6117247" cy="30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2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</a:t>
            </a:r>
          </a:p>
        </p:txBody>
      </p:sp>
      <p:pic>
        <p:nvPicPr>
          <p:cNvPr id="4" name="Obraz 3" descr="Wzorzec projektowania kontrolera widoku model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87" y="1018244"/>
            <a:ext cx="20764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rostokąt 4"/>
          <p:cNvSpPr/>
          <p:nvPr/>
        </p:nvSpPr>
        <p:spPr>
          <a:xfrm>
            <a:off x="195944" y="1196639"/>
            <a:ext cx="5709842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0"/>
              </a:spcAft>
            </a:pPr>
            <a:r>
              <a:rPr lang="pl-PL" sz="2000" dirty="0">
                <a:solidFill>
                  <a:srgbClr val="2A2A2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l-P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169122" y="4177319"/>
            <a:ext cx="688799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0"/>
              </a:spcAft>
            </a:pPr>
            <a:r>
              <a:rPr lang="pl-PL" dirty="0"/>
              <a:t>Struktura</a:t>
            </a:r>
            <a:r>
              <a:rPr lang="pl-PL" dirty="0">
                <a:solidFill>
                  <a:srgbClr val="2A2A2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l-PL" dirty="0"/>
              <a:t>MVC jest zdefiniowana w zestawie </a:t>
            </a:r>
            <a:r>
              <a:rPr lang="pl-PL" dirty="0" err="1"/>
              <a:t>System.Web.Mvc</a:t>
            </a:r>
            <a:r>
              <a:rPr lang="pl-PL" dirty="0">
                <a:solidFill>
                  <a:srgbClr val="2A2A2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l-PL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61567" y="1064416"/>
            <a:ext cx="6985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Wzorzec architektury MVC (Model-</a:t>
            </a:r>
            <a:r>
              <a:rPr lang="pl-PL" dirty="0" err="1"/>
              <a:t>View</a:t>
            </a:r>
            <a:r>
              <a:rPr lang="pl-PL" dirty="0"/>
              <a:t>-Controller) dzieli aplikację na trzy główne składniki: model, widok i kontroler. Struktura ASP.NET MVC dostarcza wzorzec do tworzenia aplikacji sieci Web alternatywny w stosunku do formularzy sieci Web platformy ASP.NET. ASP.NET MVC to niewielka, wysoce testowalna struktura prezentacji, która (tak jak aplikacje oparte na formularzach sieci Web) jest zintegrowana z istniejącymi funkcjami platformy ASP.NET, takimi jak strony wzorcowe i uwierzytelnianie oparte na członkostwie.</a:t>
            </a:r>
          </a:p>
        </p:txBody>
      </p:sp>
    </p:spTree>
    <p:extLst>
      <p:ext uri="{BB962C8B-B14F-4D97-AF65-F5344CB8AC3E}">
        <p14:creationId xmlns:p14="http://schemas.microsoft.com/office/powerpoint/2010/main" val="53035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085850" y="831242"/>
            <a:ext cx="5982566" cy="312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750"/>
              </a:spcAft>
            </a:pPr>
            <a:r>
              <a:rPr lang="pl-PL" sz="2400" cap="all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pPr>
              <a:lnSpc>
                <a:spcPct val="200000"/>
              </a:lnSpc>
              <a:spcAft>
                <a:spcPts val="750"/>
              </a:spcAft>
            </a:pPr>
            <a:r>
              <a:rPr lang="pl-PL" sz="135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35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Language- – rozszerzalny język znaczników został zdefiniowany przez grupę roboczą XML-a w organizacji World </a:t>
            </a:r>
            <a:r>
              <a:rPr lang="pl-PL" sz="135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l-PL" sz="135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Consortium</a:t>
            </a:r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(W3C).</a:t>
            </a:r>
          </a:p>
          <a:p>
            <a:pPr>
              <a:lnSpc>
                <a:spcPct val="200000"/>
              </a:lnSpc>
              <a:spcAft>
                <a:spcPts val="750"/>
              </a:spcAft>
            </a:pPr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Język XML podobnie jak HTML został stworzony do przesyłania informacji w Internecie.</a:t>
            </a:r>
          </a:p>
          <a:p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co stworzono nowy dodatkowy język skoro istniał HTML?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247535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732559" y="948187"/>
            <a:ext cx="7715250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pl-PL" b="1" kern="0" cap="all" dirty="0">
                <a:solidFill>
                  <a:srgbClr val="7A7A7A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Powody stworzenia języka </a:t>
            </a:r>
            <a:r>
              <a:rPr lang="pl-PL" b="1" kern="0" cap="all" dirty="0" err="1">
                <a:solidFill>
                  <a:srgbClr val="7A7A7A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l-PL" b="1" kern="0" cap="all" dirty="0">
                <a:solidFill>
                  <a:srgbClr val="7A7A7A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l-PL" b="1" kern="0" cap="all" dirty="0">
                <a:solidFill>
                  <a:srgbClr val="7A7A7A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b="1" kern="0" cap="all" dirty="0">
                <a:solidFill>
                  <a:srgbClr val="7A7A7A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500" b="1" kern="0" cap="all" dirty="0">
                <a:solidFill>
                  <a:srgbClr val="BFBFB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[złe cechy języka HTML]</a:t>
            </a:r>
            <a:endParaRPr lang="pl-PL" b="1" kern="0" cap="all" dirty="0">
              <a:solidFill>
                <a:srgbClr val="7A7A7A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342900" algn="l"/>
              </a:tabLst>
            </a:pPr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 nie zawierający typowych składników (nagłówków, akapitów, list tabel itp.). [Trochę zmieniło się to w HYML5]. HTML-owi brakuje na przykład elementów potrzebnych do oznaczenia notacji muzycznej lub równań matematycznych.</a:t>
            </a:r>
          </a:p>
          <a:p>
            <a:pPr marL="257175" indent="-257175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342900" algn="l"/>
              </a:tabLst>
            </a:pPr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 danych np. katalog książek. Strony HTML możesz używać do przechowywania i wyświetlania informacji ze statycznej bazy danych (na przykład z listy z opisami książek). Jeśli jednak chciałbyś posortować, przefiltrować, odnaleźć lub opracować informacje inaczej, to każda informacja musiałaby zostać oznaczona.</a:t>
            </a:r>
          </a:p>
          <a:p>
            <a:pPr marL="257175" indent="-257175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342900" algn="l"/>
              </a:tabLst>
            </a:pPr>
            <a:r>
              <a:rPr lang="pl-PL" sz="135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Dokument, który chcesz uporządkować w hierarchiczną strukturę danych drzewa – powiedzmy, że piszemy książkę – chcemy pooznaczać jej strukturę: rozdziały, podrozdziały. HTML nie daje takich możliwości – nie wprowadza fizycznej struktury.</a:t>
            </a:r>
          </a:p>
        </p:txBody>
      </p:sp>
    </p:spTree>
    <p:extLst>
      <p:ext uri="{BB962C8B-B14F-4D97-AF65-F5344CB8AC3E}">
        <p14:creationId xmlns:p14="http://schemas.microsoft.com/office/powerpoint/2010/main" val="357835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ole tekstowe 25"/>
          <p:cNvSpPr txBox="1"/>
          <p:nvPr/>
        </p:nvSpPr>
        <p:spPr>
          <a:xfrm>
            <a:off x="646834" y="452005"/>
            <a:ext cx="33900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Budowa dokumentu XML</a:t>
            </a:r>
          </a:p>
        </p:txBody>
      </p:sp>
      <p:pic>
        <p:nvPicPr>
          <p:cNvPr id="27" name="Obraz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7" y="970251"/>
            <a:ext cx="3416141" cy="3105583"/>
          </a:xfrm>
          <a:prstGeom prst="rect">
            <a:avLst/>
          </a:prstGeom>
        </p:spPr>
      </p:pic>
      <p:sp>
        <p:nvSpPr>
          <p:cNvPr id="28" name="pole tekstowe 27"/>
          <p:cNvSpPr txBox="1"/>
          <p:nvPr/>
        </p:nvSpPr>
        <p:spPr>
          <a:xfrm>
            <a:off x="4473287" y="970250"/>
            <a:ext cx="433300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pl-PL" sz="1350" dirty="0"/>
              <a:t>Deklaracje -  to znajdujące się w pliku danych informacje identyfikujące sam plik i inne powiązane z nim pliki.</a:t>
            </a:r>
          </a:p>
          <a:p>
            <a:pPr marL="257175" indent="-257175">
              <a:buAutoNum type="arabicPeriod"/>
            </a:pPr>
            <a:r>
              <a:rPr lang="pl-PL" sz="1350" dirty="0"/>
              <a:t>Element główny - </a:t>
            </a:r>
            <a:r>
              <a:rPr lang="pl-PL" sz="1350" dirty="0" err="1"/>
              <a:t>tag</a:t>
            </a:r>
            <a:r>
              <a:rPr lang="pl-PL" sz="1350" dirty="0"/>
              <a:t> zawierający wszystkie inne </a:t>
            </a:r>
            <a:r>
              <a:rPr lang="pl-PL" sz="1350" dirty="0" err="1"/>
              <a:t>tagi</a:t>
            </a:r>
            <a:r>
              <a:rPr lang="pl-PL" sz="1350" dirty="0"/>
              <a:t> </a:t>
            </a:r>
            <a:br>
              <a:rPr lang="pl-PL" sz="1350" dirty="0"/>
            </a:br>
            <a:r>
              <a:rPr lang="pl-PL" sz="1350" dirty="0"/>
              <a:t>i dane w każdym pojedynczym rekordzie.</a:t>
            </a:r>
          </a:p>
          <a:p>
            <a:pPr marL="257175" indent="-257175">
              <a:buAutoNum type="arabicPeriod"/>
            </a:pPr>
            <a:r>
              <a:rPr lang="pl-PL" sz="1350" dirty="0"/>
              <a:t>Atrybut - zawierają informacje o </a:t>
            </a:r>
            <a:r>
              <a:rPr lang="pl-PL" sz="1350" dirty="0" err="1"/>
              <a:t>tagach</a:t>
            </a:r>
            <a:r>
              <a:rPr lang="pl-PL" sz="1350" dirty="0"/>
              <a:t> i znajdujących się w nich danych. Typy informacji w atrybutach są zdefiniowane przez system XML dla każdego rodzaju </a:t>
            </a:r>
            <a:r>
              <a:rPr lang="pl-PL" sz="1350" dirty="0" err="1"/>
              <a:t>tagu</a:t>
            </a:r>
            <a:r>
              <a:rPr lang="pl-PL" sz="1350" dirty="0"/>
              <a:t>.</a:t>
            </a:r>
          </a:p>
          <a:p>
            <a:pPr marL="257175" indent="-257175">
              <a:buAutoNum type="arabicPeriod"/>
            </a:pPr>
            <a:r>
              <a:rPr lang="pl-PL" sz="1350" dirty="0" err="1"/>
              <a:t>Tagi</a:t>
            </a:r>
            <a:r>
              <a:rPr lang="pl-PL" sz="1350" dirty="0"/>
              <a:t> i dane – podstawowy składni pliku XML</a:t>
            </a:r>
          </a:p>
        </p:txBody>
      </p:sp>
    </p:spTree>
    <p:extLst>
      <p:ext uri="{BB962C8B-B14F-4D97-AF65-F5344CB8AC3E}">
        <p14:creationId xmlns:p14="http://schemas.microsoft.com/office/powerpoint/2010/main" val="683994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226127" y="1456851"/>
            <a:ext cx="791787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>
                <a:latin typeface="TT5C1o00"/>
              </a:rPr>
              <a:t>Podstawowymi składnikami dokumentu XML są: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dirty="0">
                <a:latin typeface="TT5CCo00"/>
              </a:rPr>
              <a:t> </a:t>
            </a:r>
            <a:r>
              <a:rPr lang="pl-PL" sz="1350" dirty="0">
                <a:latin typeface="TT5C8o00"/>
              </a:rPr>
              <a:t>elementy</a:t>
            </a:r>
            <a:r>
              <a:rPr lang="pl-PL" sz="1350" dirty="0">
                <a:latin typeface="TT5C1o00"/>
              </a:rPr>
              <a:t>,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dirty="0">
                <a:latin typeface="TT5CCo00"/>
              </a:rPr>
              <a:t> </a:t>
            </a:r>
            <a:r>
              <a:rPr lang="pl-PL" sz="1350" dirty="0">
                <a:latin typeface="TT5C8o00"/>
              </a:rPr>
              <a:t>atrybuty</a:t>
            </a:r>
            <a:r>
              <a:rPr lang="pl-PL" sz="1350" dirty="0">
                <a:latin typeface="TT5C1o00"/>
              </a:rPr>
              <a:t>, które </a:t>
            </a:r>
            <a:r>
              <a:rPr lang="pl-PL" sz="1350" dirty="0" err="1">
                <a:latin typeface="TT5C1o00"/>
              </a:rPr>
              <a:t>sa</a:t>
            </a:r>
            <a:r>
              <a:rPr lang="pl-PL" sz="1350" dirty="0">
                <a:latin typeface="TT5C1o00"/>
              </a:rPr>
              <a:t> umieszczane w elementach, jako dodatkowe informacje.</a:t>
            </a:r>
          </a:p>
          <a:p>
            <a:r>
              <a:rPr lang="pl-PL" sz="1350" dirty="0">
                <a:latin typeface="TT5C1o00"/>
              </a:rPr>
              <a:t>Elementy </a:t>
            </a:r>
            <a:r>
              <a:rPr lang="pl-PL" sz="1350" dirty="0" err="1">
                <a:latin typeface="TT5C1o00"/>
              </a:rPr>
              <a:t>moga</a:t>
            </a:r>
            <a:r>
              <a:rPr lang="pl-PL" sz="1350" dirty="0">
                <a:latin typeface="TT5C1o00"/>
              </a:rPr>
              <a:t> </a:t>
            </a:r>
            <a:r>
              <a:rPr lang="pl-PL" sz="1350" dirty="0" err="1">
                <a:latin typeface="TT5C1o00"/>
              </a:rPr>
              <a:t>byc</a:t>
            </a:r>
            <a:r>
              <a:rPr lang="pl-PL" sz="1350" dirty="0">
                <a:latin typeface="TT5C1o00"/>
              </a:rPr>
              <a:t> przy tym: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dirty="0">
                <a:latin typeface="TT5CCo00"/>
              </a:rPr>
              <a:t> </a:t>
            </a:r>
            <a:r>
              <a:rPr lang="pl-PL" sz="1350" dirty="0">
                <a:latin typeface="TT5C8o00"/>
              </a:rPr>
              <a:t>nie puste </a:t>
            </a:r>
            <a:r>
              <a:rPr lang="pl-PL" sz="1350" dirty="0">
                <a:latin typeface="TT5C1o00"/>
              </a:rPr>
              <a:t>— posiadające treść,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dirty="0">
                <a:latin typeface="TT5CCo00"/>
              </a:rPr>
              <a:t> </a:t>
            </a:r>
            <a:r>
              <a:rPr lang="pl-PL" sz="1350" dirty="0">
                <a:latin typeface="TT5C8o00"/>
              </a:rPr>
              <a:t>puste </a:t>
            </a:r>
            <a:r>
              <a:rPr lang="pl-PL" sz="1350" dirty="0">
                <a:latin typeface="TT5C1o00"/>
              </a:rPr>
              <a:t>— bez treści.</a:t>
            </a:r>
          </a:p>
          <a:p>
            <a:r>
              <a:rPr lang="pl-PL" sz="1350" dirty="0">
                <a:latin typeface="TT5C1o00"/>
              </a:rPr>
              <a:t>Oprócz tego w dokumencie XML mona umieszczać: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dirty="0">
                <a:latin typeface="TT5CCo00"/>
              </a:rPr>
              <a:t> </a:t>
            </a:r>
            <a:r>
              <a:rPr lang="pl-PL" sz="1350" dirty="0">
                <a:latin typeface="TT5C8o00"/>
              </a:rPr>
              <a:t>deklaracje</a:t>
            </a:r>
            <a:r>
              <a:rPr lang="pl-PL" sz="1350" dirty="0">
                <a:latin typeface="TT5C1o00"/>
              </a:rPr>
              <a:t>,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dirty="0">
                <a:latin typeface="TT5CCo00"/>
              </a:rPr>
              <a:t> </a:t>
            </a:r>
            <a:r>
              <a:rPr lang="pl-PL" sz="1350" dirty="0">
                <a:latin typeface="TT5C8o00"/>
              </a:rPr>
              <a:t>instrukcje przetwarzania</a:t>
            </a:r>
            <a:r>
              <a:rPr lang="pl-PL" sz="1350" dirty="0">
                <a:latin typeface="TT5C1o00"/>
              </a:rPr>
              <a:t>,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dirty="0">
                <a:latin typeface="TT5CCo00"/>
              </a:rPr>
              <a:t> </a:t>
            </a:r>
            <a:r>
              <a:rPr lang="pl-PL" sz="1350" dirty="0">
                <a:latin typeface="TT5C8o00"/>
              </a:rPr>
              <a:t>jednostki</a:t>
            </a:r>
            <a:r>
              <a:rPr lang="pl-PL" sz="1350" dirty="0">
                <a:latin typeface="TT5C1o00"/>
              </a:rPr>
              <a:t>.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411193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39654" t="37005" r="29872" b="16659"/>
          <a:stretch/>
        </p:blipFill>
        <p:spPr>
          <a:xfrm>
            <a:off x="2392508" y="1461493"/>
            <a:ext cx="4379768" cy="357951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023755" y="444211"/>
            <a:ext cx="2930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00" dirty="0"/>
              <a:t>Dokument XML</a:t>
            </a:r>
          </a:p>
        </p:txBody>
      </p:sp>
    </p:spTree>
    <p:extLst>
      <p:ext uri="{BB962C8B-B14F-4D97-AF65-F5344CB8AC3E}">
        <p14:creationId xmlns:p14="http://schemas.microsoft.com/office/powerpoint/2010/main" val="128026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41709" t="46392" r="29791" b="16745"/>
          <a:stretch/>
        </p:blipFill>
        <p:spPr>
          <a:xfrm>
            <a:off x="1870907" y="1149946"/>
            <a:ext cx="5318282" cy="3697412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2610717" y="413038"/>
            <a:ext cx="4231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00" dirty="0"/>
              <a:t>Składowe elementu</a:t>
            </a:r>
          </a:p>
        </p:txBody>
      </p:sp>
    </p:spTree>
    <p:extLst>
      <p:ext uri="{BB962C8B-B14F-4D97-AF65-F5344CB8AC3E}">
        <p14:creationId xmlns:p14="http://schemas.microsoft.com/office/powerpoint/2010/main" val="2480340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37698" t="33636" r="25395" b="27610"/>
          <a:stretch/>
        </p:blipFill>
        <p:spPr>
          <a:xfrm>
            <a:off x="1498104" y="1465118"/>
            <a:ext cx="6275842" cy="3542093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2610717" y="413038"/>
            <a:ext cx="4231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00" dirty="0"/>
              <a:t>Atrybut w elemencie</a:t>
            </a:r>
          </a:p>
        </p:txBody>
      </p:sp>
    </p:spTree>
    <p:extLst>
      <p:ext uri="{BB962C8B-B14F-4D97-AF65-F5344CB8AC3E}">
        <p14:creationId xmlns:p14="http://schemas.microsoft.com/office/powerpoint/2010/main" val="335830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37558" t="33061" r="26233" b="22678"/>
          <a:stretch/>
        </p:blipFill>
        <p:spPr>
          <a:xfrm>
            <a:off x="1552293" y="969502"/>
            <a:ext cx="6108405" cy="4013423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940502" y="389659"/>
            <a:ext cx="3686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00" dirty="0"/>
              <a:t>Element pusty</a:t>
            </a:r>
          </a:p>
        </p:txBody>
      </p:sp>
    </p:spTree>
    <p:extLst>
      <p:ext uri="{BB962C8B-B14F-4D97-AF65-F5344CB8AC3E}">
        <p14:creationId xmlns:p14="http://schemas.microsoft.com/office/powerpoint/2010/main" val="1443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581528" y="1240425"/>
            <a:ext cx="7105272" cy="279757"/>
          </a:xfrm>
        </p:spPr>
        <p:txBody>
          <a:bodyPr/>
          <a:lstStyle/>
          <a:p>
            <a:r>
              <a:rPr lang="pl-PL" dirty="0"/>
              <a:t>Wprowadzenie zagadnień aplikacji Microsoft .NET w Microsoft Visual Studio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0"/>
          </p:nvPr>
        </p:nvSpPr>
        <p:spPr>
          <a:xfrm>
            <a:off x="1581528" y="1595792"/>
            <a:ext cx="7105272" cy="295466"/>
          </a:xfrm>
        </p:spPr>
        <p:txBody>
          <a:bodyPr/>
          <a:lstStyle/>
          <a:p>
            <a:r>
              <a:rPr lang="pl-PL" dirty="0"/>
              <a:t>Języki aplikacji .NET (ASP, C#,VB, HTML5/CSS3, JS, AJAX), Visual Studio - rodzaje projektów</a:t>
            </a:r>
            <a:endParaRPr lang="en-US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1"/>
          </p:nvPr>
        </p:nvSpPr>
        <p:spPr>
          <a:xfrm>
            <a:off x="1581528" y="1966868"/>
            <a:ext cx="7105272" cy="295466"/>
          </a:xfrm>
        </p:spPr>
        <p:txBody>
          <a:bodyPr/>
          <a:lstStyle/>
          <a:p>
            <a:r>
              <a:rPr lang="pl-PL" dirty="0"/>
              <a:t>Wstęp do programowania w języku VB</a:t>
            </a:r>
            <a:endParaRPr lang="en-US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2"/>
          </p:nvPr>
        </p:nvSpPr>
        <p:spPr>
          <a:xfrm>
            <a:off x="1581528" y="2337944"/>
            <a:ext cx="7105272" cy="295466"/>
          </a:xfrm>
        </p:spPr>
        <p:txBody>
          <a:bodyPr/>
          <a:lstStyle/>
          <a:p>
            <a:r>
              <a:rPr lang="pl-PL" dirty="0"/>
              <a:t>Realizacja paradygmatów obiektowości w VB</a:t>
            </a:r>
            <a:endParaRPr lang="en-US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33"/>
          </p:nvPr>
        </p:nvSpPr>
        <p:spPr>
          <a:xfrm>
            <a:off x="1581528" y="2709020"/>
            <a:ext cx="7105272" cy="295466"/>
          </a:xfrm>
        </p:spPr>
        <p:txBody>
          <a:bodyPr/>
          <a:lstStyle/>
          <a:p>
            <a:r>
              <a:rPr lang="pl-PL" dirty="0"/>
              <a:t>Aplikacje konsolowe i okienkowe (</a:t>
            </a:r>
            <a:r>
              <a:rPr lang="pl-PL" dirty="0" err="1"/>
              <a:t>WindowsForms</a:t>
            </a:r>
            <a:r>
              <a:rPr lang="pl-PL" dirty="0"/>
              <a:t> i WPF)</a:t>
            </a:r>
            <a:endParaRPr lang="en-US" dirty="0"/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4"/>
          </p:nvPr>
        </p:nvSpPr>
        <p:spPr>
          <a:xfrm>
            <a:off x="1581528" y="3080096"/>
            <a:ext cx="7105272" cy="295466"/>
          </a:xfrm>
        </p:spPr>
        <p:txBody>
          <a:bodyPr/>
          <a:lstStyle/>
          <a:p>
            <a:r>
              <a:rPr lang="pl-PL" dirty="0"/>
              <a:t>Obsługa IO (Pliki, sieć, źródła danych), LINQ, XML, JSON</a:t>
            </a:r>
            <a:endParaRPr lang="en-US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5"/>
          </p:nvPr>
        </p:nvSpPr>
        <p:spPr>
          <a:xfrm>
            <a:off x="1581528" y="3451172"/>
            <a:ext cx="7105272" cy="295466"/>
          </a:xfrm>
        </p:spPr>
        <p:txBody>
          <a:bodyPr/>
          <a:lstStyle/>
          <a:p>
            <a:r>
              <a:rPr lang="pl-PL" dirty="0"/>
              <a:t>Komunikacja z relacyjną bazą danych (MS SQL Server) i z innymi źródłami danych</a:t>
            </a:r>
            <a:endParaRPr lang="en-US" dirty="0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6"/>
          </p:nvPr>
        </p:nvSpPr>
        <p:spPr>
          <a:xfrm>
            <a:off x="1581528" y="3822248"/>
            <a:ext cx="7105272" cy="295466"/>
          </a:xfrm>
        </p:spPr>
        <p:txBody>
          <a:bodyPr/>
          <a:lstStyle/>
          <a:p>
            <a:r>
              <a:rPr lang="pl-PL" dirty="0"/>
              <a:t>Wzorzec MVC i wykorzystanie go w aplikacjach .NET</a:t>
            </a:r>
            <a:endParaRPr lang="en-US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32047" t="32235" r="41930" b="34778"/>
          <a:stretch/>
        </p:blipFill>
        <p:spPr>
          <a:xfrm>
            <a:off x="672932" y="1347859"/>
            <a:ext cx="4026771" cy="2743562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3"/>
          <a:srcRect l="41535" t="42147" r="29930" b="28518"/>
          <a:stretch/>
        </p:blipFill>
        <p:spPr>
          <a:xfrm>
            <a:off x="4572987" y="1519852"/>
            <a:ext cx="4342595" cy="239957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79318" y="296140"/>
            <a:ext cx="4769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00" dirty="0"/>
              <a:t>Hierarchia elementów w dokumencie XML</a:t>
            </a:r>
          </a:p>
        </p:txBody>
      </p:sp>
    </p:spTree>
    <p:extLst>
      <p:ext uri="{BB962C8B-B14F-4D97-AF65-F5344CB8AC3E}">
        <p14:creationId xmlns:p14="http://schemas.microsoft.com/office/powerpoint/2010/main" val="3852630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42302" t="29946" r="31186" b="23196"/>
          <a:stretch/>
        </p:blipFill>
        <p:spPr>
          <a:xfrm>
            <a:off x="523775" y="458167"/>
            <a:ext cx="3030279" cy="2878765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4216112" y="374073"/>
            <a:ext cx="4769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00" dirty="0"/>
              <a:t>Przetwarzanie dokumentów XML</a:t>
            </a:r>
          </a:p>
        </p:txBody>
      </p:sp>
      <p:sp>
        <p:nvSpPr>
          <p:cNvPr id="4" name="Prostokąt 3"/>
          <p:cNvSpPr/>
          <p:nvPr/>
        </p:nvSpPr>
        <p:spPr>
          <a:xfrm>
            <a:off x="3953741" y="2575184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350" dirty="0">
                <a:latin typeface="TT5C1o00"/>
              </a:rPr>
              <a:t>Dokumenty XML mogą być czytane przez użytkowników w zwykłych edytorach tekstowych,</a:t>
            </a:r>
          </a:p>
          <a:p>
            <a:r>
              <a:rPr lang="pl-PL" sz="1350" dirty="0">
                <a:latin typeface="TT5C1o00"/>
              </a:rPr>
              <a:t>jednak najczęściej są one przetwarzane przez programy, zwane </a:t>
            </a:r>
            <a:r>
              <a:rPr lang="pl-PL" sz="1350" dirty="0" err="1">
                <a:latin typeface="TT5C8o00"/>
              </a:rPr>
              <a:t>parserami</a:t>
            </a:r>
            <a:r>
              <a:rPr lang="pl-PL" sz="1350" dirty="0">
                <a:latin typeface="TT5C1o00"/>
              </a:rPr>
              <a:t>.</a:t>
            </a:r>
          </a:p>
          <a:p>
            <a:r>
              <a:rPr lang="pl-PL" sz="1350" dirty="0">
                <a:latin typeface="TT5C1o00"/>
              </a:rPr>
              <a:t>Programy te powinny w pierwszej kolejności sprawdzić poprawność składniowa dokumentu,</a:t>
            </a:r>
          </a:p>
          <a:p>
            <a:r>
              <a:rPr lang="pl-PL" sz="1350" dirty="0">
                <a:latin typeface="TT5C1o00"/>
              </a:rPr>
              <a:t>tzn. stwierdzić czy jest on dobrze uformowany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1149601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</a:t>
            </a:r>
            <a:endParaRPr lang="en-GB" dirty="0"/>
          </a:p>
        </p:txBody>
      </p:sp>
      <p:sp>
        <p:nvSpPr>
          <p:cNvPr id="7" name="Podtytuł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Centrum Szkoleniowe</a:t>
            </a:r>
          </a:p>
          <a:p>
            <a:r>
              <a:rPr lang="pl-PL" dirty="0"/>
              <a:t>ul. Prof. </a:t>
            </a:r>
            <a:r>
              <a:rPr lang="pl-PL" dirty="0" err="1"/>
              <a:t>M.Życzkowskiego</a:t>
            </a:r>
            <a:r>
              <a:rPr lang="pl-PL" dirty="0"/>
              <a:t> 23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687 78 11</a:t>
            </a:r>
          </a:p>
          <a:p>
            <a:r>
              <a:rPr lang="pl-PL" dirty="0"/>
              <a:t>E-Mail: </a:t>
            </a:r>
            <a:r>
              <a:rPr lang="pl-PL" dirty="0">
                <a:hlinkClick r:id="rId4"/>
              </a:rPr>
              <a:t>mail.szkolenia@comarch.pl</a:t>
            </a:r>
            <a:r>
              <a:rPr lang="pl-PL" dirty="0"/>
              <a:t> </a:t>
            </a:r>
          </a:p>
          <a:p>
            <a:r>
              <a:rPr lang="pl-PL" dirty="0"/>
              <a:t>www.szkolenia.comarch.pl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581528" y="1240425"/>
            <a:ext cx="7105272" cy="279757"/>
          </a:xfrm>
        </p:spPr>
        <p:txBody>
          <a:bodyPr/>
          <a:lstStyle/>
          <a:p>
            <a:r>
              <a:rPr lang="pl-PL" dirty="0"/>
              <a:t>Rodzaje komunikacji z bazami danych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0"/>
          </p:nvPr>
        </p:nvSpPr>
        <p:spPr>
          <a:xfrm>
            <a:off x="1581528" y="1611501"/>
            <a:ext cx="7105272" cy="279757"/>
          </a:xfrm>
        </p:spPr>
        <p:txBody>
          <a:bodyPr/>
          <a:lstStyle/>
          <a:p>
            <a:r>
              <a:rPr lang="pl-PL" dirty="0"/>
              <a:t>Operacje na danych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1"/>
          </p:nvPr>
        </p:nvSpPr>
        <p:spPr>
          <a:xfrm>
            <a:off x="1581528" y="1982577"/>
            <a:ext cx="7105272" cy="279757"/>
          </a:xfrm>
        </p:spPr>
        <p:txBody>
          <a:bodyPr/>
          <a:lstStyle/>
          <a:p>
            <a:r>
              <a:rPr lang="pl-PL" dirty="0"/>
              <a:t>Asynchroniczność i wielowątkowość w aplikacjach .NET</a:t>
            </a:r>
            <a:endParaRPr lang="en-US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55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CLR (ang. </a:t>
            </a:r>
            <a:r>
              <a:rPr lang="pl-PL" dirty="0" err="1"/>
              <a:t>Common</a:t>
            </a:r>
            <a:r>
              <a:rPr lang="pl-PL" dirty="0"/>
              <a:t> Language Runtime) — środowisko uruchomieniowe aplikacji platformy .NET, warstwa pośrednia między systemem Windows a aplikacją</a:t>
            </a:r>
          </a:p>
          <a:p>
            <a:r>
              <a:rPr lang="pl-PL" dirty="0"/>
              <a:t>CLS (ang. </a:t>
            </a:r>
            <a:r>
              <a:rPr lang="pl-PL" dirty="0" err="1"/>
              <a:t>Common</a:t>
            </a:r>
            <a:r>
              <a:rPr lang="pl-PL" dirty="0"/>
              <a:t> Language </a:t>
            </a:r>
            <a:r>
              <a:rPr lang="pl-PL" dirty="0" err="1"/>
              <a:t>Specification</a:t>
            </a:r>
            <a:r>
              <a:rPr lang="pl-PL" dirty="0"/>
              <a:t>) — wymagania stawiane językom i ich kompilatorom, aby mogły tworzyć aplikacje dla platformy .NET</a:t>
            </a:r>
          </a:p>
          <a:p>
            <a:r>
              <a:rPr lang="pl-PL" dirty="0"/>
              <a:t>CTS (ang.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System) — podzbiór specyfikacji CLS określający jednolity system typów istniejących w środowisku .NET, które powinny być dostępne w każdym kompilatorze.</a:t>
            </a:r>
          </a:p>
          <a:p>
            <a:r>
              <a:rPr lang="pl-PL" dirty="0"/>
              <a:t>DLR (ang. </a:t>
            </a:r>
            <a:r>
              <a:rPr lang="pl-PL" dirty="0" err="1"/>
              <a:t>Dynamic</a:t>
            </a:r>
            <a:r>
              <a:rPr lang="pl-PL" dirty="0"/>
              <a:t> Language Runtime) — dynamiczny system typów i inne mechanizmy wprowadzające do platformy .NET i języka VB elementy programowania dynamicznego;</a:t>
            </a:r>
          </a:p>
          <a:p>
            <a:r>
              <a:rPr lang="pl-PL" dirty="0"/>
              <a:t>CAS (ang. </a:t>
            </a:r>
            <a:r>
              <a:rPr lang="pl-PL" dirty="0" err="1"/>
              <a:t>Code</a:t>
            </a:r>
            <a:r>
              <a:rPr lang="pl-PL" dirty="0"/>
              <a:t> Access Security) — podsystem środowiska CLR odpowiedzialny za dopilnowanie, aby ze względu na bezpieczeństwo systemu aplikacje nie wykraczały poza wyznaczone im ramy działania, tzn. aby np. aplikacja uruchamiana z sieci nie miała możliwości zapisu na lokalnych dyskach itp.2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TERMINOLOGIA .NET</a:t>
            </a:r>
          </a:p>
        </p:txBody>
      </p:sp>
    </p:spTree>
    <p:extLst>
      <p:ext uri="{BB962C8B-B14F-4D97-AF65-F5344CB8AC3E}">
        <p14:creationId xmlns:p14="http://schemas.microsoft.com/office/powerpoint/2010/main" val="99219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aplikacji .NET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13835"/>
              </p:ext>
            </p:extLst>
          </p:nvPr>
        </p:nvGraphicFramePr>
        <p:xfrm>
          <a:off x="1553793" y="1191759"/>
          <a:ext cx="5617029" cy="3579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2" imgW="7621064" imgH="4858428" progId="Paint.Picture">
                  <p:embed/>
                </p:oleObj>
              </mc:Choice>
              <mc:Fallback>
                <p:oleObj name="Obraz - mapa bitowa" r:id="rId2" imgW="7621064" imgH="48584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53793" y="1191759"/>
                        <a:ext cx="5617029" cy="3579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67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programu.NET(warstwy)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55" y="1022398"/>
            <a:ext cx="42862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Kompilacja</a:t>
            </a:r>
          </a:p>
        </p:txBody>
      </p:sp>
      <p:sp>
        <p:nvSpPr>
          <p:cNvPr id="4" name="Prostokąt 3"/>
          <p:cNvSpPr/>
          <p:nvPr/>
        </p:nvSpPr>
        <p:spPr>
          <a:xfrm>
            <a:off x="1124093" y="1301160"/>
            <a:ext cx="63492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Kompilacja aplikacji opartej o .Net Framework jest dwuetapowa. </a:t>
            </a:r>
          </a:p>
          <a:p>
            <a:endParaRPr lang="pl-PL" dirty="0"/>
          </a:p>
          <a:p>
            <a:r>
              <a:rPr lang="pl-PL" dirty="0"/>
              <a:t>Pierwszy etap kompilacji jest dokonywany przez środowisko programowania i jest ona tłumaczona na wspólny język uruchomieniowy MSIL. </a:t>
            </a:r>
          </a:p>
          <a:p>
            <a:endParaRPr lang="pl-PL" dirty="0"/>
          </a:p>
          <a:p>
            <a:r>
              <a:rPr lang="pl-PL" dirty="0"/>
              <a:t>Drugi etap ma miejsce przed uruchomieniem aplikacji i jest wykonywany przez CLR. Środowisko uruchomieniowe tłumaczy kod MSIL na kod maszynowy systemu, na którym aplikacja pracuje.</a:t>
            </a:r>
          </a:p>
        </p:txBody>
      </p:sp>
    </p:spTree>
    <p:extLst>
      <p:ext uri="{BB962C8B-B14F-4D97-AF65-F5344CB8AC3E}">
        <p14:creationId xmlns:p14="http://schemas.microsoft.com/office/powerpoint/2010/main" val="117584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3544890" y="1338391"/>
            <a:ext cx="523858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Język Visual Basic jest jednym z ciekawszych języków programowania i należy do grupy języków obiektowych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653174" y="1952680"/>
            <a:ext cx="500886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W jaki sposób można scharakteryzować język obiektowy?</a:t>
            </a:r>
          </a:p>
          <a:p>
            <a:r>
              <a:rPr lang="pl-PL" sz="1350" dirty="0"/>
              <a:t>Trzy podstawowe elementy języka obiektowego to </a:t>
            </a:r>
            <a:r>
              <a:rPr lang="pl-PL" sz="1350" b="1" dirty="0"/>
              <a:t>obiekty</a:t>
            </a:r>
            <a:r>
              <a:rPr lang="pl-PL" sz="1350" dirty="0"/>
              <a:t>, </a:t>
            </a:r>
            <a:r>
              <a:rPr lang="pl-PL" sz="1350" b="1" dirty="0"/>
              <a:t>metody</a:t>
            </a:r>
            <a:r>
              <a:rPr lang="pl-PL" sz="1350" dirty="0"/>
              <a:t> i </a:t>
            </a:r>
            <a:r>
              <a:rPr lang="pl-PL" sz="1350" b="1" dirty="0"/>
              <a:t>właściwości</a:t>
            </a:r>
            <a:r>
              <a:rPr lang="pl-PL" sz="1350" dirty="0"/>
              <a:t>.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3446740" y="2513219"/>
            <a:ext cx="5508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W jaki sposób możemy wyrazić obiektowość w prostym zapisie? Chciałbym abyśmy odwołali się tutaj do analogii budowy struktury logicznej dysku twardego: zapis</a:t>
            </a:r>
          </a:p>
          <a:p>
            <a:r>
              <a:rPr lang="pl-PL" sz="1350" dirty="0"/>
              <a:t> </a:t>
            </a:r>
          </a:p>
          <a:p>
            <a:r>
              <a:rPr lang="pl-PL" b="1" dirty="0">
                <a:solidFill>
                  <a:srgbClr val="26437E"/>
                </a:solidFill>
              </a:rPr>
              <a:t>c:\roboczy\teksty\word\ Jacek\praca\opracowanie.doc</a:t>
            </a:r>
            <a:endParaRPr lang="pl-PL" dirty="0">
              <a:solidFill>
                <a:srgbClr val="26437E"/>
              </a:solidFill>
            </a:endParaRPr>
          </a:p>
          <a:p>
            <a:r>
              <a:rPr lang="pl-PL" sz="1350" dirty="0"/>
              <a:t> </a:t>
            </a:r>
          </a:p>
          <a:p>
            <a:r>
              <a:rPr lang="pl-PL" sz="1350" dirty="0"/>
              <a:t>podaje nam ścieżkę dostępu do pliku o nazwie opracowanie.doc (który jest w naszym przypadku obiektem przechowywanym w odpowiednim folderze na dysku </a:t>
            </a:r>
            <a:r>
              <a:rPr lang="pl-PL" sz="1350" b="1" dirty="0"/>
              <a:t>C:\</a:t>
            </a:r>
            <a:r>
              <a:rPr lang="pl-PL" sz="1350" dirty="0"/>
              <a:t>).</a:t>
            </a:r>
          </a:p>
        </p:txBody>
      </p:sp>
      <p:cxnSp>
        <p:nvCxnSpPr>
          <p:cNvPr id="16" name="Łącznik prostoliniowy 15"/>
          <p:cNvCxnSpPr/>
          <p:nvPr/>
        </p:nvCxnSpPr>
        <p:spPr>
          <a:xfrm>
            <a:off x="1223628" y="978884"/>
            <a:ext cx="6264696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ytuł 2"/>
          <p:cNvSpPr txBox="1">
            <a:spLocks/>
          </p:cNvSpPr>
          <p:nvPr/>
        </p:nvSpPr>
        <p:spPr>
          <a:xfrm>
            <a:off x="457200" y="117756"/>
            <a:ext cx="8229600" cy="68411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lang="pl-PL" sz="20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Język VISUAL BASIC</a:t>
            </a:r>
          </a:p>
        </p:txBody>
      </p:sp>
    </p:spTree>
    <p:extLst>
      <p:ext uri="{BB962C8B-B14F-4D97-AF65-F5344CB8AC3E}">
        <p14:creationId xmlns:p14="http://schemas.microsoft.com/office/powerpoint/2010/main" val="248632402"/>
      </p:ext>
    </p:extLst>
  </p:cSld>
  <p:clrMapOvr>
    <a:masterClrMapping/>
  </p:clrMapOvr>
</p:sld>
</file>

<file path=ppt/theme/theme1.xml><?xml version="1.0" encoding="utf-8"?>
<a:theme xmlns:a="http://schemas.openxmlformats.org/drawingml/2006/main" name="Comarch_potx_big_v3_poprawki">
  <a:themeElements>
    <a:clrScheme name="Comarch">
      <a:dk1>
        <a:srgbClr val="26437E"/>
      </a:dk1>
      <a:lt1>
        <a:sysClr val="window" lastClr="FFFFFF"/>
      </a:lt1>
      <a:dk2>
        <a:srgbClr val="009DE0"/>
      </a:dk2>
      <a:lt2>
        <a:srgbClr val="F2F2F2"/>
      </a:lt2>
      <a:accent1>
        <a:srgbClr val="26437E"/>
      </a:accent1>
      <a:accent2>
        <a:srgbClr val="009DE0"/>
      </a:accent2>
      <a:accent3>
        <a:srgbClr val="20BBA5"/>
      </a:accent3>
      <a:accent4>
        <a:srgbClr val="73B42D"/>
      </a:accent4>
      <a:accent5>
        <a:srgbClr val="0076B1"/>
      </a:accent5>
      <a:accent6>
        <a:srgbClr val="00A767"/>
      </a:accent6>
      <a:hlink>
        <a:srgbClr val="1FBBA5"/>
      </a:hlink>
      <a:folHlink>
        <a:srgbClr val="7AD2C6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72000" rIns="7200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Comarch_potx_big_v3_poprawki</Template>
  <TotalTime>1860</TotalTime>
  <Words>1823</Words>
  <Application>Microsoft Office PowerPoint</Application>
  <PresentationFormat>Pokaz na ekranie (16:9)</PresentationFormat>
  <Paragraphs>197</Paragraphs>
  <Slides>32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Times New Roman</vt:lpstr>
      <vt:lpstr>TT5C1o00</vt:lpstr>
      <vt:lpstr>TT5C8o00</vt:lpstr>
      <vt:lpstr>TT5CCo00</vt:lpstr>
      <vt:lpstr>Wingdings</vt:lpstr>
      <vt:lpstr>Comarch_potx_big_v3_poprawki</vt:lpstr>
      <vt:lpstr>Obraz - mapa bitowa</vt:lpstr>
      <vt:lpstr>CENTRUM SZKOLENIOWE COMARCH</vt:lpstr>
      <vt:lpstr>Centrum Szkoleniowe Comarch</vt:lpstr>
      <vt:lpstr>Prezentacja programu PowerPoint</vt:lpstr>
      <vt:lpstr>Prezentacja programu PowerPoint</vt:lpstr>
      <vt:lpstr>TERMINOLOGIA .NET</vt:lpstr>
      <vt:lpstr>Architektura aplikacji .NET</vt:lpstr>
      <vt:lpstr>Struktura programu.NET(warstwy)</vt:lpstr>
      <vt:lpstr>Kompilacja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Paradygmaty programowania obiektowego</vt:lpstr>
      <vt:lpstr>Paradygmaty programowania obiektowego</vt:lpstr>
      <vt:lpstr>Zbiór Mandelbrota</vt:lpstr>
      <vt:lpstr>Prezentacja programu PowerPoint</vt:lpstr>
      <vt:lpstr>MVC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 Pietruszka</dc:creator>
  <cp:lastModifiedBy>Marcin Albiniak</cp:lastModifiedBy>
  <cp:revision>256</cp:revision>
  <dcterms:created xsi:type="dcterms:W3CDTF">2015-08-12T08:39:11Z</dcterms:created>
  <dcterms:modified xsi:type="dcterms:W3CDTF">2023-10-02T07:25:19Z</dcterms:modified>
</cp:coreProperties>
</file>