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55" r:id="rId3"/>
    <p:sldId id="356" r:id="rId4"/>
    <p:sldId id="359" r:id="rId5"/>
    <p:sldId id="360" r:id="rId6"/>
    <p:sldId id="361" r:id="rId7"/>
    <p:sldId id="362" r:id="rId8"/>
    <p:sldId id="357" r:id="rId9"/>
    <p:sldId id="363" r:id="rId10"/>
    <p:sldId id="364" r:id="rId11"/>
    <p:sldId id="365" r:id="rId12"/>
    <p:sldId id="358" r:id="rId13"/>
    <p:sldId id="366" r:id="rId14"/>
    <p:sldId id="368" r:id="rId15"/>
    <p:sldId id="367" r:id="rId16"/>
    <p:sldId id="369" r:id="rId17"/>
    <p:sldId id="370" r:id="rId18"/>
    <p:sldId id="380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733D9-34EA-44E8-BA49-31E83FE8B78E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D88DD-D313-45B3-8BBA-62A20F03F4F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55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D326E5-1371-C1A5-3F20-AC1155A1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1EA981-4F98-B131-AA49-90623614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7F977-8087-A04E-3CC0-46454CA8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A486B5-EFAB-8B38-C338-F7BB0920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64B25C-37A1-EA8F-3F59-CEE036F5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916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DDB23D-6874-B5E6-C972-39BCCA7D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58D53E6-D8B2-A357-F437-D5258DBED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C72F13-80EB-1194-9F4F-7F1504E3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C57C34-C17D-EF85-F349-79107323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D67F67-D11E-9316-F2E5-69F5CF59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39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1F27984-F0C5-5FEE-C87E-9F4F1721D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D2A03D-3B20-6CE5-6B4B-6BBA0449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EB89A7-7287-7DF7-EA8D-3DE1D4F9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551E9C-D454-8AFF-E505-1D0F97CD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FDF653-DE56-15BB-C82E-677437B1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846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09601" y="6356351"/>
            <a:ext cx="550332" cy="36512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40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1077229"/>
            <a:ext cx="12192000" cy="6095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09585" rtl="0" eaLnBrk="1" latinLnBrk="0" hangingPunct="1"/>
            <a:endParaRPr lang="pl-PL" sz="2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" y="1138187"/>
            <a:ext cx="10981267" cy="5218163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609600" y="157008"/>
            <a:ext cx="10972800" cy="91214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E831DC-F230-E26A-4D67-D0BF3B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707C61-D0B4-7066-C37D-3A9D6FFB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CCEC71-0DCC-C026-A604-F53F53CB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F7B3F2-EBA3-7410-D166-F498A459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BA69B5A-97D4-EC31-21D9-114F661F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6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61598-F8F6-7A2C-357B-7E458AFE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C1321C4-458A-E2DF-0934-2D51AF1F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450A7D-0EDC-AE7C-1FC3-6B73A120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D00D172-10DF-4387-C9FA-262315E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CC0C82-F60D-870F-A686-6CE76DEF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22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2152DC-F46F-0E77-00AB-787A0C6A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9CD3ED-2353-EDD2-80D3-8B5379F66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895E97-ED40-2D91-95D9-6425C778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104DEE6-A8C2-7D98-9048-3CE20CE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337CC33-D3BE-DB66-2198-67B63D9F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355679-D1B8-972F-CDDE-AA3213B1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98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FF93F1-7FED-F79F-2C9C-AC5640CE1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FE72D3-32F9-C511-1BC5-676E7280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929B8BD-9925-B428-836F-7AFD514CA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E31B15-0B09-702D-EF2A-F9980F43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50D6ACB-A131-51CF-60A3-55ED34016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EDF125C-EC88-C411-A300-B107AD8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B07321-0227-B763-8386-6EC5EE3E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80CC7B7-C9B7-59A3-4349-1808C8E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28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A58B20-9260-433D-A12C-51F8DD7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0DE16A6-206B-B249-5C1F-61D158F0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421EDFC-B7EC-07B7-B63F-ACE598B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91FF79-0BAC-DB29-BC23-E5BC240B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2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B3EE600-B7B2-0662-16FF-8E0F3E6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242CF2E-5391-26EA-1E0C-690D78C2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02FC80E-3B7B-AB03-39B6-1C1505F0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17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48F545-6F10-7A29-FA0C-3BAA041C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23238E-B452-D8C0-78E5-81057EFD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0714F7-EE52-619A-68A1-3CF2323F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0DCE55-7DAF-38B8-69B8-04AD1C2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1C02003-C674-8030-D6D4-5CDBF73A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78106F-C1EB-E7AE-A794-C58577F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88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FEDE5E-3833-A264-7296-3D0834CE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4A75BCD-0613-1BE1-E318-486AAAEC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F6EDF5-E28F-09F1-99CE-01C710A9D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9BC871D-7295-8FE5-B358-96B4ED64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7E36E3D-22D6-B144-39DA-CFC54882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17CB5BE-69A3-34EF-C0BF-CB347011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7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234832F-6F4A-CFDC-176D-4AF4E3B5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C7B151-F027-79D0-8CD1-BB456F8B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B691EB-2A72-0986-D4CE-EF1FEB0B2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1971-3C4F-4659-AA50-71732649FAC2}" type="datetimeFigureOut">
              <a:rPr lang="pl-PL" smtClean="0"/>
              <a:t>29.08.2023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0E005A-822A-3B42-4158-C117B395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8B5F83-EAE0-2F77-354C-E66963D9B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1872-33D9-4B92-9036-2F9E22E751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4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22BCA-2A44-3BCB-8EA3-FBD7DE350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WZORCE PROJEKTOWE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2DE0FE3-6723-DF83-2799-0D354E84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dr 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126142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dirty="0"/>
              <a:t>Wzorzec Dekorator służy do opakowywania i rozszerzania istniejącej klasy. Użycie tego wzorca stanowi alternatywę wobec definiowania podklasy w przypadku istniejącego komponentu. Definiowanie podklasy to operacja realizowana zwykle w czasie kompilacji, cechująca się silnym powiązaniem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Dekorator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2" y="2883302"/>
            <a:ext cx="10263313" cy="34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4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Wzorzec Fasada to specjalny przypadek wzorca Adapter, który zapewnia uproszczony interfejs dla kolekcji klas.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Fasada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9" y="2689644"/>
            <a:ext cx="10651724" cy="3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0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Wzorce opisujące zachowanie i odpowiedzialność współpracujących ze sobą obiektów.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Należą do nich:</a:t>
            </a:r>
          </a:p>
          <a:p>
            <a:pPr marL="0" indent="0">
              <a:buNone/>
            </a:pPr>
            <a:r>
              <a:rPr lang="pl-PL" b="1" dirty="0"/>
              <a:t>Łańcuch odpowiedzialności</a:t>
            </a:r>
          </a:p>
          <a:p>
            <a:pPr marL="0" indent="0">
              <a:buNone/>
            </a:pPr>
            <a:r>
              <a:rPr lang="pl-PL" b="1" dirty="0"/>
              <a:t>Polecenie</a:t>
            </a:r>
          </a:p>
          <a:p>
            <a:pPr marL="0" indent="0">
              <a:buNone/>
            </a:pPr>
            <a:r>
              <a:rPr lang="pl-PL" b="1" dirty="0"/>
              <a:t>Interpreter</a:t>
            </a:r>
          </a:p>
          <a:p>
            <a:pPr marL="0" indent="0">
              <a:buNone/>
            </a:pPr>
            <a:r>
              <a:rPr lang="pl-PL" b="1" dirty="0" err="1"/>
              <a:t>Iterator</a:t>
            </a:r>
            <a:endParaRPr lang="pl-PL" b="1" dirty="0"/>
          </a:p>
          <a:p>
            <a:pPr marL="0" indent="0">
              <a:buNone/>
            </a:pPr>
            <a:r>
              <a:rPr lang="pl-PL" b="1" dirty="0"/>
              <a:t>Mediator</a:t>
            </a:r>
          </a:p>
          <a:p>
            <a:pPr marL="0" indent="0">
              <a:buNone/>
            </a:pPr>
            <a:r>
              <a:rPr lang="pl-PL" b="1" dirty="0"/>
              <a:t>Memento</a:t>
            </a:r>
          </a:p>
          <a:p>
            <a:pPr marL="0" indent="0">
              <a:buNone/>
            </a:pPr>
            <a:r>
              <a:rPr lang="pl-PL" b="1" dirty="0"/>
              <a:t>Stan</a:t>
            </a:r>
          </a:p>
          <a:p>
            <a:pPr marL="0" indent="0">
              <a:buNone/>
            </a:pPr>
            <a:r>
              <a:rPr lang="pl-PL" b="1" dirty="0"/>
              <a:t>Strategia</a:t>
            </a:r>
          </a:p>
          <a:p>
            <a:pPr marL="0" indent="0">
              <a:buNone/>
            </a:pPr>
            <a:r>
              <a:rPr lang="pl-PL" b="1" dirty="0"/>
              <a:t>Obserwator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Operacyjne</a:t>
            </a:r>
          </a:p>
        </p:txBody>
      </p:sp>
    </p:spTree>
    <p:extLst>
      <p:ext uri="{BB962C8B-B14F-4D97-AF65-F5344CB8AC3E}">
        <p14:creationId xmlns:p14="http://schemas.microsoft.com/office/powerpoint/2010/main" val="305118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Interpreter to interesujący wzorzec, ponieważ umożliwia tworzenie własnego języka.</a:t>
            </a:r>
          </a:p>
          <a:p>
            <a:pPr marL="0" indent="0">
              <a:buNone/>
            </a:pPr>
            <a:r>
              <a:rPr lang="pl-PL" dirty="0"/>
              <a:t>Wzorzec Interpreter różni się od dotychczas zaprezentowanych, ponieważ nie ma rzeczywistej struktury klas definiowanej przez wzorzec.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INTERPRETER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89" y="3150403"/>
            <a:ext cx="60579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1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Operacja przechodzenia kolekcji obiektów to zadziwiająco powszechny problem.</a:t>
            </a:r>
          </a:p>
          <a:p>
            <a:pPr marL="0" indent="0">
              <a:buNone/>
            </a:pPr>
            <a:r>
              <a:rPr lang="pl-PL" dirty="0" err="1"/>
              <a:t>Iterator</a:t>
            </a:r>
            <a:r>
              <a:rPr lang="pl-PL" dirty="0"/>
              <a:t> to wzorzec oferujący prostą metodę sekwencyjnego wybierania następnego elementu w kolekcji.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ITERATOR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854" y="3094547"/>
            <a:ext cx="6924573" cy="356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0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2134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Zarządzanie w klasach relacjami wiele-do-wielu może okazać się skomplikowane.</a:t>
            </a:r>
          </a:p>
          <a:p>
            <a:pPr marL="0" indent="0">
              <a:buNone/>
            </a:pPr>
            <a:r>
              <a:rPr lang="pl-PL" dirty="0"/>
              <a:t>Mediator będzie zlokalizowany między różnymi komponentami i będzie pełnić funkcję pojedynczego miejsca, w którym mogą być dokonywane zmiany dotyczące tras przekazywania komunikatów.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MEDIATOR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85" y="3394006"/>
            <a:ext cx="9521556" cy="29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250658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Wzorzec Memento zapewnia rozwiązanie pozwalające na przywrócenie obiektów do poprzedniego stanu. Wzorzec rejestruje poprzednie wartości zmiennej i oferuje funkcję umożliwiającą ich przywrócenie. Używanie memento dla każdego polecenia umożliwia łatwe wykonanie operacji przywracania w przypadku nieodwracalnych poleceń.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MEMENTO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04" y="3816295"/>
            <a:ext cx="10054689" cy="11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0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27290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Wzorzec ten jest używany szczególnie w przypadku nowoczesnych aplikacji z jedną stroną. Wzorzec jest znaczącym składnikiem różnych bibliotek zapewniających funkcjonalność </a:t>
            </a:r>
            <a:r>
              <a:rPr lang="pl-PL" b="1" dirty="0"/>
              <a:t>MVVM </a:t>
            </a:r>
            <a:r>
              <a:rPr lang="pl-PL" dirty="0"/>
              <a:t>(ang. </a:t>
            </a:r>
            <a:r>
              <a:rPr lang="pl-PL" i="1" dirty="0"/>
              <a:t>Model </a:t>
            </a:r>
            <a:r>
              <a:rPr lang="pl-PL" i="1" dirty="0" err="1"/>
              <a:t>View</a:t>
            </a:r>
            <a:r>
              <a:rPr lang="pl-PL" i="1" dirty="0"/>
              <a:t> </a:t>
            </a:r>
            <a:r>
              <a:rPr lang="pl-PL" i="1" dirty="0" err="1"/>
              <a:t>View</a:t>
            </a:r>
            <a:r>
              <a:rPr lang="pl-PL" i="1" dirty="0"/>
              <a:t>-Model</a:t>
            </a:r>
            <a:r>
              <a:rPr lang="pl-PL" dirty="0"/>
              <a:t>). Zamiast kierowania pojedynczego wywołania do elementu nasłuchującego wzorzec Obserwator umożliwia zainteresowanym uczestnikom subskrybowanie powiadomień o zmianie.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OBSERWATOR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01" y="3773820"/>
            <a:ext cx="8399552" cy="17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MVC</a:t>
            </a:r>
          </a:p>
        </p:txBody>
      </p:sp>
      <p:pic>
        <p:nvPicPr>
          <p:cNvPr id="4" name="Obraz 3" descr="Wzorzec projektowania kontrolera widoku model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271" y="1263544"/>
            <a:ext cx="276860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rostokąt 4"/>
          <p:cNvSpPr/>
          <p:nvPr/>
        </p:nvSpPr>
        <p:spPr>
          <a:xfrm>
            <a:off x="261259" y="1595519"/>
            <a:ext cx="7613123" cy="3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pl-PL" sz="2667" dirty="0">
                <a:solidFill>
                  <a:srgbClr val="2A2A2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l-PL" sz="2667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215423" y="1419222"/>
            <a:ext cx="9313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Wzorzec architektury MVC (Model-</a:t>
            </a:r>
            <a:r>
              <a:rPr lang="pl-PL" sz="2400" dirty="0" err="1"/>
              <a:t>View</a:t>
            </a:r>
            <a:r>
              <a:rPr lang="pl-PL" sz="2400" dirty="0"/>
              <a:t>-Controller) dzieli aplikację na trzy główne składniki: model, widok i kontroler. Kontroler jest bezstanowym obiektem odpowiedzialnym za logikę. Przetwarza on żądanie i przekazuje do widoku odpowiedni model wypełniony danymi. Bardzo ważnym faktem jest to, że kontroler musi posiadać referencję zarówno do widoku jak i do modelu danych.</a:t>
            </a:r>
          </a:p>
          <a:p>
            <a:r>
              <a:rPr lang="pl-PL" sz="2400" dirty="0"/>
              <a:t>Kontroler jako punkt wejścia wie o widoku oraz o modelu z jakiego będzie korzystał. Związanie modelu i widoku następuje już podczas wywołania danej akcji kontrolera. Doskonałym przykładem takiej infrastruktury są np. aplikacje napisane w ASP.NET MVC.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609601" y="5835049"/>
            <a:ext cx="2594543" cy="658796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/>
              <a:t>ANGULAR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4423343" y="5950551"/>
            <a:ext cx="4037109" cy="556127"/>
          </a:xfrm>
          <a:prstGeom prst="rect">
            <a:avLst/>
          </a:prstGeom>
        </p:spPr>
        <p:txBody>
          <a:bodyPr vert="horz" wrap="square" lIns="121920" tIns="60960" rIns="121920" bIns="60960" rtlCol="0">
            <a:normAutofit/>
          </a:bodyPr>
          <a:lstStyle/>
          <a:p>
            <a:r>
              <a:rPr lang="pl-PL" sz="2400" dirty="0"/>
              <a:t>MVW – Model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Whatever</a:t>
            </a:r>
            <a:endParaRPr lang="pl-PL" sz="2400" dirty="0"/>
          </a:p>
        </p:txBody>
      </p:sp>
      <p:sp>
        <p:nvSpPr>
          <p:cNvPr id="9" name="Strzałka w prawo 8"/>
          <p:cNvSpPr/>
          <p:nvPr/>
        </p:nvSpPr>
        <p:spPr>
          <a:xfrm>
            <a:off x="2879023" y="6001887"/>
            <a:ext cx="868413" cy="22672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110967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Zbiór przemyślanych, uniwersalnych, łatwych do utrzymania i sprawdzonych w praktyce rozwiązań w programowaniu obiektowym dla często pojawiających się, powtarzalnych problemów projektowych.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Rodzaje wzorców:</a:t>
            </a:r>
          </a:p>
          <a:p>
            <a:r>
              <a:rPr lang="pl-PL" dirty="0"/>
              <a:t>Kreacyjne</a:t>
            </a:r>
          </a:p>
          <a:p>
            <a:r>
              <a:rPr lang="pl-PL" dirty="0"/>
              <a:t>Operacyjne</a:t>
            </a:r>
          </a:p>
          <a:p>
            <a:r>
              <a:rPr lang="pl-PL" dirty="0"/>
              <a:t>Strukturalne</a:t>
            </a:r>
          </a:p>
          <a:p>
            <a:r>
              <a:rPr lang="pl-PL" dirty="0"/>
              <a:t>Inne: Funkcyjne, Aplikacji: MVC, MVP, Internetowe, Przesyłania komunikatów, Testowania, Zaawansowane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PROJEKTOWE ( Design </a:t>
            </a:r>
            <a:r>
              <a:rPr lang="pl-PL" dirty="0" err="1"/>
              <a:t>Patterns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01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Wzorce opisujące proces tworzenia nowych obiektów; ich zadaniem jest tworzenie, inicjalizacja oraz konfiguracja obiektów, klas oraz innych typów danych.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Należą do nich:</a:t>
            </a:r>
          </a:p>
          <a:p>
            <a:pPr marL="0" indent="0">
              <a:buNone/>
            </a:pPr>
            <a:r>
              <a:rPr lang="pl-PL" b="1" dirty="0"/>
              <a:t>Fabryka abstrakcyjna</a:t>
            </a:r>
          </a:p>
          <a:p>
            <a:pPr marL="0" indent="0">
              <a:buNone/>
            </a:pPr>
            <a:r>
              <a:rPr lang="pl-PL" b="1" dirty="0"/>
              <a:t>Budowniczy</a:t>
            </a:r>
          </a:p>
          <a:p>
            <a:pPr marL="0" indent="0">
              <a:buNone/>
            </a:pPr>
            <a:r>
              <a:rPr lang="pl-PL" b="1" dirty="0"/>
              <a:t>Metoda Wytwórcza</a:t>
            </a:r>
          </a:p>
          <a:p>
            <a:pPr marL="0" indent="0">
              <a:buNone/>
            </a:pPr>
            <a:r>
              <a:rPr lang="pl-PL" b="1" dirty="0"/>
              <a:t>Singleton</a:t>
            </a:r>
          </a:p>
          <a:p>
            <a:pPr marL="0" indent="0">
              <a:buNone/>
            </a:pPr>
            <a:r>
              <a:rPr lang="pl-PL" b="1" dirty="0"/>
              <a:t>Prototyp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Kreacyjne</a:t>
            </a:r>
          </a:p>
        </p:txBody>
      </p:sp>
    </p:spTree>
    <p:extLst>
      <p:ext uri="{BB962C8B-B14F-4D97-AF65-F5344CB8AC3E}">
        <p14:creationId xmlns:p14="http://schemas.microsoft.com/office/powerpoint/2010/main" val="112309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48" y="1408153"/>
            <a:ext cx="7063184" cy="1480136"/>
          </a:xfrm>
          <a:prstGeom prst="rect">
            <a:avLst/>
          </a:prstGeom>
        </p:spPr>
      </p:pic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90807" y="3726632"/>
            <a:ext cx="10981267" cy="1842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Wzorzec Singleton używany jest, gdy pożądana jest zmienna globalna. Singleton zapewnia jednak ochronę przed przypadkowym utworzeniem wielu kopii złożonych obiektów. Wzorzec umożliwia też opóźnienie tworzenia instancji w postaci obiektu do momentu jego pierwszego użycia.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00314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604478"/>
            <a:ext cx="10981267" cy="318676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Jest to mechanizm, za pośrednictwem którego obsługiwane jest dziedziczenie w języku JavaScript.</a:t>
            </a:r>
          </a:p>
          <a:p>
            <a:pPr marL="0" indent="0">
              <a:buNone/>
            </a:pPr>
            <a:r>
              <a:rPr lang="pl-PL" dirty="0"/>
              <a:t>Wzorzec Prototyp umożliwia jedynie jednokrotne utworzenie złożonego obiektu, a następnie sklonowanie go w postaci dowolnej liczby obiektów, które różnią się między sobą tylko nieznacznie. Jeśli obiekt źródłowy nie jest złożony, niewiele zyska się w przypadku zastosowania klonowania.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Prototyp</a:t>
            </a:r>
          </a:p>
        </p:txBody>
      </p:sp>
    </p:spTree>
    <p:extLst>
      <p:ext uri="{BB962C8B-B14F-4D97-AF65-F5344CB8AC3E}">
        <p14:creationId xmlns:p14="http://schemas.microsoft.com/office/powerpoint/2010/main" val="218472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to metoda umożliwiająca tworzenie zestawów obiektów bez znajomości ich konkretnych typów.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Abstract</a:t>
            </a:r>
            <a:r>
              <a:rPr lang="pl-PL" dirty="0"/>
              <a:t> </a:t>
            </a:r>
            <a:r>
              <a:rPr lang="pl-PL" dirty="0" err="1"/>
              <a:t>Factory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6" y="2019650"/>
            <a:ext cx="5442543" cy="445875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6786580" y="2074785"/>
            <a:ext cx="50050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Fabryka pozwala tworzyć całe rodziny produktów. Mamy zdefiniowany interfejs do tworzenia spokrewnionych obiektów. Występuje tu kompozycja oraz pewne uzależnienie od abstrakcji, a nie klas rzeczywistych. Klient oddzielony jest od implementacji klas, tworzących obiekty. </a:t>
            </a:r>
          </a:p>
        </p:txBody>
      </p:sp>
    </p:spTree>
    <p:extLst>
      <p:ext uri="{BB962C8B-B14F-4D97-AF65-F5344CB8AC3E}">
        <p14:creationId xmlns:p14="http://schemas.microsoft.com/office/powerpoint/2010/main" val="36443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Zastosowanie wzorca Budowniczy pozwala uniknąć problemu wielu rozproszonych poprawek w kodzie, dzięki scentralizowaniu logiki</a:t>
            </a:r>
          </a:p>
          <a:p>
            <a:pPr marL="0" indent="0">
              <a:buNone/>
            </a:pPr>
            <a:r>
              <a:rPr lang="pl-PL" dirty="0"/>
              <a:t>niezbędnej do zbudowania obiektu. Różni konkretni budowniczowie mogą być dołączani do wzorca Budowniczy w celu skonstruowania różnych złożonych obiektów.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Budowniczy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53" y="3183118"/>
            <a:ext cx="9281644" cy="29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Wzorce opisujące struktury powiązanych ze sobą obiektów.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Należą do nich:</a:t>
            </a:r>
          </a:p>
          <a:p>
            <a:pPr marL="0" indent="0">
              <a:buNone/>
            </a:pPr>
            <a:r>
              <a:rPr lang="pl-PL" b="1" dirty="0"/>
              <a:t>Adapter</a:t>
            </a:r>
          </a:p>
          <a:p>
            <a:pPr marL="0" indent="0">
              <a:buNone/>
            </a:pPr>
            <a:r>
              <a:rPr lang="pl-PL" b="1" dirty="0"/>
              <a:t>Most</a:t>
            </a:r>
          </a:p>
          <a:p>
            <a:pPr marL="0" indent="0">
              <a:buNone/>
            </a:pPr>
            <a:r>
              <a:rPr lang="pl-PL" b="1" dirty="0"/>
              <a:t>Kompozyt</a:t>
            </a:r>
          </a:p>
          <a:p>
            <a:pPr marL="0" indent="0">
              <a:buNone/>
            </a:pPr>
            <a:r>
              <a:rPr lang="pl-PL" b="1" dirty="0"/>
              <a:t>Dekorator</a:t>
            </a:r>
          </a:p>
          <a:p>
            <a:pPr marL="0" indent="0">
              <a:buNone/>
            </a:pPr>
            <a:r>
              <a:rPr lang="pl-PL" b="1" dirty="0"/>
              <a:t>Fasada</a:t>
            </a:r>
          </a:p>
          <a:p>
            <a:pPr marL="0" indent="0">
              <a:buNone/>
            </a:pPr>
            <a:r>
              <a:rPr lang="pl-PL" b="1" dirty="0"/>
              <a:t>Pyłek</a:t>
            </a:r>
          </a:p>
          <a:p>
            <a:pPr marL="0" indent="0">
              <a:buNone/>
            </a:pPr>
            <a:r>
              <a:rPr lang="pl-PL" b="1" dirty="0"/>
              <a:t>Pełnomocnik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Wzorce Strukturalne</a:t>
            </a:r>
          </a:p>
        </p:txBody>
      </p:sp>
    </p:spTree>
    <p:extLst>
      <p:ext uri="{BB962C8B-B14F-4D97-AF65-F5344CB8AC3E}">
        <p14:creationId xmlns:p14="http://schemas.microsoft.com/office/powerpoint/2010/main" val="375020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>
          <a:xfrm>
            <a:off x="609600" y="1138187"/>
            <a:ext cx="10981267" cy="366161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Wzorzec strukturalny, służy do ulepszania i rozbudowywania obiektów.</a:t>
            </a:r>
          </a:p>
          <a:p>
            <a:pPr marL="0" indent="0">
              <a:buNone/>
            </a:pPr>
            <a:r>
              <a:rPr lang="pl-PL" dirty="0"/>
              <a:t>Wzorzec ten zapobiega przed eksplozją klas, spowodowaną dużą liczbą rozszerzeń danej klasy</a:t>
            </a:r>
          </a:p>
          <a:p>
            <a:pPr marL="0" indent="0">
              <a:buNone/>
            </a:pPr>
            <a:r>
              <a:rPr lang="pl-PL" dirty="0"/>
              <a:t>Dekorator musi mieć taki sam interfejs jak obiekt, który będziemy dekorować (obiekty dekorujące są tego samego typu co obiekty dekorowane). Do dekoratora przekazujemy dekorowany obiekt. W przeciwieństwie do dziedziczenia, obiekty dostają nowe funkcjonalności dynamicznie ( w trakcie działania programu), a nie na etapie kompilacji. 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Adapter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13" y="4609692"/>
            <a:ext cx="4571631" cy="183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6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Panoramiczny</PresentationFormat>
  <Paragraphs>82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Motyw pakietu Office</vt:lpstr>
      <vt:lpstr>WZORCE PROJEKTOWE</vt:lpstr>
      <vt:lpstr>WZORCE PROJEKTOWE ( Design Patterns)</vt:lpstr>
      <vt:lpstr>Wzorce Kreacyjne</vt:lpstr>
      <vt:lpstr>Singleton</vt:lpstr>
      <vt:lpstr>Prototyp</vt:lpstr>
      <vt:lpstr>Abstract Factory</vt:lpstr>
      <vt:lpstr>Budowniczy</vt:lpstr>
      <vt:lpstr>Wzorce Strukturalne</vt:lpstr>
      <vt:lpstr>Adapter</vt:lpstr>
      <vt:lpstr>Dekorator</vt:lpstr>
      <vt:lpstr>Fasada</vt:lpstr>
      <vt:lpstr>Wzorce Operacyjne</vt:lpstr>
      <vt:lpstr>INTERPRETER</vt:lpstr>
      <vt:lpstr>ITERATOR</vt:lpstr>
      <vt:lpstr>MEDIATOR</vt:lpstr>
      <vt:lpstr>MEMENTO</vt:lpstr>
      <vt:lpstr>OBSERWATOR</vt:lpstr>
      <vt:lpstr>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WZORCE PROJEKTOWE</dc:title>
  <dc:creator>Marcin Albiniak</dc:creator>
  <cp:lastModifiedBy>Marcin Albiniak</cp:lastModifiedBy>
  <cp:revision>1</cp:revision>
  <dcterms:created xsi:type="dcterms:W3CDTF">2023-08-29T11:26:02Z</dcterms:created>
  <dcterms:modified xsi:type="dcterms:W3CDTF">2023-08-29T11:27:23Z</dcterms:modified>
</cp:coreProperties>
</file>