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31"/>
  </p:notesMasterIdLst>
  <p:handoutMasterIdLst>
    <p:handoutMasterId r:id="rId32"/>
  </p:handoutMasterIdLst>
  <p:sldIdLst>
    <p:sldId id="257" r:id="rId2"/>
    <p:sldId id="259" r:id="rId3"/>
    <p:sldId id="260" r:id="rId4"/>
    <p:sldId id="261" r:id="rId5"/>
    <p:sldId id="366" r:id="rId6"/>
    <p:sldId id="367" r:id="rId7"/>
    <p:sldId id="369" r:id="rId8"/>
    <p:sldId id="370" r:id="rId9"/>
    <p:sldId id="371" r:id="rId10"/>
    <p:sldId id="372" r:id="rId11"/>
    <p:sldId id="373" r:id="rId12"/>
    <p:sldId id="374" r:id="rId13"/>
    <p:sldId id="375" r:id="rId14"/>
    <p:sldId id="376" r:id="rId15"/>
    <p:sldId id="262" r:id="rId16"/>
    <p:sldId id="263" r:id="rId17"/>
    <p:sldId id="401" r:id="rId18"/>
    <p:sldId id="388" r:id="rId19"/>
    <p:sldId id="389" r:id="rId20"/>
    <p:sldId id="390" r:id="rId21"/>
    <p:sldId id="391" r:id="rId22"/>
    <p:sldId id="392" r:id="rId23"/>
    <p:sldId id="393" r:id="rId24"/>
    <p:sldId id="394" r:id="rId25"/>
    <p:sldId id="395" r:id="rId26"/>
    <p:sldId id="396" r:id="rId27"/>
    <p:sldId id="397" r:id="rId28"/>
    <p:sldId id="412" r:id="rId29"/>
    <p:sldId id="402" r:id="rId30"/>
  </p:sldIdLst>
  <p:sldSz cx="12192000" cy="6858000"/>
  <p:notesSz cx="6858000" cy="9144000"/>
  <p:defaultTextStyle>
    <a:defPPr rtl="0">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a — symbol zastępcz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41B49EE-D55C-4AD5-AE6A-B09AB57F7266}" type="datetime1">
              <a:rPr lang="pl-PL" smtClean="0"/>
              <a:t>15.04.2021</a:t>
            </a:fld>
            <a:endParaRPr lang="en-US" dirty="0"/>
          </a:p>
        </p:txBody>
      </p:sp>
      <p:sp>
        <p:nvSpPr>
          <p:cNvPr id="4" name="Stopka — symbol zastępczy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Numer slajdu — symbol zastępczy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3051B73-E311-44BF-8D6D-9137AB9F3DE8}" type="datetime1">
              <a:rPr lang="pl-PL" smtClean="0"/>
              <a:t>15.04.2021</a:t>
            </a:fld>
            <a:endParaRPr lang="en-US"/>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l"/>
              <a:t>Kliknij, aby edytować style wzorca tekstu</a:t>
            </a:r>
            <a:endParaRPr lang="en-US"/>
          </a:p>
          <a:p>
            <a:pPr lvl="1" rtl="0"/>
            <a:r>
              <a:rPr lang="pl"/>
              <a:t>Drugi poziom</a:t>
            </a:r>
          </a:p>
          <a:p>
            <a:pPr lvl="2" rtl="0"/>
            <a:r>
              <a:rPr lang="pl"/>
              <a:t>Trzeci poziom</a:t>
            </a:r>
          </a:p>
          <a:p>
            <a:pPr lvl="3" rtl="0"/>
            <a:r>
              <a:rPr lang="pl"/>
              <a:t>Czwarty poziom</a:t>
            </a:r>
          </a:p>
          <a:p>
            <a:pPr lvl="4" rtl="0"/>
            <a:r>
              <a:rPr lang="pl"/>
              <a:t>Piąty poziom</a:t>
            </a:r>
            <a:endParaRPr lang="en-US"/>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7" name="Prostokąt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ytuł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pl-PL"/>
              <a:t>Kliknij, aby edytować styl</a:t>
            </a:r>
            <a:endParaRPr lang="en-US" dirty="0"/>
          </a:p>
        </p:txBody>
      </p:sp>
      <p:sp>
        <p:nvSpPr>
          <p:cNvPr id="3" name="Podtytuł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l-PL"/>
              <a:t>Kliknij, aby edytować styl wzorca podtytułu</a:t>
            </a:r>
            <a:endParaRPr lang="en-US" dirty="0"/>
          </a:p>
        </p:txBody>
      </p:sp>
      <p:sp>
        <p:nvSpPr>
          <p:cNvPr id="8" name="Data — symbol zastępczy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6A255EE4-F95C-49B3-ACD4-7CA3D00C795E}" type="datetime1">
              <a:rPr lang="pl-PL" smtClean="0"/>
              <a:t>15.04.2021</a:t>
            </a:fld>
            <a:endParaRPr lang="en-US" dirty="0"/>
          </a:p>
        </p:txBody>
      </p:sp>
      <p:sp>
        <p:nvSpPr>
          <p:cNvPr id="9" name="Stopka — symbol zastępczy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Numer slajdu — symbol zastępczy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9" name="Tytuł 1"/>
          <p:cNvSpPr>
            <a:spLocks noGrp="1"/>
          </p:cNvSpPr>
          <p:nvPr>
            <p:ph type="title"/>
          </p:nvPr>
        </p:nvSpPr>
        <p:spPr>
          <a:xfrm>
            <a:off x="581192" y="702156"/>
            <a:ext cx="11029616" cy="1013800"/>
          </a:xfrm>
        </p:spPr>
        <p:txBody>
          <a:bodyPr rtlCol="0"/>
          <a:lstStyle/>
          <a:p>
            <a:pPr rtl="0"/>
            <a:r>
              <a:rPr lang="pl-PL"/>
              <a:t>Kliknij, aby edytować styl</a:t>
            </a:r>
            <a:endParaRPr lang="en-US" dirty="0"/>
          </a:p>
        </p:txBody>
      </p:sp>
      <p:sp>
        <p:nvSpPr>
          <p:cNvPr id="3" name="Tekst pionowy — symbol zastępczy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4" name="Data — symbol zastępczy 3"/>
          <p:cNvSpPr>
            <a:spLocks noGrp="1"/>
          </p:cNvSpPr>
          <p:nvPr>
            <p:ph type="dt" sz="half" idx="10"/>
          </p:nvPr>
        </p:nvSpPr>
        <p:spPr/>
        <p:txBody>
          <a:bodyPr rtlCol="0"/>
          <a:lstStyle/>
          <a:p>
            <a:pPr rtl="0"/>
            <a:fld id="{73F1D04E-0CE8-4348-8D3C-4F97263154FA}" type="datetime1">
              <a:rPr lang="pl-PL" smtClean="0"/>
              <a:t>15.04.2021</a:t>
            </a:fld>
            <a:endParaRPr lang="en-US" dirty="0"/>
          </a:p>
        </p:txBody>
      </p:sp>
      <p:sp>
        <p:nvSpPr>
          <p:cNvPr id="5" name="Stopka — symbol zastępczy 4"/>
          <p:cNvSpPr>
            <a:spLocks noGrp="1"/>
          </p:cNvSpPr>
          <p:nvPr>
            <p:ph type="ftr" sz="quarter" idx="11"/>
          </p:nvPr>
        </p:nvSpPr>
        <p:spPr/>
        <p:txBody>
          <a:bodyPr rtlCol="0"/>
          <a:lstStyle/>
          <a:p>
            <a:pPr rtl="0"/>
            <a:endParaRPr lang="en-US" dirty="0"/>
          </a:p>
        </p:txBody>
      </p:sp>
      <p:sp>
        <p:nvSpPr>
          <p:cNvPr id="6" name="Numer slajdu — symbol zastępczy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ytuł pionowy i tekst">
    <p:spTree>
      <p:nvGrpSpPr>
        <p:cNvPr id="1" name=""/>
        <p:cNvGrpSpPr/>
        <p:nvPr/>
      </p:nvGrpSpPr>
      <p:grpSpPr>
        <a:xfrm>
          <a:off x="0" y="0"/>
          <a:ext cx="0" cy="0"/>
          <a:chOff x="0" y="0"/>
          <a:chExt cx="0" cy="0"/>
        </a:xfrm>
      </p:grpSpPr>
      <p:sp>
        <p:nvSpPr>
          <p:cNvPr id="7" name="Prostokąt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ytuł pionowy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pl-PL"/>
              <a:t>Kliknij, aby edytować styl</a:t>
            </a:r>
            <a:endParaRPr lang="en-US" dirty="0"/>
          </a:p>
        </p:txBody>
      </p:sp>
      <p:sp>
        <p:nvSpPr>
          <p:cNvPr id="3" name="Tekst pionowy — symbol zastępczy 2"/>
          <p:cNvSpPr>
            <a:spLocks noGrp="1"/>
          </p:cNvSpPr>
          <p:nvPr>
            <p:ph type="body" orient="vert" idx="1"/>
          </p:nvPr>
        </p:nvSpPr>
        <p:spPr>
          <a:xfrm>
            <a:off x="774923" y="863600"/>
            <a:ext cx="7161625" cy="4807326"/>
          </a:xfrm>
        </p:spPr>
        <p:txBody>
          <a:bodyPr vert="eaVert" rtlCol="0" anchor="t"/>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8" name="Prostokąt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Prostokąt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Prostokąt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a — symbol zastępczy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199848F2-EC7B-4A2E-A4EA-D56A99AC03B6}" type="datetime1">
              <a:rPr lang="pl-PL" smtClean="0"/>
              <a:t>15.04.2021</a:t>
            </a:fld>
            <a:endParaRPr lang="en-US" dirty="0"/>
          </a:p>
        </p:txBody>
      </p:sp>
      <p:sp>
        <p:nvSpPr>
          <p:cNvPr id="12" name="Stopka — symbol zastępczy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Numer slajdu — symbol zastępczy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a:xfrm>
            <a:off x="581192" y="702156"/>
            <a:ext cx="11029616" cy="1188720"/>
          </a:xfrm>
        </p:spPr>
        <p:txBody>
          <a:bodyPr rtlCol="0"/>
          <a:lstStyle/>
          <a:p>
            <a:pPr rtl="0"/>
            <a:r>
              <a:rPr lang="pl-PL"/>
              <a:t>Kliknij, aby edytować styl</a:t>
            </a:r>
            <a:endParaRPr lang="en-US" dirty="0"/>
          </a:p>
        </p:txBody>
      </p:sp>
      <p:sp>
        <p:nvSpPr>
          <p:cNvPr id="3" name="Zawartość — symbol zastępczy 2"/>
          <p:cNvSpPr>
            <a:spLocks noGrp="1"/>
          </p:cNvSpPr>
          <p:nvPr>
            <p:ph idx="1"/>
          </p:nvPr>
        </p:nvSpPr>
        <p:spPr>
          <a:xfrm>
            <a:off x="581192" y="2340864"/>
            <a:ext cx="11029615" cy="3634486"/>
          </a:xfrm>
        </p:spPr>
        <p:txBody>
          <a:bodyPr rtlCol="0"/>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8" name="Data — symbol zastępczy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4002B9CC-9A39-4A3E-A11C-2AA5A4A43696}" type="datetime1">
              <a:rPr lang="pl-PL" smtClean="0"/>
              <a:t>15.04.2021</a:t>
            </a:fld>
            <a:endParaRPr lang="en-US" dirty="0"/>
          </a:p>
        </p:txBody>
      </p:sp>
      <p:sp>
        <p:nvSpPr>
          <p:cNvPr id="9" name="Stopka — symbol zastępczy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Numer slajdu — symbol zastępczy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8" name="Prostokąt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ytuł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pl-PL"/>
              <a:t>Kliknij, aby edytować styl</a:t>
            </a:r>
            <a:endParaRPr lang="en-US" dirty="0"/>
          </a:p>
        </p:txBody>
      </p:sp>
      <p:sp>
        <p:nvSpPr>
          <p:cNvPr id="3" name="Tekst — symbol zastępczy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l-PL"/>
              <a:t>Kliknij, aby edytować style wzorca tekstu</a:t>
            </a:r>
          </a:p>
        </p:txBody>
      </p:sp>
      <p:sp>
        <p:nvSpPr>
          <p:cNvPr id="7" name="Data — symbol zastępczy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143DF7B8-0E4E-4FC5-86DA-BF07D7501F68}" type="datetime1">
              <a:rPr lang="pl-PL" smtClean="0"/>
              <a:t>15.04.2021</a:t>
            </a:fld>
            <a:endParaRPr lang="en-US" dirty="0"/>
          </a:p>
        </p:txBody>
      </p:sp>
      <p:sp>
        <p:nvSpPr>
          <p:cNvPr id="9" name="Stopka — symbol zastępczy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Numer slajdu — symbol zastępczy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a:xfrm>
            <a:off x="581193" y="729658"/>
            <a:ext cx="11029616" cy="988332"/>
          </a:xfrm>
        </p:spPr>
        <p:txBody>
          <a:bodyPr rtlCol="0"/>
          <a:lstStyle/>
          <a:p>
            <a:pPr rtl="0"/>
            <a:r>
              <a:rPr lang="pl-PL"/>
              <a:t>Kliknij, aby edytować styl</a:t>
            </a:r>
            <a:endParaRPr lang="en-US" dirty="0"/>
          </a:p>
        </p:txBody>
      </p:sp>
      <p:sp>
        <p:nvSpPr>
          <p:cNvPr id="3" name="Zawartość — symbol zastępczy 2"/>
          <p:cNvSpPr>
            <a:spLocks noGrp="1"/>
          </p:cNvSpPr>
          <p:nvPr>
            <p:ph sz="half" idx="1"/>
          </p:nvPr>
        </p:nvSpPr>
        <p:spPr>
          <a:xfrm>
            <a:off x="581193" y="2228003"/>
            <a:ext cx="5194767" cy="3633047"/>
          </a:xfrm>
        </p:spPr>
        <p:txBody>
          <a:bodyPr rtlCol="0">
            <a:normAutofit/>
          </a:body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4" name="Zawartość — symbol zastępczy 3"/>
          <p:cNvSpPr>
            <a:spLocks noGrp="1"/>
          </p:cNvSpPr>
          <p:nvPr>
            <p:ph sz="half" idx="2"/>
          </p:nvPr>
        </p:nvSpPr>
        <p:spPr>
          <a:xfrm>
            <a:off x="6416039" y="2228003"/>
            <a:ext cx="5194769" cy="3633047"/>
          </a:xfrm>
        </p:spPr>
        <p:txBody>
          <a:bodyPr rtlCol="0">
            <a:normAutofit/>
          </a:body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5" name="Data — symbol zastępczy 4"/>
          <p:cNvSpPr>
            <a:spLocks noGrp="1"/>
          </p:cNvSpPr>
          <p:nvPr>
            <p:ph type="dt" sz="half" idx="10"/>
          </p:nvPr>
        </p:nvSpPr>
        <p:spPr/>
        <p:txBody>
          <a:bodyPr rtlCol="0"/>
          <a:lstStyle/>
          <a:p>
            <a:pPr rtl="0"/>
            <a:fld id="{20115373-D71C-43CC-A9B0-C5F5B0EAD476}" type="datetime1">
              <a:rPr lang="pl-PL" smtClean="0"/>
              <a:t>15.04.2021</a:t>
            </a:fld>
            <a:endParaRPr lang="en-US" dirty="0"/>
          </a:p>
        </p:txBody>
      </p:sp>
      <p:sp>
        <p:nvSpPr>
          <p:cNvPr id="6" name="Stopka — symbol zastępczy 5"/>
          <p:cNvSpPr>
            <a:spLocks noGrp="1"/>
          </p:cNvSpPr>
          <p:nvPr>
            <p:ph type="ftr" sz="quarter" idx="11"/>
          </p:nvPr>
        </p:nvSpPr>
        <p:spPr/>
        <p:txBody>
          <a:bodyPr rtlCol="0"/>
          <a:lstStyle/>
          <a:p>
            <a:pPr rtl="0"/>
            <a:endParaRPr lang="en-US" dirty="0"/>
          </a:p>
        </p:txBody>
      </p:sp>
      <p:sp>
        <p:nvSpPr>
          <p:cNvPr id="7" name="Numer slajdu — symbol zastępczy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orównanie">
    <p:spTree>
      <p:nvGrpSpPr>
        <p:cNvPr id="1" name=""/>
        <p:cNvGrpSpPr/>
        <p:nvPr/>
      </p:nvGrpSpPr>
      <p:grpSpPr>
        <a:xfrm>
          <a:off x="0" y="0"/>
          <a:ext cx="0" cy="0"/>
          <a:chOff x="0" y="0"/>
          <a:chExt cx="0" cy="0"/>
        </a:xfrm>
      </p:grpSpPr>
      <p:sp>
        <p:nvSpPr>
          <p:cNvPr id="12" name="Tytuł 1"/>
          <p:cNvSpPr>
            <a:spLocks noGrp="1"/>
          </p:cNvSpPr>
          <p:nvPr>
            <p:ph type="title"/>
          </p:nvPr>
        </p:nvSpPr>
        <p:spPr>
          <a:xfrm>
            <a:off x="581193" y="729658"/>
            <a:ext cx="11029616" cy="988332"/>
          </a:xfrm>
        </p:spPr>
        <p:txBody>
          <a:bodyPr rtlCol="0"/>
          <a:lstStyle/>
          <a:p>
            <a:pPr rtl="0"/>
            <a:r>
              <a:rPr lang="pl-PL"/>
              <a:t>Kliknij, aby edytować styl</a:t>
            </a:r>
            <a:endParaRPr lang="en-US" dirty="0"/>
          </a:p>
        </p:txBody>
      </p:sp>
      <p:sp>
        <p:nvSpPr>
          <p:cNvPr id="3" name="Tekst — symbol zastępczy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a:t>Kliknij, aby edytować style wzorca tekstu</a:t>
            </a:r>
          </a:p>
        </p:txBody>
      </p:sp>
      <p:sp>
        <p:nvSpPr>
          <p:cNvPr id="4" name="Zawartość — symbol zastępczy 3"/>
          <p:cNvSpPr>
            <a:spLocks noGrp="1"/>
          </p:cNvSpPr>
          <p:nvPr>
            <p:ph sz="half" idx="2"/>
          </p:nvPr>
        </p:nvSpPr>
        <p:spPr>
          <a:xfrm>
            <a:off x="581194" y="2926052"/>
            <a:ext cx="5194766" cy="2934999"/>
          </a:xfrm>
        </p:spPr>
        <p:txBody>
          <a:bodyPr rtlCol="0" anchor="t">
            <a:normAutofit/>
          </a:body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5" name="Tekst — symbol zastępczy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pl-PL"/>
              <a:t>Kliknij, aby edytować style wzorca tekstu</a:t>
            </a:r>
          </a:p>
        </p:txBody>
      </p:sp>
      <p:sp>
        <p:nvSpPr>
          <p:cNvPr id="6" name="Zawartość — symbol zastępczy 5"/>
          <p:cNvSpPr>
            <a:spLocks noGrp="1"/>
          </p:cNvSpPr>
          <p:nvPr>
            <p:ph sz="quarter" idx="4"/>
          </p:nvPr>
        </p:nvSpPr>
        <p:spPr>
          <a:xfrm>
            <a:off x="6416037" y="2926052"/>
            <a:ext cx="5194771" cy="2934999"/>
          </a:xfrm>
        </p:spPr>
        <p:txBody>
          <a:bodyPr rtlCol="0" anchor="t">
            <a:normAutofit/>
          </a:body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7" name="Data — symbol zastępczy 6"/>
          <p:cNvSpPr>
            <a:spLocks noGrp="1"/>
          </p:cNvSpPr>
          <p:nvPr>
            <p:ph type="dt" sz="half" idx="10"/>
          </p:nvPr>
        </p:nvSpPr>
        <p:spPr/>
        <p:txBody>
          <a:bodyPr rtlCol="0"/>
          <a:lstStyle/>
          <a:p>
            <a:pPr rtl="0"/>
            <a:fld id="{C24BF620-47B2-4AAA-B965-6575C26AEC58}" type="datetime1">
              <a:rPr lang="pl-PL" smtClean="0"/>
              <a:t>15.04.2021</a:t>
            </a:fld>
            <a:endParaRPr lang="en-US" dirty="0"/>
          </a:p>
        </p:txBody>
      </p:sp>
      <p:sp>
        <p:nvSpPr>
          <p:cNvPr id="8" name="Stopka — symbol zastępczy 7"/>
          <p:cNvSpPr>
            <a:spLocks noGrp="1"/>
          </p:cNvSpPr>
          <p:nvPr>
            <p:ph type="ftr" sz="quarter" idx="11"/>
          </p:nvPr>
        </p:nvSpPr>
        <p:spPr/>
        <p:txBody>
          <a:bodyPr rtlCol="0"/>
          <a:lstStyle/>
          <a:p>
            <a:pPr rtl="0"/>
            <a:endParaRPr lang="en-US" dirty="0"/>
          </a:p>
        </p:txBody>
      </p:sp>
      <p:sp>
        <p:nvSpPr>
          <p:cNvPr id="9" name="Numer slajdu — symbol zastępczy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8" name="Tytuł 1"/>
          <p:cNvSpPr>
            <a:spLocks noGrp="1"/>
          </p:cNvSpPr>
          <p:nvPr>
            <p:ph type="title"/>
          </p:nvPr>
        </p:nvSpPr>
        <p:spPr>
          <a:xfrm>
            <a:off x="575894" y="729658"/>
            <a:ext cx="11029616" cy="988332"/>
          </a:xfrm>
        </p:spPr>
        <p:txBody>
          <a:bodyPr rtlCol="0"/>
          <a:lstStyle/>
          <a:p>
            <a:pPr rtl="0"/>
            <a:r>
              <a:rPr lang="pl-PL"/>
              <a:t>Kliknij, aby edytować styl</a:t>
            </a:r>
            <a:endParaRPr lang="en-US" dirty="0"/>
          </a:p>
        </p:txBody>
      </p:sp>
      <p:sp>
        <p:nvSpPr>
          <p:cNvPr id="3" name="Data — symbol zastępczy 2"/>
          <p:cNvSpPr>
            <a:spLocks noGrp="1"/>
          </p:cNvSpPr>
          <p:nvPr>
            <p:ph type="dt" sz="half" idx="10"/>
          </p:nvPr>
        </p:nvSpPr>
        <p:spPr/>
        <p:txBody>
          <a:bodyPr rtlCol="0"/>
          <a:lstStyle/>
          <a:p>
            <a:pPr rtl="0"/>
            <a:fld id="{98A70DB5-3B74-47E3-90B3-6FF4DAF5961C}" type="datetime1">
              <a:rPr lang="pl-PL" smtClean="0"/>
              <a:t>15.04.2021</a:t>
            </a:fld>
            <a:endParaRPr lang="en-US" dirty="0"/>
          </a:p>
        </p:txBody>
      </p:sp>
      <p:sp>
        <p:nvSpPr>
          <p:cNvPr id="4" name="Stopka — symbol zastępczy 3"/>
          <p:cNvSpPr>
            <a:spLocks noGrp="1"/>
          </p:cNvSpPr>
          <p:nvPr>
            <p:ph type="ftr" sz="quarter" idx="11"/>
          </p:nvPr>
        </p:nvSpPr>
        <p:spPr/>
        <p:txBody>
          <a:bodyPr rtlCol="0"/>
          <a:lstStyle/>
          <a:p>
            <a:pPr rtl="0"/>
            <a:endParaRPr lang="en-US" dirty="0"/>
          </a:p>
        </p:txBody>
      </p:sp>
      <p:sp>
        <p:nvSpPr>
          <p:cNvPr id="5" name="Numer slajdu — symbol zastępczy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a — symbol zastępczy 1"/>
          <p:cNvSpPr>
            <a:spLocks noGrp="1"/>
          </p:cNvSpPr>
          <p:nvPr>
            <p:ph type="dt" sz="half" idx="10"/>
          </p:nvPr>
        </p:nvSpPr>
        <p:spPr/>
        <p:txBody>
          <a:bodyPr rtlCol="0"/>
          <a:lstStyle/>
          <a:p>
            <a:pPr rtl="0"/>
            <a:fld id="{5ECCD3F3-1BA2-48DE-B1B4-BBD3C3E3D436}" type="datetime1">
              <a:rPr lang="pl-PL" smtClean="0"/>
              <a:t>15.04.2021</a:t>
            </a:fld>
            <a:endParaRPr lang="en-US" dirty="0"/>
          </a:p>
        </p:txBody>
      </p:sp>
      <p:sp>
        <p:nvSpPr>
          <p:cNvPr id="3" name="Stopka — symbol zastępczy 2"/>
          <p:cNvSpPr>
            <a:spLocks noGrp="1"/>
          </p:cNvSpPr>
          <p:nvPr>
            <p:ph type="ftr" sz="quarter" idx="11"/>
          </p:nvPr>
        </p:nvSpPr>
        <p:spPr/>
        <p:txBody>
          <a:bodyPr rtlCol="0"/>
          <a:lstStyle/>
          <a:p>
            <a:pPr rtl="0"/>
            <a:endParaRPr lang="en-US" dirty="0"/>
          </a:p>
        </p:txBody>
      </p:sp>
      <p:sp>
        <p:nvSpPr>
          <p:cNvPr id="4" name="Numer slajdu — symbol zastępczy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9" name="Prostokąt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ytuł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pl-PL"/>
              <a:t>Kliknij, aby edytować styl</a:t>
            </a:r>
            <a:endParaRPr lang="en-US" dirty="0"/>
          </a:p>
        </p:txBody>
      </p:sp>
      <p:sp>
        <p:nvSpPr>
          <p:cNvPr id="3" name="Zawartość — symbol zastępczy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4" name="Tekst — symbol zastępczy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a:t>Kliknij, aby edytować style wzorca tekstu</a:t>
            </a:r>
          </a:p>
        </p:txBody>
      </p:sp>
      <p:sp>
        <p:nvSpPr>
          <p:cNvPr id="8" name="Data — symbol zastępczy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5D2385E3-AC97-41FD-8DF3-B71EB60EA90E}" type="datetime1">
              <a:rPr lang="pl-PL" smtClean="0"/>
              <a:t>15.04.2021</a:t>
            </a:fld>
            <a:endParaRPr lang="en-US" dirty="0"/>
          </a:p>
        </p:txBody>
      </p:sp>
      <p:sp>
        <p:nvSpPr>
          <p:cNvPr id="10" name="Stopka — symbol zastępczy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Numer slajdu — symbol zastępczy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pl-PL"/>
              <a:t>Kliknij, aby edytować styl</a:t>
            </a:r>
            <a:endParaRPr lang="en-US" dirty="0"/>
          </a:p>
        </p:txBody>
      </p:sp>
      <p:sp>
        <p:nvSpPr>
          <p:cNvPr id="3" name="Obraz — symbol zastępczy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l-PL"/>
              <a:t>Kliknij ikonę, aby dodać obraz</a:t>
            </a:r>
            <a:endParaRPr lang="en-US" dirty="0"/>
          </a:p>
        </p:txBody>
      </p:sp>
      <p:sp>
        <p:nvSpPr>
          <p:cNvPr id="4" name="Tekst — symbol zastępczy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a:t>Kliknij, aby edytować style wzorca tekstu</a:t>
            </a:r>
          </a:p>
        </p:txBody>
      </p:sp>
      <p:sp>
        <p:nvSpPr>
          <p:cNvPr id="5" name="Data — symbol zastępczy 4"/>
          <p:cNvSpPr>
            <a:spLocks noGrp="1"/>
          </p:cNvSpPr>
          <p:nvPr>
            <p:ph type="dt" sz="half" idx="10"/>
          </p:nvPr>
        </p:nvSpPr>
        <p:spPr/>
        <p:txBody>
          <a:bodyPr rtlCol="0"/>
          <a:lstStyle/>
          <a:p>
            <a:pPr rtl="0"/>
            <a:fld id="{8732DF53-D588-4215-BD5B-BCC4BBD41867}" type="datetime1">
              <a:rPr lang="pl-PL" smtClean="0"/>
              <a:t>15.04.2021</a:t>
            </a:fld>
            <a:endParaRPr lang="en-US" dirty="0"/>
          </a:p>
        </p:txBody>
      </p:sp>
      <p:sp>
        <p:nvSpPr>
          <p:cNvPr id="6" name="Stopka — symbol zastępczy 5"/>
          <p:cNvSpPr>
            <a:spLocks noGrp="1"/>
          </p:cNvSpPr>
          <p:nvPr>
            <p:ph type="ftr" sz="quarter" idx="11"/>
          </p:nvPr>
        </p:nvSpPr>
        <p:spPr/>
        <p:txBody>
          <a:bodyPr rtlCol="0"/>
          <a:lstStyle/>
          <a:p>
            <a:pPr algn="l" rtl="0"/>
            <a:endParaRPr lang="en-US" dirty="0"/>
          </a:p>
        </p:txBody>
      </p:sp>
      <p:sp>
        <p:nvSpPr>
          <p:cNvPr id="7" name="Numer slajdu — symbol zastępczy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ytuł — symbol zastępczy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pl"/>
              <a:t>Kliknij, aby edytować styl wzorca tytułu</a:t>
            </a:r>
            <a:endParaRPr lang="en-US" dirty="0"/>
          </a:p>
        </p:txBody>
      </p:sp>
      <p:sp>
        <p:nvSpPr>
          <p:cNvPr id="3" name="Tekst — symbol zastępczy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pl"/>
              <a:t>Kliknij, aby edytować style wzorca tekstu</a:t>
            </a:r>
          </a:p>
          <a:p>
            <a:pPr lvl="1" rtl="0"/>
            <a:r>
              <a:rPr lang="pl"/>
              <a:t>Drugi poziom</a:t>
            </a:r>
          </a:p>
          <a:p>
            <a:pPr lvl="2" rtl="0"/>
            <a:r>
              <a:rPr lang="pl"/>
              <a:t>Trzeci poziom</a:t>
            </a:r>
          </a:p>
          <a:p>
            <a:pPr lvl="3" rtl="0"/>
            <a:r>
              <a:rPr lang="pl"/>
              <a:t>Czwarty poziom</a:t>
            </a:r>
          </a:p>
          <a:p>
            <a:pPr lvl="4" rtl="0"/>
            <a:r>
              <a:rPr lang="pl"/>
              <a:t>Piąty poziom</a:t>
            </a:r>
            <a:endParaRPr lang="en-US" dirty="0"/>
          </a:p>
        </p:txBody>
      </p:sp>
      <p:sp>
        <p:nvSpPr>
          <p:cNvPr id="4" name="Data — symbol zastępczy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161BBFD0-E849-4FC2-BFF9-605B90695325}" type="datetime1">
              <a:rPr lang="pl-PL" smtClean="0"/>
              <a:t>15.04.2021</a:t>
            </a:fld>
            <a:endParaRPr lang="en-US" dirty="0"/>
          </a:p>
        </p:txBody>
      </p:sp>
      <p:sp>
        <p:nvSpPr>
          <p:cNvPr id="5" name="Stopka — symbol zastępczy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Numer slajdu — symbol zastępczy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a:t>
            </a:fld>
            <a:endParaRPr lang="en-US" dirty="0"/>
          </a:p>
        </p:txBody>
      </p:sp>
      <p:sp>
        <p:nvSpPr>
          <p:cNvPr id="9" name="Prostokąt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Prostokąt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Prostokąt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2" name="Obraz 11" descr="FE_POWER_poziom_pl-1_rgb">
            <a:extLst>
              <a:ext uri="{FF2B5EF4-FFF2-40B4-BE49-F238E27FC236}">
                <a16:creationId xmlns:a16="http://schemas.microsoft.com/office/drawing/2014/main" id="{297F5173-0E6E-44BA-BFA4-EF21A3440C5C}"/>
              </a:ext>
            </a:extLst>
          </p:cNvPr>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3377391" y="6052439"/>
            <a:ext cx="5753100" cy="742950"/>
          </a:xfrm>
          <a:prstGeom prst="rect">
            <a:avLst/>
          </a:prstGeom>
          <a:noFill/>
          <a:ln>
            <a:noFill/>
          </a:ln>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Prostokąt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ytuł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r>
              <a:rPr lang="pl-PL" dirty="0"/>
              <a:t>Programowanie w języku </a:t>
            </a:r>
            <a:r>
              <a:rPr lang="pl-PL" dirty="0" err="1"/>
              <a:t>Python</a:t>
            </a:r>
            <a:r>
              <a:rPr lang="pl-PL" dirty="0"/>
              <a:t>  - wykład 2</a:t>
            </a:r>
            <a:endParaRPr lang="pl" dirty="0"/>
          </a:p>
        </p:txBody>
      </p:sp>
      <p:sp>
        <p:nvSpPr>
          <p:cNvPr id="3" name="Podtytuł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pl-PL" dirty="0"/>
              <a:t>D</a:t>
            </a:r>
            <a:r>
              <a:rPr lang="pl" dirty="0"/>
              <a:t>r inż. M</a:t>
            </a:r>
            <a:r>
              <a:rPr lang="pl-PL" dirty="0"/>
              <a:t>a</a:t>
            </a:r>
            <a:r>
              <a:rPr lang="pl" dirty="0"/>
              <a:t>rcin Albiniak</a:t>
            </a:r>
          </a:p>
        </p:txBody>
      </p:sp>
      <p:sp>
        <p:nvSpPr>
          <p:cNvPr id="20" name="Prostokąt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Prostokąt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Prostokąt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Obraz 5" descr="Zbliżenie logo&#10;&#10;Automatycznie generowany opis">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pic>
        <p:nvPicPr>
          <p:cNvPr id="9" name="Picture 5">
            <a:extLst>
              <a:ext uri="{FF2B5EF4-FFF2-40B4-BE49-F238E27FC236}">
                <a16:creationId xmlns:a16="http://schemas.microsoft.com/office/drawing/2014/main" id="{AB529187-6F00-9646-A041-39FEC9D80458}"/>
              </a:ext>
            </a:extLst>
          </p:cNvPr>
          <p:cNvPicPr>
            <a:picLocks noChangeAspect="1"/>
          </p:cNvPicPr>
          <p:nvPr/>
        </p:nvPicPr>
        <p:blipFill>
          <a:blip r:embed="rId3"/>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l"/>
            <a:r>
              <a:rPr lang="pl-PL" altLang="pl-PL" sz="3200"/>
              <a:t>Dziedziczenie:</a:t>
            </a:r>
          </a:p>
        </p:txBody>
      </p:sp>
      <p:sp>
        <p:nvSpPr>
          <p:cNvPr id="25603" name="Rectangle 3"/>
          <p:cNvSpPr>
            <a:spLocks noGrp="1" noChangeArrowheads="1"/>
          </p:cNvSpPr>
          <p:nvPr>
            <p:ph type="body" idx="1"/>
          </p:nvPr>
        </p:nvSpPr>
        <p:spPr/>
        <p:txBody>
          <a:bodyPr/>
          <a:lstStyle/>
          <a:p>
            <a:pPr>
              <a:buFontTx/>
              <a:buNone/>
            </a:pPr>
            <a:r>
              <a:rPr lang="pl-PL" altLang="pl-PL" sz="1800"/>
              <a:t>class DerivedClassName(BaseClassName): </a:t>
            </a:r>
          </a:p>
          <a:p>
            <a:pPr>
              <a:buFontTx/>
              <a:buNone/>
            </a:pPr>
            <a:r>
              <a:rPr lang="pl-PL" altLang="pl-PL" sz="1800"/>
              <a:t>	&lt;statements&gt; </a:t>
            </a:r>
          </a:p>
          <a:p>
            <a:pPr>
              <a:buFontTx/>
              <a:buNone/>
            </a:pPr>
            <a:endParaRPr lang="pl-PL" altLang="pl-PL" sz="1800"/>
          </a:p>
          <a:p>
            <a:r>
              <a:rPr lang="pl-PL" altLang="pl-PL" sz="1800"/>
              <a:t>Wszystkie metody i atrybuty są wirtualne.</a:t>
            </a:r>
          </a:p>
          <a:p>
            <a:r>
              <a:rPr lang="pl-PL" altLang="pl-PL" sz="1800"/>
              <a:t>Przy odwołaniu do metody lub atrybutu klasy przeszukiwane są w dół </a:t>
            </a:r>
            <a:br>
              <a:rPr lang="pl-PL" altLang="pl-PL" sz="1800"/>
            </a:br>
            <a:r>
              <a:rPr lang="pl-PL" altLang="pl-PL" sz="1800"/>
              <a:t>( w sensie hierarchii klas) w poszukiwaniu definicji.</a:t>
            </a:r>
          </a:p>
        </p:txBody>
      </p:sp>
      <p:pic>
        <p:nvPicPr>
          <p:cNvPr id="4" name="Picture 5">
            <a:extLst>
              <a:ext uri="{FF2B5EF4-FFF2-40B4-BE49-F238E27FC236}">
                <a16:creationId xmlns:a16="http://schemas.microsoft.com/office/drawing/2014/main" id="{D074707C-719D-C248-B949-F16FF8EFAEED}"/>
              </a:ext>
            </a:extLst>
          </p:cNvPr>
          <p:cNvPicPr>
            <a:picLocks noChangeAspect="1"/>
          </p:cNvPicPr>
          <p:nvPr/>
        </p:nvPicPr>
        <p:blipFill>
          <a:blip r:embed="rId2"/>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4160159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l"/>
            <a:r>
              <a:rPr lang="pl-PL" altLang="pl-PL" sz="3200"/>
              <a:t>Wielodziedziczenie:</a:t>
            </a:r>
          </a:p>
        </p:txBody>
      </p:sp>
      <p:sp>
        <p:nvSpPr>
          <p:cNvPr id="26627" name="Rectangle 3"/>
          <p:cNvSpPr>
            <a:spLocks noGrp="1" noChangeArrowheads="1"/>
          </p:cNvSpPr>
          <p:nvPr>
            <p:ph type="body" idx="1"/>
          </p:nvPr>
        </p:nvSpPr>
        <p:spPr/>
        <p:txBody>
          <a:bodyPr/>
          <a:lstStyle/>
          <a:p>
            <a:pPr>
              <a:buFontTx/>
              <a:buNone/>
            </a:pPr>
            <a:r>
              <a:rPr lang="pl-PL" altLang="pl-PL" sz="1800"/>
              <a:t>class DerivedClassName(Base1, Base2, Base3): </a:t>
            </a:r>
          </a:p>
          <a:p>
            <a:pPr>
              <a:buFontTx/>
              <a:buNone/>
            </a:pPr>
            <a:r>
              <a:rPr lang="pl-PL" altLang="pl-PL" sz="1800"/>
              <a:t>	&lt;statement-1&gt; </a:t>
            </a:r>
          </a:p>
          <a:p>
            <a:pPr>
              <a:buFontTx/>
              <a:buNone/>
            </a:pPr>
            <a:r>
              <a:rPr lang="pl-PL" altLang="pl-PL" sz="1800"/>
              <a:t>	. . . </a:t>
            </a:r>
          </a:p>
          <a:p>
            <a:pPr>
              <a:buFontTx/>
              <a:buNone/>
            </a:pPr>
            <a:r>
              <a:rPr lang="pl-PL" altLang="pl-PL" sz="1800"/>
              <a:t>	&lt;statement-N&gt; </a:t>
            </a:r>
          </a:p>
          <a:p>
            <a:pPr>
              <a:buFontTx/>
              <a:buNone/>
            </a:pPr>
            <a:endParaRPr lang="pl-PL" altLang="pl-PL" sz="1800"/>
          </a:p>
          <a:p>
            <a:r>
              <a:rPr lang="pl-PL" altLang="pl-PL" sz="1800"/>
              <a:t>Jedyna zmiana: jeśli nazwa nie zostanie znaleziona w danej klasie, to przeszukiwanie w klasach macierzystych odbywa się:</a:t>
            </a:r>
          </a:p>
          <a:p>
            <a:pPr lvl="1"/>
            <a:r>
              <a:rPr lang="pl-PL" altLang="pl-PL" sz="1600" b="1"/>
              <a:t>w głąb i od lewej do prawej. </a:t>
            </a:r>
            <a:r>
              <a:rPr lang="pl-PL" altLang="pl-PL" sz="1600"/>
              <a:t>(w sensie tekstowym definicji)</a:t>
            </a:r>
            <a:endParaRPr lang="pl-PL" altLang="pl-PL" sz="1600" b="1"/>
          </a:p>
        </p:txBody>
      </p:sp>
      <p:pic>
        <p:nvPicPr>
          <p:cNvPr id="4" name="Picture 5">
            <a:extLst>
              <a:ext uri="{FF2B5EF4-FFF2-40B4-BE49-F238E27FC236}">
                <a16:creationId xmlns:a16="http://schemas.microsoft.com/office/drawing/2014/main" id="{E53E9A29-8F12-8A41-8672-B074B0EF7AAE}"/>
              </a:ext>
            </a:extLst>
          </p:cNvPr>
          <p:cNvPicPr>
            <a:picLocks noChangeAspect="1"/>
          </p:cNvPicPr>
          <p:nvPr/>
        </p:nvPicPr>
        <p:blipFill>
          <a:blip r:embed="rId2"/>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1079906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l"/>
            <a:r>
              <a:rPr lang="pl-PL" altLang="pl-PL" sz="3200"/>
              <a:t>Wielodziedziczenie: przykład</a:t>
            </a:r>
          </a:p>
        </p:txBody>
      </p:sp>
      <p:sp>
        <p:nvSpPr>
          <p:cNvPr id="27651" name="Rectangle 3"/>
          <p:cNvSpPr>
            <a:spLocks noGrp="1" noChangeArrowheads="1"/>
          </p:cNvSpPr>
          <p:nvPr>
            <p:ph type="body" idx="1"/>
          </p:nvPr>
        </p:nvSpPr>
        <p:spPr/>
        <p:txBody>
          <a:bodyPr>
            <a:normAutofit fontScale="70000" lnSpcReduction="20000"/>
          </a:bodyPr>
          <a:lstStyle/>
          <a:p>
            <a:pPr>
              <a:lnSpc>
                <a:spcPct val="80000"/>
              </a:lnSpc>
              <a:buFontTx/>
              <a:buNone/>
            </a:pPr>
            <a:r>
              <a:rPr lang="pl-PL" altLang="pl-PL" sz="1800"/>
              <a:t>class A:</a:t>
            </a:r>
          </a:p>
          <a:p>
            <a:pPr>
              <a:lnSpc>
                <a:spcPct val="80000"/>
              </a:lnSpc>
              <a:buFontTx/>
              <a:buNone/>
            </a:pPr>
            <a:r>
              <a:rPr lang="pl-PL" altLang="pl-PL" sz="1800"/>
              <a:t>	napis = "Jestem z klasy A"</a:t>
            </a:r>
          </a:p>
          <a:p>
            <a:pPr>
              <a:lnSpc>
                <a:spcPct val="80000"/>
              </a:lnSpc>
              <a:buFontTx/>
              <a:buNone/>
            </a:pPr>
            <a:endParaRPr lang="pl-PL" altLang="pl-PL" sz="1800"/>
          </a:p>
          <a:p>
            <a:pPr>
              <a:lnSpc>
                <a:spcPct val="80000"/>
              </a:lnSpc>
              <a:buFontTx/>
              <a:buNone/>
            </a:pPr>
            <a:r>
              <a:rPr lang="pl-PL" altLang="pl-PL" sz="1800"/>
              <a:t>class B:</a:t>
            </a:r>
          </a:p>
          <a:p>
            <a:pPr>
              <a:lnSpc>
                <a:spcPct val="80000"/>
              </a:lnSpc>
              <a:buFontTx/>
              <a:buNone/>
            </a:pPr>
            <a:r>
              <a:rPr lang="pl-PL" altLang="pl-PL" sz="1800"/>
              <a:t>	napis = "Jestem z klasy B"</a:t>
            </a:r>
          </a:p>
          <a:p>
            <a:pPr>
              <a:lnSpc>
                <a:spcPct val="80000"/>
              </a:lnSpc>
              <a:buFontTx/>
              <a:buNone/>
            </a:pPr>
            <a:endParaRPr lang="pl-PL" altLang="pl-PL" sz="1800"/>
          </a:p>
          <a:p>
            <a:pPr>
              <a:lnSpc>
                <a:spcPct val="80000"/>
              </a:lnSpc>
              <a:buFontTx/>
              <a:buNone/>
            </a:pPr>
            <a:r>
              <a:rPr lang="pl-PL" altLang="pl-PL" sz="1800"/>
              <a:t>class P(A,B):</a:t>
            </a:r>
          </a:p>
          <a:p>
            <a:pPr>
              <a:lnSpc>
                <a:spcPct val="80000"/>
              </a:lnSpc>
              <a:buFontTx/>
              <a:buNone/>
            </a:pPr>
            <a:r>
              <a:rPr lang="pl-PL" altLang="pl-PL" sz="1800"/>
              <a:t>	def druk(self):</a:t>
            </a:r>
          </a:p>
          <a:p>
            <a:pPr>
              <a:lnSpc>
                <a:spcPct val="80000"/>
              </a:lnSpc>
              <a:buFontTx/>
              <a:buNone/>
            </a:pPr>
            <a:r>
              <a:rPr lang="pl-PL" altLang="pl-PL" sz="1800"/>
              <a:t>		print self.napis</a:t>
            </a:r>
          </a:p>
          <a:p>
            <a:pPr>
              <a:lnSpc>
                <a:spcPct val="80000"/>
              </a:lnSpc>
              <a:buFontTx/>
              <a:buNone/>
            </a:pPr>
            <a:endParaRPr lang="pl-PL" altLang="pl-PL" sz="1800"/>
          </a:p>
          <a:p>
            <a:pPr>
              <a:lnSpc>
                <a:spcPct val="80000"/>
              </a:lnSpc>
              <a:buFontTx/>
              <a:buNone/>
            </a:pPr>
            <a:r>
              <a:rPr lang="pl-PL" altLang="pl-PL" sz="1800"/>
              <a:t>c = P()</a:t>
            </a:r>
          </a:p>
          <a:p>
            <a:pPr>
              <a:lnSpc>
                <a:spcPct val="80000"/>
              </a:lnSpc>
              <a:buFontTx/>
              <a:buNone/>
            </a:pPr>
            <a:r>
              <a:rPr lang="pl-PL" altLang="pl-PL" sz="1800"/>
              <a:t>c.druk()</a:t>
            </a:r>
          </a:p>
          <a:p>
            <a:pPr>
              <a:lnSpc>
                <a:spcPct val="80000"/>
              </a:lnSpc>
              <a:buFontTx/>
              <a:buNone/>
            </a:pPr>
            <a:endParaRPr lang="pl-PL" altLang="pl-PL" sz="1800"/>
          </a:p>
          <a:p>
            <a:pPr>
              <a:lnSpc>
                <a:spcPct val="80000"/>
              </a:lnSpc>
              <a:buFontTx/>
              <a:buNone/>
            </a:pPr>
            <a:r>
              <a:rPr lang="pl-PL" altLang="pl-PL" sz="1800"/>
              <a:t>Wynik:</a:t>
            </a:r>
          </a:p>
          <a:p>
            <a:pPr>
              <a:lnSpc>
                <a:spcPct val="80000"/>
              </a:lnSpc>
              <a:buFontTx/>
              <a:buNone/>
            </a:pPr>
            <a:r>
              <a:rPr lang="pl-PL" altLang="pl-PL" sz="1800">
                <a:solidFill>
                  <a:srgbClr val="33CC33"/>
                </a:solidFill>
              </a:rPr>
              <a:t>Jestem z klasy A</a:t>
            </a:r>
          </a:p>
        </p:txBody>
      </p:sp>
      <p:sp>
        <p:nvSpPr>
          <p:cNvPr id="27654" name="Text Box 6"/>
          <p:cNvSpPr txBox="1">
            <a:spLocks noChangeArrowheads="1"/>
          </p:cNvSpPr>
          <p:nvPr/>
        </p:nvSpPr>
        <p:spPr bwMode="auto">
          <a:xfrm>
            <a:off x="6527801" y="3213100"/>
            <a:ext cx="352742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pl-PL" altLang="pl-PL" b="1"/>
              <a:t>class</a:t>
            </a:r>
            <a:r>
              <a:rPr lang="pl-PL" altLang="pl-PL"/>
              <a:t> P(B,A):</a:t>
            </a:r>
          </a:p>
          <a:p>
            <a:r>
              <a:rPr lang="pl-PL" altLang="pl-PL" b="1"/>
              <a:t>	def</a:t>
            </a:r>
            <a:r>
              <a:rPr lang="pl-PL" altLang="pl-PL"/>
              <a:t> druk(self):</a:t>
            </a:r>
          </a:p>
          <a:p>
            <a:r>
              <a:rPr lang="pl-PL" altLang="pl-PL"/>
              <a:t>		print self.napis</a:t>
            </a:r>
          </a:p>
          <a:p>
            <a:endParaRPr lang="pl-PL" altLang="pl-PL"/>
          </a:p>
          <a:p>
            <a:r>
              <a:rPr lang="pl-PL" altLang="pl-PL"/>
              <a:t>c = P()</a:t>
            </a:r>
          </a:p>
          <a:p>
            <a:r>
              <a:rPr lang="pl-PL" altLang="pl-PL"/>
              <a:t>c.druk()</a:t>
            </a:r>
          </a:p>
          <a:p>
            <a:endParaRPr lang="pl-PL" altLang="pl-PL"/>
          </a:p>
          <a:p>
            <a:r>
              <a:rPr lang="pl-PL" altLang="pl-PL"/>
              <a:t>Wynik:</a:t>
            </a:r>
          </a:p>
          <a:p>
            <a:r>
              <a:rPr lang="pl-PL" altLang="pl-PL">
                <a:solidFill>
                  <a:srgbClr val="33CC33"/>
                </a:solidFill>
              </a:rPr>
              <a:t>Jestem z klasy B</a:t>
            </a:r>
          </a:p>
        </p:txBody>
      </p:sp>
      <p:sp>
        <p:nvSpPr>
          <p:cNvPr id="27655" name="Line 7"/>
          <p:cNvSpPr>
            <a:spLocks noChangeShapeType="1"/>
          </p:cNvSpPr>
          <p:nvPr/>
        </p:nvSpPr>
        <p:spPr bwMode="auto">
          <a:xfrm>
            <a:off x="2063752" y="2997200"/>
            <a:ext cx="83534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7656" name="Line 8"/>
          <p:cNvSpPr>
            <a:spLocks noChangeShapeType="1"/>
          </p:cNvSpPr>
          <p:nvPr/>
        </p:nvSpPr>
        <p:spPr bwMode="auto">
          <a:xfrm>
            <a:off x="6096000" y="2997200"/>
            <a:ext cx="0" cy="2808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7657" name="Line 9"/>
          <p:cNvSpPr>
            <a:spLocks noChangeShapeType="1"/>
          </p:cNvSpPr>
          <p:nvPr/>
        </p:nvSpPr>
        <p:spPr bwMode="auto">
          <a:xfrm>
            <a:off x="1919289" y="5084763"/>
            <a:ext cx="84248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pic>
        <p:nvPicPr>
          <p:cNvPr id="8" name="Picture 5">
            <a:extLst>
              <a:ext uri="{FF2B5EF4-FFF2-40B4-BE49-F238E27FC236}">
                <a16:creationId xmlns:a16="http://schemas.microsoft.com/office/drawing/2014/main" id="{A8EA8EB8-61DC-1043-814D-2B1B6314D6CF}"/>
              </a:ext>
            </a:extLst>
          </p:cNvPr>
          <p:cNvPicPr>
            <a:picLocks noChangeAspect="1"/>
          </p:cNvPicPr>
          <p:nvPr/>
        </p:nvPicPr>
        <p:blipFill>
          <a:blip r:embed="rId2"/>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231388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l"/>
            <a:r>
              <a:rPr lang="pl-PL" altLang="pl-PL" sz="3200"/>
              <a:t>Widoczność zmiennych:</a:t>
            </a:r>
          </a:p>
        </p:txBody>
      </p:sp>
      <p:sp>
        <p:nvSpPr>
          <p:cNvPr id="28675" name="Rectangle 3"/>
          <p:cNvSpPr>
            <a:spLocks noGrp="1" noChangeArrowheads="1"/>
          </p:cNvSpPr>
          <p:nvPr>
            <p:ph type="body" idx="1"/>
          </p:nvPr>
        </p:nvSpPr>
        <p:spPr/>
        <p:txBody>
          <a:bodyPr>
            <a:normAutofit fontScale="92500" lnSpcReduction="20000"/>
          </a:bodyPr>
          <a:lstStyle/>
          <a:p>
            <a:pPr>
              <a:lnSpc>
                <a:spcPct val="90000"/>
              </a:lnSpc>
            </a:pPr>
            <a:r>
              <a:rPr lang="pl-PL" altLang="pl-PL" sz="1800" dirty="0"/>
              <a:t>Wszystkie zmienne są </a:t>
            </a:r>
            <a:r>
              <a:rPr lang="pl-PL" altLang="pl-PL" sz="1800" u="sng" dirty="0"/>
              <a:t>publiczne</a:t>
            </a:r>
          </a:p>
          <a:p>
            <a:pPr>
              <a:lnSpc>
                <a:spcPct val="90000"/>
              </a:lnSpc>
            </a:pPr>
            <a:r>
              <a:rPr lang="pl-PL" altLang="pl-PL" sz="1800" dirty="0"/>
              <a:t>Zmienne prywatne na podstawie konwencji zapisuje się w postaci: __zmienna  - w trakcie wykonania zmienne o nazwach tej postaci zamieniane są na: _</a:t>
            </a:r>
            <a:r>
              <a:rPr lang="pl-PL" altLang="pl-PL" sz="1800" dirty="0" err="1"/>
              <a:t>nazwaklasy</a:t>
            </a:r>
            <a:r>
              <a:rPr lang="pl-PL" altLang="pl-PL" sz="1800" dirty="0"/>
              <a:t>__zmienna co ma na celu „ukrycie” ich przed wołaniem z zewnątrz. Jest to jedynie utrudnienie pomyłkowej zmiany wartości zmiennej w obiekcie. Fizycznie nadal możemy się dostać do tej zmiennej; w programie:</a:t>
            </a:r>
          </a:p>
          <a:p>
            <a:pPr>
              <a:lnSpc>
                <a:spcPct val="90000"/>
              </a:lnSpc>
              <a:buFontTx/>
              <a:buNone/>
            </a:pPr>
            <a:r>
              <a:rPr lang="pl-PL" altLang="pl-PL" sz="1800" dirty="0">
                <a:latin typeface="Courier New" panose="02070309020205020404" pitchFamily="49" charset="0"/>
              </a:rPr>
              <a:t>	</a:t>
            </a:r>
            <a:r>
              <a:rPr lang="en-US" altLang="pl-PL" sz="1800" dirty="0">
                <a:latin typeface="Courier New" panose="02070309020205020404" pitchFamily="49" charset="0"/>
              </a:rPr>
              <a:t>class P():</a:t>
            </a:r>
          </a:p>
          <a:p>
            <a:pPr>
              <a:lnSpc>
                <a:spcPct val="90000"/>
              </a:lnSpc>
              <a:buFontTx/>
              <a:buNone/>
            </a:pPr>
            <a:r>
              <a:rPr lang="en-US" altLang="pl-PL" sz="1800" dirty="0">
                <a:latin typeface="Courier New" panose="02070309020205020404" pitchFamily="49" charset="0"/>
              </a:rPr>
              <a:t>	</a:t>
            </a:r>
            <a:r>
              <a:rPr lang="pl-PL" altLang="pl-PL" sz="1800" dirty="0">
                <a:latin typeface="Courier New" panose="02070309020205020404" pitchFamily="49" charset="0"/>
              </a:rPr>
              <a:t>	</a:t>
            </a:r>
            <a:r>
              <a:rPr lang="en-US" altLang="pl-PL" sz="1800" dirty="0">
                <a:latin typeface="Courier New" panose="02070309020205020404" pitchFamily="49" charset="0"/>
              </a:rPr>
              <a:t>__cos = "</a:t>
            </a:r>
            <a:r>
              <a:rPr lang="pl-PL" altLang="pl-PL" sz="1800" dirty="0">
                <a:latin typeface="Courier New" panose="02070309020205020404" pitchFamily="49" charset="0"/>
              </a:rPr>
              <a:t>napis</a:t>
            </a:r>
            <a:r>
              <a:rPr lang="en-US" altLang="pl-PL" sz="1800" dirty="0">
                <a:latin typeface="Courier New" panose="02070309020205020404" pitchFamily="49" charset="0"/>
              </a:rPr>
              <a:t>"</a:t>
            </a:r>
          </a:p>
          <a:p>
            <a:pPr>
              <a:lnSpc>
                <a:spcPct val="90000"/>
              </a:lnSpc>
              <a:buFontTx/>
              <a:buNone/>
            </a:pPr>
            <a:endParaRPr lang="en-US" altLang="pl-PL" sz="1800" dirty="0">
              <a:latin typeface="Courier New" panose="02070309020205020404" pitchFamily="49" charset="0"/>
            </a:endParaRPr>
          </a:p>
          <a:p>
            <a:pPr>
              <a:lnSpc>
                <a:spcPct val="90000"/>
              </a:lnSpc>
              <a:buFontTx/>
              <a:buNone/>
            </a:pPr>
            <a:r>
              <a:rPr lang="pl-PL" altLang="pl-PL" sz="1800" dirty="0">
                <a:latin typeface="Courier New" panose="02070309020205020404" pitchFamily="49" charset="0"/>
              </a:rPr>
              <a:t>	</a:t>
            </a:r>
            <a:r>
              <a:rPr lang="en-US" altLang="pl-PL" sz="1800" dirty="0">
                <a:latin typeface="Courier New" panose="02070309020205020404" pitchFamily="49" charset="0"/>
              </a:rPr>
              <a:t>c = P()</a:t>
            </a:r>
            <a:endParaRPr lang="pl-PL" altLang="pl-PL" sz="1800" dirty="0">
              <a:latin typeface="Courier New" panose="02070309020205020404" pitchFamily="49" charset="0"/>
            </a:endParaRPr>
          </a:p>
          <a:p>
            <a:pPr>
              <a:lnSpc>
                <a:spcPct val="90000"/>
              </a:lnSpc>
              <a:buFontTx/>
              <a:buNone/>
            </a:pPr>
            <a:r>
              <a:rPr lang="pl-PL" altLang="pl-PL" sz="1800" dirty="0">
                <a:latin typeface="Courier New" panose="02070309020205020404" pitchFamily="49" charset="0"/>
              </a:rPr>
              <a:t>	</a:t>
            </a:r>
            <a:r>
              <a:rPr lang="pl-PL" altLang="pl-PL" sz="1800" dirty="0"/>
              <a:t>Wykonanie:</a:t>
            </a:r>
          </a:p>
          <a:p>
            <a:pPr>
              <a:lnSpc>
                <a:spcPct val="90000"/>
              </a:lnSpc>
              <a:buFontTx/>
              <a:buNone/>
            </a:pPr>
            <a:r>
              <a:rPr lang="pl-PL" altLang="pl-PL" sz="1800" dirty="0">
                <a:latin typeface="Courier New" panose="02070309020205020404" pitchFamily="49" charset="0"/>
              </a:rPr>
              <a:t>		</a:t>
            </a:r>
            <a:r>
              <a:rPr lang="pl-PL" altLang="pl-PL" sz="1800" dirty="0" err="1">
                <a:latin typeface="Courier New" panose="02070309020205020404" pitchFamily="49" charset="0"/>
              </a:rPr>
              <a:t>print</a:t>
            </a:r>
            <a:r>
              <a:rPr lang="pl-PL" altLang="pl-PL" sz="1800" dirty="0">
                <a:latin typeface="Courier New" panose="02070309020205020404" pitchFamily="49" charset="0"/>
              </a:rPr>
              <a:t>.__cos </a:t>
            </a:r>
            <a:r>
              <a:rPr lang="pl-PL" altLang="pl-PL" sz="1800" dirty="0"/>
              <a:t>spowoduje błąd</a:t>
            </a:r>
          </a:p>
          <a:p>
            <a:pPr>
              <a:lnSpc>
                <a:spcPct val="90000"/>
              </a:lnSpc>
              <a:buFontTx/>
              <a:buNone/>
            </a:pPr>
            <a:r>
              <a:rPr lang="pl-PL" altLang="pl-PL" sz="1800" dirty="0">
                <a:latin typeface="Courier New" panose="02070309020205020404" pitchFamily="49" charset="0"/>
              </a:rPr>
              <a:t>		</a:t>
            </a:r>
            <a:r>
              <a:rPr lang="pl-PL" altLang="pl-PL" sz="1800" dirty="0" err="1">
                <a:latin typeface="Courier New" panose="02070309020205020404" pitchFamily="49" charset="0"/>
              </a:rPr>
              <a:t>print</a:t>
            </a:r>
            <a:r>
              <a:rPr lang="pl-PL" altLang="pl-PL" sz="1800" dirty="0">
                <a:latin typeface="Courier New" panose="02070309020205020404" pitchFamily="49" charset="0"/>
              </a:rPr>
              <a:t>._</a:t>
            </a:r>
            <a:r>
              <a:rPr lang="pl-PL" altLang="pl-PL" sz="1800" dirty="0" err="1">
                <a:latin typeface="Courier New" panose="02070309020205020404" pitchFamily="49" charset="0"/>
              </a:rPr>
              <a:t>p__cos</a:t>
            </a:r>
            <a:r>
              <a:rPr lang="pl-PL" altLang="pl-PL" sz="1800" dirty="0">
                <a:latin typeface="Courier New" panose="02070309020205020404" pitchFamily="49" charset="0"/>
              </a:rPr>
              <a:t> </a:t>
            </a:r>
            <a:r>
              <a:rPr lang="pl-PL" altLang="pl-PL" sz="1800" dirty="0"/>
              <a:t>wypisze:</a:t>
            </a:r>
            <a:r>
              <a:rPr lang="pl-PL" altLang="pl-PL" sz="1800" dirty="0">
                <a:latin typeface="Courier New" panose="02070309020205020404" pitchFamily="49" charset="0"/>
              </a:rPr>
              <a:t> napis</a:t>
            </a:r>
            <a:endParaRPr lang="en-US" altLang="pl-PL" sz="1800" dirty="0">
              <a:latin typeface="Courier New" panose="02070309020205020404" pitchFamily="49" charset="0"/>
            </a:endParaRPr>
          </a:p>
          <a:p>
            <a:pPr>
              <a:lnSpc>
                <a:spcPct val="90000"/>
              </a:lnSpc>
              <a:buFontTx/>
              <a:buNone/>
            </a:pPr>
            <a:r>
              <a:rPr lang="pl-PL" altLang="pl-PL" sz="1800" dirty="0"/>
              <a:t>	</a:t>
            </a:r>
          </a:p>
        </p:txBody>
      </p:sp>
      <p:pic>
        <p:nvPicPr>
          <p:cNvPr id="4" name="Picture 5">
            <a:extLst>
              <a:ext uri="{FF2B5EF4-FFF2-40B4-BE49-F238E27FC236}">
                <a16:creationId xmlns:a16="http://schemas.microsoft.com/office/drawing/2014/main" id="{31503FDC-FF19-8A47-AFD7-41E8096F2B04}"/>
              </a:ext>
            </a:extLst>
          </p:cNvPr>
          <p:cNvPicPr>
            <a:picLocks noChangeAspect="1"/>
          </p:cNvPicPr>
          <p:nvPr/>
        </p:nvPicPr>
        <p:blipFill>
          <a:blip r:embed="rId2"/>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3027110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a:r>
              <a:rPr lang="pl-PL" altLang="pl-PL" sz="3200"/>
              <a:t>Ciekawostki: „rekordy”</a:t>
            </a:r>
          </a:p>
        </p:txBody>
      </p:sp>
      <p:sp>
        <p:nvSpPr>
          <p:cNvPr id="29699" name="Rectangle 3"/>
          <p:cNvSpPr>
            <a:spLocks noGrp="1" noChangeArrowheads="1"/>
          </p:cNvSpPr>
          <p:nvPr>
            <p:ph type="body" idx="1"/>
          </p:nvPr>
        </p:nvSpPr>
        <p:spPr/>
        <p:txBody>
          <a:bodyPr/>
          <a:lstStyle/>
          <a:p>
            <a:pPr>
              <a:lnSpc>
                <a:spcPct val="90000"/>
              </a:lnSpc>
              <a:buFontTx/>
              <a:buNone/>
            </a:pPr>
            <a:r>
              <a:rPr lang="pl-PL" altLang="pl-PL" sz="1800"/>
              <a:t>class Employee: </a:t>
            </a:r>
          </a:p>
          <a:p>
            <a:pPr>
              <a:lnSpc>
                <a:spcPct val="90000"/>
              </a:lnSpc>
              <a:buFontTx/>
              <a:buNone/>
            </a:pPr>
            <a:r>
              <a:rPr lang="pl-PL" altLang="pl-PL" sz="1800"/>
              <a:t>	pass </a:t>
            </a:r>
          </a:p>
          <a:p>
            <a:pPr>
              <a:lnSpc>
                <a:spcPct val="90000"/>
              </a:lnSpc>
              <a:buFontTx/>
              <a:buNone/>
            </a:pPr>
            <a:endParaRPr lang="pl-PL" altLang="pl-PL" sz="1800"/>
          </a:p>
          <a:p>
            <a:pPr>
              <a:lnSpc>
                <a:spcPct val="90000"/>
              </a:lnSpc>
              <a:buFontTx/>
              <a:buNone/>
            </a:pPr>
            <a:r>
              <a:rPr lang="pl-PL" altLang="pl-PL" sz="1800"/>
              <a:t>john = Employee() </a:t>
            </a:r>
            <a:r>
              <a:rPr lang="pl-PL" altLang="pl-PL" sz="1800">
                <a:solidFill>
                  <a:schemeClr val="hlink"/>
                </a:solidFill>
              </a:rPr>
              <a:t># Stworzenie pustego „rekordu” pracownika</a:t>
            </a:r>
          </a:p>
          <a:p>
            <a:pPr>
              <a:lnSpc>
                <a:spcPct val="90000"/>
              </a:lnSpc>
              <a:buFontTx/>
              <a:buNone/>
            </a:pPr>
            <a:endParaRPr lang="pl-PL" altLang="pl-PL" sz="1800"/>
          </a:p>
          <a:p>
            <a:pPr>
              <a:lnSpc>
                <a:spcPct val="90000"/>
              </a:lnSpc>
              <a:buFontTx/>
              <a:buNone/>
            </a:pPr>
            <a:r>
              <a:rPr lang="pl-PL" altLang="pl-PL" sz="1800">
                <a:solidFill>
                  <a:schemeClr val="hlink"/>
                </a:solidFill>
              </a:rPr>
              <a:t># Wypełnienie pól pracownika</a:t>
            </a:r>
          </a:p>
          <a:p>
            <a:pPr>
              <a:lnSpc>
                <a:spcPct val="90000"/>
              </a:lnSpc>
              <a:buFontTx/>
              <a:buNone/>
            </a:pPr>
            <a:r>
              <a:rPr lang="pl-PL" altLang="pl-PL" sz="1800"/>
              <a:t>john.name = 'John Doe' </a:t>
            </a:r>
          </a:p>
          <a:p>
            <a:pPr>
              <a:lnSpc>
                <a:spcPct val="90000"/>
              </a:lnSpc>
              <a:buFontTx/>
              <a:buNone/>
            </a:pPr>
            <a:r>
              <a:rPr lang="pl-PL" altLang="pl-PL" sz="1800"/>
              <a:t>john.dept = 'computer lab' </a:t>
            </a:r>
          </a:p>
          <a:p>
            <a:pPr>
              <a:lnSpc>
                <a:spcPct val="90000"/>
              </a:lnSpc>
              <a:buFontTx/>
              <a:buNone/>
            </a:pPr>
            <a:r>
              <a:rPr lang="pl-PL" altLang="pl-PL" sz="1800"/>
              <a:t>john.salary = 1000 </a:t>
            </a:r>
          </a:p>
        </p:txBody>
      </p:sp>
      <p:pic>
        <p:nvPicPr>
          <p:cNvPr id="4" name="Picture 5">
            <a:extLst>
              <a:ext uri="{FF2B5EF4-FFF2-40B4-BE49-F238E27FC236}">
                <a16:creationId xmlns:a16="http://schemas.microsoft.com/office/drawing/2014/main" id="{334F784F-EAA2-A448-9492-23233C4E938F}"/>
              </a:ext>
            </a:extLst>
          </p:cNvPr>
          <p:cNvPicPr>
            <a:picLocks noChangeAspect="1"/>
          </p:cNvPicPr>
          <p:nvPr/>
        </p:nvPicPr>
        <p:blipFill>
          <a:blip r:embed="rId2"/>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2476197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6C1C1C0-CB02-4D76-AAF1-94DDBDACF471}"/>
              </a:ext>
            </a:extLst>
          </p:cNvPr>
          <p:cNvSpPr>
            <a:spLocks noGrp="1"/>
          </p:cNvSpPr>
          <p:nvPr>
            <p:ph type="title"/>
          </p:nvPr>
        </p:nvSpPr>
        <p:spPr/>
        <p:txBody>
          <a:bodyPr/>
          <a:lstStyle/>
          <a:p>
            <a:r>
              <a:rPr lang="pl-PL" dirty="0"/>
              <a:t>Programowanie funkcyjne  paradygmaty</a:t>
            </a:r>
          </a:p>
        </p:txBody>
      </p:sp>
      <p:sp>
        <p:nvSpPr>
          <p:cNvPr id="3" name="Symbol zastępczy daty 2">
            <a:extLst>
              <a:ext uri="{FF2B5EF4-FFF2-40B4-BE49-F238E27FC236}">
                <a16:creationId xmlns:a16="http://schemas.microsoft.com/office/drawing/2014/main" id="{6E95F1BB-5EEF-4F1A-AD51-07C3F248DC10}"/>
              </a:ext>
            </a:extLst>
          </p:cNvPr>
          <p:cNvSpPr>
            <a:spLocks noGrp="1"/>
          </p:cNvSpPr>
          <p:nvPr>
            <p:ph type="dt" sz="half" idx="10"/>
          </p:nvPr>
        </p:nvSpPr>
        <p:spPr/>
        <p:txBody>
          <a:bodyPr/>
          <a:lstStyle/>
          <a:p>
            <a:pPr rtl="0"/>
            <a:fld id="{98A70DB5-3B74-47E3-90B3-6FF4DAF5961C}" type="datetime1">
              <a:rPr lang="pl-PL" smtClean="0"/>
              <a:t>15.04.2021</a:t>
            </a:fld>
            <a:endParaRPr lang="en-US" dirty="0"/>
          </a:p>
        </p:txBody>
      </p:sp>
      <p:sp>
        <p:nvSpPr>
          <p:cNvPr id="5" name="pole tekstowe 4">
            <a:extLst>
              <a:ext uri="{FF2B5EF4-FFF2-40B4-BE49-F238E27FC236}">
                <a16:creationId xmlns:a16="http://schemas.microsoft.com/office/drawing/2014/main" id="{1031D822-5980-4875-8FAD-B72D58AC635C}"/>
              </a:ext>
            </a:extLst>
          </p:cNvPr>
          <p:cNvSpPr txBox="1"/>
          <p:nvPr/>
        </p:nvSpPr>
        <p:spPr>
          <a:xfrm>
            <a:off x="517171" y="1991872"/>
            <a:ext cx="10707299" cy="1200329"/>
          </a:xfrm>
          <a:prstGeom prst="rect">
            <a:avLst/>
          </a:prstGeom>
          <a:noFill/>
        </p:spPr>
        <p:txBody>
          <a:bodyPr wrap="square">
            <a:spAutoFit/>
          </a:bodyPr>
          <a:lstStyle/>
          <a:p>
            <a:r>
              <a:rPr lang="pl-PL" dirty="0"/>
              <a:t>Programowanie funkcyjne wywodzi się od rachunku lambda: najmniejszego, uniwersalnego języka programowania na świecie (opracowanego przez matematyka Alonzo Churcha). Programowanie funkcyjne rozwiązuje problemy występujące w programowaniu proceduralnym poprzez</a:t>
            </a:r>
          </a:p>
          <a:p>
            <a:r>
              <a:rPr lang="pl-PL" dirty="0"/>
              <a:t>wyeliminowanie stanu globalnego. </a:t>
            </a:r>
          </a:p>
        </p:txBody>
      </p:sp>
      <p:sp>
        <p:nvSpPr>
          <p:cNvPr id="7" name="pole tekstowe 6">
            <a:extLst>
              <a:ext uri="{FF2B5EF4-FFF2-40B4-BE49-F238E27FC236}">
                <a16:creationId xmlns:a16="http://schemas.microsoft.com/office/drawing/2014/main" id="{FBBAF10C-23D1-4C47-949E-B680015AA539}"/>
              </a:ext>
            </a:extLst>
          </p:cNvPr>
          <p:cNvSpPr txBox="1"/>
          <p:nvPr/>
        </p:nvSpPr>
        <p:spPr>
          <a:xfrm>
            <a:off x="517170" y="3755694"/>
            <a:ext cx="10707299" cy="1754326"/>
          </a:xfrm>
          <a:prstGeom prst="rect">
            <a:avLst/>
          </a:prstGeom>
          <a:noFill/>
        </p:spPr>
        <p:txBody>
          <a:bodyPr wrap="square">
            <a:spAutoFit/>
          </a:bodyPr>
          <a:lstStyle/>
          <a:p>
            <a:r>
              <a:rPr lang="pl-PL" dirty="0"/>
              <a:t>Programowanie funkcyjne bazuje na wykorzystaniu funkcji, które bądź to w ogóle nie używają, bądź też nie modyfikują stanu globalnego — jedynym stanem, z którego korzystają, jest stan przekazany do nich w formie parametrów. Wynik zwracany przez funkcję jest zazwyczaj przekazywany do innej funkcji. Dzięki temu, programiści korzystający z paradygmatu programowania funkcyjnego mogą unikać stosowania stanu globalnego poprzez przekazywanie go z jednej funkcji do drugiej. Wyeliminowanie stosowania stanu globalnego wyklucza występowanie efektów ubocznych oraz wszystkich związanych z nimi problemów.</a:t>
            </a:r>
          </a:p>
        </p:txBody>
      </p:sp>
      <p:pic>
        <p:nvPicPr>
          <p:cNvPr id="6" name="Picture 5">
            <a:extLst>
              <a:ext uri="{FF2B5EF4-FFF2-40B4-BE49-F238E27FC236}">
                <a16:creationId xmlns:a16="http://schemas.microsoft.com/office/drawing/2014/main" id="{C722EDB4-6F0E-DB40-8F80-CE57075C2341}"/>
              </a:ext>
            </a:extLst>
          </p:cNvPr>
          <p:cNvPicPr>
            <a:picLocks noChangeAspect="1"/>
          </p:cNvPicPr>
          <p:nvPr/>
        </p:nvPicPr>
        <p:blipFill>
          <a:blip r:embed="rId2"/>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358756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C742D9F-26C6-4C9A-82D9-1FB6B002F284}"/>
              </a:ext>
            </a:extLst>
          </p:cNvPr>
          <p:cNvSpPr>
            <a:spLocks noGrp="1"/>
          </p:cNvSpPr>
          <p:nvPr>
            <p:ph type="title"/>
          </p:nvPr>
        </p:nvSpPr>
        <p:spPr/>
        <p:txBody>
          <a:bodyPr/>
          <a:lstStyle/>
          <a:p>
            <a:r>
              <a:rPr lang="pl-PL" dirty="0"/>
              <a:t>Programowanie funkcyjne</a:t>
            </a:r>
          </a:p>
        </p:txBody>
      </p:sp>
      <p:sp>
        <p:nvSpPr>
          <p:cNvPr id="3" name="Symbol zastępczy daty 2">
            <a:extLst>
              <a:ext uri="{FF2B5EF4-FFF2-40B4-BE49-F238E27FC236}">
                <a16:creationId xmlns:a16="http://schemas.microsoft.com/office/drawing/2014/main" id="{4DDF1E19-F55D-42AD-B63D-08A2942C5B41}"/>
              </a:ext>
            </a:extLst>
          </p:cNvPr>
          <p:cNvSpPr>
            <a:spLocks noGrp="1"/>
          </p:cNvSpPr>
          <p:nvPr>
            <p:ph type="dt" sz="half" idx="10"/>
          </p:nvPr>
        </p:nvSpPr>
        <p:spPr/>
        <p:txBody>
          <a:bodyPr/>
          <a:lstStyle/>
          <a:p>
            <a:pPr rtl="0"/>
            <a:fld id="{98A70DB5-3B74-47E3-90B3-6FF4DAF5961C}" type="datetime1">
              <a:rPr lang="pl-PL" smtClean="0"/>
              <a:t>15.04.2021</a:t>
            </a:fld>
            <a:endParaRPr lang="en-US" dirty="0"/>
          </a:p>
        </p:txBody>
      </p:sp>
      <p:sp>
        <p:nvSpPr>
          <p:cNvPr id="5" name="pole tekstowe 4">
            <a:extLst>
              <a:ext uri="{FF2B5EF4-FFF2-40B4-BE49-F238E27FC236}">
                <a16:creationId xmlns:a16="http://schemas.microsoft.com/office/drawing/2014/main" id="{6C946B90-5FD9-4F3F-8E4C-78230E34FA7D}"/>
              </a:ext>
            </a:extLst>
          </p:cNvPr>
          <p:cNvSpPr txBox="1"/>
          <p:nvPr/>
        </p:nvSpPr>
        <p:spPr>
          <a:xfrm>
            <a:off x="575894" y="2228671"/>
            <a:ext cx="10933801" cy="923330"/>
          </a:xfrm>
          <a:prstGeom prst="rect">
            <a:avLst/>
          </a:prstGeom>
          <a:noFill/>
        </p:spPr>
        <p:txBody>
          <a:bodyPr wrap="square">
            <a:spAutoFit/>
          </a:bodyPr>
          <a:lstStyle/>
          <a:p>
            <a:r>
              <a:rPr lang="pl-PL" dirty="0"/>
              <a:t>Kod funkcyjny charakteryzuje się jedną podstawową cechą: brakiem efektów ubocznych. W żadnym stopniu nie jest on zależny od jakichkolwiek danych spoza aktualnie wykonywanej funkcji, jak również nie modyfikuje żadnych danych spoza niej.</a:t>
            </a:r>
          </a:p>
        </p:txBody>
      </p:sp>
      <p:sp>
        <p:nvSpPr>
          <p:cNvPr id="7" name="pole tekstowe 6">
            <a:extLst>
              <a:ext uri="{FF2B5EF4-FFF2-40B4-BE49-F238E27FC236}">
                <a16:creationId xmlns:a16="http://schemas.microsoft.com/office/drawing/2014/main" id="{8AD28F82-92DC-4158-BC84-410FE784C3D0}"/>
              </a:ext>
            </a:extLst>
          </p:cNvPr>
          <p:cNvSpPr txBox="1"/>
          <p:nvPr/>
        </p:nvSpPr>
        <p:spPr>
          <a:xfrm>
            <a:off x="575895" y="3512575"/>
            <a:ext cx="11029615" cy="1477328"/>
          </a:xfrm>
          <a:prstGeom prst="rect">
            <a:avLst/>
          </a:prstGeom>
          <a:noFill/>
        </p:spPr>
        <p:txBody>
          <a:bodyPr wrap="square">
            <a:spAutoFit/>
          </a:bodyPr>
          <a:lstStyle/>
          <a:p>
            <a:r>
              <a:rPr lang="pl-PL" dirty="0"/>
              <a:t>Ogromną zaletą programowania funkcyjnego jest to, że umożliwia ono wyeliminowanie całej kategorii błędów powodowanych przez stan globalny (w przypadku programowania funkcyjnego stan globalny nie istnieje). Jednak z drugiej strony, programowanie funkcyjne ma także swoją wadę: otóż okazuje się, że niektóre problemy łatwiej można sobie wyobrazić, posługując się stanem. Łatwiej na przykład można sobie wyobrazić projektowanie interfejsu użytkownika posiadającego stan globalny niż interfejsu, który będzie takiego stanu pozbawiony. </a:t>
            </a:r>
          </a:p>
        </p:txBody>
      </p:sp>
      <p:pic>
        <p:nvPicPr>
          <p:cNvPr id="6" name="Picture 5">
            <a:extLst>
              <a:ext uri="{FF2B5EF4-FFF2-40B4-BE49-F238E27FC236}">
                <a16:creationId xmlns:a16="http://schemas.microsoft.com/office/drawing/2014/main" id="{2FBE6D27-00FF-FC42-892E-F343D32E7BAC}"/>
              </a:ext>
            </a:extLst>
          </p:cNvPr>
          <p:cNvPicPr>
            <a:picLocks noChangeAspect="1"/>
          </p:cNvPicPr>
          <p:nvPr/>
        </p:nvPicPr>
        <p:blipFill>
          <a:blip r:embed="rId2"/>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358557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2E6F0BB-7EDA-4F7C-871E-AFE770D33A2F}"/>
              </a:ext>
            </a:extLst>
          </p:cNvPr>
          <p:cNvSpPr>
            <a:spLocks noGrp="1"/>
          </p:cNvSpPr>
          <p:nvPr>
            <p:ph type="title"/>
          </p:nvPr>
        </p:nvSpPr>
        <p:spPr/>
        <p:txBody>
          <a:bodyPr/>
          <a:lstStyle/>
          <a:p>
            <a:r>
              <a:rPr lang="pl-PL" dirty="0"/>
              <a:t>Format </a:t>
            </a:r>
            <a:r>
              <a:rPr lang="pl-PL" dirty="0" err="1"/>
              <a:t>json</a:t>
            </a:r>
            <a:endParaRPr lang="pl-PL" dirty="0"/>
          </a:p>
        </p:txBody>
      </p:sp>
      <p:sp>
        <p:nvSpPr>
          <p:cNvPr id="3" name="Symbol zastępczy daty 2">
            <a:extLst>
              <a:ext uri="{FF2B5EF4-FFF2-40B4-BE49-F238E27FC236}">
                <a16:creationId xmlns:a16="http://schemas.microsoft.com/office/drawing/2014/main" id="{A73D60EC-73AC-4696-8A5B-17C16C7DCFEE}"/>
              </a:ext>
            </a:extLst>
          </p:cNvPr>
          <p:cNvSpPr>
            <a:spLocks noGrp="1"/>
          </p:cNvSpPr>
          <p:nvPr>
            <p:ph type="dt" sz="half" idx="10"/>
          </p:nvPr>
        </p:nvSpPr>
        <p:spPr/>
        <p:txBody>
          <a:bodyPr/>
          <a:lstStyle/>
          <a:p>
            <a:pPr rtl="0"/>
            <a:fld id="{98A70DB5-3B74-47E3-90B3-6FF4DAF5961C}" type="datetime1">
              <a:rPr lang="pl-PL" smtClean="0"/>
              <a:t>15.04.2021</a:t>
            </a:fld>
            <a:endParaRPr lang="en-US" dirty="0"/>
          </a:p>
        </p:txBody>
      </p:sp>
      <p:sp>
        <p:nvSpPr>
          <p:cNvPr id="5" name="pole tekstowe 4">
            <a:extLst>
              <a:ext uri="{FF2B5EF4-FFF2-40B4-BE49-F238E27FC236}">
                <a16:creationId xmlns:a16="http://schemas.microsoft.com/office/drawing/2014/main" id="{E600365F-15A8-4563-91A0-6059A42144EE}"/>
              </a:ext>
            </a:extLst>
          </p:cNvPr>
          <p:cNvSpPr txBox="1"/>
          <p:nvPr/>
        </p:nvSpPr>
        <p:spPr>
          <a:xfrm>
            <a:off x="6763624" y="2394218"/>
            <a:ext cx="4913851" cy="2862322"/>
          </a:xfrm>
          <a:prstGeom prst="rect">
            <a:avLst/>
          </a:prstGeom>
          <a:noFill/>
        </p:spPr>
        <p:txBody>
          <a:bodyPr wrap="square">
            <a:spAutoFit/>
          </a:bodyPr>
          <a:lstStyle/>
          <a:p>
            <a:r>
              <a:rPr lang="en-US" dirty="0">
                <a:solidFill>
                  <a:srgbClr val="0000CD"/>
                </a:solidFill>
                <a:effectLst/>
              </a:rPr>
              <a:t>import</a:t>
            </a:r>
            <a:r>
              <a:rPr lang="en-US" dirty="0">
                <a:solidFill>
                  <a:srgbClr val="000000"/>
                </a:solidFill>
                <a:effectLst/>
              </a:rPr>
              <a:t> json</a:t>
            </a:r>
            <a:br>
              <a:rPr lang="en-US" dirty="0">
                <a:solidFill>
                  <a:srgbClr val="000000"/>
                </a:solidFill>
                <a:effectLst/>
              </a:rPr>
            </a:br>
            <a:br>
              <a:rPr lang="en-US" dirty="0">
                <a:solidFill>
                  <a:srgbClr val="000000"/>
                </a:solidFill>
                <a:effectLst/>
              </a:rPr>
            </a:br>
            <a:r>
              <a:rPr lang="en-US" dirty="0">
                <a:solidFill>
                  <a:srgbClr val="008000"/>
                </a:solidFill>
                <a:effectLst/>
              </a:rPr>
              <a:t># some JSON:</a:t>
            </a:r>
            <a:br>
              <a:rPr lang="en-US" dirty="0">
                <a:solidFill>
                  <a:srgbClr val="008000"/>
                </a:solidFill>
                <a:effectLst/>
              </a:rPr>
            </a:br>
            <a:r>
              <a:rPr lang="en-US" dirty="0">
                <a:solidFill>
                  <a:srgbClr val="000000"/>
                </a:solidFill>
                <a:effectLst/>
              </a:rPr>
              <a:t>x =  </a:t>
            </a:r>
            <a:r>
              <a:rPr lang="en-US" dirty="0">
                <a:solidFill>
                  <a:srgbClr val="A52A2A"/>
                </a:solidFill>
                <a:effectLst/>
              </a:rPr>
              <a:t>'{ "</a:t>
            </a:r>
            <a:r>
              <a:rPr lang="en-US" dirty="0" err="1">
                <a:solidFill>
                  <a:srgbClr val="A52A2A"/>
                </a:solidFill>
                <a:effectLst/>
              </a:rPr>
              <a:t>name":"John</a:t>
            </a:r>
            <a:r>
              <a:rPr lang="en-US" dirty="0">
                <a:solidFill>
                  <a:srgbClr val="A52A2A"/>
                </a:solidFill>
                <a:effectLst/>
              </a:rPr>
              <a:t>", "age":30, "</a:t>
            </a:r>
            <a:r>
              <a:rPr lang="en-US" dirty="0" err="1">
                <a:solidFill>
                  <a:srgbClr val="A52A2A"/>
                </a:solidFill>
                <a:effectLst/>
              </a:rPr>
              <a:t>city":"New</a:t>
            </a:r>
            <a:r>
              <a:rPr lang="en-US" dirty="0">
                <a:solidFill>
                  <a:srgbClr val="A52A2A"/>
                </a:solidFill>
                <a:effectLst/>
              </a:rPr>
              <a:t> York"}'</a:t>
            </a:r>
            <a:br>
              <a:rPr lang="en-US" dirty="0">
                <a:solidFill>
                  <a:srgbClr val="000000"/>
                </a:solidFill>
                <a:effectLst/>
              </a:rPr>
            </a:br>
            <a:br>
              <a:rPr lang="en-US" dirty="0">
                <a:solidFill>
                  <a:srgbClr val="000000"/>
                </a:solidFill>
                <a:effectLst/>
              </a:rPr>
            </a:br>
            <a:r>
              <a:rPr lang="en-US" dirty="0">
                <a:solidFill>
                  <a:srgbClr val="008000"/>
                </a:solidFill>
                <a:effectLst/>
              </a:rPr>
              <a:t># parse x:</a:t>
            </a:r>
            <a:br>
              <a:rPr lang="en-US" dirty="0">
                <a:solidFill>
                  <a:srgbClr val="008000"/>
                </a:solidFill>
                <a:effectLst/>
              </a:rPr>
            </a:br>
            <a:r>
              <a:rPr lang="en-US" dirty="0">
                <a:solidFill>
                  <a:srgbClr val="000000"/>
                </a:solidFill>
                <a:effectLst/>
              </a:rPr>
              <a:t>y = </a:t>
            </a:r>
            <a:r>
              <a:rPr lang="en-US" dirty="0" err="1">
                <a:solidFill>
                  <a:srgbClr val="000000"/>
                </a:solidFill>
                <a:effectLst/>
              </a:rPr>
              <a:t>json.loads</a:t>
            </a:r>
            <a:r>
              <a:rPr lang="en-US" dirty="0">
                <a:solidFill>
                  <a:srgbClr val="000000"/>
                </a:solidFill>
                <a:effectLst/>
              </a:rPr>
              <a:t>(x)</a:t>
            </a:r>
            <a:br>
              <a:rPr lang="en-US" dirty="0">
                <a:solidFill>
                  <a:srgbClr val="000000"/>
                </a:solidFill>
                <a:effectLst/>
              </a:rPr>
            </a:br>
            <a:br>
              <a:rPr lang="en-US" dirty="0">
                <a:solidFill>
                  <a:srgbClr val="000000"/>
                </a:solidFill>
                <a:effectLst/>
              </a:rPr>
            </a:br>
            <a:r>
              <a:rPr lang="en-US" dirty="0">
                <a:solidFill>
                  <a:srgbClr val="008000"/>
                </a:solidFill>
                <a:effectLst/>
              </a:rPr>
              <a:t># the result is a Python dictionary:</a:t>
            </a:r>
            <a:br>
              <a:rPr lang="en-US" dirty="0">
                <a:solidFill>
                  <a:srgbClr val="008000"/>
                </a:solidFill>
                <a:effectLst/>
              </a:rPr>
            </a:br>
            <a:r>
              <a:rPr lang="en-US" dirty="0">
                <a:solidFill>
                  <a:srgbClr val="0000CD"/>
                </a:solidFill>
                <a:effectLst/>
              </a:rPr>
              <a:t>print</a:t>
            </a:r>
            <a:r>
              <a:rPr lang="en-US" dirty="0">
                <a:solidFill>
                  <a:srgbClr val="000000"/>
                </a:solidFill>
                <a:effectLst/>
              </a:rPr>
              <a:t>(y[</a:t>
            </a:r>
            <a:r>
              <a:rPr lang="en-US" dirty="0">
                <a:solidFill>
                  <a:srgbClr val="A52A2A"/>
                </a:solidFill>
                <a:effectLst/>
              </a:rPr>
              <a:t>"age"</a:t>
            </a:r>
            <a:r>
              <a:rPr lang="en-US" dirty="0">
                <a:solidFill>
                  <a:srgbClr val="000000"/>
                </a:solidFill>
                <a:effectLst/>
              </a:rPr>
              <a:t>]) </a:t>
            </a:r>
            <a:endParaRPr lang="pl-PL" dirty="0"/>
          </a:p>
        </p:txBody>
      </p:sp>
      <p:sp>
        <p:nvSpPr>
          <p:cNvPr id="7" name="pole tekstowe 6">
            <a:extLst>
              <a:ext uri="{FF2B5EF4-FFF2-40B4-BE49-F238E27FC236}">
                <a16:creationId xmlns:a16="http://schemas.microsoft.com/office/drawing/2014/main" id="{CF0483BA-39C5-490E-90CA-88ACF47FC51F}"/>
              </a:ext>
            </a:extLst>
          </p:cNvPr>
          <p:cNvSpPr txBox="1"/>
          <p:nvPr/>
        </p:nvSpPr>
        <p:spPr>
          <a:xfrm>
            <a:off x="575895" y="1722937"/>
            <a:ext cx="6059798" cy="3416320"/>
          </a:xfrm>
          <a:prstGeom prst="rect">
            <a:avLst/>
          </a:prstGeom>
          <a:noFill/>
        </p:spPr>
        <p:txBody>
          <a:bodyPr wrap="square">
            <a:spAutoFit/>
          </a:bodyPr>
          <a:lstStyle/>
          <a:p>
            <a:r>
              <a:rPr lang="pl-PL" dirty="0"/>
              <a:t>JavaScript Object </a:t>
            </a:r>
            <a:r>
              <a:rPr lang="pl-PL" dirty="0" err="1"/>
              <a:t>Notation</a:t>
            </a:r>
            <a:r>
              <a:rPr lang="pl-PL" dirty="0"/>
              <a:t>, JSON– lekki format wymiany danych komputerowych. JSON jest formatem tekstowym, bazującym na podzbiorze języka JavaScript. Typ MIME dla formatu JSON to </a:t>
            </a:r>
            <a:r>
              <a:rPr lang="pl-PL" dirty="0" err="1"/>
              <a:t>application</a:t>
            </a:r>
            <a:r>
              <a:rPr lang="pl-PL" dirty="0"/>
              <a:t>/</a:t>
            </a:r>
            <a:r>
              <a:rPr lang="pl-PL" dirty="0" err="1"/>
              <a:t>json</a:t>
            </a:r>
            <a:r>
              <a:rPr lang="pl-PL" dirty="0"/>
              <a:t>. Format został opisany w dokumencie RFC 4627.</a:t>
            </a:r>
          </a:p>
          <a:p>
            <a:endParaRPr lang="pl-PL" dirty="0"/>
          </a:p>
          <a:p>
            <a:r>
              <a:rPr lang="pl-PL" dirty="0"/>
              <a:t>Pomimo nazwy, JSON jest formatem niezależnym od konkretnego języka. Wiele języków programowania obsługuje ten format danych przez dodatkowe pakiety bądź biblioteki. Wśród nich są </a:t>
            </a:r>
            <a:r>
              <a:rPr lang="pl-PL" dirty="0" err="1"/>
              <a:t>ActionScript</a:t>
            </a:r>
            <a:r>
              <a:rPr lang="pl-PL" dirty="0"/>
              <a:t>, C, C++, C#, </a:t>
            </a:r>
            <a:r>
              <a:rPr lang="pl-PL" dirty="0" err="1"/>
              <a:t>ColdFusion</a:t>
            </a:r>
            <a:r>
              <a:rPr lang="pl-PL" dirty="0"/>
              <a:t>, E, Java, JavaScript, ML, </a:t>
            </a:r>
            <a:r>
              <a:rPr lang="pl-PL" dirty="0" err="1"/>
              <a:t>Objective</a:t>
            </a:r>
            <a:r>
              <a:rPr lang="pl-PL" dirty="0"/>
              <a:t> CAML, Perl, PHP, </a:t>
            </a:r>
            <a:r>
              <a:rPr lang="pl-PL" dirty="0" err="1"/>
              <a:t>Python</a:t>
            </a:r>
            <a:r>
              <a:rPr lang="pl-PL" dirty="0"/>
              <a:t>, R, REBOL oraz </a:t>
            </a:r>
            <a:r>
              <a:rPr lang="pl-PL" dirty="0" err="1"/>
              <a:t>Ruby</a:t>
            </a:r>
            <a:r>
              <a:rPr lang="pl-PL" dirty="0"/>
              <a:t>. </a:t>
            </a:r>
          </a:p>
        </p:txBody>
      </p:sp>
      <p:pic>
        <p:nvPicPr>
          <p:cNvPr id="6" name="Picture 5">
            <a:extLst>
              <a:ext uri="{FF2B5EF4-FFF2-40B4-BE49-F238E27FC236}">
                <a16:creationId xmlns:a16="http://schemas.microsoft.com/office/drawing/2014/main" id="{15081DC3-1A7E-8945-8F7C-F461722A8032}"/>
              </a:ext>
            </a:extLst>
          </p:cNvPr>
          <p:cNvPicPr>
            <a:picLocks noChangeAspect="1"/>
          </p:cNvPicPr>
          <p:nvPr/>
        </p:nvPicPr>
        <p:blipFill>
          <a:blip r:embed="rId2"/>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1256633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447800" y="1108324"/>
            <a:ext cx="7976755" cy="4114973"/>
          </a:xfrm>
          <a:prstGeom prst="rect">
            <a:avLst/>
          </a:prstGeom>
        </p:spPr>
        <p:txBody>
          <a:bodyPr wrap="square">
            <a:spAutoFit/>
          </a:bodyPr>
          <a:lstStyle/>
          <a:p>
            <a:pPr>
              <a:lnSpc>
                <a:spcPct val="120000"/>
              </a:lnSpc>
              <a:spcAft>
                <a:spcPts val="1000"/>
              </a:spcAft>
            </a:pPr>
            <a:r>
              <a:rPr lang="pl-PL" sz="3200" cap="all" dirty="0">
                <a:latin typeface="Arial Black" panose="020B0A04020102020204" pitchFamily="34" charset="0"/>
                <a:ea typeface="Times New Roman" panose="02020603050405020304" pitchFamily="18" charset="0"/>
                <a:cs typeface="Times New Roman" panose="02020603050405020304" pitchFamily="18" charset="0"/>
              </a:rPr>
              <a:t>Język XML</a:t>
            </a:r>
          </a:p>
          <a:p>
            <a:pPr>
              <a:lnSpc>
                <a:spcPct val="200000"/>
              </a:lnSpc>
              <a:spcAft>
                <a:spcPts val="1000"/>
              </a:spcAft>
            </a:pPr>
            <a:r>
              <a:rPr lang="pl-PL" dirty="0" err="1">
                <a:latin typeface="Arial" panose="020B0604020202020204" pitchFamily="34" charset="0"/>
                <a:ea typeface="Times New Roman" panose="02020603050405020304" pitchFamily="18" charset="0"/>
                <a:cs typeface="Times New Roman" panose="02020603050405020304" pitchFamily="18" charset="0"/>
              </a:rPr>
              <a:t>Extensible</a:t>
            </a:r>
            <a:r>
              <a:rPr lang="pl-PL" dirty="0">
                <a:latin typeface="Arial" panose="020B0604020202020204" pitchFamily="34" charset="0"/>
                <a:ea typeface="Times New Roman" panose="02020603050405020304" pitchFamily="18" charset="0"/>
                <a:cs typeface="Times New Roman" panose="02020603050405020304" pitchFamily="18" charset="0"/>
              </a:rPr>
              <a:t> </a:t>
            </a:r>
            <a:r>
              <a:rPr lang="pl-PL" dirty="0" err="1">
                <a:latin typeface="Arial" panose="020B0604020202020204" pitchFamily="34" charset="0"/>
                <a:ea typeface="Times New Roman" panose="02020603050405020304" pitchFamily="18" charset="0"/>
                <a:cs typeface="Times New Roman" panose="02020603050405020304" pitchFamily="18" charset="0"/>
              </a:rPr>
              <a:t>Markup</a:t>
            </a:r>
            <a:r>
              <a:rPr lang="pl-PL" dirty="0">
                <a:latin typeface="Arial" panose="020B0604020202020204" pitchFamily="34" charset="0"/>
                <a:ea typeface="Times New Roman" panose="02020603050405020304" pitchFamily="18" charset="0"/>
                <a:cs typeface="Times New Roman" panose="02020603050405020304" pitchFamily="18" charset="0"/>
              </a:rPr>
              <a:t> Language- – rozszerzalny język znaczników został zdefiniowany przez grupę roboczą XML-a w organizacji World </a:t>
            </a:r>
            <a:r>
              <a:rPr lang="pl-PL" dirty="0" err="1">
                <a:latin typeface="Arial" panose="020B0604020202020204" pitchFamily="34" charset="0"/>
                <a:ea typeface="Times New Roman" panose="02020603050405020304" pitchFamily="18" charset="0"/>
                <a:cs typeface="Times New Roman" panose="02020603050405020304" pitchFamily="18" charset="0"/>
              </a:rPr>
              <a:t>Wide</a:t>
            </a:r>
            <a:r>
              <a:rPr lang="pl-PL" dirty="0">
                <a:latin typeface="Arial" panose="020B0604020202020204" pitchFamily="34" charset="0"/>
                <a:ea typeface="Times New Roman" panose="02020603050405020304" pitchFamily="18" charset="0"/>
                <a:cs typeface="Times New Roman" panose="02020603050405020304" pitchFamily="18" charset="0"/>
              </a:rPr>
              <a:t> Web </a:t>
            </a:r>
            <a:r>
              <a:rPr lang="pl-PL" dirty="0" err="1">
                <a:latin typeface="Arial" panose="020B0604020202020204" pitchFamily="34" charset="0"/>
                <a:ea typeface="Times New Roman" panose="02020603050405020304" pitchFamily="18" charset="0"/>
                <a:cs typeface="Times New Roman" panose="02020603050405020304" pitchFamily="18" charset="0"/>
              </a:rPr>
              <a:t>Consortium</a:t>
            </a:r>
            <a:r>
              <a:rPr lang="pl-PL" dirty="0">
                <a:latin typeface="Arial" panose="020B0604020202020204" pitchFamily="34" charset="0"/>
                <a:ea typeface="Times New Roman" panose="02020603050405020304" pitchFamily="18" charset="0"/>
                <a:cs typeface="Times New Roman" panose="02020603050405020304" pitchFamily="18" charset="0"/>
              </a:rPr>
              <a:t> (W3C).</a:t>
            </a:r>
          </a:p>
          <a:p>
            <a:pPr>
              <a:lnSpc>
                <a:spcPct val="200000"/>
              </a:lnSpc>
              <a:spcAft>
                <a:spcPts val="1000"/>
              </a:spcAft>
            </a:pPr>
            <a:r>
              <a:rPr lang="pl-PL" dirty="0">
                <a:latin typeface="Arial" panose="020B0604020202020204" pitchFamily="34" charset="0"/>
                <a:ea typeface="Times New Roman" panose="02020603050405020304" pitchFamily="18" charset="0"/>
                <a:cs typeface="Times New Roman" panose="02020603050405020304" pitchFamily="18" charset="0"/>
              </a:rPr>
              <a:t>Język XML podobnie jak HTML został stworzony do przesyłania informacji w Internecie.</a:t>
            </a:r>
          </a:p>
          <a:p>
            <a:r>
              <a:rPr lang="pl-PL" dirty="0">
                <a:latin typeface="Arial" panose="020B0604020202020204" pitchFamily="34" charset="0"/>
                <a:ea typeface="Times New Roman" panose="02020603050405020304" pitchFamily="18" charset="0"/>
                <a:cs typeface="Times New Roman" panose="02020603050405020304" pitchFamily="18" charset="0"/>
              </a:rPr>
              <a:t>Po co stworzono nowy dodatkowy język, skoro istniał HTML?</a:t>
            </a:r>
            <a:endParaRPr lang="pl-PL" dirty="0"/>
          </a:p>
        </p:txBody>
      </p:sp>
      <p:pic>
        <p:nvPicPr>
          <p:cNvPr id="3" name="Picture 5">
            <a:extLst>
              <a:ext uri="{FF2B5EF4-FFF2-40B4-BE49-F238E27FC236}">
                <a16:creationId xmlns:a16="http://schemas.microsoft.com/office/drawing/2014/main" id="{0A635E16-6E71-0B48-9387-65DB08D413F9}"/>
              </a:ext>
            </a:extLst>
          </p:cNvPr>
          <p:cNvPicPr>
            <a:picLocks noChangeAspect="1"/>
          </p:cNvPicPr>
          <p:nvPr/>
        </p:nvPicPr>
        <p:blipFill>
          <a:blip r:embed="rId2"/>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2475353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rostokąt 2"/>
          <p:cNvSpPr/>
          <p:nvPr/>
        </p:nvSpPr>
        <p:spPr>
          <a:xfrm>
            <a:off x="976745" y="1264250"/>
            <a:ext cx="10287000" cy="4272195"/>
          </a:xfrm>
          <a:prstGeom prst="rect">
            <a:avLst/>
          </a:prstGeom>
        </p:spPr>
        <p:txBody>
          <a:bodyPr wrap="square">
            <a:spAutoFit/>
          </a:bodyPr>
          <a:lstStyle/>
          <a:p>
            <a:pPr>
              <a:lnSpc>
                <a:spcPct val="120000"/>
              </a:lnSpc>
              <a:spcBef>
                <a:spcPts val="2400"/>
              </a:spcBef>
            </a:pPr>
            <a:r>
              <a:rPr lang="pl-PL" sz="2400" b="1" kern="0" cap="all" dirty="0">
                <a:solidFill>
                  <a:srgbClr val="7A7A7A"/>
                </a:solidFill>
                <a:latin typeface="Arial Black" panose="020B0A04020102020204" pitchFamily="34" charset="0"/>
                <a:ea typeface="Times New Roman" panose="02020603050405020304" pitchFamily="18" charset="0"/>
                <a:cs typeface="Times New Roman" panose="02020603050405020304" pitchFamily="18" charset="0"/>
              </a:rPr>
              <a:t>Powody stworzenia języka </a:t>
            </a:r>
            <a:r>
              <a:rPr lang="pl-PL" sz="2400" b="1" kern="0" cap="all" dirty="0" err="1">
                <a:solidFill>
                  <a:srgbClr val="7A7A7A"/>
                </a:solidFill>
                <a:latin typeface="Arial Black" panose="020B0A04020102020204" pitchFamily="34" charset="0"/>
                <a:ea typeface="Times New Roman" panose="02020603050405020304" pitchFamily="18" charset="0"/>
                <a:cs typeface="Times New Roman" panose="02020603050405020304" pitchFamily="18" charset="0"/>
              </a:rPr>
              <a:t>xml</a:t>
            </a:r>
            <a:r>
              <a:rPr lang="pl-PL" sz="2400" b="1" kern="0" cap="all" dirty="0">
                <a:solidFill>
                  <a:srgbClr val="7A7A7A"/>
                </a:solidFill>
                <a:latin typeface="Arial Black" panose="020B0A04020102020204" pitchFamily="34" charset="0"/>
                <a:ea typeface="Times New Roman" panose="02020603050405020304" pitchFamily="18" charset="0"/>
                <a:cs typeface="Times New Roman" panose="02020603050405020304" pitchFamily="18" charset="0"/>
              </a:rPr>
              <a:t>:</a:t>
            </a:r>
            <a:br>
              <a:rPr lang="pl-PL" sz="2400" b="1" kern="0" cap="all" dirty="0">
                <a:solidFill>
                  <a:srgbClr val="7A7A7A"/>
                </a:solidFill>
                <a:latin typeface="Arial Black" panose="020B0A04020102020204" pitchFamily="34" charset="0"/>
                <a:ea typeface="Times New Roman" panose="02020603050405020304" pitchFamily="18" charset="0"/>
                <a:cs typeface="Times New Roman" panose="02020603050405020304" pitchFamily="18" charset="0"/>
              </a:rPr>
            </a:br>
            <a:r>
              <a:rPr lang="pl-PL" sz="2400" b="1" kern="0" cap="all" dirty="0">
                <a:solidFill>
                  <a:srgbClr val="7A7A7A"/>
                </a:solidFill>
                <a:latin typeface="Arial Black" panose="020B0A04020102020204" pitchFamily="34" charset="0"/>
                <a:ea typeface="Times New Roman" panose="02020603050405020304" pitchFamily="18" charset="0"/>
                <a:cs typeface="Times New Roman" panose="02020603050405020304" pitchFamily="18" charset="0"/>
              </a:rPr>
              <a:t> </a:t>
            </a:r>
            <a:r>
              <a:rPr lang="pl-PL" sz="2000" b="1" kern="0" cap="all" dirty="0">
                <a:solidFill>
                  <a:srgbClr val="BFBFBF"/>
                </a:solidFill>
                <a:latin typeface="Arial Black" panose="020B0A04020102020204" pitchFamily="34" charset="0"/>
                <a:ea typeface="Times New Roman" panose="02020603050405020304" pitchFamily="18" charset="0"/>
                <a:cs typeface="Times New Roman" panose="02020603050405020304" pitchFamily="18" charset="0"/>
              </a:rPr>
              <a:t>[złe cechy języka HTML]</a:t>
            </a:r>
            <a:endParaRPr lang="pl-PL" sz="2400" b="1" kern="0" cap="all" dirty="0">
              <a:solidFill>
                <a:srgbClr val="7A7A7A"/>
              </a:solidFill>
              <a:latin typeface="Arial Black" panose="020B0A04020102020204" pitchFamily="34" charset="0"/>
              <a:ea typeface="Times New Roman" panose="02020603050405020304" pitchFamily="18" charset="0"/>
              <a:cs typeface="Times New Roman" panose="02020603050405020304" pitchFamily="18" charset="0"/>
            </a:endParaRPr>
          </a:p>
          <a:p>
            <a:pPr marL="342891" indent="-342891">
              <a:lnSpc>
                <a:spcPct val="120000"/>
              </a:lnSpc>
              <a:buFont typeface="Courier New" panose="02070309020205020404" pitchFamily="49" charset="0"/>
              <a:buChar char="o"/>
              <a:tabLst>
                <a:tab pos="457189" algn="l"/>
              </a:tabLst>
            </a:pPr>
            <a:r>
              <a:rPr lang="pl-PL" dirty="0">
                <a:latin typeface="Arial" panose="020B0604020202020204" pitchFamily="34" charset="0"/>
                <a:ea typeface="Times New Roman" panose="02020603050405020304" pitchFamily="18" charset="0"/>
                <a:cs typeface="Times New Roman" panose="02020603050405020304" pitchFamily="18" charset="0"/>
              </a:rPr>
              <a:t>Dokument nie zawierający typowych składników (nagłówków, akapitów, list tabel itp.). [Trochę zmieniło się to w HYML5]. HTML-owi brakuje na przykład elementów potrzebnych do oznaczenia notacji muzycznej lub równań matematycznych.</a:t>
            </a:r>
          </a:p>
          <a:p>
            <a:pPr marL="342891" indent="-342891">
              <a:lnSpc>
                <a:spcPct val="120000"/>
              </a:lnSpc>
              <a:buFont typeface="Courier New" panose="02070309020205020404" pitchFamily="49" charset="0"/>
              <a:buChar char="o"/>
              <a:tabLst>
                <a:tab pos="457189" algn="l"/>
              </a:tabLst>
            </a:pPr>
            <a:r>
              <a:rPr lang="pl-PL" dirty="0">
                <a:latin typeface="Arial" panose="020B0604020202020204" pitchFamily="34" charset="0"/>
                <a:ea typeface="Times New Roman" panose="02020603050405020304" pitchFamily="18" charset="0"/>
                <a:cs typeface="Times New Roman" panose="02020603050405020304" pitchFamily="18" charset="0"/>
              </a:rPr>
              <a:t>Baza danych np. katalog książek. Strony HTML możesz używać do przechowywania i wyświetlania informacji ze statycznej bazy danych (na przykład z listy z opisami książek). Jeśli jednak chciałbyś posortować, przefiltrować, odnaleźć lub opracować informacje inaczej, to każda informacja musiałaby zostać oznaczona.</a:t>
            </a:r>
          </a:p>
          <a:p>
            <a:pPr marL="342891" indent="-342891">
              <a:lnSpc>
                <a:spcPct val="120000"/>
              </a:lnSpc>
              <a:buFont typeface="Courier New" panose="02070309020205020404" pitchFamily="49" charset="0"/>
              <a:buChar char="o"/>
              <a:tabLst>
                <a:tab pos="457189" algn="l"/>
              </a:tabLst>
            </a:pPr>
            <a:r>
              <a:rPr lang="pl-PL" dirty="0">
                <a:latin typeface="Arial" panose="020B0604020202020204" pitchFamily="34" charset="0"/>
                <a:ea typeface="Times New Roman" panose="02020603050405020304" pitchFamily="18" charset="0"/>
                <a:cs typeface="Times New Roman" panose="02020603050405020304" pitchFamily="18" charset="0"/>
              </a:rPr>
              <a:t>Dokument, który chcesz uporządkować w hierarchiczną strukturę danych drzewa – powiedzmy, że piszemy książkę – chcemy pooznaczać jej strukturę: rozdziały, podrozdziały. HTML nie daje takich możliwości – nie wprowadza fizycznej struktury.</a:t>
            </a:r>
          </a:p>
        </p:txBody>
      </p:sp>
      <p:pic>
        <p:nvPicPr>
          <p:cNvPr id="4" name="Picture 5">
            <a:extLst>
              <a:ext uri="{FF2B5EF4-FFF2-40B4-BE49-F238E27FC236}">
                <a16:creationId xmlns:a16="http://schemas.microsoft.com/office/drawing/2014/main" id="{D5E15F33-3A78-7449-A80C-C5141FC5280C}"/>
              </a:ext>
            </a:extLst>
          </p:cNvPr>
          <p:cNvPicPr>
            <a:picLocks noChangeAspect="1"/>
          </p:cNvPicPr>
          <p:nvPr/>
        </p:nvPicPr>
        <p:blipFill>
          <a:blip r:embed="rId2"/>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3578359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FB6A0AE-39AF-4A7C-96F6-52CBFC76F69B}"/>
              </a:ext>
            </a:extLst>
          </p:cNvPr>
          <p:cNvSpPr>
            <a:spLocks noGrp="1"/>
          </p:cNvSpPr>
          <p:nvPr>
            <p:ph type="title"/>
          </p:nvPr>
        </p:nvSpPr>
        <p:spPr/>
        <p:txBody>
          <a:bodyPr/>
          <a:lstStyle/>
          <a:p>
            <a:r>
              <a:rPr lang="pl-PL" dirty="0"/>
              <a:t>Agenda</a:t>
            </a:r>
          </a:p>
        </p:txBody>
      </p:sp>
      <p:sp>
        <p:nvSpPr>
          <p:cNvPr id="3" name="Symbol zastępczy daty 2">
            <a:extLst>
              <a:ext uri="{FF2B5EF4-FFF2-40B4-BE49-F238E27FC236}">
                <a16:creationId xmlns:a16="http://schemas.microsoft.com/office/drawing/2014/main" id="{B262B1DE-B58F-4FC6-B1BF-DE06F7882E4B}"/>
              </a:ext>
            </a:extLst>
          </p:cNvPr>
          <p:cNvSpPr>
            <a:spLocks noGrp="1"/>
          </p:cNvSpPr>
          <p:nvPr>
            <p:ph type="dt" sz="half" idx="10"/>
          </p:nvPr>
        </p:nvSpPr>
        <p:spPr/>
        <p:txBody>
          <a:bodyPr/>
          <a:lstStyle/>
          <a:p>
            <a:pPr rtl="0"/>
            <a:fld id="{98A70DB5-3B74-47E3-90B3-6FF4DAF5961C}" type="datetime1">
              <a:rPr lang="pl-PL" smtClean="0"/>
              <a:t>15.04.2021</a:t>
            </a:fld>
            <a:endParaRPr lang="en-US" dirty="0"/>
          </a:p>
        </p:txBody>
      </p:sp>
      <p:sp>
        <p:nvSpPr>
          <p:cNvPr id="5" name="pole tekstowe 4">
            <a:extLst>
              <a:ext uri="{FF2B5EF4-FFF2-40B4-BE49-F238E27FC236}">
                <a16:creationId xmlns:a16="http://schemas.microsoft.com/office/drawing/2014/main" id="{97C78E0A-11D1-4D57-82AE-791095591014}"/>
              </a:ext>
            </a:extLst>
          </p:cNvPr>
          <p:cNvSpPr txBox="1"/>
          <p:nvPr/>
        </p:nvSpPr>
        <p:spPr>
          <a:xfrm>
            <a:off x="2493628" y="1916052"/>
            <a:ext cx="6094602" cy="4247317"/>
          </a:xfrm>
          <a:prstGeom prst="rect">
            <a:avLst/>
          </a:prstGeom>
          <a:noFill/>
        </p:spPr>
        <p:txBody>
          <a:bodyPr wrap="square">
            <a:spAutoFit/>
          </a:bodyPr>
          <a:lstStyle/>
          <a:p>
            <a:pPr marL="342900" indent="-342900">
              <a:buFont typeface="+mj-lt"/>
              <a:buAutoNum type="arabicPeriod"/>
            </a:pPr>
            <a:r>
              <a:rPr lang="pl-PL" dirty="0"/>
              <a:t>Typowanie – elementy złożone. (String, </a:t>
            </a:r>
            <a:r>
              <a:rPr lang="pl-PL" dirty="0" err="1"/>
              <a:t>number</a:t>
            </a:r>
            <a:r>
              <a:rPr lang="pl-PL" dirty="0"/>
              <a:t>)</a:t>
            </a:r>
          </a:p>
          <a:p>
            <a:pPr marL="342900" indent="-342900">
              <a:buFont typeface="+mj-lt"/>
              <a:buAutoNum type="arabicPeriod"/>
            </a:pPr>
            <a:r>
              <a:rPr lang="pl-PL" dirty="0"/>
              <a:t>Obiektowość w języku </a:t>
            </a:r>
            <a:r>
              <a:rPr lang="pl-PL" dirty="0" err="1"/>
              <a:t>Python</a:t>
            </a:r>
            <a:r>
              <a:rPr lang="pl-PL" dirty="0"/>
              <a:t>.</a:t>
            </a:r>
          </a:p>
          <a:p>
            <a:pPr marL="342900" indent="-342900">
              <a:buFont typeface="+mj-lt"/>
              <a:buAutoNum type="arabicPeriod"/>
            </a:pPr>
            <a:r>
              <a:rPr lang="pl-PL" dirty="0"/>
              <a:t>Abstrakcja.</a:t>
            </a:r>
          </a:p>
          <a:p>
            <a:pPr marL="342900" indent="-342900">
              <a:buFont typeface="+mj-lt"/>
              <a:buAutoNum type="arabicPeriod"/>
            </a:pPr>
            <a:r>
              <a:rPr lang="pl-PL" dirty="0"/>
              <a:t>Programowanie funkcyjne (paradygmaty, metodologia).</a:t>
            </a:r>
          </a:p>
          <a:p>
            <a:pPr marL="342900" indent="-342900">
              <a:buFont typeface="+mj-lt"/>
              <a:buAutoNum type="arabicPeriod"/>
            </a:pPr>
            <a:r>
              <a:rPr lang="pl-PL" dirty="0"/>
              <a:t>Format JSON</a:t>
            </a:r>
          </a:p>
          <a:p>
            <a:pPr marL="342900" indent="-342900">
              <a:buFont typeface="+mj-lt"/>
              <a:buAutoNum type="arabicPeriod"/>
            </a:pPr>
            <a:r>
              <a:rPr lang="pl-PL" dirty="0"/>
              <a:t>Pliki XML</a:t>
            </a:r>
          </a:p>
          <a:p>
            <a:pPr marL="342900" indent="-342900">
              <a:buFont typeface="+mj-lt"/>
              <a:buAutoNum type="arabicPeriod"/>
            </a:pPr>
            <a:r>
              <a:rPr lang="pl-PL" dirty="0"/>
              <a:t>Moduły w języku </a:t>
            </a:r>
            <a:r>
              <a:rPr lang="pl-PL" dirty="0" err="1"/>
              <a:t>Python</a:t>
            </a:r>
            <a:endParaRPr lang="pl-PL" dirty="0"/>
          </a:p>
          <a:p>
            <a:pPr marL="342900" indent="-342900">
              <a:buFont typeface="+mj-lt"/>
              <a:buAutoNum type="arabicPeriod"/>
            </a:pPr>
            <a:r>
              <a:rPr lang="pl-PL" dirty="0"/>
              <a:t>Co dalej?</a:t>
            </a: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endParaRPr lang="pl-PL" dirty="0"/>
          </a:p>
          <a:p>
            <a:pPr marL="342900" indent="-342900">
              <a:buFont typeface="+mj-lt"/>
              <a:buAutoNum type="arabicPeriod"/>
            </a:pPr>
            <a:endParaRPr lang="en-US" dirty="0"/>
          </a:p>
        </p:txBody>
      </p:sp>
      <p:sp>
        <p:nvSpPr>
          <p:cNvPr id="6" name="Symbol zastępczy tekstu 4">
            <a:extLst>
              <a:ext uri="{FF2B5EF4-FFF2-40B4-BE49-F238E27FC236}">
                <a16:creationId xmlns:a16="http://schemas.microsoft.com/office/drawing/2014/main" id="{2CE0F821-BF1C-42EC-9CAF-ED89822AA7D1}"/>
              </a:ext>
            </a:extLst>
          </p:cNvPr>
          <p:cNvSpPr txBox="1">
            <a:spLocks/>
          </p:cNvSpPr>
          <p:nvPr/>
        </p:nvSpPr>
        <p:spPr>
          <a:xfrm>
            <a:off x="2898600" y="3917701"/>
            <a:ext cx="7105272" cy="279757"/>
          </a:xfrm>
          <a:prstGeom prst="rect">
            <a:avLst/>
          </a:prstGeom>
        </p:spPr>
        <p:txBody>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sp>
        <p:nvSpPr>
          <p:cNvPr id="9" name="Symbol zastępczy tekstu 7">
            <a:extLst>
              <a:ext uri="{FF2B5EF4-FFF2-40B4-BE49-F238E27FC236}">
                <a16:creationId xmlns:a16="http://schemas.microsoft.com/office/drawing/2014/main" id="{51C0DE9C-3211-4B99-BE9D-80C1A9A5E0AC}"/>
              </a:ext>
            </a:extLst>
          </p:cNvPr>
          <p:cNvSpPr txBox="1">
            <a:spLocks/>
          </p:cNvSpPr>
          <p:nvPr/>
        </p:nvSpPr>
        <p:spPr>
          <a:xfrm>
            <a:off x="2898600" y="5030929"/>
            <a:ext cx="7105272" cy="279757"/>
          </a:xfrm>
          <a:prstGeom prst="rect">
            <a:avLst/>
          </a:prstGeom>
        </p:spPr>
        <p:txBody>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pic>
        <p:nvPicPr>
          <p:cNvPr id="7" name="Picture 5">
            <a:extLst>
              <a:ext uri="{FF2B5EF4-FFF2-40B4-BE49-F238E27FC236}">
                <a16:creationId xmlns:a16="http://schemas.microsoft.com/office/drawing/2014/main" id="{9C0B5E24-495F-D24C-9333-D9C7EDE2143A}"/>
              </a:ext>
            </a:extLst>
          </p:cNvPr>
          <p:cNvPicPr>
            <a:picLocks noChangeAspect="1"/>
          </p:cNvPicPr>
          <p:nvPr/>
        </p:nvPicPr>
        <p:blipFill>
          <a:blip r:embed="rId2"/>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2187799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pole tekstowe 25"/>
          <p:cNvSpPr txBox="1"/>
          <p:nvPr/>
        </p:nvSpPr>
        <p:spPr>
          <a:xfrm>
            <a:off x="862446" y="602673"/>
            <a:ext cx="4520047" cy="369332"/>
          </a:xfrm>
          <a:prstGeom prst="rect">
            <a:avLst/>
          </a:prstGeom>
          <a:noFill/>
        </p:spPr>
        <p:txBody>
          <a:bodyPr wrap="square" rtlCol="0">
            <a:spAutoFit/>
          </a:bodyPr>
          <a:lstStyle/>
          <a:p>
            <a:r>
              <a:rPr lang="pl-PL" dirty="0"/>
              <a:t>Budowa dokumentu XML</a:t>
            </a:r>
          </a:p>
        </p:txBody>
      </p:sp>
      <p:pic>
        <p:nvPicPr>
          <p:cNvPr id="27" name="Obraz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6157" y="1293669"/>
            <a:ext cx="4554855" cy="4140777"/>
          </a:xfrm>
          <a:prstGeom prst="rect">
            <a:avLst/>
          </a:prstGeom>
        </p:spPr>
      </p:pic>
      <p:sp>
        <p:nvSpPr>
          <p:cNvPr id="28" name="pole tekstowe 27"/>
          <p:cNvSpPr txBox="1"/>
          <p:nvPr/>
        </p:nvSpPr>
        <p:spPr>
          <a:xfrm>
            <a:off x="5964384" y="1293667"/>
            <a:ext cx="5777345" cy="2862322"/>
          </a:xfrm>
          <a:prstGeom prst="rect">
            <a:avLst/>
          </a:prstGeom>
          <a:noFill/>
        </p:spPr>
        <p:txBody>
          <a:bodyPr wrap="square" rtlCol="0">
            <a:spAutoFit/>
          </a:bodyPr>
          <a:lstStyle/>
          <a:p>
            <a:pPr marL="342891" indent="-342891">
              <a:buAutoNum type="arabicPeriod"/>
            </a:pPr>
            <a:r>
              <a:rPr lang="pl-PL" dirty="0"/>
              <a:t>Deklaracje -  to znajdujące się w pliku danych informacje identyfikujące sam plik i inne powiązane z nim pliki.</a:t>
            </a:r>
          </a:p>
          <a:p>
            <a:pPr marL="342891" indent="-342891">
              <a:buAutoNum type="arabicPeriod"/>
            </a:pPr>
            <a:r>
              <a:rPr lang="pl-PL" dirty="0"/>
              <a:t>Element główny - </a:t>
            </a:r>
            <a:r>
              <a:rPr lang="pl-PL" dirty="0" err="1"/>
              <a:t>tag</a:t>
            </a:r>
            <a:r>
              <a:rPr lang="pl-PL" dirty="0"/>
              <a:t> zawierający wszystkie inne </a:t>
            </a:r>
            <a:r>
              <a:rPr lang="pl-PL" dirty="0" err="1"/>
              <a:t>tagi</a:t>
            </a:r>
            <a:r>
              <a:rPr lang="pl-PL" dirty="0"/>
              <a:t> </a:t>
            </a:r>
            <a:br>
              <a:rPr lang="pl-PL" dirty="0"/>
            </a:br>
            <a:r>
              <a:rPr lang="pl-PL" dirty="0"/>
              <a:t>i dane w każdym pojedynczym rekordzie.</a:t>
            </a:r>
          </a:p>
          <a:p>
            <a:pPr marL="342891" indent="-342891">
              <a:buAutoNum type="arabicPeriod"/>
            </a:pPr>
            <a:r>
              <a:rPr lang="pl-PL" dirty="0"/>
              <a:t>Atrybut - zawierają informacje o </a:t>
            </a:r>
            <a:r>
              <a:rPr lang="pl-PL" dirty="0" err="1"/>
              <a:t>tagach</a:t>
            </a:r>
            <a:r>
              <a:rPr lang="pl-PL" dirty="0"/>
              <a:t> i znajdujących się w nich danych. Typy informacji w atrybutach są zdefiniowane przez system XML dla każdego rodzaju </a:t>
            </a:r>
            <a:r>
              <a:rPr lang="pl-PL" dirty="0" err="1"/>
              <a:t>tagu</a:t>
            </a:r>
            <a:r>
              <a:rPr lang="pl-PL" dirty="0"/>
              <a:t>.</a:t>
            </a:r>
          </a:p>
          <a:p>
            <a:pPr marL="342891" indent="-342891">
              <a:buAutoNum type="arabicPeriod"/>
            </a:pPr>
            <a:r>
              <a:rPr lang="pl-PL" dirty="0" err="1"/>
              <a:t>Tagi</a:t>
            </a:r>
            <a:r>
              <a:rPr lang="pl-PL" dirty="0"/>
              <a:t> i dane – podstawowy składni pliku XML</a:t>
            </a:r>
          </a:p>
        </p:txBody>
      </p:sp>
      <p:pic>
        <p:nvPicPr>
          <p:cNvPr id="5" name="Picture 5">
            <a:extLst>
              <a:ext uri="{FF2B5EF4-FFF2-40B4-BE49-F238E27FC236}">
                <a16:creationId xmlns:a16="http://schemas.microsoft.com/office/drawing/2014/main" id="{8E5EF3B8-DED0-4E4A-9892-4274A1C9EC19}"/>
              </a:ext>
            </a:extLst>
          </p:cNvPr>
          <p:cNvPicPr>
            <a:picLocks noChangeAspect="1"/>
          </p:cNvPicPr>
          <p:nvPr/>
        </p:nvPicPr>
        <p:blipFill>
          <a:blip r:embed="rId3"/>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683994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rostokąt 2"/>
          <p:cNvSpPr/>
          <p:nvPr/>
        </p:nvSpPr>
        <p:spPr>
          <a:xfrm>
            <a:off x="1634837" y="1942468"/>
            <a:ext cx="10557164" cy="2862322"/>
          </a:xfrm>
          <a:prstGeom prst="rect">
            <a:avLst/>
          </a:prstGeom>
        </p:spPr>
        <p:txBody>
          <a:bodyPr wrap="square">
            <a:spAutoFit/>
          </a:bodyPr>
          <a:lstStyle/>
          <a:p>
            <a:r>
              <a:rPr lang="pl-PL" dirty="0">
                <a:latin typeface="TT5C1o00"/>
              </a:rPr>
              <a:t>Podstawowymi składnikami dokumentu XML są:</a:t>
            </a:r>
          </a:p>
          <a:p>
            <a:pPr marL="285744" indent="-285744">
              <a:buFont typeface="Arial" panose="020B0604020202020204" pitchFamily="34" charset="0"/>
              <a:buChar char="•"/>
            </a:pPr>
            <a:r>
              <a:rPr lang="pl-PL" sz="1600" dirty="0">
                <a:latin typeface="TT5CCo00"/>
              </a:rPr>
              <a:t> </a:t>
            </a:r>
            <a:r>
              <a:rPr lang="pl-PL" dirty="0">
                <a:latin typeface="TT5C8o00"/>
              </a:rPr>
              <a:t>elementy</a:t>
            </a:r>
            <a:r>
              <a:rPr lang="pl-PL" dirty="0">
                <a:latin typeface="TT5C1o00"/>
              </a:rPr>
              <a:t>,</a:t>
            </a:r>
          </a:p>
          <a:p>
            <a:pPr marL="285744" indent="-285744">
              <a:buFont typeface="Arial" panose="020B0604020202020204" pitchFamily="34" charset="0"/>
              <a:buChar char="•"/>
            </a:pPr>
            <a:r>
              <a:rPr lang="pl-PL" sz="1600" dirty="0">
                <a:latin typeface="TT5CCo00"/>
              </a:rPr>
              <a:t> </a:t>
            </a:r>
            <a:r>
              <a:rPr lang="pl-PL" dirty="0">
                <a:latin typeface="TT5C8o00"/>
              </a:rPr>
              <a:t>atrybuty</a:t>
            </a:r>
            <a:r>
              <a:rPr lang="pl-PL" dirty="0">
                <a:latin typeface="TT5C1o00"/>
              </a:rPr>
              <a:t>, które są umieszczane w elementach, jako dodatkowe informacje.</a:t>
            </a:r>
          </a:p>
          <a:p>
            <a:r>
              <a:rPr lang="pl-PL" dirty="0">
                <a:latin typeface="TT5C1o00"/>
              </a:rPr>
              <a:t>Elementy mogą być przy tym:</a:t>
            </a:r>
          </a:p>
          <a:p>
            <a:pPr marL="285744" indent="-285744">
              <a:buFont typeface="Arial" panose="020B0604020202020204" pitchFamily="34" charset="0"/>
              <a:buChar char="•"/>
            </a:pPr>
            <a:r>
              <a:rPr lang="pl-PL" sz="1600" dirty="0">
                <a:latin typeface="TT5CCo00"/>
              </a:rPr>
              <a:t> </a:t>
            </a:r>
            <a:r>
              <a:rPr lang="pl-PL" dirty="0">
                <a:latin typeface="TT5C8o00"/>
              </a:rPr>
              <a:t>nie puste </a:t>
            </a:r>
            <a:r>
              <a:rPr lang="pl-PL" dirty="0">
                <a:latin typeface="TT5C1o00"/>
              </a:rPr>
              <a:t>— posiadające treść,</a:t>
            </a:r>
          </a:p>
          <a:p>
            <a:pPr marL="285744" indent="-285744">
              <a:buFont typeface="Arial" panose="020B0604020202020204" pitchFamily="34" charset="0"/>
              <a:buChar char="•"/>
            </a:pPr>
            <a:r>
              <a:rPr lang="pl-PL" sz="1600" dirty="0">
                <a:latin typeface="TT5CCo00"/>
              </a:rPr>
              <a:t> </a:t>
            </a:r>
            <a:r>
              <a:rPr lang="pl-PL" dirty="0">
                <a:latin typeface="TT5C8o00"/>
              </a:rPr>
              <a:t>puste </a:t>
            </a:r>
            <a:r>
              <a:rPr lang="pl-PL" dirty="0">
                <a:latin typeface="TT5C1o00"/>
              </a:rPr>
              <a:t>— bez treści.</a:t>
            </a:r>
          </a:p>
          <a:p>
            <a:r>
              <a:rPr lang="pl-PL" dirty="0">
                <a:latin typeface="TT5C1o00"/>
              </a:rPr>
              <a:t>Oprócz tego w dokumencie XML mona umieszczać:</a:t>
            </a:r>
          </a:p>
          <a:p>
            <a:pPr marL="285744" indent="-285744">
              <a:buFont typeface="Arial" panose="020B0604020202020204" pitchFamily="34" charset="0"/>
              <a:buChar char="•"/>
            </a:pPr>
            <a:r>
              <a:rPr lang="pl-PL" sz="1600" dirty="0">
                <a:latin typeface="TT5CCo00"/>
              </a:rPr>
              <a:t> </a:t>
            </a:r>
            <a:r>
              <a:rPr lang="pl-PL" dirty="0">
                <a:latin typeface="TT5C8o00"/>
              </a:rPr>
              <a:t>deklaracje</a:t>
            </a:r>
            <a:r>
              <a:rPr lang="pl-PL" dirty="0">
                <a:latin typeface="TT5C1o00"/>
              </a:rPr>
              <a:t>,</a:t>
            </a:r>
          </a:p>
          <a:p>
            <a:pPr marL="285744" indent="-285744">
              <a:buFont typeface="Arial" panose="020B0604020202020204" pitchFamily="34" charset="0"/>
              <a:buChar char="•"/>
            </a:pPr>
            <a:r>
              <a:rPr lang="pl-PL" sz="1600" dirty="0">
                <a:latin typeface="TT5CCo00"/>
              </a:rPr>
              <a:t> </a:t>
            </a:r>
            <a:r>
              <a:rPr lang="pl-PL" dirty="0">
                <a:latin typeface="TT5C8o00"/>
              </a:rPr>
              <a:t>instrukcje przetwarzania</a:t>
            </a:r>
            <a:r>
              <a:rPr lang="pl-PL" dirty="0">
                <a:latin typeface="TT5C1o00"/>
              </a:rPr>
              <a:t>,</a:t>
            </a:r>
          </a:p>
          <a:p>
            <a:pPr marL="285744" indent="-285744">
              <a:buFont typeface="Arial" panose="020B0604020202020204" pitchFamily="34" charset="0"/>
              <a:buChar char="•"/>
            </a:pPr>
            <a:r>
              <a:rPr lang="pl-PL" sz="1600" dirty="0">
                <a:latin typeface="TT5CCo00"/>
              </a:rPr>
              <a:t> </a:t>
            </a:r>
            <a:r>
              <a:rPr lang="pl-PL" dirty="0">
                <a:latin typeface="TT5C8o00"/>
              </a:rPr>
              <a:t>jednostki</a:t>
            </a:r>
            <a:r>
              <a:rPr lang="pl-PL" dirty="0">
                <a:latin typeface="TT5C1o00"/>
              </a:rPr>
              <a:t>.</a:t>
            </a:r>
            <a:endParaRPr lang="pl-PL" dirty="0"/>
          </a:p>
        </p:txBody>
      </p:sp>
      <p:pic>
        <p:nvPicPr>
          <p:cNvPr id="4" name="Picture 5">
            <a:extLst>
              <a:ext uri="{FF2B5EF4-FFF2-40B4-BE49-F238E27FC236}">
                <a16:creationId xmlns:a16="http://schemas.microsoft.com/office/drawing/2014/main" id="{890EC0BE-8AD4-9E42-A912-E99E2977E9AD}"/>
              </a:ext>
            </a:extLst>
          </p:cNvPr>
          <p:cNvPicPr>
            <a:picLocks noChangeAspect="1"/>
          </p:cNvPicPr>
          <p:nvPr/>
        </p:nvPicPr>
        <p:blipFill>
          <a:blip r:embed="rId2"/>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4111939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p:cNvPicPr>
            <a:picLocks noChangeAspect="1"/>
          </p:cNvPicPr>
          <p:nvPr/>
        </p:nvPicPr>
        <p:blipFill rotWithShape="1">
          <a:blip r:embed="rId2"/>
          <a:srcRect l="39654" t="37005" r="29872" b="16659"/>
          <a:stretch/>
        </p:blipFill>
        <p:spPr>
          <a:xfrm>
            <a:off x="3176154" y="1320008"/>
            <a:ext cx="5839691" cy="4772687"/>
          </a:xfrm>
          <a:prstGeom prst="rect">
            <a:avLst/>
          </a:prstGeom>
        </p:spPr>
      </p:pic>
      <p:sp>
        <p:nvSpPr>
          <p:cNvPr id="5" name="pole tekstowe 4"/>
          <p:cNvSpPr txBox="1"/>
          <p:nvPr/>
        </p:nvSpPr>
        <p:spPr>
          <a:xfrm>
            <a:off x="4031674" y="592281"/>
            <a:ext cx="3906983" cy="523220"/>
          </a:xfrm>
          <a:prstGeom prst="rect">
            <a:avLst/>
          </a:prstGeom>
          <a:noFill/>
        </p:spPr>
        <p:txBody>
          <a:bodyPr wrap="square" rtlCol="0">
            <a:spAutoFit/>
          </a:bodyPr>
          <a:lstStyle/>
          <a:p>
            <a:r>
              <a:rPr lang="pl-PL" sz="2800" dirty="0"/>
              <a:t>Dokument XML</a:t>
            </a:r>
          </a:p>
        </p:txBody>
      </p:sp>
      <p:pic>
        <p:nvPicPr>
          <p:cNvPr id="6" name="Picture 5">
            <a:extLst>
              <a:ext uri="{FF2B5EF4-FFF2-40B4-BE49-F238E27FC236}">
                <a16:creationId xmlns:a16="http://schemas.microsoft.com/office/drawing/2014/main" id="{6100309C-A1A4-544A-9F64-E2601DC64717}"/>
              </a:ext>
            </a:extLst>
          </p:cNvPr>
          <p:cNvPicPr>
            <a:picLocks noChangeAspect="1"/>
          </p:cNvPicPr>
          <p:nvPr/>
        </p:nvPicPr>
        <p:blipFill>
          <a:blip r:embed="rId3"/>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1280261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rotWithShape="1">
          <a:blip r:embed="rId2"/>
          <a:srcRect l="41709" t="46392" r="29791" b="16745"/>
          <a:stretch/>
        </p:blipFill>
        <p:spPr>
          <a:xfrm>
            <a:off x="2394531" y="1247511"/>
            <a:ext cx="7091043" cy="4929883"/>
          </a:xfrm>
          <a:prstGeom prst="rect">
            <a:avLst/>
          </a:prstGeom>
        </p:spPr>
      </p:pic>
      <p:sp>
        <p:nvSpPr>
          <p:cNvPr id="3" name="pole tekstowe 2"/>
          <p:cNvSpPr txBox="1"/>
          <p:nvPr/>
        </p:nvSpPr>
        <p:spPr>
          <a:xfrm>
            <a:off x="3480957" y="550717"/>
            <a:ext cx="5642263" cy="523220"/>
          </a:xfrm>
          <a:prstGeom prst="rect">
            <a:avLst/>
          </a:prstGeom>
          <a:noFill/>
        </p:spPr>
        <p:txBody>
          <a:bodyPr wrap="square" rtlCol="0">
            <a:spAutoFit/>
          </a:bodyPr>
          <a:lstStyle/>
          <a:p>
            <a:r>
              <a:rPr lang="pl-PL" sz="2800" dirty="0"/>
              <a:t>Składowe elementu</a:t>
            </a:r>
          </a:p>
        </p:txBody>
      </p:sp>
      <p:pic>
        <p:nvPicPr>
          <p:cNvPr id="4" name="Picture 5">
            <a:extLst>
              <a:ext uri="{FF2B5EF4-FFF2-40B4-BE49-F238E27FC236}">
                <a16:creationId xmlns:a16="http://schemas.microsoft.com/office/drawing/2014/main" id="{8DBC095D-3847-074D-8DAA-DDEB86ADEBFB}"/>
              </a:ext>
            </a:extLst>
          </p:cNvPr>
          <p:cNvPicPr>
            <a:picLocks noChangeAspect="1"/>
          </p:cNvPicPr>
          <p:nvPr/>
        </p:nvPicPr>
        <p:blipFill>
          <a:blip r:embed="rId3"/>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2480340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rotWithShape="1">
          <a:blip r:embed="rId2"/>
          <a:srcRect l="37698" t="33636" r="25395" b="27610"/>
          <a:stretch/>
        </p:blipFill>
        <p:spPr>
          <a:xfrm>
            <a:off x="1912105" y="1073937"/>
            <a:ext cx="8367789" cy="4722791"/>
          </a:xfrm>
          <a:prstGeom prst="rect">
            <a:avLst/>
          </a:prstGeom>
        </p:spPr>
      </p:pic>
      <p:sp>
        <p:nvSpPr>
          <p:cNvPr id="3" name="pole tekstowe 2"/>
          <p:cNvSpPr txBox="1"/>
          <p:nvPr/>
        </p:nvSpPr>
        <p:spPr>
          <a:xfrm>
            <a:off x="3480957" y="550717"/>
            <a:ext cx="5642263" cy="523220"/>
          </a:xfrm>
          <a:prstGeom prst="rect">
            <a:avLst/>
          </a:prstGeom>
          <a:noFill/>
        </p:spPr>
        <p:txBody>
          <a:bodyPr wrap="square" rtlCol="0">
            <a:spAutoFit/>
          </a:bodyPr>
          <a:lstStyle/>
          <a:p>
            <a:r>
              <a:rPr lang="pl-PL" sz="2800" dirty="0"/>
              <a:t>Atrybut w elemencie</a:t>
            </a:r>
          </a:p>
        </p:txBody>
      </p:sp>
      <p:pic>
        <p:nvPicPr>
          <p:cNvPr id="4" name="Picture 5">
            <a:extLst>
              <a:ext uri="{FF2B5EF4-FFF2-40B4-BE49-F238E27FC236}">
                <a16:creationId xmlns:a16="http://schemas.microsoft.com/office/drawing/2014/main" id="{1101341B-F49C-5446-ADE0-C1C73A6BA020}"/>
              </a:ext>
            </a:extLst>
          </p:cNvPr>
          <p:cNvPicPr>
            <a:picLocks noChangeAspect="1"/>
          </p:cNvPicPr>
          <p:nvPr/>
        </p:nvPicPr>
        <p:blipFill>
          <a:blip r:embed="rId3"/>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3358309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rotWithShape="1">
          <a:blip r:embed="rId2"/>
          <a:srcRect l="37558" t="33061" r="26233" b="22678"/>
          <a:stretch/>
        </p:blipFill>
        <p:spPr>
          <a:xfrm>
            <a:off x="2141163" y="781155"/>
            <a:ext cx="8144540" cy="5351231"/>
          </a:xfrm>
          <a:prstGeom prst="rect">
            <a:avLst/>
          </a:prstGeom>
        </p:spPr>
      </p:pic>
      <p:sp>
        <p:nvSpPr>
          <p:cNvPr id="3" name="pole tekstowe 2"/>
          <p:cNvSpPr txBox="1"/>
          <p:nvPr/>
        </p:nvSpPr>
        <p:spPr>
          <a:xfrm>
            <a:off x="2587337" y="519545"/>
            <a:ext cx="4914900" cy="523220"/>
          </a:xfrm>
          <a:prstGeom prst="rect">
            <a:avLst/>
          </a:prstGeom>
          <a:noFill/>
        </p:spPr>
        <p:txBody>
          <a:bodyPr wrap="square" rtlCol="0">
            <a:spAutoFit/>
          </a:bodyPr>
          <a:lstStyle/>
          <a:p>
            <a:r>
              <a:rPr lang="pl-PL" sz="2800" dirty="0"/>
              <a:t>Element pusty</a:t>
            </a:r>
          </a:p>
        </p:txBody>
      </p:sp>
      <p:pic>
        <p:nvPicPr>
          <p:cNvPr id="4" name="Picture 5">
            <a:extLst>
              <a:ext uri="{FF2B5EF4-FFF2-40B4-BE49-F238E27FC236}">
                <a16:creationId xmlns:a16="http://schemas.microsoft.com/office/drawing/2014/main" id="{CE7E34C7-CE8A-5F4E-864E-5DC4950499AA}"/>
              </a:ext>
            </a:extLst>
          </p:cNvPr>
          <p:cNvPicPr>
            <a:picLocks noChangeAspect="1"/>
          </p:cNvPicPr>
          <p:nvPr/>
        </p:nvPicPr>
        <p:blipFill>
          <a:blip r:embed="rId3"/>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144391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rotWithShape="1">
          <a:blip r:embed="rId2"/>
          <a:srcRect l="32047" t="32235" r="41930" b="34778"/>
          <a:stretch/>
        </p:blipFill>
        <p:spPr>
          <a:xfrm>
            <a:off x="897243" y="1797145"/>
            <a:ext cx="5369028" cy="3658083"/>
          </a:xfrm>
          <a:prstGeom prst="rect">
            <a:avLst/>
          </a:prstGeom>
        </p:spPr>
      </p:pic>
      <p:pic>
        <p:nvPicPr>
          <p:cNvPr id="3" name="Obraz 2"/>
          <p:cNvPicPr>
            <a:picLocks noChangeAspect="1"/>
          </p:cNvPicPr>
          <p:nvPr/>
        </p:nvPicPr>
        <p:blipFill rotWithShape="1">
          <a:blip r:embed="rId3"/>
          <a:srcRect l="41535" t="42147" r="29930" b="28518"/>
          <a:stretch/>
        </p:blipFill>
        <p:spPr>
          <a:xfrm>
            <a:off x="6097317" y="2026469"/>
            <a:ext cx="5790127" cy="3199435"/>
          </a:xfrm>
          <a:prstGeom prst="rect">
            <a:avLst/>
          </a:prstGeom>
        </p:spPr>
      </p:pic>
      <p:sp>
        <p:nvSpPr>
          <p:cNvPr id="4" name="pole tekstowe 3"/>
          <p:cNvSpPr txBox="1"/>
          <p:nvPr/>
        </p:nvSpPr>
        <p:spPr>
          <a:xfrm>
            <a:off x="1039091" y="394854"/>
            <a:ext cx="6359237" cy="954107"/>
          </a:xfrm>
          <a:prstGeom prst="rect">
            <a:avLst/>
          </a:prstGeom>
          <a:noFill/>
        </p:spPr>
        <p:txBody>
          <a:bodyPr wrap="square" rtlCol="0">
            <a:spAutoFit/>
          </a:bodyPr>
          <a:lstStyle/>
          <a:p>
            <a:r>
              <a:rPr lang="pl-PL" sz="2800" dirty="0"/>
              <a:t>Hierarchia elementów w dokumencie XML</a:t>
            </a:r>
          </a:p>
        </p:txBody>
      </p:sp>
      <p:pic>
        <p:nvPicPr>
          <p:cNvPr id="5" name="Picture 5">
            <a:extLst>
              <a:ext uri="{FF2B5EF4-FFF2-40B4-BE49-F238E27FC236}">
                <a16:creationId xmlns:a16="http://schemas.microsoft.com/office/drawing/2014/main" id="{1DBB64B7-1598-404E-8F46-E39E2BA8AB7A}"/>
              </a:ext>
            </a:extLst>
          </p:cNvPr>
          <p:cNvPicPr>
            <a:picLocks noChangeAspect="1"/>
          </p:cNvPicPr>
          <p:nvPr/>
        </p:nvPicPr>
        <p:blipFill>
          <a:blip r:embed="rId4"/>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3852630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rotWithShape="1">
          <a:blip r:embed="rId2"/>
          <a:srcRect l="42302" t="29946" r="31186" b="23196"/>
          <a:stretch/>
        </p:blipFill>
        <p:spPr>
          <a:xfrm>
            <a:off x="698367" y="610890"/>
            <a:ext cx="4040372" cy="3838353"/>
          </a:xfrm>
          <a:prstGeom prst="rect">
            <a:avLst/>
          </a:prstGeom>
        </p:spPr>
      </p:pic>
      <p:sp>
        <p:nvSpPr>
          <p:cNvPr id="3" name="pole tekstowe 2"/>
          <p:cNvSpPr txBox="1"/>
          <p:nvPr/>
        </p:nvSpPr>
        <p:spPr>
          <a:xfrm>
            <a:off x="5621483" y="498765"/>
            <a:ext cx="6359236" cy="523220"/>
          </a:xfrm>
          <a:prstGeom prst="rect">
            <a:avLst/>
          </a:prstGeom>
          <a:noFill/>
        </p:spPr>
        <p:txBody>
          <a:bodyPr wrap="square" rtlCol="0">
            <a:spAutoFit/>
          </a:bodyPr>
          <a:lstStyle/>
          <a:p>
            <a:r>
              <a:rPr lang="pl-PL" sz="2800" dirty="0"/>
              <a:t>Przetwarzanie dokumentów XML</a:t>
            </a:r>
          </a:p>
        </p:txBody>
      </p:sp>
      <p:sp>
        <p:nvSpPr>
          <p:cNvPr id="4" name="Prostokąt 3"/>
          <p:cNvSpPr/>
          <p:nvPr/>
        </p:nvSpPr>
        <p:spPr>
          <a:xfrm>
            <a:off x="5271655" y="3433579"/>
            <a:ext cx="6096000" cy="2031325"/>
          </a:xfrm>
          <a:prstGeom prst="rect">
            <a:avLst/>
          </a:prstGeom>
        </p:spPr>
        <p:txBody>
          <a:bodyPr>
            <a:spAutoFit/>
          </a:bodyPr>
          <a:lstStyle/>
          <a:p>
            <a:r>
              <a:rPr lang="pl-PL" dirty="0">
                <a:latin typeface="TT5C1o00"/>
              </a:rPr>
              <a:t>Dokumenty XML mogą być czytane przez użytkowników w zwykłych edytorach tekstowych,</a:t>
            </a:r>
          </a:p>
          <a:p>
            <a:r>
              <a:rPr lang="pl-PL" dirty="0">
                <a:latin typeface="TT5C1o00"/>
              </a:rPr>
              <a:t>jednak najczęściej są one przetwarzane przez programy, zwane </a:t>
            </a:r>
            <a:r>
              <a:rPr lang="pl-PL" dirty="0" err="1">
                <a:latin typeface="TT5C8o00"/>
              </a:rPr>
              <a:t>parserami</a:t>
            </a:r>
            <a:r>
              <a:rPr lang="pl-PL" dirty="0">
                <a:latin typeface="TT5C1o00"/>
              </a:rPr>
              <a:t>.</a:t>
            </a:r>
          </a:p>
          <a:p>
            <a:r>
              <a:rPr lang="pl-PL" dirty="0">
                <a:latin typeface="TT5C1o00"/>
              </a:rPr>
              <a:t>Programy te powinny w pierwszej kolejności sprawdzić poprawność składniowa dokumentu,</a:t>
            </a:r>
          </a:p>
          <a:p>
            <a:r>
              <a:rPr lang="pl-PL" dirty="0">
                <a:latin typeface="TT5C1o00"/>
              </a:rPr>
              <a:t>tzn. stwierdzić czy jest on dobrze uformowany</a:t>
            </a:r>
            <a:endParaRPr lang="pl-PL" dirty="0"/>
          </a:p>
        </p:txBody>
      </p:sp>
      <p:pic>
        <p:nvPicPr>
          <p:cNvPr id="5" name="Picture 5">
            <a:extLst>
              <a:ext uri="{FF2B5EF4-FFF2-40B4-BE49-F238E27FC236}">
                <a16:creationId xmlns:a16="http://schemas.microsoft.com/office/drawing/2014/main" id="{FB8CBE27-DE8C-B642-B58F-1A31553FBC7A}"/>
              </a:ext>
            </a:extLst>
          </p:cNvPr>
          <p:cNvPicPr>
            <a:picLocks noChangeAspect="1"/>
          </p:cNvPicPr>
          <p:nvPr/>
        </p:nvPicPr>
        <p:blipFill>
          <a:blip r:embed="rId3"/>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1149601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B09F5AB-E27B-436B-BAA8-9BA178452FC8}"/>
              </a:ext>
            </a:extLst>
          </p:cNvPr>
          <p:cNvSpPr>
            <a:spLocks noGrp="1"/>
          </p:cNvSpPr>
          <p:nvPr>
            <p:ph type="title"/>
          </p:nvPr>
        </p:nvSpPr>
        <p:spPr/>
        <p:txBody>
          <a:bodyPr/>
          <a:lstStyle/>
          <a:p>
            <a:r>
              <a:rPr lang="pl-PL" dirty="0"/>
              <a:t>Moduły </a:t>
            </a:r>
            <a:r>
              <a:rPr lang="pl-PL" dirty="0" err="1"/>
              <a:t>pythona</a:t>
            </a:r>
            <a:r>
              <a:rPr lang="pl-PL" dirty="0"/>
              <a:t> dla obsługi </a:t>
            </a:r>
            <a:r>
              <a:rPr lang="pl-PL" dirty="0" err="1"/>
              <a:t>xml</a:t>
            </a:r>
            <a:endParaRPr lang="pl-PL" dirty="0"/>
          </a:p>
        </p:txBody>
      </p:sp>
      <p:sp>
        <p:nvSpPr>
          <p:cNvPr id="3" name="Symbol zastępczy daty 2">
            <a:extLst>
              <a:ext uri="{FF2B5EF4-FFF2-40B4-BE49-F238E27FC236}">
                <a16:creationId xmlns:a16="http://schemas.microsoft.com/office/drawing/2014/main" id="{46766988-C878-4854-AAB0-73C99107A717}"/>
              </a:ext>
            </a:extLst>
          </p:cNvPr>
          <p:cNvSpPr>
            <a:spLocks noGrp="1"/>
          </p:cNvSpPr>
          <p:nvPr>
            <p:ph type="dt" sz="half" idx="10"/>
          </p:nvPr>
        </p:nvSpPr>
        <p:spPr/>
        <p:txBody>
          <a:bodyPr/>
          <a:lstStyle/>
          <a:p>
            <a:pPr rtl="0"/>
            <a:fld id="{98A70DB5-3B74-47E3-90B3-6FF4DAF5961C}" type="datetime1">
              <a:rPr lang="pl-PL" smtClean="0"/>
              <a:t>15.04.2021</a:t>
            </a:fld>
            <a:endParaRPr lang="en-US" dirty="0"/>
          </a:p>
        </p:txBody>
      </p:sp>
      <p:sp>
        <p:nvSpPr>
          <p:cNvPr id="7" name="pole tekstowe 6">
            <a:extLst>
              <a:ext uri="{FF2B5EF4-FFF2-40B4-BE49-F238E27FC236}">
                <a16:creationId xmlns:a16="http://schemas.microsoft.com/office/drawing/2014/main" id="{25DD276D-4FB4-40B9-BC74-13F79D5D1819}"/>
              </a:ext>
            </a:extLst>
          </p:cNvPr>
          <p:cNvSpPr txBox="1"/>
          <p:nvPr/>
        </p:nvSpPr>
        <p:spPr>
          <a:xfrm>
            <a:off x="888493" y="2130642"/>
            <a:ext cx="10546400" cy="3416320"/>
          </a:xfrm>
          <a:prstGeom prst="rect">
            <a:avLst/>
          </a:prstGeom>
          <a:noFill/>
        </p:spPr>
        <p:txBody>
          <a:bodyPr wrap="square">
            <a:spAutoFit/>
          </a:bodyPr>
          <a:lstStyle/>
          <a:p>
            <a:endParaRPr lang="pl-PL" dirty="0"/>
          </a:p>
          <a:p>
            <a:pPr marL="342900" indent="-342900">
              <a:buFont typeface="+mj-lt"/>
              <a:buAutoNum type="arabicPeriod"/>
            </a:pPr>
            <a:r>
              <a:rPr lang="pl-PL" dirty="0"/>
              <a:t>    </a:t>
            </a:r>
            <a:r>
              <a:rPr lang="pl-PL" dirty="0" err="1"/>
              <a:t>xml.etree.ElementTree</a:t>
            </a:r>
            <a:r>
              <a:rPr lang="pl-PL" dirty="0"/>
              <a:t>: the </a:t>
            </a:r>
            <a:r>
              <a:rPr lang="pl-PL" dirty="0" err="1"/>
              <a:t>ElementTree</a:t>
            </a:r>
            <a:r>
              <a:rPr lang="pl-PL" dirty="0"/>
              <a:t> API, prosty i lekki procesor XML</a:t>
            </a:r>
          </a:p>
          <a:p>
            <a:pPr marL="342900" indent="-342900">
              <a:buFont typeface="+mj-lt"/>
              <a:buAutoNum type="arabicPeriod"/>
            </a:pPr>
            <a:endParaRPr lang="pl-PL" dirty="0"/>
          </a:p>
          <a:p>
            <a:pPr marL="342900" indent="-342900">
              <a:buFont typeface="+mj-lt"/>
              <a:buAutoNum type="arabicPeriod"/>
            </a:pPr>
            <a:r>
              <a:rPr lang="pl-PL" dirty="0"/>
              <a:t>    </a:t>
            </a:r>
            <a:r>
              <a:rPr lang="pl-PL" dirty="0" err="1"/>
              <a:t>xml.dom</a:t>
            </a:r>
            <a:r>
              <a:rPr lang="pl-PL" dirty="0"/>
              <a:t>:  definicja DOM API</a:t>
            </a:r>
          </a:p>
          <a:p>
            <a:pPr marL="342900" indent="-342900">
              <a:buFont typeface="+mj-lt"/>
              <a:buAutoNum type="arabicPeriod"/>
            </a:pPr>
            <a:endParaRPr lang="pl-PL" dirty="0"/>
          </a:p>
          <a:p>
            <a:pPr marL="342900" indent="-342900">
              <a:buFont typeface="+mj-lt"/>
              <a:buAutoNum type="arabicPeriod"/>
            </a:pPr>
            <a:r>
              <a:rPr lang="pl-PL" dirty="0"/>
              <a:t>    </a:t>
            </a:r>
            <a:r>
              <a:rPr lang="pl-PL" dirty="0" err="1"/>
              <a:t>xml.dom.minidom</a:t>
            </a:r>
            <a:r>
              <a:rPr lang="pl-PL" dirty="0"/>
              <a:t>: minimalna implementacja DOM</a:t>
            </a:r>
          </a:p>
          <a:p>
            <a:pPr marL="342900" indent="-342900">
              <a:buFont typeface="+mj-lt"/>
              <a:buAutoNum type="arabicPeriod"/>
            </a:pPr>
            <a:endParaRPr lang="pl-PL" dirty="0"/>
          </a:p>
          <a:p>
            <a:pPr marL="342900" indent="-342900">
              <a:buFont typeface="+mj-lt"/>
              <a:buAutoNum type="arabicPeriod"/>
            </a:pPr>
            <a:r>
              <a:rPr lang="pl-PL" dirty="0"/>
              <a:t>    </a:t>
            </a:r>
            <a:r>
              <a:rPr lang="pl-PL" dirty="0" err="1"/>
              <a:t>xml.dom.pulldom</a:t>
            </a:r>
            <a:r>
              <a:rPr lang="pl-PL" dirty="0"/>
              <a:t>: wsparcie dla budowy częściowego drzewa DOM</a:t>
            </a:r>
          </a:p>
          <a:p>
            <a:pPr marL="342900" indent="-342900">
              <a:buFont typeface="+mj-lt"/>
              <a:buAutoNum type="arabicPeriod"/>
            </a:pPr>
            <a:endParaRPr lang="pl-PL" dirty="0"/>
          </a:p>
          <a:p>
            <a:pPr marL="342900" indent="-342900">
              <a:buFont typeface="+mj-lt"/>
              <a:buAutoNum type="arabicPeriod"/>
            </a:pPr>
            <a:r>
              <a:rPr lang="pl-PL" dirty="0"/>
              <a:t>    </a:t>
            </a:r>
            <a:r>
              <a:rPr lang="pl-PL" dirty="0" err="1"/>
              <a:t>xml.sax</a:t>
            </a:r>
            <a:r>
              <a:rPr lang="pl-PL" dirty="0"/>
              <a:t>:  podstawowe klasy i funkcje SAX2</a:t>
            </a:r>
          </a:p>
          <a:p>
            <a:pPr marL="342900" indent="-342900">
              <a:buFont typeface="+mj-lt"/>
              <a:buAutoNum type="arabicPeriod"/>
            </a:pPr>
            <a:endParaRPr lang="pl-PL" dirty="0"/>
          </a:p>
          <a:p>
            <a:pPr marL="342900" indent="-342900">
              <a:buFont typeface="+mj-lt"/>
              <a:buAutoNum type="arabicPeriod"/>
            </a:pPr>
            <a:r>
              <a:rPr lang="pl-PL" dirty="0"/>
              <a:t>    </a:t>
            </a:r>
            <a:r>
              <a:rPr lang="pl-PL" dirty="0" err="1"/>
              <a:t>xml.parsers.expat</a:t>
            </a:r>
            <a:r>
              <a:rPr lang="pl-PL" dirty="0"/>
              <a:t>: </a:t>
            </a:r>
            <a:r>
              <a:rPr lang="pl-PL" dirty="0" err="1"/>
              <a:t>parser</a:t>
            </a:r>
            <a:r>
              <a:rPr lang="pl-PL" dirty="0"/>
              <a:t> </a:t>
            </a:r>
            <a:r>
              <a:rPr lang="pl-PL" dirty="0" err="1"/>
              <a:t>Expat</a:t>
            </a:r>
            <a:endParaRPr lang="pl-PL" dirty="0"/>
          </a:p>
        </p:txBody>
      </p:sp>
      <p:pic>
        <p:nvPicPr>
          <p:cNvPr id="5" name="Picture 5">
            <a:extLst>
              <a:ext uri="{FF2B5EF4-FFF2-40B4-BE49-F238E27FC236}">
                <a16:creationId xmlns:a16="http://schemas.microsoft.com/office/drawing/2014/main" id="{45E272C8-A688-6246-88AA-807326A1DE14}"/>
              </a:ext>
            </a:extLst>
          </p:cNvPr>
          <p:cNvPicPr>
            <a:picLocks noChangeAspect="1"/>
          </p:cNvPicPr>
          <p:nvPr/>
        </p:nvPicPr>
        <p:blipFill>
          <a:blip r:embed="rId2"/>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3984246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6B5454F-ACED-478E-BB25-FAD565DB7768}"/>
              </a:ext>
            </a:extLst>
          </p:cNvPr>
          <p:cNvSpPr>
            <a:spLocks noGrp="1"/>
          </p:cNvSpPr>
          <p:nvPr>
            <p:ph type="title"/>
          </p:nvPr>
        </p:nvSpPr>
        <p:spPr/>
        <p:txBody>
          <a:bodyPr/>
          <a:lstStyle/>
          <a:p>
            <a:r>
              <a:rPr lang="pl-PL" dirty="0"/>
              <a:t>Moduły w języku </a:t>
            </a:r>
            <a:r>
              <a:rPr lang="pl-PL" dirty="0" err="1"/>
              <a:t>python</a:t>
            </a:r>
            <a:endParaRPr lang="pl-PL" dirty="0"/>
          </a:p>
        </p:txBody>
      </p:sp>
      <p:sp>
        <p:nvSpPr>
          <p:cNvPr id="3" name="Symbol zastępczy daty 2">
            <a:extLst>
              <a:ext uri="{FF2B5EF4-FFF2-40B4-BE49-F238E27FC236}">
                <a16:creationId xmlns:a16="http://schemas.microsoft.com/office/drawing/2014/main" id="{74403918-5662-493F-B637-679CFFFB6826}"/>
              </a:ext>
            </a:extLst>
          </p:cNvPr>
          <p:cNvSpPr>
            <a:spLocks noGrp="1"/>
          </p:cNvSpPr>
          <p:nvPr>
            <p:ph type="dt" sz="half" idx="10"/>
          </p:nvPr>
        </p:nvSpPr>
        <p:spPr/>
        <p:txBody>
          <a:bodyPr/>
          <a:lstStyle/>
          <a:p>
            <a:pPr rtl="0"/>
            <a:fld id="{98A70DB5-3B74-47E3-90B3-6FF4DAF5961C}" type="datetime1">
              <a:rPr lang="pl-PL" smtClean="0"/>
              <a:t>15.04.2021</a:t>
            </a:fld>
            <a:endParaRPr lang="en-US" dirty="0"/>
          </a:p>
        </p:txBody>
      </p:sp>
      <p:sp>
        <p:nvSpPr>
          <p:cNvPr id="5" name="pole tekstowe 4">
            <a:extLst>
              <a:ext uri="{FF2B5EF4-FFF2-40B4-BE49-F238E27FC236}">
                <a16:creationId xmlns:a16="http://schemas.microsoft.com/office/drawing/2014/main" id="{E7788E58-EE3A-45D8-A048-0375B9AD4ED8}"/>
              </a:ext>
            </a:extLst>
          </p:cNvPr>
          <p:cNvSpPr txBox="1"/>
          <p:nvPr/>
        </p:nvSpPr>
        <p:spPr>
          <a:xfrm>
            <a:off x="575894" y="2033167"/>
            <a:ext cx="10682132" cy="2862322"/>
          </a:xfrm>
          <a:prstGeom prst="rect">
            <a:avLst/>
          </a:prstGeom>
          <a:noFill/>
        </p:spPr>
        <p:txBody>
          <a:bodyPr wrap="square">
            <a:spAutoFit/>
          </a:bodyPr>
          <a:lstStyle/>
          <a:p>
            <a:r>
              <a:rPr lang="pl-PL" dirty="0"/>
              <a:t>W </a:t>
            </a:r>
            <a:r>
              <a:rPr lang="pl-PL" dirty="0" err="1"/>
              <a:t>Pythonie</a:t>
            </a:r>
            <a:r>
              <a:rPr lang="pl-PL" dirty="0"/>
              <a:t> moduły są po prostu plikami z rozszerzeniem </a:t>
            </a:r>
            <a:r>
              <a:rPr lang="pl-PL" dirty="0" err="1"/>
              <a:t>py</a:t>
            </a:r>
            <a:r>
              <a:rPr lang="pl-PL" dirty="0"/>
              <a:t>, w których zawarto pewien zestaw różnego rodzaju kodu  funkcje, obiekty, struktury danych. Moduły importujemy do swojego programu za pomocą komendy import.</a:t>
            </a:r>
          </a:p>
          <a:p>
            <a:endParaRPr lang="pl-PL" dirty="0"/>
          </a:p>
          <a:p>
            <a:r>
              <a:rPr lang="pl-PL" dirty="0"/>
              <a:t>W Dokumentacji </a:t>
            </a:r>
            <a:r>
              <a:rPr lang="pl-PL" dirty="0" err="1"/>
              <a:t>Pythona</a:t>
            </a:r>
            <a:r>
              <a:rPr lang="pl-PL" dirty="0"/>
              <a:t> można znaleźć pełną listę wbudowanych modułów standardowej biblioteki </a:t>
            </a:r>
            <a:r>
              <a:rPr lang="pl-PL" dirty="0" err="1"/>
              <a:t>Pythona</a:t>
            </a:r>
            <a:r>
              <a:rPr lang="pl-PL" dirty="0"/>
              <a:t>.</a:t>
            </a:r>
          </a:p>
          <a:p>
            <a:endParaRPr lang="pl-PL" dirty="0"/>
          </a:p>
          <a:p>
            <a:r>
              <a:rPr lang="pl-PL" dirty="0"/>
              <a:t>Najpierw moduł jest ładowany w wykonujący się skrypt </a:t>
            </a:r>
            <a:r>
              <a:rPr lang="pl-PL" dirty="0" err="1"/>
              <a:t>Pythona</a:t>
            </a:r>
            <a:r>
              <a:rPr lang="pl-PL" dirty="0"/>
              <a:t>. Potem jego zawartość jest odczytywana tak, jakbyśmy to my napisali ten kod wcześniej. Bardzo często jeden moduł importuje inne. Jeśli zdarzy się, że interpreter dwa razy napotka polecenie dołączenia tego samego modułu, to drugie polecenie zostanie zignorowane.</a:t>
            </a:r>
          </a:p>
        </p:txBody>
      </p:sp>
      <p:pic>
        <p:nvPicPr>
          <p:cNvPr id="6" name="Picture 5">
            <a:extLst>
              <a:ext uri="{FF2B5EF4-FFF2-40B4-BE49-F238E27FC236}">
                <a16:creationId xmlns:a16="http://schemas.microsoft.com/office/drawing/2014/main" id="{FDC3EDC6-632B-9F42-97C2-4769258975A1}"/>
              </a:ext>
            </a:extLst>
          </p:cNvPr>
          <p:cNvPicPr>
            <a:picLocks noChangeAspect="1"/>
          </p:cNvPicPr>
          <p:nvPr/>
        </p:nvPicPr>
        <p:blipFill>
          <a:blip r:embed="rId2"/>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3315159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6E2214B-0423-4A23-B80A-BD14D1341569}"/>
              </a:ext>
            </a:extLst>
          </p:cNvPr>
          <p:cNvSpPr>
            <a:spLocks noGrp="1"/>
          </p:cNvSpPr>
          <p:nvPr>
            <p:ph type="title"/>
          </p:nvPr>
        </p:nvSpPr>
        <p:spPr/>
        <p:txBody>
          <a:bodyPr/>
          <a:lstStyle/>
          <a:p>
            <a:r>
              <a:rPr lang="pl-PL" dirty="0"/>
              <a:t>Typowanie – elementy złożone</a:t>
            </a:r>
          </a:p>
        </p:txBody>
      </p:sp>
      <p:sp>
        <p:nvSpPr>
          <p:cNvPr id="3" name="Symbol zastępczy daty 2">
            <a:extLst>
              <a:ext uri="{FF2B5EF4-FFF2-40B4-BE49-F238E27FC236}">
                <a16:creationId xmlns:a16="http://schemas.microsoft.com/office/drawing/2014/main" id="{72B3E968-BF30-4181-B66B-7C7D9E4DFCB5}"/>
              </a:ext>
            </a:extLst>
          </p:cNvPr>
          <p:cNvSpPr>
            <a:spLocks noGrp="1"/>
          </p:cNvSpPr>
          <p:nvPr>
            <p:ph type="dt" sz="half" idx="10"/>
          </p:nvPr>
        </p:nvSpPr>
        <p:spPr/>
        <p:txBody>
          <a:bodyPr/>
          <a:lstStyle/>
          <a:p>
            <a:pPr rtl="0"/>
            <a:fld id="{98A70DB5-3B74-47E3-90B3-6FF4DAF5961C}" type="datetime1">
              <a:rPr lang="pl-PL" smtClean="0"/>
              <a:t>15.04.2021</a:t>
            </a:fld>
            <a:endParaRPr lang="en-US" dirty="0"/>
          </a:p>
        </p:txBody>
      </p:sp>
      <p:sp>
        <p:nvSpPr>
          <p:cNvPr id="4" name="pole tekstowe 3">
            <a:extLst>
              <a:ext uri="{FF2B5EF4-FFF2-40B4-BE49-F238E27FC236}">
                <a16:creationId xmlns:a16="http://schemas.microsoft.com/office/drawing/2014/main" id="{87799783-4A1E-44B0-8D71-40DAA4B6F9C0}"/>
              </a:ext>
            </a:extLst>
          </p:cNvPr>
          <p:cNvSpPr txBox="1"/>
          <p:nvPr/>
        </p:nvSpPr>
        <p:spPr>
          <a:xfrm>
            <a:off x="1560352" y="2332139"/>
            <a:ext cx="3615655" cy="707886"/>
          </a:xfrm>
          <a:prstGeom prst="rect">
            <a:avLst/>
          </a:prstGeom>
          <a:noFill/>
        </p:spPr>
        <p:txBody>
          <a:bodyPr wrap="square" rtlCol="0">
            <a:spAutoFit/>
          </a:bodyPr>
          <a:lstStyle/>
          <a:p>
            <a:pPr marL="285750" indent="-285750">
              <a:buFont typeface="Arial" panose="020B0604020202020204" pitchFamily="34" charset="0"/>
              <a:buChar char="•"/>
            </a:pPr>
            <a:r>
              <a:rPr lang="pl-PL" sz="2000" dirty="0"/>
              <a:t>Typowanie dynamiczne</a:t>
            </a:r>
          </a:p>
          <a:p>
            <a:pPr marL="285750" indent="-285750">
              <a:buFont typeface="Arial" panose="020B0604020202020204" pitchFamily="34" charset="0"/>
              <a:buChar char="•"/>
            </a:pPr>
            <a:r>
              <a:rPr lang="pl-PL" sz="2000" dirty="0"/>
              <a:t>Typowanie statyczne</a:t>
            </a:r>
          </a:p>
        </p:txBody>
      </p:sp>
      <p:sp>
        <p:nvSpPr>
          <p:cNvPr id="5" name="pole tekstowe 4">
            <a:extLst>
              <a:ext uri="{FF2B5EF4-FFF2-40B4-BE49-F238E27FC236}">
                <a16:creationId xmlns:a16="http://schemas.microsoft.com/office/drawing/2014/main" id="{617CFB42-242B-4F12-BAD4-31DA2E860B6C}"/>
              </a:ext>
            </a:extLst>
          </p:cNvPr>
          <p:cNvSpPr txBox="1"/>
          <p:nvPr/>
        </p:nvSpPr>
        <p:spPr>
          <a:xfrm>
            <a:off x="2877424" y="3244334"/>
            <a:ext cx="1978555" cy="369332"/>
          </a:xfrm>
          <a:prstGeom prst="rect">
            <a:avLst/>
          </a:prstGeom>
          <a:noFill/>
        </p:spPr>
        <p:txBody>
          <a:bodyPr wrap="none" rtlCol="0">
            <a:spAutoFit/>
          </a:bodyPr>
          <a:lstStyle/>
          <a:p>
            <a:r>
              <a:rPr lang="pl-PL" dirty="0"/>
              <a:t>TYPE ANNOTATION</a:t>
            </a:r>
          </a:p>
        </p:txBody>
      </p:sp>
      <p:sp>
        <p:nvSpPr>
          <p:cNvPr id="7" name="pole tekstowe 6">
            <a:extLst>
              <a:ext uri="{FF2B5EF4-FFF2-40B4-BE49-F238E27FC236}">
                <a16:creationId xmlns:a16="http://schemas.microsoft.com/office/drawing/2014/main" id="{818DBC9D-9FA1-414A-82FF-D595182675B7}"/>
              </a:ext>
            </a:extLst>
          </p:cNvPr>
          <p:cNvSpPr txBox="1"/>
          <p:nvPr/>
        </p:nvSpPr>
        <p:spPr>
          <a:xfrm>
            <a:off x="5981049" y="2332139"/>
            <a:ext cx="6094602" cy="2768963"/>
          </a:xfrm>
          <a:prstGeom prst="rect">
            <a:avLst/>
          </a:prstGeom>
          <a:noFill/>
        </p:spPr>
        <p:txBody>
          <a:bodyPr wrap="square">
            <a:spAutoFit/>
          </a:bodyPr>
          <a:lstStyle/>
          <a:p>
            <a:pPr>
              <a:lnSpc>
                <a:spcPct val="107000"/>
              </a:lnSpc>
              <a:spcAft>
                <a:spcPts val="800"/>
              </a:spcAft>
            </a:pPr>
            <a:r>
              <a:rPr lang="pl-PL"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class</a:t>
            </a:r>
            <a:r>
              <a:rPr lang="pl-PL"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pl-PL" sz="1800" dirty="0" err="1">
                <a:solidFill>
                  <a:srgbClr val="2B91AF"/>
                </a:solidFill>
                <a:effectLst/>
                <a:latin typeface="Consolas" panose="020B0609020204030204" pitchFamily="49" charset="0"/>
                <a:ea typeface="Calibri" panose="020F0502020204030204" pitchFamily="34" charset="0"/>
                <a:cs typeface="Consolas" panose="020B0609020204030204" pitchFamily="49" charset="0"/>
              </a:rPr>
              <a:t>TClassAnn</a:t>
            </a:r>
            <a:r>
              <a:rPr lang="pl-PL"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pl-PL" sz="1800" dirty="0" err="1">
                <a:solidFill>
                  <a:srgbClr val="2B91AF"/>
                </a:solidFill>
                <a:effectLst/>
                <a:latin typeface="Consolas" panose="020B0609020204030204" pitchFamily="49" charset="0"/>
                <a:ea typeface="Calibri" panose="020F0502020204030204" pitchFamily="34" charset="0"/>
                <a:cs typeface="Consolas" panose="020B0609020204030204" pitchFamily="49" charset="0"/>
              </a:rPr>
              <a:t>object</a:t>
            </a:r>
            <a:r>
              <a:rPr lang="pl-PL"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pl-PL"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pl-PL"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pl-PL"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pl-PL"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pl-PL"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def</a:t>
            </a:r>
            <a:r>
              <a:rPr lang="pl-PL"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__</a:t>
            </a:r>
            <a:r>
              <a:rPr lang="pl-PL"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init</a:t>
            </a:r>
            <a:r>
              <a:rPr lang="pl-PL"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__(</a:t>
            </a:r>
            <a:r>
              <a:rPr lang="pl-PL" sz="1800" dirty="0" err="1">
                <a:solidFill>
                  <a:srgbClr val="808080"/>
                </a:solidFill>
                <a:effectLst/>
                <a:latin typeface="Consolas" panose="020B0609020204030204" pitchFamily="49" charset="0"/>
                <a:ea typeface="Calibri" panose="020F0502020204030204" pitchFamily="34" charset="0"/>
                <a:cs typeface="Consolas" panose="020B0609020204030204" pitchFamily="49" charset="0"/>
              </a:rPr>
              <a:t>self</a:t>
            </a:r>
            <a:r>
              <a:rPr lang="pl-PL"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pl-PL" sz="1800" dirty="0" err="1">
                <a:solidFill>
                  <a:srgbClr val="808080"/>
                </a:solidFill>
                <a:effectLst/>
                <a:latin typeface="Consolas" panose="020B0609020204030204" pitchFamily="49" charset="0"/>
                <a:ea typeface="Calibri" panose="020F0502020204030204" pitchFamily="34" charset="0"/>
                <a:cs typeface="Consolas" panose="020B0609020204030204" pitchFamily="49" charset="0"/>
              </a:rPr>
              <a:t>name</a:t>
            </a:r>
            <a:r>
              <a:rPr lang="pl-PL"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pl-PL" sz="1800" dirty="0" err="1">
                <a:solidFill>
                  <a:srgbClr val="2B91AF"/>
                </a:solidFill>
                <a:effectLst/>
                <a:latin typeface="Consolas" panose="020B0609020204030204" pitchFamily="49" charset="0"/>
                <a:ea typeface="Calibri" panose="020F0502020204030204" pitchFamily="34" charset="0"/>
                <a:cs typeface="Consolas" panose="020B0609020204030204" pitchFamily="49" charset="0"/>
              </a:rPr>
              <a:t>str</a:t>
            </a:r>
            <a:r>
              <a:rPr lang="pl-PL"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-&gt; </a:t>
            </a:r>
            <a:r>
              <a:rPr lang="pl-PL"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None</a:t>
            </a:r>
            <a:r>
              <a:rPr lang="pl-PL"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pl-PL"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pl-PL"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pl-PL"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self</a:t>
            </a:r>
            <a:r>
              <a:rPr lang="pl-PL"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.name = </a:t>
            </a:r>
            <a:r>
              <a:rPr lang="pl-PL" sz="1800" dirty="0" err="1">
                <a:solidFill>
                  <a:srgbClr val="808080"/>
                </a:solidFill>
                <a:effectLst/>
                <a:latin typeface="Consolas" panose="020B0609020204030204" pitchFamily="49" charset="0"/>
                <a:ea typeface="Calibri" panose="020F0502020204030204" pitchFamily="34" charset="0"/>
                <a:cs typeface="Consolas" panose="020B0609020204030204" pitchFamily="49" charset="0"/>
              </a:rPr>
              <a:t>name</a:t>
            </a:r>
            <a:endParaRPr lang="pl-PL"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pl-PL"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pl-PL"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pl-PL"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pl-PL"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def</a:t>
            </a:r>
            <a:r>
              <a:rPr lang="pl-PL"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pl-PL"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showNameUppercase</a:t>
            </a:r>
            <a:r>
              <a:rPr lang="pl-PL"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pl-PL" sz="1800" dirty="0" err="1">
                <a:solidFill>
                  <a:srgbClr val="808080"/>
                </a:solidFill>
                <a:effectLst/>
                <a:latin typeface="Consolas" panose="020B0609020204030204" pitchFamily="49" charset="0"/>
                <a:ea typeface="Calibri" panose="020F0502020204030204" pitchFamily="34" charset="0"/>
                <a:cs typeface="Consolas" panose="020B0609020204030204" pitchFamily="49" charset="0"/>
              </a:rPr>
              <a:t>self</a:t>
            </a:r>
            <a:r>
              <a:rPr lang="pl-PL"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-&gt; </a:t>
            </a:r>
            <a:r>
              <a:rPr lang="pl-PL" sz="1800" dirty="0" err="1">
                <a:solidFill>
                  <a:srgbClr val="2B91AF"/>
                </a:solidFill>
                <a:effectLst/>
                <a:latin typeface="Consolas" panose="020B0609020204030204" pitchFamily="49" charset="0"/>
                <a:ea typeface="Calibri" panose="020F0502020204030204" pitchFamily="34" charset="0"/>
                <a:cs typeface="Consolas" panose="020B0609020204030204" pitchFamily="49" charset="0"/>
              </a:rPr>
              <a:t>str</a:t>
            </a:r>
            <a:r>
              <a:rPr lang="pl-PL"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pl-PL"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pl-PL"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pl-PL"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pl-PL"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pl-PL" sz="1800" dirty="0" err="1">
                <a:solidFill>
                  <a:srgbClr val="808080"/>
                </a:solidFill>
                <a:effectLst/>
                <a:latin typeface="Consolas" panose="020B0609020204030204" pitchFamily="49" charset="0"/>
                <a:ea typeface="Calibri" panose="020F0502020204030204" pitchFamily="34" charset="0"/>
                <a:cs typeface="Consolas" panose="020B0609020204030204" pitchFamily="49" charset="0"/>
              </a:rPr>
              <a:t>self</a:t>
            </a:r>
            <a:r>
              <a:rPr lang="pl-PL"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.name.upper</a:t>
            </a:r>
            <a:r>
              <a:rPr lang="pl-PL"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pl-PL"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5">
            <a:extLst>
              <a:ext uri="{FF2B5EF4-FFF2-40B4-BE49-F238E27FC236}">
                <a16:creationId xmlns:a16="http://schemas.microsoft.com/office/drawing/2014/main" id="{CBD334A2-F5FC-5C43-AE7F-C59D36CEC291}"/>
              </a:ext>
            </a:extLst>
          </p:cNvPr>
          <p:cNvPicPr>
            <a:picLocks noChangeAspect="1"/>
          </p:cNvPicPr>
          <p:nvPr/>
        </p:nvPicPr>
        <p:blipFill>
          <a:blip r:embed="rId2"/>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4259156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69A22F9-6040-4645-821F-3E81C91A2C84}"/>
              </a:ext>
            </a:extLst>
          </p:cNvPr>
          <p:cNvSpPr>
            <a:spLocks noGrp="1"/>
          </p:cNvSpPr>
          <p:nvPr>
            <p:ph type="title"/>
          </p:nvPr>
        </p:nvSpPr>
        <p:spPr/>
        <p:txBody>
          <a:bodyPr/>
          <a:lstStyle/>
          <a:p>
            <a:r>
              <a:rPr lang="pl-PL" dirty="0"/>
              <a:t>Obiektowość w języku </a:t>
            </a:r>
            <a:r>
              <a:rPr lang="pl-PL" dirty="0" err="1"/>
              <a:t>python</a:t>
            </a:r>
            <a:endParaRPr lang="pl-PL" dirty="0"/>
          </a:p>
        </p:txBody>
      </p:sp>
      <p:sp>
        <p:nvSpPr>
          <p:cNvPr id="3" name="Symbol zastępczy daty 2">
            <a:extLst>
              <a:ext uri="{FF2B5EF4-FFF2-40B4-BE49-F238E27FC236}">
                <a16:creationId xmlns:a16="http://schemas.microsoft.com/office/drawing/2014/main" id="{E38429DB-8AC8-4558-9056-F7FF1E827411}"/>
              </a:ext>
            </a:extLst>
          </p:cNvPr>
          <p:cNvSpPr>
            <a:spLocks noGrp="1"/>
          </p:cNvSpPr>
          <p:nvPr>
            <p:ph type="dt" sz="half" idx="10"/>
          </p:nvPr>
        </p:nvSpPr>
        <p:spPr/>
        <p:txBody>
          <a:bodyPr/>
          <a:lstStyle/>
          <a:p>
            <a:pPr rtl="0"/>
            <a:fld id="{98A70DB5-3B74-47E3-90B3-6FF4DAF5961C}" type="datetime1">
              <a:rPr lang="pl-PL" smtClean="0"/>
              <a:t>15.04.2021</a:t>
            </a:fld>
            <a:endParaRPr lang="en-US" dirty="0"/>
          </a:p>
        </p:txBody>
      </p:sp>
      <p:sp>
        <p:nvSpPr>
          <p:cNvPr id="4" name="pole tekstowe 3">
            <a:extLst>
              <a:ext uri="{FF2B5EF4-FFF2-40B4-BE49-F238E27FC236}">
                <a16:creationId xmlns:a16="http://schemas.microsoft.com/office/drawing/2014/main" id="{63ADBD2E-D4E7-4E1F-BC28-98340BD0E4C2}"/>
              </a:ext>
            </a:extLst>
          </p:cNvPr>
          <p:cNvSpPr txBox="1"/>
          <p:nvPr/>
        </p:nvSpPr>
        <p:spPr>
          <a:xfrm>
            <a:off x="1879134" y="2575420"/>
            <a:ext cx="6674776" cy="830997"/>
          </a:xfrm>
          <a:prstGeom prst="rect">
            <a:avLst/>
          </a:prstGeom>
          <a:noFill/>
        </p:spPr>
        <p:txBody>
          <a:bodyPr wrap="none" rtlCol="0">
            <a:spAutoFit/>
          </a:bodyPr>
          <a:lstStyle/>
          <a:p>
            <a:pPr marL="285750" indent="-285750">
              <a:buFont typeface="Arial" panose="020B0604020202020204" pitchFamily="34" charset="0"/>
              <a:buChar char="•"/>
            </a:pPr>
            <a:r>
              <a:rPr lang="pl-PL" sz="2400" dirty="0"/>
              <a:t>Dziedziczenie i </a:t>
            </a:r>
            <a:r>
              <a:rPr lang="pl-PL" sz="2400" dirty="0" err="1"/>
              <a:t>wielodziedziczenie</a:t>
            </a:r>
            <a:r>
              <a:rPr lang="pl-PL" sz="2400" dirty="0"/>
              <a:t> -  przypadki</a:t>
            </a:r>
          </a:p>
          <a:p>
            <a:pPr marL="285750" indent="-285750">
              <a:buFont typeface="Arial" panose="020B0604020202020204" pitchFamily="34" charset="0"/>
              <a:buChar char="•"/>
            </a:pPr>
            <a:r>
              <a:rPr lang="pl-PL" sz="2400" dirty="0"/>
              <a:t>Dobre praktyki przy programowaniu obiektowym</a:t>
            </a:r>
          </a:p>
        </p:txBody>
      </p:sp>
      <p:pic>
        <p:nvPicPr>
          <p:cNvPr id="5" name="Picture 5">
            <a:extLst>
              <a:ext uri="{FF2B5EF4-FFF2-40B4-BE49-F238E27FC236}">
                <a16:creationId xmlns:a16="http://schemas.microsoft.com/office/drawing/2014/main" id="{C9349DC9-1C54-3C40-8D39-917DE0370536}"/>
              </a:ext>
            </a:extLst>
          </p:cNvPr>
          <p:cNvPicPr>
            <a:picLocks noChangeAspect="1"/>
          </p:cNvPicPr>
          <p:nvPr/>
        </p:nvPicPr>
        <p:blipFill>
          <a:blip r:embed="rId2"/>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3945693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a:r>
              <a:rPr lang="pl-PL" altLang="pl-PL" sz="3200"/>
              <a:t>Obiekty w Pythonie: wprowadzenie</a:t>
            </a:r>
          </a:p>
        </p:txBody>
      </p:sp>
      <p:sp>
        <p:nvSpPr>
          <p:cNvPr id="20483" name="Rectangle 3"/>
          <p:cNvSpPr>
            <a:spLocks noGrp="1" noChangeArrowheads="1"/>
          </p:cNvSpPr>
          <p:nvPr>
            <p:ph type="body" idx="1"/>
          </p:nvPr>
        </p:nvSpPr>
        <p:spPr/>
        <p:txBody>
          <a:bodyPr/>
          <a:lstStyle/>
          <a:p>
            <a:pPr>
              <a:buFontTx/>
              <a:buNone/>
            </a:pPr>
            <a:r>
              <a:rPr lang="pl-PL" altLang="pl-PL" sz="1800"/>
              <a:t>Przestrzenie nazw – mapowanie nazw w obiekty. Implementowane jako słowniki Pythona. Różne przestrzenie są zupełnie rozłączne, np. przestrzeń nazw globalnych (funkcje tj. </a:t>
            </a:r>
            <a:r>
              <a:rPr lang="pl-PL" altLang="pl-PL" sz="1800">
                <a:latin typeface="Courier New" panose="02070309020205020404" pitchFamily="49" charset="0"/>
              </a:rPr>
              <a:t>abs()</a:t>
            </a:r>
            <a:r>
              <a:rPr lang="pl-PL" altLang="pl-PL" sz="1800"/>
              <a:t>), przestrzeń funkcji __main__ w czasie wykonania itp. W czasie wywołania funkcji tworzona jest nowa przestrzeń nazw w której funkcja działa.</a:t>
            </a:r>
          </a:p>
          <a:p>
            <a:pPr>
              <a:buFontTx/>
              <a:buNone/>
            </a:pPr>
            <a:r>
              <a:rPr lang="pl-PL" altLang="pl-PL" sz="1800"/>
              <a:t>Zasięg przestrzeni nazw – w sensie tekstu skryptu: region w którym dana przestrzeń nazw jest bezpośrednio dostępna. Bezpośrednio tzn. odwołanie bezpośrednie („bez kropki”) do zmiennej znajdzie jej definicję w danej przestrzeni nazw.</a:t>
            </a:r>
          </a:p>
          <a:p>
            <a:pPr>
              <a:buFontTx/>
              <a:buNone/>
            </a:pPr>
            <a:endParaRPr lang="pl-PL" altLang="pl-PL" sz="1800">
              <a:latin typeface="Courier New" panose="02070309020205020404" pitchFamily="49" charset="0"/>
            </a:endParaRPr>
          </a:p>
        </p:txBody>
      </p:sp>
      <p:pic>
        <p:nvPicPr>
          <p:cNvPr id="4" name="Picture 5">
            <a:extLst>
              <a:ext uri="{FF2B5EF4-FFF2-40B4-BE49-F238E27FC236}">
                <a16:creationId xmlns:a16="http://schemas.microsoft.com/office/drawing/2014/main" id="{0A03D33A-B01C-3546-837E-D28A76A96F69}"/>
              </a:ext>
            </a:extLst>
          </p:cNvPr>
          <p:cNvPicPr>
            <a:picLocks noChangeAspect="1"/>
          </p:cNvPicPr>
          <p:nvPr/>
        </p:nvPicPr>
        <p:blipFill>
          <a:blip r:embed="rId2"/>
          <a:srcRect/>
          <a:stretch>
            <a:fillRect/>
          </a:stretch>
        </p:blipFill>
        <p:spPr>
          <a:xfrm>
            <a:off x="196770" y="6434424"/>
            <a:ext cx="1090341" cy="265089"/>
          </a:xfrm>
          <a:prstGeom prst="rect">
            <a:avLst/>
          </a:prstGeom>
        </p:spPr>
      </p:pic>
    </p:spTree>
    <p:extLst>
      <p:ext uri="{BB962C8B-B14F-4D97-AF65-F5344CB8AC3E}">
        <p14:creationId xmlns:p14="http://schemas.microsoft.com/office/powerpoint/2010/main" val="1841090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a:r>
              <a:rPr lang="pl-PL" altLang="pl-PL" sz="3200"/>
              <a:t>Obiekty w Pythonie: wprowadzenie c.d.</a:t>
            </a:r>
          </a:p>
        </p:txBody>
      </p:sp>
      <p:sp>
        <p:nvSpPr>
          <p:cNvPr id="21507" name="Rectangle 3"/>
          <p:cNvSpPr>
            <a:spLocks noGrp="1" noChangeArrowheads="1"/>
          </p:cNvSpPr>
          <p:nvPr>
            <p:ph type="body" idx="1"/>
          </p:nvPr>
        </p:nvSpPr>
        <p:spPr/>
        <p:txBody>
          <a:bodyPr/>
          <a:lstStyle/>
          <a:p>
            <a:pPr>
              <a:buFontTx/>
              <a:buNone/>
            </a:pPr>
            <a:r>
              <a:rPr lang="pl-PL" altLang="pl-PL" sz="1800"/>
              <a:t>W czasie działania skryptu zawsze istnieją co najmniej trzy zagnieżdżone zasięgi przestrzeni nazw:</a:t>
            </a:r>
          </a:p>
          <a:p>
            <a:r>
              <a:rPr lang="pl-PL" altLang="pl-PL" sz="1800"/>
              <a:t>wewnętrzny: przeszukiwany w pierwszej kolejności; zawiera lokalne nazwy; zawiera przestrzenie nazw funkcji których jesteśmy w trakcie wykonania (nazwy szukane są od „najbliższej” przestrzeni nazw – kolejność tekstowego zagnieżdżenia  funkcji)</a:t>
            </a:r>
          </a:p>
          <a:p>
            <a:r>
              <a:rPr lang="pl-PL" altLang="pl-PL" sz="1800"/>
              <a:t>środkowy – zawiera nazwy globalne aktualnego modułu (przeszukiwany w drugiej kolejności)</a:t>
            </a:r>
          </a:p>
          <a:p>
            <a:r>
              <a:rPr lang="pl-PL" altLang="pl-PL" sz="1800"/>
              <a:t>zewnętrzny – zawiera nazwy wbudowane (np. standardowe funkcje jak range()), przeszukiwany na końcu.</a:t>
            </a:r>
          </a:p>
          <a:p>
            <a:endParaRPr lang="pl-PL" altLang="pl-PL" sz="1800"/>
          </a:p>
          <a:p>
            <a:pPr>
              <a:buFontTx/>
              <a:buNone/>
            </a:pPr>
            <a:r>
              <a:rPr lang="pl-PL" altLang="pl-PL" sz="1800"/>
              <a:t>Powyższa definicja, oznacza, że można np. przesłaniać nazwy zdefiniowane globalnie (np. funkcję range()).</a:t>
            </a:r>
          </a:p>
          <a:p>
            <a:pPr>
              <a:buFontTx/>
              <a:buNone/>
            </a:pPr>
            <a:r>
              <a:rPr lang="pl-PL" altLang="pl-PL" sz="1800"/>
              <a:t>Należy pamiętać, że słowa</a:t>
            </a:r>
            <a:r>
              <a:rPr lang="pl-PL" altLang="pl-PL" sz="1800" i="1"/>
              <a:t> zasięg, przeszukiwanie </a:t>
            </a:r>
            <a:r>
              <a:rPr lang="pl-PL" altLang="pl-PL" sz="1800"/>
              <a:t>odnosi się do bloków tekstu. </a:t>
            </a:r>
            <a:endParaRPr lang="pl-PL" altLang="pl-PL" sz="1800" i="1"/>
          </a:p>
        </p:txBody>
      </p:sp>
      <p:pic>
        <p:nvPicPr>
          <p:cNvPr id="4" name="Picture 5">
            <a:extLst>
              <a:ext uri="{FF2B5EF4-FFF2-40B4-BE49-F238E27FC236}">
                <a16:creationId xmlns:a16="http://schemas.microsoft.com/office/drawing/2014/main" id="{E1C641D0-A684-8B4B-83B5-4C4931AC2739}"/>
              </a:ext>
            </a:extLst>
          </p:cNvPr>
          <p:cNvPicPr>
            <a:picLocks noChangeAspect="1"/>
          </p:cNvPicPr>
          <p:nvPr/>
        </p:nvPicPr>
        <p:blipFill>
          <a:blip r:embed="rId2"/>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2707359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l"/>
            <a:r>
              <a:rPr lang="pl-PL" altLang="pl-PL" sz="3200"/>
              <a:t>Klasy: definicje, obiekty klas</a:t>
            </a:r>
          </a:p>
        </p:txBody>
      </p:sp>
      <p:sp>
        <p:nvSpPr>
          <p:cNvPr id="5123" name="Rectangle 3"/>
          <p:cNvSpPr>
            <a:spLocks noGrp="1" noChangeArrowheads="1"/>
          </p:cNvSpPr>
          <p:nvPr>
            <p:ph type="body" idx="1"/>
          </p:nvPr>
        </p:nvSpPr>
        <p:spPr/>
        <p:txBody>
          <a:bodyPr>
            <a:normAutofit fontScale="92500" lnSpcReduction="20000"/>
          </a:bodyPr>
          <a:lstStyle/>
          <a:p>
            <a:pPr>
              <a:buFontTx/>
              <a:buNone/>
            </a:pPr>
            <a:r>
              <a:rPr lang="pl-PL" altLang="pl-PL" sz="1800"/>
              <a:t>class MyClass: </a:t>
            </a:r>
          </a:p>
          <a:p>
            <a:pPr>
              <a:buFontTx/>
              <a:buNone/>
            </a:pPr>
            <a:r>
              <a:rPr lang="pl-PL" altLang="pl-PL" sz="1800"/>
              <a:t>	"A simple example class" </a:t>
            </a:r>
          </a:p>
          <a:p>
            <a:pPr>
              <a:buFontTx/>
              <a:buNone/>
            </a:pPr>
            <a:r>
              <a:rPr lang="pl-PL" altLang="pl-PL" sz="1800"/>
              <a:t>	i = 12345 </a:t>
            </a:r>
          </a:p>
          <a:p>
            <a:pPr>
              <a:buFontTx/>
              <a:buNone/>
            </a:pPr>
            <a:r>
              <a:rPr lang="pl-PL" altLang="pl-PL" sz="1800"/>
              <a:t>	def f(self): </a:t>
            </a:r>
          </a:p>
          <a:p>
            <a:pPr>
              <a:buFontTx/>
              <a:buNone/>
            </a:pPr>
            <a:r>
              <a:rPr lang="pl-PL" altLang="pl-PL" sz="1800"/>
              <a:t>		return 'hello world' </a:t>
            </a:r>
          </a:p>
          <a:p>
            <a:pPr>
              <a:buFontTx/>
              <a:buNone/>
            </a:pPr>
            <a:endParaRPr lang="pl-PL" altLang="pl-PL" sz="1800"/>
          </a:p>
          <a:p>
            <a:r>
              <a:rPr lang="pl-PL" altLang="pl-PL" sz="1800"/>
              <a:t>W chwili definiowania klasy tworzona jest nowa przestrzeń nazw zawierająca nazwy metod i atrybutów klasy.</a:t>
            </a:r>
          </a:p>
          <a:p>
            <a:r>
              <a:rPr lang="pl-PL" altLang="pl-PL" sz="1800"/>
              <a:t>Po zakończeniu definicji klasy tworzony jest obiekt klasy – wrapper na przestrzeń nazw utworzoną w czasie definiowania.</a:t>
            </a:r>
          </a:p>
          <a:p>
            <a:r>
              <a:rPr lang="pl-PL" altLang="pl-PL" sz="1800"/>
              <a:t>Właściwe odwołania dla przykładu: MyClass.i MyClass.f</a:t>
            </a:r>
          </a:p>
        </p:txBody>
      </p:sp>
      <p:pic>
        <p:nvPicPr>
          <p:cNvPr id="4" name="Picture 5">
            <a:extLst>
              <a:ext uri="{FF2B5EF4-FFF2-40B4-BE49-F238E27FC236}">
                <a16:creationId xmlns:a16="http://schemas.microsoft.com/office/drawing/2014/main" id="{9E7CB811-FD25-084E-AC4E-62E199A90D58}"/>
              </a:ext>
            </a:extLst>
          </p:cNvPr>
          <p:cNvPicPr>
            <a:picLocks noChangeAspect="1"/>
          </p:cNvPicPr>
          <p:nvPr/>
        </p:nvPicPr>
        <p:blipFill>
          <a:blip r:embed="rId2"/>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3252565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a:r>
              <a:rPr lang="pl-PL" altLang="pl-PL" sz="3200"/>
              <a:t>Instancje klas: </a:t>
            </a:r>
          </a:p>
        </p:txBody>
      </p:sp>
      <p:sp>
        <p:nvSpPr>
          <p:cNvPr id="23555" name="Rectangle 3"/>
          <p:cNvSpPr>
            <a:spLocks noGrp="1" noChangeArrowheads="1"/>
          </p:cNvSpPr>
          <p:nvPr>
            <p:ph type="body" idx="1"/>
          </p:nvPr>
        </p:nvSpPr>
        <p:spPr/>
        <p:txBody>
          <a:bodyPr>
            <a:normAutofit fontScale="85000" lnSpcReduction="20000"/>
          </a:bodyPr>
          <a:lstStyle/>
          <a:p>
            <a:pPr>
              <a:buFontTx/>
              <a:buNone/>
            </a:pPr>
            <a:r>
              <a:rPr lang="pl-PL" altLang="pl-PL" sz="1800"/>
              <a:t>x = MyClass()  </a:t>
            </a:r>
            <a:r>
              <a:rPr lang="pl-PL" altLang="pl-PL" sz="1800">
                <a:solidFill>
                  <a:schemeClr val="hlink"/>
                </a:solidFill>
              </a:rPr>
              <a:t># utworznie instancji klasy i przypisanie na zmienna x</a:t>
            </a:r>
          </a:p>
          <a:p>
            <a:r>
              <a:rPr lang="pl-PL" altLang="pl-PL" sz="1800"/>
              <a:t>Klasy mogą mieć zdefiniowane konstruktory, metody postaci:</a:t>
            </a:r>
          </a:p>
          <a:p>
            <a:pPr>
              <a:buFontTx/>
              <a:buNone/>
            </a:pPr>
            <a:r>
              <a:rPr lang="pl-PL" altLang="pl-PL" sz="1800"/>
              <a:t>def __init__(self): </a:t>
            </a:r>
          </a:p>
          <a:p>
            <a:pPr>
              <a:buFontTx/>
              <a:buNone/>
            </a:pPr>
            <a:r>
              <a:rPr lang="pl-PL" altLang="pl-PL" sz="1800"/>
              <a:t>	self.data = [] </a:t>
            </a:r>
          </a:p>
          <a:p>
            <a:pPr>
              <a:buFontTx/>
              <a:buNone/>
            </a:pPr>
            <a:endParaRPr lang="pl-PL" altLang="pl-PL" sz="1800"/>
          </a:p>
          <a:p>
            <a:r>
              <a:rPr lang="pl-PL" altLang="pl-PL" sz="1800"/>
              <a:t>Jedynymi operacjami, jakie „rozumieją” instancje klas są odwołania do atrybutów: danych i metod. Możemy wykonać:</a:t>
            </a:r>
          </a:p>
          <a:p>
            <a:pPr>
              <a:buFontTx/>
              <a:buNone/>
            </a:pPr>
            <a:r>
              <a:rPr lang="pl-PL" altLang="pl-PL" sz="1800"/>
              <a:t>x.counter = 1 </a:t>
            </a:r>
          </a:p>
          <a:p>
            <a:pPr>
              <a:buFontTx/>
              <a:buNone/>
            </a:pPr>
            <a:r>
              <a:rPr lang="pl-PL" altLang="pl-PL" sz="1800"/>
              <a:t>while x.counter &lt; 10: </a:t>
            </a:r>
          </a:p>
          <a:p>
            <a:pPr>
              <a:buFontTx/>
              <a:buNone/>
            </a:pPr>
            <a:r>
              <a:rPr lang="pl-PL" altLang="pl-PL" sz="1800"/>
              <a:t>	x.counter = x.counter * 2 </a:t>
            </a:r>
          </a:p>
          <a:p>
            <a:pPr>
              <a:buFontTx/>
              <a:buNone/>
            </a:pPr>
            <a:r>
              <a:rPr lang="pl-PL" altLang="pl-PL" sz="1800"/>
              <a:t>	print x.counter </a:t>
            </a:r>
          </a:p>
          <a:p>
            <a:pPr>
              <a:buFontTx/>
              <a:buNone/>
            </a:pPr>
            <a:r>
              <a:rPr lang="pl-PL" altLang="pl-PL" sz="1800"/>
              <a:t>del x.counter </a:t>
            </a:r>
          </a:p>
        </p:txBody>
      </p:sp>
      <p:pic>
        <p:nvPicPr>
          <p:cNvPr id="4" name="Picture 5">
            <a:extLst>
              <a:ext uri="{FF2B5EF4-FFF2-40B4-BE49-F238E27FC236}">
                <a16:creationId xmlns:a16="http://schemas.microsoft.com/office/drawing/2014/main" id="{3F0E1858-A063-6F48-94AD-96E0FBAA42F6}"/>
              </a:ext>
            </a:extLst>
          </p:cNvPr>
          <p:cNvPicPr>
            <a:picLocks noChangeAspect="1"/>
          </p:cNvPicPr>
          <p:nvPr/>
        </p:nvPicPr>
        <p:blipFill>
          <a:blip r:embed="rId2"/>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684427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81192" y="64593"/>
            <a:ext cx="11029616" cy="1188720"/>
          </a:xfrm>
        </p:spPr>
        <p:txBody>
          <a:bodyPr/>
          <a:lstStyle/>
          <a:p>
            <a:pPr algn="l"/>
            <a:r>
              <a:rPr lang="pl-PL" altLang="pl-PL" sz="3200" dirty="0"/>
              <a:t>Instancje klas: odwołania do metod</a:t>
            </a:r>
          </a:p>
        </p:txBody>
      </p:sp>
      <p:sp>
        <p:nvSpPr>
          <p:cNvPr id="24579" name="Rectangle 3"/>
          <p:cNvSpPr>
            <a:spLocks noGrp="1" noChangeArrowheads="1"/>
          </p:cNvSpPr>
          <p:nvPr>
            <p:ph type="body" idx="1"/>
          </p:nvPr>
        </p:nvSpPr>
        <p:spPr>
          <a:xfrm>
            <a:off x="2135188" y="1557337"/>
            <a:ext cx="8229600" cy="4525963"/>
          </a:xfrm>
        </p:spPr>
        <p:txBody>
          <a:bodyPr>
            <a:normAutofit lnSpcReduction="10000"/>
          </a:bodyPr>
          <a:lstStyle/>
          <a:p>
            <a:pPr>
              <a:lnSpc>
                <a:spcPct val="90000"/>
              </a:lnSpc>
              <a:buFontTx/>
              <a:buNone/>
            </a:pPr>
            <a:r>
              <a:rPr lang="pl-PL" altLang="pl-PL" sz="1800" dirty="0"/>
              <a:t>Odwołanie: </a:t>
            </a:r>
            <a:r>
              <a:rPr lang="pl-PL" altLang="pl-PL" sz="1800" dirty="0" err="1"/>
              <a:t>MyClass.f</a:t>
            </a:r>
            <a:r>
              <a:rPr lang="pl-PL" altLang="pl-PL" sz="1800" dirty="0"/>
              <a:t> jest obiektem funkcji.</a:t>
            </a:r>
          </a:p>
          <a:p>
            <a:pPr>
              <a:lnSpc>
                <a:spcPct val="90000"/>
              </a:lnSpc>
              <a:buFontTx/>
              <a:buNone/>
            </a:pPr>
            <a:r>
              <a:rPr lang="pl-PL" altLang="pl-PL" sz="1800" dirty="0"/>
              <a:t>Odwołanie: </a:t>
            </a:r>
            <a:r>
              <a:rPr lang="pl-PL" altLang="pl-PL" sz="1800" dirty="0" err="1"/>
              <a:t>x.f</a:t>
            </a:r>
            <a:r>
              <a:rPr lang="pl-PL" altLang="pl-PL" sz="1800" dirty="0"/>
              <a:t> jest obiektem metody.</a:t>
            </a:r>
          </a:p>
          <a:p>
            <a:pPr>
              <a:lnSpc>
                <a:spcPct val="90000"/>
              </a:lnSpc>
            </a:pPr>
            <a:r>
              <a:rPr lang="pl-PL" altLang="pl-PL" sz="1800" dirty="0"/>
              <a:t>Możemy napisać: y = </a:t>
            </a:r>
            <a:r>
              <a:rPr lang="pl-PL" altLang="pl-PL" sz="1800" dirty="0" err="1"/>
              <a:t>x.f</a:t>
            </a:r>
            <a:r>
              <a:rPr lang="pl-PL" altLang="pl-PL" sz="1800" dirty="0"/>
              <a:t> aby przechować metodę do późniejszego wykonania.</a:t>
            </a:r>
          </a:p>
          <a:p>
            <a:pPr>
              <a:lnSpc>
                <a:spcPct val="90000"/>
              </a:lnSpc>
            </a:pPr>
            <a:r>
              <a:rPr lang="pl-PL" altLang="pl-PL" sz="1800" dirty="0"/>
              <a:t>Wywołanie metody: </a:t>
            </a:r>
            <a:r>
              <a:rPr lang="pl-PL" altLang="pl-PL" sz="1800" u="sng" dirty="0" err="1"/>
              <a:t>x.f</a:t>
            </a:r>
            <a:r>
              <a:rPr lang="pl-PL" altLang="pl-PL" sz="1800" u="sng" dirty="0"/>
              <a:t>() jest równoważne do wywołania </a:t>
            </a:r>
            <a:r>
              <a:rPr lang="pl-PL" altLang="pl-PL" sz="1800" u="sng" dirty="0" err="1"/>
              <a:t>MyClass.f</a:t>
            </a:r>
            <a:r>
              <a:rPr lang="pl-PL" altLang="pl-PL" sz="1800" u="sng" dirty="0"/>
              <a:t>(x)</a:t>
            </a:r>
          </a:p>
          <a:p>
            <a:pPr lvl="1">
              <a:lnSpc>
                <a:spcPct val="90000"/>
              </a:lnSpc>
            </a:pPr>
            <a:r>
              <a:rPr lang="pl-PL" altLang="pl-PL" sz="1600" dirty="0"/>
              <a:t>Wołanie n - argumentowej metody jest równoważne wywołaniu funkcji na klasie obiektu (w tym przypadku z n+1 parametrami, z których pierwszy parametr jest instancją klasy – przestrzenią nazw). Dla przypomnienia deklaracja klasy </a:t>
            </a:r>
            <a:r>
              <a:rPr lang="pl-PL" altLang="pl-PL" sz="1600" dirty="0" err="1"/>
              <a:t>MyClass</a:t>
            </a:r>
            <a:r>
              <a:rPr lang="pl-PL" altLang="pl-PL" sz="1600" dirty="0"/>
              <a:t>:</a:t>
            </a:r>
          </a:p>
          <a:p>
            <a:pPr lvl="1">
              <a:lnSpc>
                <a:spcPct val="90000"/>
              </a:lnSpc>
            </a:pPr>
            <a:endParaRPr lang="pl-PL" altLang="pl-PL" sz="1600" dirty="0"/>
          </a:p>
          <a:p>
            <a:pPr>
              <a:lnSpc>
                <a:spcPct val="90000"/>
              </a:lnSpc>
              <a:buFontTx/>
              <a:buNone/>
            </a:pPr>
            <a:r>
              <a:rPr lang="pl-PL" altLang="pl-PL" sz="1800" dirty="0" err="1"/>
              <a:t>class</a:t>
            </a:r>
            <a:r>
              <a:rPr lang="pl-PL" altLang="pl-PL" sz="1800" dirty="0"/>
              <a:t> </a:t>
            </a:r>
            <a:r>
              <a:rPr lang="pl-PL" altLang="pl-PL" sz="1800" dirty="0" err="1"/>
              <a:t>MyClass</a:t>
            </a:r>
            <a:r>
              <a:rPr lang="pl-PL" altLang="pl-PL" sz="1800" dirty="0"/>
              <a:t>: </a:t>
            </a:r>
          </a:p>
          <a:p>
            <a:pPr>
              <a:lnSpc>
                <a:spcPct val="90000"/>
              </a:lnSpc>
              <a:buFontTx/>
              <a:buNone/>
            </a:pPr>
            <a:r>
              <a:rPr lang="pl-PL" altLang="pl-PL" sz="1800" dirty="0"/>
              <a:t>	</a:t>
            </a:r>
            <a:r>
              <a:rPr lang="pl-PL" altLang="pl-PL" sz="1800" dirty="0">
                <a:solidFill>
                  <a:srgbClr val="33CC33"/>
                </a:solidFill>
              </a:rPr>
              <a:t>"A </a:t>
            </a:r>
            <a:r>
              <a:rPr lang="pl-PL" altLang="pl-PL" sz="1800" dirty="0" err="1">
                <a:solidFill>
                  <a:srgbClr val="33CC33"/>
                </a:solidFill>
              </a:rPr>
              <a:t>simple</a:t>
            </a:r>
            <a:r>
              <a:rPr lang="pl-PL" altLang="pl-PL" sz="1800" dirty="0">
                <a:solidFill>
                  <a:srgbClr val="33CC33"/>
                </a:solidFill>
              </a:rPr>
              <a:t> </a:t>
            </a:r>
            <a:r>
              <a:rPr lang="pl-PL" altLang="pl-PL" sz="1800" dirty="0" err="1">
                <a:solidFill>
                  <a:srgbClr val="33CC33"/>
                </a:solidFill>
              </a:rPr>
              <a:t>example</a:t>
            </a:r>
            <a:r>
              <a:rPr lang="pl-PL" altLang="pl-PL" sz="1800" dirty="0">
                <a:solidFill>
                  <a:srgbClr val="33CC33"/>
                </a:solidFill>
              </a:rPr>
              <a:t> </a:t>
            </a:r>
            <a:r>
              <a:rPr lang="pl-PL" altLang="pl-PL" sz="1800" dirty="0" err="1">
                <a:solidFill>
                  <a:srgbClr val="33CC33"/>
                </a:solidFill>
              </a:rPr>
              <a:t>class</a:t>
            </a:r>
            <a:r>
              <a:rPr lang="pl-PL" altLang="pl-PL" sz="1800" dirty="0">
                <a:solidFill>
                  <a:srgbClr val="33CC33"/>
                </a:solidFill>
              </a:rPr>
              <a:t>" </a:t>
            </a:r>
          </a:p>
          <a:p>
            <a:pPr>
              <a:lnSpc>
                <a:spcPct val="90000"/>
              </a:lnSpc>
              <a:buFontTx/>
              <a:buNone/>
            </a:pPr>
            <a:r>
              <a:rPr lang="pl-PL" altLang="pl-PL" sz="1800" dirty="0"/>
              <a:t>	i = 12345 </a:t>
            </a:r>
          </a:p>
          <a:p>
            <a:pPr>
              <a:lnSpc>
                <a:spcPct val="90000"/>
              </a:lnSpc>
              <a:buFontTx/>
              <a:buNone/>
            </a:pPr>
            <a:r>
              <a:rPr lang="pl-PL" altLang="pl-PL" sz="1800" dirty="0"/>
              <a:t>	def f(</a:t>
            </a:r>
            <a:r>
              <a:rPr lang="pl-PL" altLang="pl-PL" sz="1800" dirty="0" err="1"/>
              <a:t>self</a:t>
            </a:r>
            <a:r>
              <a:rPr lang="pl-PL" altLang="pl-PL" sz="1800" dirty="0"/>
              <a:t>): </a:t>
            </a:r>
          </a:p>
          <a:p>
            <a:pPr>
              <a:lnSpc>
                <a:spcPct val="90000"/>
              </a:lnSpc>
              <a:buFontTx/>
              <a:buNone/>
            </a:pPr>
            <a:r>
              <a:rPr lang="pl-PL" altLang="pl-PL" sz="1800" dirty="0"/>
              <a:t>		return 'hello </a:t>
            </a:r>
            <a:r>
              <a:rPr lang="pl-PL" altLang="pl-PL" sz="1800" dirty="0" err="1"/>
              <a:t>world</a:t>
            </a:r>
            <a:r>
              <a:rPr lang="pl-PL" altLang="pl-PL" sz="1800" dirty="0"/>
              <a:t>'</a:t>
            </a:r>
          </a:p>
          <a:p>
            <a:pPr>
              <a:lnSpc>
                <a:spcPct val="90000"/>
              </a:lnSpc>
              <a:buFontTx/>
              <a:buNone/>
            </a:pPr>
            <a:endParaRPr lang="pl-PL" altLang="pl-PL" sz="1800" dirty="0"/>
          </a:p>
        </p:txBody>
      </p:sp>
      <p:sp>
        <p:nvSpPr>
          <p:cNvPr id="24580" name="Line 4"/>
          <p:cNvSpPr>
            <a:spLocks noChangeShapeType="1"/>
          </p:cNvSpPr>
          <p:nvPr/>
        </p:nvSpPr>
        <p:spPr bwMode="auto">
          <a:xfrm flipH="1">
            <a:off x="3648075" y="4868863"/>
            <a:ext cx="2160588"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4582" name="Text Box 6"/>
          <p:cNvSpPr txBox="1">
            <a:spLocks noChangeArrowheads="1"/>
          </p:cNvSpPr>
          <p:nvPr/>
        </p:nvSpPr>
        <p:spPr bwMode="auto">
          <a:xfrm>
            <a:off x="5808664" y="4365625"/>
            <a:ext cx="28797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pl-PL" altLang="pl-PL"/>
          </a:p>
        </p:txBody>
      </p:sp>
      <p:sp>
        <p:nvSpPr>
          <p:cNvPr id="24583" name="Text Box 7"/>
          <p:cNvSpPr txBox="1">
            <a:spLocks noChangeArrowheads="1"/>
          </p:cNvSpPr>
          <p:nvPr/>
        </p:nvSpPr>
        <p:spPr bwMode="auto">
          <a:xfrm>
            <a:off x="5808665" y="4652964"/>
            <a:ext cx="3671887" cy="64633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pl-PL" altLang="pl-PL" dirty="0">
                <a:solidFill>
                  <a:schemeClr val="tx1">
                    <a:lumMod val="20000"/>
                    <a:lumOff val="80000"/>
                  </a:schemeClr>
                </a:solidFill>
              </a:rPr>
              <a:t>Pierwszy argument metody to zawsze instancja klasy </a:t>
            </a:r>
            <a:r>
              <a:rPr lang="pl-PL" altLang="pl-PL" dirty="0" err="1">
                <a:solidFill>
                  <a:schemeClr val="tx1">
                    <a:lumMod val="20000"/>
                    <a:lumOff val="80000"/>
                  </a:schemeClr>
                </a:solidFill>
              </a:rPr>
              <a:t>MyClass</a:t>
            </a:r>
            <a:r>
              <a:rPr lang="pl-PL" altLang="pl-PL" dirty="0">
                <a:solidFill>
                  <a:schemeClr val="tx1">
                    <a:lumMod val="20000"/>
                    <a:lumOff val="80000"/>
                  </a:schemeClr>
                </a:solidFill>
              </a:rPr>
              <a:t>.</a:t>
            </a:r>
          </a:p>
        </p:txBody>
      </p:sp>
      <p:pic>
        <p:nvPicPr>
          <p:cNvPr id="7" name="Picture 5">
            <a:extLst>
              <a:ext uri="{FF2B5EF4-FFF2-40B4-BE49-F238E27FC236}">
                <a16:creationId xmlns:a16="http://schemas.microsoft.com/office/drawing/2014/main" id="{E89D2AD8-1EDA-7749-9561-193344700569}"/>
              </a:ext>
            </a:extLst>
          </p:cNvPr>
          <p:cNvPicPr>
            <a:picLocks noChangeAspect="1"/>
          </p:cNvPicPr>
          <p:nvPr/>
        </p:nvPicPr>
        <p:blipFill>
          <a:blip r:embed="rId2"/>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271935329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953_TF33552983" id="{E9BF0B52-2F89-4E1E-B7CE-BCE7A121B426}" vid="{5B52913E-0AFA-412C-891F-3779D08C8844}"/>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{9036FDFA-BC46-40A9-82B4-CC38FCA44762}tf33552983_win32</Template>
  <TotalTime>562</TotalTime>
  <Words>1940</Words>
  <Application>Microsoft Office PowerPoint</Application>
  <PresentationFormat>Panoramiczny</PresentationFormat>
  <Paragraphs>208</Paragraphs>
  <Slides>29</Slides>
  <Notes>0</Notes>
  <HiddenSlides>0</HiddenSlides>
  <MMClips>0</MMClips>
  <ScaleCrop>false</ScaleCrop>
  <HeadingPairs>
    <vt:vector size="6" baseType="variant">
      <vt:variant>
        <vt:lpstr>Używane czcionki</vt:lpstr>
      </vt:variant>
      <vt:variant>
        <vt:i4>11</vt:i4>
      </vt:variant>
      <vt:variant>
        <vt:lpstr>Motyw</vt:lpstr>
      </vt:variant>
      <vt:variant>
        <vt:i4>1</vt:i4>
      </vt:variant>
      <vt:variant>
        <vt:lpstr>Tytuły slajdów</vt:lpstr>
      </vt:variant>
      <vt:variant>
        <vt:i4>29</vt:i4>
      </vt:variant>
    </vt:vector>
  </HeadingPairs>
  <TitlesOfParts>
    <vt:vector size="41" baseType="lpstr">
      <vt:lpstr>Arial</vt:lpstr>
      <vt:lpstr>Arial Black</vt:lpstr>
      <vt:lpstr>Calibri</vt:lpstr>
      <vt:lpstr>Consolas</vt:lpstr>
      <vt:lpstr>Courier New</vt:lpstr>
      <vt:lpstr>Franklin Gothic Book</vt:lpstr>
      <vt:lpstr>Franklin Gothic Demi</vt:lpstr>
      <vt:lpstr>TT5C1o00</vt:lpstr>
      <vt:lpstr>TT5C8o00</vt:lpstr>
      <vt:lpstr>TT5CCo00</vt:lpstr>
      <vt:lpstr>Wingdings 2</vt:lpstr>
      <vt:lpstr>DividendVTI</vt:lpstr>
      <vt:lpstr>Programowanie w języku Python  - wykład 2</vt:lpstr>
      <vt:lpstr>Agenda</vt:lpstr>
      <vt:lpstr>Typowanie – elementy złożone</vt:lpstr>
      <vt:lpstr>Obiektowość w języku python</vt:lpstr>
      <vt:lpstr>Obiekty w Pythonie: wprowadzenie</vt:lpstr>
      <vt:lpstr>Obiekty w Pythonie: wprowadzenie c.d.</vt:lpstr>
      <vt:lpstr>Klasy: definicje, obiekty klas</vt:lpstr>
      <vt:lpstr>Instancje klas: </vt:lpstr>
      <vt:lpstr>Instancje klas: odwołania do metod</vt:lpstr>
      <vt:lpstr>Dziedziczenie:</vt:lpstr>
      <vt:lpstr>Wielodziedziczenie:</vt:lpstr>
      <vt:lpstr>Wielodziedziczenie: przykład</vt:lpstr>
      <vt:lpstr>Widoczność zmiennych:</vt:lpstr>
      <vt:lpstr>Ciekawostki: „rekordy”</vt:lpstr>
      <vt:lpstr>Programowanie funkcyjne  paradygmaty</vt:lpstr>
      <vt:lpstr>Programowanie funkcyjne</vt:lpstr>
      <vt:lpstr>Format json</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Moduły pythona dla obsługi xml</vt:lpstr>
      <vt:lpstr>Moduły w języku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Programowanie w języku Python</dc:title>
  <dc:creator>Marcin Albiniak</dc:creator>
  <cp:lastModifiedBy>Marcin Albiniak</cp:lastModifiedBy>
  <cp:revision>72</cp:revision>
  <dcterms:created xsi:type="dcterms:W3CDTF">2021-04-07T18:19:17Z</dcterms:created>
  <dcterms:modified xsi:type="dcterms:W3CDTF">2021-04-15T10:03:25Z</dcterms:modified>
</cp:coreProperties>
</file>