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8"/>
  </p:notesMasterIdLst>
  <p:handoutMasterIdLst>
    <p:handoutMasterId r:id="rId29"/>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412" r:id="rId22"/>
    <p:sldId id="420" r:id="rId23"/>
    <p:sldId id="277" r:id="rId24"/>
    <p:sldId id="278" r:id="rId25"/>
    <p:sldId id="279" r:id="rId26"/>
    <p:sldId id="280" r:id="rId27"/>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28.04.2021</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28.04.2021</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5" name="Prostokąt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useBgFill="1">
        <p:nvSpPr>
          <p:cNvPr id="10" name="Prostokąt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Prostokąt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Prostokąt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a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Łącznik prosty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Łącznik prosty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Łącznik prosty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ytuł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pPr rtl="0"/>
            <a:r>
              <a:rPr lang="pl-PL"/>
              <a:t>Kliknij, aby edytować styl</a:t>
            </a:r>
            <a:endParaRPr lang="en-US" dirty="0"/>
          </a:p>
        </p:txBody>
      </p:sp>
      <p:sp>
        <p:nvSpPr>
          <p:cNvPr id="3" name="Podtytuł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a:t>Kliknij, aby edytować styl wzorca podtytułu</a:t>
            </a:r>
            <a:endParaRPr lang="en-US" dirty="0"/>
          </a:p>
        </p:txBody>
      </p:sp>
      <p:sp>
        <p:nvSpPr>
          <p:cNvPr id="20" name="Data — symbol zastępczy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2CCAE96E-C089-46E2-B00B-E9B69FA3BE44}" type="datetime1">
              <a:rPr lang="pl-PL" smtClean="0"/>
              <a:t>28.04.2021</a:t>
            </a:fld>
            <a:endParaRPr lang="en-US" dirty="0"/>
          </a:p>
        </p:txBody>
      </p:sp>
      <p:sp>
        <p:nvSpPr>
          <p:cNvPr id="21" name="Stopka — symbol zastępczy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Numer slajdu — symbol zastępczy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3" name="Tekst pionowy — symbol zastępczy 2"/>
          <p:cNvSpPr>
            <a:spLocks noGrp="1"/>
          </p:cNvSpPr>
          <p:nvPr>
            <p:ph type="body" orient="vert" idx="1"/>
          </p:nvPr>
        </p:nvSpPr>
        <p:spPr/>
        <p:txBody>
          <a:bodyPr vert="eaVert"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a — symbol zastępczy 3"/>
          <p:cNvSpPr>
            <a:spLocks noGrp="1"/>
          </p:cNvSpPr>
          <p:nvPr>
            <p:ph type="dt" sz="half" idx="10"/>
          </p:nvPr>
        </p:nvSpPr>
        <p:spPr/>
        <p:txBody>
          <a:bodyPr rtlCol="0"/>
          <a:lstStyle/>
          <a:p>
            <a:pPr rtl="0"/>
            <a:fld id="{295CE57A-9EF6-40D3-AE54-5EACB0FCF8D9}" type="datetime1">
              <a:rPr lang="pl-PL" smtClean="0"/>
              <a:t>28.04.2021</a:t>
            </a:fld>
            <a:endParaRPr lang="en-US" dirty="0"/>
          </a:p>
        </p:txBody>
      </p:sp>
      <p:sp>
        <p:nvSpPr>
          <p:cNvPr id="5" name="Stopka — symbol zastępczy 4"/>
          <p:cNvSpPr>
            <a:spLocks noGrp="1"/>
          </p:cNvSpPr>
          <p:nvPr>
            <p:ph type="ftr" sz="quarter" idx="11"/>
          </p:nvPr>
        </p:nvSpPr>
        <p:spPr/>
        <p:txBody>
          <a:bodyPr rtlCol="0"/>
          <a:lstStyle/>
          <a:p>
            <a:pPr rtl="0"/>
            <a:endParaRPr lang="en-US" dirty="0"/>
          </a:p>
        </p:txBody>
      </p:sp>
      <p:sp>
        <p:nvSpPr>
          <p:cNvPr id="6" name="Numer slajdu — symbol zastępczy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991600" y="762000"/>
            <a:ext cx="2362200" cy="5257800"/>
          </a:xfrm>
        </p:spPr>
        <p:txBody>
          <a:bodyPr vert="eaVert" rtlCol="0"/>
          <a:lstStyle/>
          <a:p>
            <a:pPr rtl="0"/>
            <a:r>
              <a:rPr lang="pl-PL"/>
              <a:t>Kliknij, aby edytować styl</a:t>
            </a:r>
            <a:endParaRPr lang="en-US" dirty="0"/>
          </a:p>
        </p:txBody>
      </p:sp>
      <p:sp>
        <p:nvSpPr>
          <p:cNvPr id="3" name="Tekst pionowy — symbol zastępczy 2"/>
          <p:cNvSpPr>
            <a:spLocks noGrp="1"/>
          </p:cNvSpPr>
          <p:nvPr>
            <p:ph type="body" orient="vert" idx="1"/>
          </p:nvPr>
        </p:nvSpPr>
        <p:spPr>
          <a:xfrm>
            <a:off x="838200" y="762000"/>
            <a:ext cx="8077200" cy="5257800"/>
          </a:xfrm>
        </p:spPr>
        <p:txBody>
          <a:bodyPr vert="eaVert"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a — symbol zastępczy 3"/>
          <p:cNvSpPr>
            <a:spLocks noGrp="1"/>
          </p:cNvSpPr>
          <p:nvPr>
            <p:ph type="dt" sz="half" idx="10"/>
          </p:nvPr>
        </p:nvSpPr>
        <p:spPr/>
        <p:txBody>
          <a:bodyPr rtlCol="0"/>
          <a:lstStyle/>
          <a:p>
            <a:pPr rtl="0"/>
            <a:fld id="{312F1629-0219-4FBD-9502-387E149235D5}" type="datetime1">
              <a:rPr lang="pl-PL" smtClean="0"/>
              <a:t>28.04.2021</a:t>
            </a:fld>
            <a:endParaRPr lang="en-US" dirty="0"/>
          </a:p>
        </p:txBody>
      </p:sp>
      <p:sp>
        <p:nvSpPr>
          <p:cNvPr id="5" name="Stopka — symbol zastępczy 4"/>
          <p:cNvSpPr>
            <a:spLocks noGrp="1"/>
          </p:cNvSpPr>
          <p:nvPr>
            <p:ph type="ftr" sz="quarter" idx="11"/>
          </p:nvPr>
        </p:nvSpPr>
        <p:spPr/>
        <p:txBody>
          <a:bodyPr rtlCol="0"/>
          <a:lstStyle/>
          <a:p>
            <a:pPr rtl="0"/>
            <a:endParaRPr lang="en-US" dirty="0"/>
          </a:p>
        </p:txBody>
      </p:sp>
      <p:sp>
        <p:nvSpPr>
          <p:cNvPr id="6" name="Numer slajdu — symbol zastępczy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3" name="Zawartość — symbol zastępczy 2"/>
          <p:cNvSpPr>
            <a:spLocks noGrp="1"/>
          </p:cNvSpPr>
          <p:nvPr>
            <p:ph idx="1"/>
          </p:nvPr>
        </p:nvSpPr>
        <p:spPr/>
        <p:txBody>
          <a:bodyPr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a — symbol zastępczy 3"/>
          <p:cNvSpPr>
            <a:spLocks noGrp="1"/>
          </p:cNvSpPr>
          <p:nvPr>
            <p:ph type="dt" sz="half" idx="10"/>
          </p:nvPr>
        </p:nvSpPr>
        <p:spPr/>
        <p:txBody>
          <a:bodyPr rtlCol="0"/>
          <a:lstStyle/>
          <a:p>
            <a:pPr rtl="0"/>
            <a:fld id="{1B23B4D2-AC56-4E03-B584-C7EE294BDCA4}" type="datetime1">
              <a:rPr lang="pl-PL" smtClean="0"/>
              <a:t>28.04.2021</a:t>
            </a:fld>
            <a:endParaRPr lang="en-US" dirty="0"/>
          </a:p>
        </p:txBody>
      </p:sp>
      <p:sp>
        <p:nvSpPr>
          <p:cNvPr id="5" name="Stopka — symbol zastępczy 4"/>
          <p:cNvSpPr>
            <a:spLocks noGrp="1"/>
          </p:cNvSpPr>
          <p:nvPr>
            <p:ph type="ftr" sz="quarter" idx="11"/>
          </p:nvPr>
        </p:nvSpPr>
        <p:spPr/>
        <p:txBody>
          <a:bodyPr rtlCol="0"/>
          <a:lstStyle/>
          <a:p>
            <a:pPr rtl="0"/>
            <a:endParaRPr lang="en-US" dirty="0"/>
          </a:p>
        </p:txBody>
      </p:sp>
      <p:sp>
        <p:nvSpPr>
          <p:cNvPr id="6" name="Numer slajdu — symbol zastępczy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15" name="Prostokąt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useBgFill="1">
        <p:nvSpPr>
          <p:cNvPr id="23" name="Prostokąt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Prostokąt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Prostokąt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1629156" y="2275165"/>
            <a:ext cx="8933688" cy="2406895"/>
          </a:xfrm>
        </p:spPr>
        <p:txBody>
          <a:bodyPr rtlCol="0"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pPr rtl="0"/>
            <a:r>
              <a:rPr lang="pl-PL"/>
              <a:t>Kliknij, aby edytować styl</a:t>
            </a:r>
            <a:endParaRPr lang="en-US" dirty="0"/>
          </a:p>
        </p:txBody>
      </p:sp>
      <p:grpSp>
        <p:nvGrpSpPr>
          <p:cNvPr id="16" name="Grupa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Łącznik prosty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Łącznik prosty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Łącznik prosty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kst — symbol zastępczy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l-PL"/>
              <a:t>Kliknij, aby edytować style wzorca tekstu</a:t>
            </a:r>
          </a:p>
        </p:txBody>
      </p:sp>
      <p:sp>
        <p:nvSpPr>
          <p:cNvPr id="4" name="Data — symbol zastępczy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81C9E4F4-16A6-4438-87AB-4F5DC3B5A8D3}" type="datetime1">
              <a:rPr lang="pl-PL" smtClean="0"/>
              <a:t>28.04.2021</a:t>
            </a:fld>
            <a:endParaRPr lang="en-US" dirty="0"/>
          </a:p>
        </p:txBody>
      </p:sp>
      <p:sp>
        <p:nvSpPr>
          <p:cNvPr id="5" name="Stopka — symbol zastępczy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Numer slajdu — symbol zastępczy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ytuł 7"/>
          <p:cNvSpPr>
            <a:spLocks noGrp="1"/>
          </p:cNvSpPr>
          <p:nvPr>
            <p:ph type="title"/>
          </p:nvPr>
        </p:nvSpPr>
        <p:spPr/>
        <p:txBody>
          <a:bodyPr rtlCol="0"/>
          <a:lstStyle/>
          <a:p>
            <a:pPr rtl="0"/>
            <a:r>
              <a:rPr lang="pl-PL"/>
              <a:t>Kliknij, aby edytować styl</a:t>
            </a:r>
            <a:endParaRPr lang="en-US" dirty="0"/>
          </a:p>
        </p:txBody>
      </p:sp>
      <p:sp>
        <p:nvSpPr>
          <p:cNvPr id="3" name="Zawartość — symbol zastępczy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Zawartość — symbol zastępczy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5" name="Data — symbol zastępczy 4"/>
          <p:cNvSpPr>
            <a:spLocks noGrp="1"/>
          </p:cNvSpPr>
          <p:nvPr>
            <p:ph type="dt" sz="half" idx="10"/>
          </p:nvPr>
        </p:nvSpPr>
        <p:spPr/>
        <p:txBody>
          <a:bodyPr rtlCol="0"/>
          <a:lstStyle/>
          <a:p>
            <a:pPr rtl="0"/>
            <a:fld id="{8F9E9CAD-0F3C-4A80-BB5E-125D14EA3F8F}" type="datetime1">
              <a:rPr lang="pl-PL" smtClean="0"/>
              <a:t>28.04.2021</a:t>
            </a:fld>
            <a:endParaRPr lang="en-US" dirty="0"/>
          </a:p>
        </p:txBody>
      </p:sp>
      <p:sp>
        <p:nvSpPr>
          <p:cNvPr id="6" name="Stopka — symbol zastępczy 5"/>
          <p:cNvSpPr>
            <a:spLocks noGrp="1"/>
          </p:cNvSpPr>
          <p:nvPr>
            <p:ph type="ftr" sz="quarter" idx="11"/>
          </p:nvPr>
        </p:nvSpPr>
        <p:spPr/>
        <p:txBody>
          <a:bodyPr rtlCol="0"/>
          <a:lstStyle/>
          <a:p>
            <a:pPr rtl="0"/>
            <a:endParaRPr lang="en-US" dirty="0"/>
          </a:p>
        </p:txBody>
      </p:sp>
      <p:sp>
        <p:nvSpPr>
          <p:cNvPr id="7" name="Numer slajdu — symbol zastępczy 6"/>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3" name="Tekst — symbol zastępczy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4" name="Zawartość — symbol zastępczy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
          </a:p>
        </p:txBody>
      </p:sp>
      <p:sp>
        <p:nvSpPr>
          <p:cNvPr id="5" name="Tekst — symbol zastępczy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6" name="Zawartość — symbol zastępczy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
          </a:p>
        </p:txBody>
      </p:sp>
      <p:sp>
        <p:nvSpPr>
          <p:cNvPr id="7" name="Data — symbol zastępczy 6"/>
          <p:cNvSpPr>
            <a:spLocks noGrp="1"/>
          </p:cNvSpPr>
          <p:nvPr>
            <p:ph type="dt" sz="half" idx="10"/>
          </p:nvPr>
        </p:nvSpPr>
        <p:spPr/>
        <p:txBody>
          <a:bodyPr rtlCol="0"/>
          <a:lstStyle/>
          <a:p>
            <a:pPr rtl="0"/>
            <a:fld id="{E22AC233-C75A-4ABB-8E66-F95B5065B39F}" type="datetime1">
              <a:rPr lang="pl-PL" smtClean="0"/>
              <a:t>28.04.2021</a:t>
            </a:fld>
            <a:endParaRPr lang="en-US" dirty="0"/>
          </a:p>
        </p:txBody>
      </p:sp>
      <p:sp>
        <p:nvSpPr>
          <p:cNvPr id="8" name="Stopka — symbol zastępczy 7"/>
          <p:cNvSpPr>
            <a:spLocks noGrp="1"/>
          </p:cNvSpPr>
          <p:nvPr>
            <p:ph type="ftr" sz="quarter" idx="11"/>
          </p:nvPr>
        </p:nvSpPr>
        <p:spPr/>
        <p:txBody>
          <a:bodyPr rtlCol="0"/>
          <a:lstStyle/>
          <a:p>
            <a:pPr rtl="0"/>
            <a:endParaRPr lang="en-US" dirty="0"/>
          </a:p>
        </p:txBody>
      </p:sp>
      <p:sp>
        <p:nvSpPr>
          <p:cNvPr id="9" name="Numer slajdu — symbol zastępczy 8"/>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3" name="Data — symbol zastępczy 2"/>
          <p:cNvSpPr>
            <a:spLocks noGrp="1"/>
          </p:cNvSpPr>
          <p:nvPr>
            <p:ph type="dt" sz="half" idx="10"/>
          </p:nvPr>
        </p:nvSpPr>
        <p:spPr/>
        <p:txBody>
          <a:bodyPr rtlCol="0"/>
          <a:lstStyle/>
          <a:p>
            <a:pPr rtl="0"/>
            <a:fld id="{1050CA8E-29E9-4255-834A-5506FCFC9DB9}" type="datetime1">
              <a:rPr lang="pl-PL" smtClean="0"/>
              <a:t>28.04.2021</a:t>
            </a:fld>
            <a:endParaRPr lang="en-US" dirty="0"/>
          </a:p>
        </p:txBody>
      </p:sp>
      <p:sp>
        <p:nvSpPr>
          <p:cNvPr id="4" name="Stopka — symbol zastępczy 3"/>
          <p:cNvSpPr>
            <a:spLocks noGrp="1"/>
          </p:cNvSpPr>
          <p:nvPr>
            <p:ph type="ftr" sz="quarter" idx="11"/>
          </p:nvPr>
        </p:nvSpPr>
        <p:spPr/>
        <p:txBody>
          <a:bodyPr rtlCol="0"/>
          <a:lstStyle/>
          <a:p>
            <a:pPr rtl="0"/>
            <a:endParaRPr lang="en-US" dirty="0"/>
          </a:p>
        </p:txBody>
      </p:sp>
      <p:sp>
        <p:nvSpPr>
          <p:cNvPr id="5" name="Numer slajdu — symbol zastępczy 4"/>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fld id="{A883F517-6B00-4EBE-BB1E-5A3C870E7B5B}" type="datetime1">
              <a:rPr lang="pl-PL" smtClean="0"/>
              <a:t>28.04.2021</a:t>
            </a:fld>
            <a:endParaRPr lang="en-US" dirty="0"/>
          </a:p>
        </p:txBody>
      </p:sp>
      <p:sp>
        <p:nvSpPr>
          <p:cNvPr id="3" name="Stopka — symbol zastępczy 2"/>
          <p:cNvSpPr>
            <a:spLocks noGrp="1"/>
          </p:cNvSpPr>
          <p:nvPr>
            <p:ph type="ftr" sz="quarter" idx="11"/>
          </p:nvPr>
        </p:nvSpPr>
        <p:spPr/>
        <p:txBody>
          <a:bodyPr rtlCol="0"/>
          <a:lstStyle/>
          <a:p>
            <a:pPr rtl="0"/>
            <a:endParaRPr lang="en-US" dirty="0"/>
          </a:p>
        </p:txBody>
      </p:sp>
      <p:sp>
        <p:nvSpPr>
          <p:cNvPr id="4" name="Numer slajdu — symbol zastępczy 3"/>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10" name="Prostokąt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rostokąt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pl-PL"/>
              <a:t>Kliknij, aby edytować styl</a:t>
            </a:r>
            <a:endParaRPr lang="en-US" dirty="0"/>
          </a:p>
        </p:txBody>
      </p:sp>
      <p:sp>
        <p:nvSpPr>
          <p:cNvPr id="3" name="Zawartość — symbol zastępczy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Tekst — symbol zastępczy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8" name="Data — symbol zastępczy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01960BF6-A2FB-4490-B0E1-2EFE4D703CA1}" type="datetime1">
              <a:rPr lang="pl-PL" smtClean="0"/>
              <a:t>28.04.2021</a:t>
            </a:fld>
            <a:endParaRPr lang="en-US" dirty="0"/>
          </a:p>
        </p:txBody>
      </p:sp>
      <p:sp>
        <p:nvSpPr>
          <p:cNvPr id="9" name="Stopka — symbol zastępczy 8"/>
          <p:cNvSpPr>
            <a:spLocks noGrp="1"/>
          </p:cNvSpPr>
          <p:nvPr>
            <p:ph type="ftr" sz="quarter" idx="11"/>
          </p:nvPr>
        </p:nvSpPr>
        <p:spPr>
          <a:xfrm>
            <a:off x="685801" y="6035040"/>
            <a:ext cx="4584700" cy="365760"/>
          </a:xfrm>
        </p:spPr>
        <p:txBody>
          <a:bodyPr rtlCol="0"/>
          <a:lstStyle>
            <a:lvl1pPr algn="l">
              <a:defRPr/>
            </a:lvl1pPr>
          </a:lstStyle>
          <a:p>
            <a:pPr rtl="0"/>
            <a:endParaRPr lang="en-US" dirty="0"/>
          </a:p>
        </p:txBody>
      </p:sp>
      <p:sp>
        <p:nvSpPr>
          <p:cNvPr id="11" name="Numer slajdu — symbol zastępczy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11" name="Prostokąt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Obraz — symbol zastępczy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a:t>Kliknij ikonę, aby dodać obraz</a:t>
            </a:r>
            <a:endParaRPr lang="en-US" dirty="0"/>
          </a:p>
        </p:txBody>
      </p:sp>
      <p:sp>
        <p:nvSpPr>
          <p:cNvPr id="5" name="Data — symbol zastępczy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06F68170-BB03-45F9-AA6D-B79E10EA3212}" type="datetime1">
              <a:rPr lang="pl-PL" smtClean="0"/>
              <a:t>28.04.2021</a:t>
            </a:fld>
            <a:endParaRPr lang="en-US" dirty="0"/>
          </a:p>
        </p:txBody>
      </p:sp>
      <p:sp>
        <p:nvSpPr>
          <p:cNvPr id="6" name="Stopka — symbol zastępczy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Numer slajdu — symbol zastępczy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dirty="0"/>
          </a:p>
        </p:txBody>
      </p:sp>
      <p:sp>
        <p:nvSpPr>
          <p:cNvPr id="12" name="Prostokąt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pl-PL"/>
              <a:t>Kliknij, aby edytować styl</a:t>
            </a:r>
            <a:endParaRPr lang="en-US" dirty="0"/>
          </a:p>
        </p:txBody>
      </p:sp>
      <p:sp>
        <p:nvSpPr>
          <p:cNvPr id="4" name="Tekst — symbol zastępczy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Prostokąt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7" name="Prostokąt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Prostokąt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ytuł — symbol zastępczy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pl" dirty="0"/>
              <a:t>Kliknij, aby edytować styl wzorca tytułu</a:t>
            </a:r>
            <a:endParaRPr lang="en-US" dirty="0"/>
          </a:p>
        </p:txBody>
      </p:sp>
      <p:sp>
        <p:nvSpPr>
          <p:cNvPr id="3" name="Tekst — symbol zastępczy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pl"/>
              <a:t>Kliknij, aby edytować style wzorca tekstu</a:t>
            </a:r>
          </a:p>
          <a:p>
            <a:pPr lvl="1" rtl="0"/>
            <a:r>
              <a:rPr lang="pl"/>
              <a:t>Drugi poziom</a:t>
            </a:r>
          </a:p>
          <a:p>
            <a:pPr lvl="2" rtl="0"/>
            <a:r>
              <a:rPr lang="pl"/>
              <a:t>Trzeci poziom</a:t>
            </a:r>
          </a:p>
          <a:p>
            <a:pPr lvl="3" rtl="0"/>
            <a:r>
              <a:rPr lang="pl"/>
              <a:t>Czwarty poziom</a:t>
            </a:r>
          </a:p>
          <a:p>
            <a:pPr lvl="4" rtl="0"/>
            <a:r>
              <a:rPr lang="pl"/>
              <a:t>Piąty poziom</a:t>
            </a:r>
            <a:endParaRPr lang="en-US" dirty="0"/>
          </a:p>
        </p:txBody>
      </p:sp>
      <p:sp>
        <p:nvSpPr>
          <p:cNvPr id="4" name="Data — symbol zastępczy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6A285E77-555D-4FDC-8A83-B62BFEC6F565}" type="datetime1">
              <a:rPr lang="pl-PL" smtClean="0"/>
              <a:t>28.04.2021</a:t>
            </a:fld>
            <a:endParaRPr lang="en-US" dirty="0"/>
          </a:p>
        </p:txBody>
      </p:sp>
      <p:sp>
        <p:nvSpPr>
          <p:cNvPr id="5" name="Stopka — symbol zastępczy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Numer slajdu — symbol zastępczy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dirty="0"/>
          </a:p>
        </p:txBody>
      </p:sp>
      <p:pic>
        <p:nvPicPr>
          <p:cNvPr id="10" name="Picture 5">
            <a:extLst>
              <a:ext uri="{FF2B5EF4-FFF2-40B4-BE49-F238E27FC236}">
                <a16:creationId xmlns:a16="http://schemas.microsoft.com/office/drawing/2014/main" id="{2F1C37E9-48C6-4F4E-9CEE-5441983FA255}"/>
              </a:ext>
            </a:extLst>
          </p:cNvPr>
          <p:cNvPicPr>
            <a:picLocks noChangeAspect="1"/>
          </p:cNvPicPr>
          <p:nvPr userDrawn="1"/>
        </p:nvPicPr>
        <p:blipFill>
          <a:blip r:embed="rId1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ko.wikipedia.org/wiki/C%2B%2B"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Obraz 5" descr="Zbliżenie logo&#10;&#10;Automatycznie generowany opis">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Prostokąt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Prostokąt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r>
              <a:rPr lang="pl-PL" sz="4400" dirty="0">
                <a:solidFill>
                  <a:schemeClr val="tx1"/>
                </a:solidFill>
              </a:rPr>
              <a:t>Programowanie w języku C++  wykład 3</a:t>
            </a:r>
            <a:endParaRPr lang="pl" sz="4400" dirty="0">
              <a:solidFill>
                <a:schemeClr val="tx1"/>
              </a:solidFill>
            </a:endParaRPr>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pl-PL" dirty="0">
                <a:solidFill>
                  <a:schemeClr val="tx1"/>
                </a:solidFill>
              </a:rPr>
              <a:t>d</a:t>
            </a:r>
            <a:r>
              <a:rPr lang="pl" dirty="0">
                <a:solidFill>
                  <a:schemeClr val="tx1"/>
                </a:solidFill>
              </a:rPr>
              <a:t>r inż M</a:t>
            </a:r>
            <a:r>
              <a:rPr lang="pl-PL" dirty="0">
                <a:solidFill>
                  <a:schemeClr val="tx1"/>
                </a:solidFill>
              </a:rPr>
              <a:t>a</a:t>
            </a:r>
            <a:r>
              <a:rPr lang="pl" dirty="0">
                <a:solidFill>
                  <a:schemeClr val="tx1"/>
                </a:solidFill>
              </a:rPr>
              <a:t>rcin Albiniak</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871800-1B78-4289-BA21-6F739CD22170}"/>
              </a:ext>
            </a:extLst>
          </p:cNvPr>
          <p:cNvSpPr>
            <a:spLocks noGrp="1"/>
          </p:cNvSpPr>
          <p:nvPr>
            <p:ph type="title"/>
          </p:nvPr>
        </p:nvSpPr>
        <p:spPr/>
        <p:txBody>
          <a:bodyPr/>
          <a:lstStyle/>
          <a:p>
            <a:r>
              <a:rPr lang="pl-PL" dirty="0"/>
              <a:t>Moduły</a:t>
            </a:r>
          </a:p>
        </p:txBody>
      </p:sp>
      <p:sp>
        <p:nvSpPr>
          <p:cNvPr id="3" name="Symbol zastępczy daty 2">
            <a:extLst>
              <a:ext uri="{FF2B5EF4-FFF2-40B4-BE49-F238E27FC236}">
                <a16:creationId xmlns:a16="http://schemas.microsoft.com/office/drawing/2014/main" id="{E6443975-133E-4038-B69F-9BA6436DB1A2}"/>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D07B4982-DB60-4CA1-8BB9-33E94DD627A5}"/>
              </a:ext>
            </a:extLst>
          </p:cNvPr>
          <p:cNvSpPr txBox="1"/>
          <p:nvPr/>
        </p:nvSpPr>
        <p:spPr>
          <a:xfrm>
            <a:off x="1526796" y="2830933"/>
            <a:ext cx="8623043" cy="1015663"/>
          </a:xfrm>
          <a:prstGeom prst="rect">
            <a:avLst/>
          </a:prstGeom>
          <a:noFill/>
        </p:spPr>
        <p:txBody>
          <a:bodyPr wrap="square">
            <a:spAutoFit/>
          </a:bodyPr>
          <a:lstStyle/>
          <a:p>
            <a:r>
              <a:rPr lang="pl-PL" sz="2000" dirty="0">
                <a:solidFill>
                  <a:schemeClr val="accent2">
                    <a:lumMod val="75000"/>
                  </a:schemeClr>
                </a:solidFill>
              </a:rPr>
              <a:t>Sam </a:t>
            </a:r>
            <a:r>
              <a:rPr lang="pl-PL" sz="2000" dirty="0" err="1">
                <a:solidFill>
                  <a:schemeClr val="accent2">
                    <a:lumMod val="75000"/>
                  </a:schemeClr>
                </a:solidFill>
              </a:rPr>
              <a:t>Bjarne</a:t>
            </a:r>
            <a:r>
              <a:rPr lang="pl-PL" sz="2000" dirty="0">
                <a:solidFill>
                  <a:schemeClr val="accent2">
                    <a:lumMod val="75000"/>
                  </a:schemeClr>
                </a:solidFill>
              </a:rPr>
              <a:t> </a:t>
            </a:r>
            <a:r>
              <a:rPr lang="pl-PL" sz="2000" dirty="0" err="1">
                <a:solidFill>
                  <a:schemeClr val="accent2">
                    <a:lumMod val="75000"/>
                  </a:schemeClr>
                </a:solidFill>
              </a:rPr>
              <a:t>Stroustrup</a:t>
            </a:r>
            <a:r>
              <a:rPr lang="pl-PL" sz="2000" dirty="0">
                <a:solidFill>
                  <a:schemeClr val="accent2">
                    <a:lumMod val="75000"/>
                  </a:schemeClr>
                </a:solidFill>
              </a:rPr>
              <a:t>, twórca języka, wyodrębnił moduły jako jedną z dwóch najważniejszych nowych funkcji w C++ 20, ponieważ </a:t>
            </a:r>
            <a:r>
              <a:rPr lang="pl-PL" sz="2000" dirty="0" err="1">
                <a:solidFill>
                  <a:schemeClr val="accent2">
                    <a:lumMod val="75000"/>
                  </a:schemeClr>
                </a:solidFill>
              </a:rPr>
              <a:t>skaracją</a:t>
            </a:r>
            <a:r>
              <a:rPr lang="pl-PL" sz="2000" dirty="0">
                <a:solidFill>
                  <a:schemeClr val="accent2">
                    <a:lumMod val="75000"/>
                  </a:schemeClr>
                </a:solidFill>
              </a:rPr>
              <a:t> one czas kompilacji od 5 do nawet 10 razy. </a:t>
            </a:r>
          </a:p>
        </p:txBody>
      </p:sp>
    </p:spTree>
    <p:extLst>
      <p:ext uri="{BB962C8B-B14F-4D97-AF65-F5344CB8AC3E}">
        <p14:creationId xmlns:p14="http://schemas.microsoft.com/office/powerpoint/2010/main" val="22022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B1218E5-E286-4EA2-B633-464B25131FB2}"/>
              </a:ext>
            </a:extLst>
          </p:cNvPr>
          <p:cNvSpPr>
            <a:spLocks noGrp="1"/>
          </p:cNvSpPr>
          <p:nvPr>
            <p:ph type="title"/>
          </p:nvPr>
        </p:nvSpPr>
        <p:spPr/>
        <p:txBody>
          <a:bodyPr/>
          <a:lstStyle/>
          <a:p>
            <a:r>
              <a:rPr lang="pl-PL" dirty="0"/>
              <a:t>Koncepty</a:t>
            </a:r>
          </a:p>
        </p:txBody>
      </p:sp>
      <p:sp>
        <p:nvSpPr>
          <p:cNvPr id="3" name="Symbol zastępczy daty 2">
            <a:extLst>
              <a:ext uri="{FF2B5EF4-FFF2-40B4-BE49-F238E27FC236}">
                <a16:creationId xmlns:a16="http://schemas.microsoft.com/office/drawing/2014/main" id="{31FACDF4-8785-4AB4-B92A-7474482D6B28}"/>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70347236-A2B4-459D-AD8C-22417340BFE8}"/>
              </a:ext>
            </a:extLst>
          </p:cNvPr>
          <p:cNvSpPr txBox="1"/>
          <p:nvPr/>
        </p:nvSpPr>
        <p:spPr>
          <a:xfrm>
            <a:off x="1718902" y="4068227"/>
            <a:ext cx="8649891" cy="1323439"/>
          </a:xfrm>
          <a:prstGeom prst="rect">
            <a:avLst/>
          </a:prstGeom>
          <a:noFill/>
        </p:spPr>
        <p:txBody>
          <a:bodyPr wrap="square">
            <a:spAutoFit/>
          </a:bodyPr>
          <a:lstStyle/>
          <a:p>
            <a:r>
              <a:rPr lang="pl-PL" sz="2000" b="1" dirty="0"/>
              <a:t>Koncepty</a:t>
            </a:r>
            <a:r>
              <a:rPr lang="pl-PL" sz="2000" dirty="0"/>
              <a:t> są jedną z głównych cech językowych standardu C ++ 20. Umożliwiają one nałożenie ograniczeń czasu kompilacji na argumenty szablonów, pomagając zapewnić, że szablony spełniają oczekiwania programistów.</a:t>
            </a:r>
          </a:p>
        </p:txBody>
      </p:sp>
      <p:sp>
        <p:nvSpPr>
          <p:cNvPr id="7" name="pole tekstowe 6">
            <a:extLst>
              <a:ext uri="{FF2B5EF4-FFF2-40B4-BE49-F238E27FC236}">
                <a16:creationId xmlns:a16="http://schemas.microsoft.com/office/drawing/2014/main" id="{B5FD4ED3-14E7-4056-90C2-7C99EDC02004}"/>
              </a:ext>
            </a:extLst>
          </p:cNvPr>
          <p:cNvSpPr txBox="1"/>
          <p:nvPr/>
        </p:nvSpPr>
        <p:spPr>
          <a:xfrm>
            <a:off x="1718903" y="1886766"/>
            <a:ext cx="9548768" cy="1938992"/>
          </a:xfrm>
          <a:prstGeom prst="rect">
            <a:avLst/>
          </a:prstGeom>
          <a:noFill/>
        </p:spPr>
        <p:txBody>
          <a:bodyPr wrap="square">
            <a:spAutoFit/>
          </a:bodyPr>
          <a:lstStyle/>
          <a:p>
            <a:r>
              <a:rPr lang="pl-PL" sz="2000" dirty="0"/>
              <a:t>Jest to druga funkcja podkreślana przez twórcę C++. Mówi on, że koncept jest predykatem czasu kompilacji, który może zmniejszyć ograniczenia dla typów. </a:t>
            </a:r>
            <a:r>
              <a:rPr lang="pl-PL" sz="2000" dirty="0" err="1"/>
              <a:t>Stroustrup</a:t>
            </a:r>
            <a:r>
              <a:rPr lang="pl-PL" sz="2000" dirty="0"/>
              <a:t> podaje również następujący przykład: jeżeli szablon przyjmuje typ, to możemy określić, że np. ten typ będzie </a:t>
            </a:r>
            <a:r>
              <a:rPr lang="pl-PL" sz="2000" dirty="0" err="1"/>
              <a:t>iteratorem</a:t>
            </a:r>
            <a:r>
              <a:rPr lang="pl-PL" sz="2000" dirty="0"/>
              <a:t>, albo liczbą całkowitą. Koncepty pozwalają na przeciążanie i pozwalają unikać niepotrzebnego </a:t>
            </a:r>
            <a:r>
              <a:rPr lang="pl-PL" sz="2000" dirty="0" err="1"/>
              <a:t>metaprogramowania</a:t>
            </a:r>
            <a:r>
              <a:rPr lang="pl-PL" sz="2000" dirty="0"/>
              <a:t>.</a:t>
            </a:r>
          </a:p>
        </p:txBody>
      </p:sp>
    </p:spTree>
    <p:extLst>
      <p:ext uri="{BB962C8B-B14F-4D97-AF65-F5344CB8AC3E}">
        <p14:creationId xmlns:p14="http://schemas.microsoft.com/office/powerpoint/2010/main" val="381331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AFE23F-5151-4530-8DB4-D7B82C344933}"/>
              </a:ext>
            </a:extLst>
          </p:cNvPr>
          <p:cNvSpPr>
            <a:spLocks noGrp="1"/>
          </p:cNvSpPr>
          <p:nvPr>
            <p:ph type="title"/>
          </p:nvPr>
        </p:nvSpPr>
        <p:spPr/>
        <p:txBody>
          <a:bodyPr/>
          <a:lstStyle/>
          <a:p>
            <a:r>
              <a:rPr lang="pl-PL" dirty="0"/>
              <a:t>Koncepty</a:t>
            </a:r>
          </a:p>
        </p:txBody>
      </p:sp>
      <p:sp>
        <p:nvSpPr>
          <p:cNvPr id="3" name="Symbol zastępczy daty 2">
            <a:extLst>
              <a:ext uri="{FF2B5EF4-FFF2-40B4-BE49-F238E27FC236}">
                <a16:creationId xmlns:a16="http://schemas.microsoft.com/office/drawing/2014/main" id="{159450AD-82BB-479C-A9B9-A1700C4B3D62}"/>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0BA6C824-920C-44B3-B051-6D08807FCF65}"/>
              </a:ext>
            </a:extLst>
          </p:cNvPr>
          <p:cNvSpPr txBox="1"/>
          <p:nvPr/>
        </p:nvSpPr>
        <p:spPr>
          <a:xfrm>
            <a:off x="805343" y="1790373"/>
            <a:ext cx="3816991" cy="3970318"/>
          </a:xfrm>
          <a:prstGeom prst="rect">
            <a:avLst/>
          </a:prstGeom>
          <a:noFill/>
        </p:spPr>
        <p:txBody>
          <a:bodyPr wrap="square">
            <a:spAutoFit/>
          </a:bodyPr>
          <a:lstStyle/>
          <a:p>
            <a:r>
              <a:rPr lang="pl-PL" dirty="0"/>
              <a:t>Dla zobrazowania składni posłużmy się następującym przykładem. Potrzebujemy stworzyć szablonową funkcję, która będzie wyliczała potęgę. Wykładnik będzie liczbą całkowitą, ale podstawa będzie typu szablonowego. Ów szablonowy typ powinien posiadać możliwość mnożenia swoich instancji. Oto jak moglibyśmy zaimplementować wymaganą funkcję z użyciem konceptów:</a:t>
            </a:r>
          </a:p>
        </p:txBody>
      </p:sp>
      <p:sp>
        <p:nvSpPr>
          <p:cNvPr id="7" name="pole tekstowe 6">
            <a:extLst>
              <a:ext uri="{FF2B5EF4-FFF2-40B4-BE49-F238E27FC236}">
                <a16:creationId xmlns:a16="http://schemas.microsoft.com/office/drawing/2014/main" id="{9C02C9D4-1C16-46C8-BE03-B26083E8840F}"/>
              </a:ext>
            </a:extLst>
          </p:cNvPr>
          <p:cNvSpPr txBox="1"/>
          <p:nvPr/>
        </p:nvSpPr>
        <p:spPr>
          <a:xfrm>
            <a:off x="6394508" y="766106"/>
            <a:ext cx="5073242"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l-PL" dirty="0"/>
              <a:t>#include &lt;</a:t>
            </a:r>
            <a:r>
              <a:rPr lang="pl-PL" dirty="0" err="1"/>
              <a:t>concepts</a:t>
            </a:r>
            <a:r>
              <a:rPr lang="pl-PL" dirty="0"/>
              <a:t>&gt;</a:t>
            </a:r>
          </a:p>
          <a:p>
            <a:endParaRPr lang="pl-PL" dirty="0"/>
          </a:p>
          <a:p>
            <a:r>
              <a:rPr lang="pl-PL" dirty="0" err="1"/>
              <a:t>template</a:t>
            </a:r>
            <a:r>
              <a:rPr lang="pl-PL" dirty="0"/>
              <a:t> &lt;</a:t>
            </a:r>
            <a:r>
              <a:rPr lang="pl-PL" dirty="0" err="1"/>
              <a:t>typename</a:t>
            </a:r>
            <a:r>
              <a:rPr lang="pl-PL" dirty="0"/>
              <a:t> T&gt;</a:t>
            </a:r>
          </a:p>
          <a:p>
            <a:r>
              <a:rPr lang="pl-PL" dirty="0" err="1"/>
              <a:t>concept</a:t>
            </a:r>
            <a:r>
              <a:rPr lang="pl-PL" dirty="0"/>
              <a:t> </a:t>
            </a:r>
            <a:r>
              <a:rPr lang="pl-PL" dirty="0" err="1"/>
              <a:t>Multipliable</a:t>
            </a:r>
            <a:r>
              <a:rPr lang="pl-PL" dirty="0"/>
              <a:t> = </a:t>
            </a:r>
            <a:r>
              <a:rPr lang="pl-PL" dirty="0" err="1"/>
              <a:t>requires</a:t>
            </a:r>
            <a:r>
              <a:rPr lang="pl-PL" dirty="0"/>
              <a:t>(T a, T b)</a:t>
            </a:r>
          </a:p>
          <a:p>
            <a:r>
              <a:rPr lang="pl-PL" dirty="0"/>
              <a:t>{</a:t>
            </a:r>
          </a:p>
          <a:p>
            <a:r>
              <a:rPr lang="pl-PL" dirty="0"/>
              <a:t>    {a * b} -&gt; </a:t>
            </a:r>
            <a:r>
              <a:rPr lang="pl-PL" dirty="0" err="1"/>
              <a:t>std</a:t>
            </a:r>
            <a:r>
              <a:rPr lang="pl-PL" dirty="0"/>
              <a:t>::</a:t>
            </a:r>
            <a:r>
              <a:rPr lang="pl-PL" dirty="0" err="1"/>
              <a:t>convertible_to</a:t>
            </a:r>
            <a:r>
              <a:rPr lang="pl-PL" dirty="0"/>
              <a:t>&lt;T&gt;;</a:t>
            </a:r>
          </a:p>
          <a:p>
            <a:r>
              <a:rPr lang="pl-PL" dirty="0"/>
              <a:t>};</a:t>
            </a:r>
          </a:p>
          <a:p>
            <a:endParaRPr lang="pl-PL" dirty="0"/>
          </a:p>
          <a:p>
            <a:r>
              <a:rPr lang="pl-PL" dirty="0" err="1"/>
              <a:t>template</a:t>
            </a:r>
            <a:r>
              <a:rPr lang="pl-PL" dirty="0"/>
              <a:t> &lt;</a:t>
            </a:r>
            <a:r>
              <a:rPr lang="pl-PL" dirty="0" err="1"/>
              <a:t>Multipliable</a:t>
            </a:r>
            <a:r>
              <a:rPr lang="pl-PL" dirty="0"/>
              <a:t> T&gt;</a:t>
            </a:r>
          </a:p>
          <a:p>
            <a:r>
              <a:rPr lang="pl-PL" dirty="0"/>
              <a:t>T </a:t>
            </a:r>
            <a:r>
              <a:rPr lang="pl-PL" dirty="0" err="1"/>
              <a:t>power</a:t>
            </a:r>
            <a:r>
              <a:rPr lang="pl-PL" dirty="0"/>
              <a:t>(T </a:t>
            </a:r>
            <a:r>
              <a:rPr lang="pl-PL" dirty="0" err="1"/>
              <a:t>base</a:t>
            </a:r>
            <a:r>
              <a:rPr lang="pl-PL" dirty="0"/>
              <a:t>, </a:t>
            </a:r>
            <a:r>
              <a:rPr lang="pl-PL" dirty="0" err="1"/>
              <a:t>unsigned</a:t>
            </a:r>
            <a:r>
              <a:rPr lang="pl-PL" dirty="0"/>
              <a:t> </a:t>
            </a:r>
            <a:r>
              <a:rPr lang="pl-PL" dirty="0" err="1"/>
              <a:t>long</a:t>
            </a:r>
            <a:r>
              <a:rPr lang="pl-PL" dirty="0"/>
              <a:t> </a:t>
            </a:r>
            <a:r>
              <a:rPr lang="pl-PL" dirty="0" err="1"/>
              <a:t>exponent</a:t>
            </a:r>
            <a:r>
              <a:rPr lang="pl-PL" dirty="0"/>
              <a:t>)</a:t>
            </a:r>
          </a:p>
          <a:p>
            <a:r>
              <a:rPr lang="pl-PL" dirty="0"/>
              <a:t>{</a:t>
            </a:r>
          </a:p>
          <a:p>
            <a:r>
              <a:rPr lang="pl-PL" dirty="0"/>
              <a:t>    T </a:t>
            </a:r>
            <a:r>
              <a:rPr lang="pl-PL" dirty="0" err="1"/>
              <a:t>result</a:t>
            </a:r>
            <a:r>
              <a:rPr lang="pl-PL" dirty="0"/>
              <a:t> = </a:t>
            </a:r>
            <a:r>
              <a:rPr lang="pl-PL" dirty="0" err="1"/>
              <a:t>base</a:t>
            </a:r>
            <a:r>
              <a:rPr lang="pl-PL" dirty="0"/>
              <a:t>;</a:t>
            </a:r>
          </a:p>
          <a:p>
            <a:r>
              <a:rPr lang="pl-PL" dirty="0"/>
              <a:t>    </a:t>
            </a:r>
            <a:r>
              <a:rPr lang="pl-PL" dirty="0" err="1"/>
              <a:t>while</a:t>
            </a:r>
            <a:r>
              <a:rPr lang="pl-PL" dirty="0"/>
              <a:t>(--</a:t>
            </a:r>
            <a:r>
              <a:rPr lang="pl-PL" dirty="0" err="1"/>
              <a:t>exponent</a:t>
            </a:r>
            <a:r>
              <a:rPr lang="pl-PL" dirty="0"/>
              <a:t>)</a:t>
            </a:r>
          </a:p>
          <a:p>
            <a:r>
              <a:rPr lang="pl-PL" dirty="0"/>
              <a:t>    {</a:t>
            </a:r>
          </a:p>
          <a:p>
            <a:r>
              <a:rPr lang="pl-PL" dirty="0"/>
              <a:t>        </a:t>
            </a:r>
            <a:r>
              <a:rPr lang="pl-PL" dirty="0" err="1"/>
              <a:t>result</a:t>
            </a:r>
            <a:r>
              <a:rPr lang="pl-PL" dirty="0"/>
              <a:t> = </a:t>
            </a:r>
            <a:r>
              <a:rPr lang="pl-PL" dirty="0" err="1"/>
              <a:t>result</a:t>
            </a:r>
            <a:r>
              <a:rPr lang="pl-PL" dirty="0"/>
              <a:t> * </a:t>
            </a:r>
            <a:r>
              <a:rPr lang="pl-PL" dirty="0" err="1"/>
              <a:t>base</a:t>
            </a:r>
            <a:r>
              <a:rPr lang="pl-PL" dirty="0"/>
              <a:t>;</a:t>
            </a:r>
          </a:p>
          <a:p>
            <a:r>
              <a:rPr lang="pl-PL" dirty="0"/>
              <a:t>    }</a:t>
            </a:r>
          </a:p>
          <a:p>
            <a:r>
              <a:rPr lang="pl-PL" dirty="0"/>
              <a:t>    return </a:t>
            </a:r>
            <a:r>
              <a:rPr lang="pl-PL" dirty="0" err="1"/>
              <a:t>result</a:t>
            </a:r>
            <a:r>
              <a:rPr lang="pl-PL" dirty="0"/>
              <a:t>;</a:t>
            </a:r>
          </a:p>
          <a:p>
            <a:r>
              <a:rPr lang="pl-PL" dirty="0"/>
              <a:t>}</a:t>
            </a:r>
          </a:p>
        </p:txBody>
      </p:sp>
    </p:spTree>
    <p:extLst>
      <p:ext uri="{BB962C8B-B14F-4D97-AF65-F5344CB8AC3E}">
        <p14:creationId xmlns:p14="http://schemas.microsoft.com/office/powerpoint/2010/main" val="1927386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5861F5-F109-419B-8818-BF3333B25C61}"/>
              </a:ext>
            </a:extLst>
          </p:cNvPr>
          <p:cNvSpPr>
            <a:spLocks noGrp="1"/>
          </p:cNvSpPr>
          <p:nvPr>
            <p:ph type="title"/>
          </p:nvPr>
        </p:nvSpPr>
        <p:spPr/>
        <p:txBody>
          <a:bodyPr/>
          <a:lstStyle/>
          <a:p>
            <a:r>
              <a:rPr lang="pl-PL" dirty="0"/>
              <a:t>Przykład - koncepty</a:t>
            </a:r>
          </a:p>
        </p:txBody>
      </p:sp>
      <p:sp>
        <p:nvSpPr>
          <p:cNvPr id="3" name="Symbol zastępczy daty 2">
            <a:extLst>
              <a:ext uri="{FF2B5EF4-FFF2-40B4-BE49-F238E27FC236}">
                <a16:creationId xmlns:a16="http://schemas.microsoft.com/office/drawing/2014/main" id="{A4624943-4CE0-4482-B0F3-CA789D55506E}"/>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64B2513F-F428-4604-B367-B0DA49942118}"/>
              </a:ext>
            </a:extLst>
          </p:cNvPr>
          <p:cNvSpPr txBox="1"/>
          <p:nvPr/>
        </p:nvSpPr>
        <p:spPr>
          <a:xfrm>
            <a:off x="3038912" y="1876485"/>
            <a:ext cx="5064853" cy="4524315"/>
          </a:xfrm>
          <a:prstGeom prst="rect">
            <a:avLst/>
          </a:prstGeom>
          <a:noFill/>
        </p:spPr>
        <p:txBody>
          <a:bodyPr wrap="square">
            <a:spAutoFit/>
          </a:bodyPr>
          <a:lstStyle/>
          <a:p>
            <a:r>
              <a:rPr lang="pl-PL" dirty="0"/>
              <a:t>#include &lt;</a:t>
            </a:r>
            <a:r>
              <a:rPr lang="pl-PL" dirty="0" err="1"/>
              <a:t>concepts</a:t>
            </a:r>
            <a:r>
              <a:rPr lang="pl-PL" dirty="0"/>
              <a:t>&gt;</a:t>
            </a:r>
          </a:p>
          <a:p>
            <a:r>
              <a:rPr lang="pl-PL" dirty="0" err="1"/>
              <a:t>template</a:t>
            </a:r>
            <a:r>
              <a:rPr lang="pl-PL" dirty="0"/>
              <a:t> &lt;</a:t>
            </a:r>
            <a:r>
              <a:rPr lang="pl-PL" dirty="0" err="1"/>
              <a:t>typename</a:t>
            </a:r>
            <a:r>
              <a:rPr lang="pl-PL" dirty="0"/>
              <a:t> T&gt;</a:t>
            </a:r>
          </a:p>
          <a:p>
            <a:r>
              <a:rPr lang="pl-PL" dirty="0" err="1"/>
              <a:t>concept</a:t>
            </a:r>
            <a:r>
              <a:rPr lang="pl-PL" dirty="0"/>
              <a:t> </a:t>
            </a:r>
            <a:r>
              <a:rPr lang="pl-PL" dirty="0" err="1"/>
              <a:t>Multipliable</a:t>
            </a:r>
            <a:r>
              <a:rPr lang="pl-PL" dirty="0"/>
              <a:t> = </a:t>
            </a:r>
            <a:r>
              <a:rPr lang="pl-PL" dirty="0" err="1"/>
              <a:t>requires</a:t>
            </a:r>
            <a:r>
              <a:rPr lang="pl-PL" dirty="0"/>
              <a:t>(T a, T b)</a:t>
            </a:r>
          </a:p>
          <a:p>
            <a:r>
              <a:rPr lang="pl-PL" dirty="0"/>
              <a:t>{</a:t>
            </a:r>
          </a:p>
          <a:p>
            <a:r>
              <a:rPr lang="pl-PL" dirty="0"/>
              <a:t>    {a * b} -&gt; </a:t>
            </a:r>
            <a:r>
              <a:rPr lang="pl-PL" dirty="0" err="1"/>
              <a:t>std</a:t>
            </a:r>
            <a:r>
              <a:rPr lang="pl-PL" dirty="0"/>
              <a:t>::</a:t>
            </a:r>
            <a:r>
              <a:rPr lang="pl-PL" dirty="0" err="1"/>
              <a:t>convertible_to</a:t>
            </a:r>
            <a:r>
              <a:rPr lang="pl-PL" dirty="0"/>
              <a:t>&lt;T&gt;;</a:t>
            </a:r>
          </a:p>
          <a:p>
            <a:r>
              <a:rPr lang="pl-PL" dirty="0"/>
              <a:t>};</a:t>
            </a:r>
          </a:p>
          <a:p>
            <a:r>
              <a:rPr lang="pl-PL" dirty="0" err="1"/>
              <a:t>template</a:t>
            </a:r>
            <a:r>
              <a:rPr lang="pl-PL" dirty="0"/>
              <a:t> &lt;</a:t>
            </a:r>
            <a:r>
              <a:rPr lang="pl-PL" dirty="0" err="1"/>
              <a:t>Multipliable</a:t>
            </a:r>
            <a:r>
              <a:rPr lang="pl-PL" dirty="0"/>
              <a:t> T&gt;</a:t>
            </a:r>
          </a:p>
          <a:p>
            <a:r>
              <a:rPr lang="pl-PL" dirty="0"/>
              <a:t>T </a:t>
            </a:r>
            <a:r>
              <a:rPr lang="pl-PL" dirty="0" err="1"/>
              <a:t>power</a:t>
            </a:r>
            <a:r>
              <a:rPr lang="pl-PL" dirty="0"/>
              <a:t>(T </a:t>
            </a:r>
            <a:r>
              <a:rPr lang="pl-PL" dirty="0" err="1"/>
              <a:t>base</a:t>
            </a:r>
            <a:r>
              <a:rPr lang="pl-PL" dirty="0"/>
              <a:t>, </a:t>
            </a:r>
            <a:r>
              <a:rPr lang="pl-PL" dirty="0" err="1"/>
              <a:t>unsigned</a:t>
            </a:r>
            <a:r>
              <a:rPr lang="pl-PL" dirty="0"/>
              <a:t> </a:t>
            </a:r>
            <a:r>
              <a:rPr lang="pl-PL" dirty="0" err="1"/>
              <a:t>long</a:t>
            </a:r>
            <a:r>
              <a:rPr lang="pl-PL" dirty="0"/>
              <a:t> </a:t>
            </a:r>
            <a:r>
              <a:rPr lang="pl-PL" dirty="0" err="1"/>
              <a:t>exponent</a:t>
            </a:r>
            <a:r>
              <a:rPr lang="pl-PL" dirty="0"/>
              <a:t>)</a:t>
            </a:r>
          </a:p>
          <a:p>
            <a:r>
              <a:rPr lang="pl-PL" dirty="0"/>
              <a:t>{</a:t>
            </a:r>
          </a:p>
          <a:p>
            <a:r>
              <a:rPr lang="pl-PL" dirty="0"/>
              <a:t>    T </a:t>
            </a:r>
            <a:r>
              <a:rPr lang="pl-PL" dirty="0" err="1"/>
              <a:t>result</a:t>
            </a:r>
            <a:r>
              <a:rPr lang="pl-PL" dirty="0"/>
              <a:t> = </a:t>
            </a:r>
            <a:r>
              <a:rPr lang="pl-PL" dirty="0" err="1"/>
              <a:t>base</a:t>
            </a:r>
            <a:r>
              <a:rPr lang="pl-PL" dirty="0"/>
              <a:t>;</a:t>
            </a:r>
          </a:p>
          <a:p>
            <a:r>
              <a:rPr lang="pl-PL" dirty="0"/>
              <a:t>    </a:t>
            </a:r>
            <a:r>
              <a:rPr lang="pl-PL" dirty="0" err="1"/>
              <a:t>while</a:t>
            </a:r>
            <a:r>
              <a:rPr lang="pl-PL" dirty="0"/>
              <a:t>(--</a:t>
            </a:r>
            <a:r>
              <a:rPr lang="pl-PL" dirty="0" err="1"/>
              <a:t>exponent</a:t>
            </a:r>
            <a:r>
              <a:rPr lang="pl-PL" dirty="0"/>
              <a:t>)</a:t>
            </a:r>
          </a:p>
          <a:p>
            <a:r>
              <a:rPr lang="pl-PL" dirty="0"/>
              <a:t>    {</a:t>
            </a:r>
          </a:p>
          <a:p>
            <a:r>
              <a:rPr lang="pl-PL" dirty="0"/>
              <a:t>        </a:t>
            </a:r>
            <a:r>
              <a:rPr lang="pl-PL" dirty="0" err="1"/>
              <a:t>result</a:t>
            </a:r>
            <a:r>
              <a:rPr lang="pl-PL" dirty="0"/>
              <a:t> = </a:t>
            </a:r>
            <a:r>
              <a:rPr lang="pl-PL" dirty="0" err="1"/>
              <a:t>result</a:t>
            </a:r>
            <a:r>
              <a:rPr lang="pl-PL" dirty="0"/>
              <a:t> * </a:t>
            </a:r>
            <a:r>
              <a:rPr lang="pl-PL" dirty="0" err="1"/>
              <a:t>base</a:t>
            </a:r>
            <a:r>
              <a:rPr lang="pl-PL" dirty="0"/>
              <a:t>;</a:t>
            </a:r>
          </a:p>
          <a:p>
            <a:r>
              <a:rPr lang="pl-PL" dirty="0"/>
              <a:t>    }</a:t>
            </a:r>
          </a:p>
          <a:p>
            <a:r>
              <a:rPr lang="pl-PL" dirty="0"/>
              <a:t>    return </a:t>
            </a:r>
            <a:r>
              <a:rPr lang="pl-PL" dirty="0" err="1"/>
              <a:t>result</a:t>
            </a:r>
            <a:r>
              <a:rPr lang="pl-PL" dirty="0"/>
              <a:t>;</a:t>
            </a:r>
          </a:p>
          <a:p>
            <a:r>
              <a:rPr lang="pl-PL" dirty="0"/>
              <a:t>}</a:t>
            </a:r>
          </a:p>
        </p:txBody>
      </p:sp>
    </p:spTree>
    <p:extLst>
      <p:ext uri="{BB962C8B-B14F-4D97-AF65-F5344CB8AC3E}">
        <p14:creationId xmlns:p14="http://schemas.microsoft.com/office/powerpoint/2010/main" val="3702147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C1B9750-D147-4E7F-BEAA-390109765FDB}"/>
              </a:ext>
            </a:extLst>
          </p:cNvPr>
          <p:cNvSpPr>
            <a:spLocks noGrp="1"/>
          </p:cNvSpPr>
          <p:nvPr>
            <p:ph type="title"/>
          </p:nvPr>
        </p:nvSpPr>
        <p:spPr>
          <a:xfrm>
            <a:off x="966132" y="357369"/>
            <a:ext cx="10058400" cy="1371600"/>
          </a:xfrm>
        </p:spPr>
        <p:txBody>
          <a:bodyPr/>
          <a:lstStyle/>
          <a:p>
            <a:r>
              <a:rPr lang="pl-PL" dirty="0"/>
              <a:t>Zastosowanie konceptu</a:t>
            </a:r>
          </a:p>
        </p:txBody>
      </p:sp>
      <p:sp>
        <p:nvSpPr>
          <p:cNvPr id="3" name="Symbol zastępczy daty 2">
            <a:extLst>
              <a:ext uri="{FF2B5EF4-FFF2-40B4-BE49-F238E27FC236}">
                <a16:creationId xmlns:a16="http://schemas.microsoft.com/office/drawing/2014/main" id="{5F76DFF3-4D5F-4870-9819-ED673ECD93A7}"/>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68389398-4099-4AB4-B78B-B66F404E6C10}"/>
              </a:ext>
            </a:extLst>
          </p:cNvPr>
          <p:cNvSpPr txBox="1"/>
          <p:nvPr/>
        </p:nvSpPr>
        <p:spPr>
          <a:xfrm>
            <a:off x="746620" y="1499413"/>
            <a:ext cx="11350305" cy="4801314"/>
          </a:xfrm>
          <a:prstGeom prst="rect">
            <a:avLst/>
          </a:prstGeom>
          <a:noFill/>
        </p:spPr>
        <p:txBody>
          <a:bodyPr wrap="square">
            <a:spAutoFit/>
          </a:bodyPr>
          <a:lstStyle/>
          <a:p>
            <a:r>
              <a:rPr lang="pl-PL" dirty="0"/>
              <a:t>#include &lt;</a:t>
            </a:r>
            <a:r>
              <a:rPr lang="pl-PL" dirty="0" err="1"/>
              <a:t>iostream</a:t>
            </a:r>
            <a:r>
              <a:rPr lang="pl-PL" dirty="0"/>
              <a:t>&gt;</a:t>
            </a:r>
          </a:p>
          <a:p>
            <a:endParaRPr lang="pl-PL" dirty="0"/>
          </a:p>
          <a:p>
            <a:r>
              <a:rPr lang="pl-PL" dirty="0" err="1"/>
              <a:t>template</a:t>
            </a:r>
            <a:r>
              <a:rPr lang="pl-PL" dirty="0"/>
              <a:t> &lt;</a:t>
            </a:r>
            <a:r>
              <a:rPr lang="pl-PL" dirty="0" err="1"/>
              <a:t>unsigned</a:t>
            </a:r>
            <a:r>
              <a:rPr lang="pl-PL" dirty="0"/>
              <a:t> MODULO&gt;</a:t>
            </a:r>
          </a:p>
          <a:p>
            <a:r>
              <a:rPr lang="pl-PL" dirty="0" err="1"/>
              <a:t>struct</a:t>
            </a:r>
            <a:r>
              <a:rPr lang="pl-PL" dirty="0"/>
              <a:t> </a:t>
            </a:r>
            <a:r>
              <a:rPr lang="pl-PL" dirty="0" err="1"/>
              <a:t>IntegerModulo</a:t>
            </a:r>
            <a:endParaRPr lang="pl-PL" dirty="0"/>
          </a:p>
          <a:p>
            <a:r>
              <a:rPr lang="pl-PL" dirty="0"/>
              <a:t>{</a:t>
            </a:r>
          </a:p>
          <a:p>
            <a:r>
              <a:rPr lang="pl-PL" dirty="0"/>
              <a:t>    </a:t>
            </a:r>
            <a:r>
              <a:rPr lang="pl-PL" dirty="0" err="1"/>
              <a:t>long</a:t>
            </a:r>
            <a:r>
              <a:rPr lang="pl-PL" dirty="0"/>
              <a:t> </a:t>
            </a:r>
            <a:r>
              <a:rPr lang="pl-PL" dirty="0" err="1"/>
              <a:t>value</a:t>
            </a:r>
            <a:r>
              <a:rPr lang="pl-PL" dirty="0"/>
              <a:t>;</a:t>
            </a:r>
          </a:p>
          <a:p>
            <a:r>
              <a:rPr lang="pl-PL" dirty="0"/>
              <a:t>    </a:t>
            </a:r>
          </a:p>
          <a:p>
            <a:r>
              <a:rPr lang="pl-PL" dirty="0"/>
              <a:t>    </a:t>
            </a:r>
            <a:r>
              <a:rPr lang="pl-PL" dirty="0" err="1"/>
              <a:t>friend</a:t>
            </a:r>
            <a:r>
              <a:rPr lang="pl-PL" dirty="0"/>
              <a:t> </a:t>
            </a:r>
            <a:r>
              <a:rPr lang="pl-PL" dirty="0" err="1"/>
              <a:t>IntegerModulo</a:t>
            </a:r>
            <a:r>
              <a:rPr lang="pl-PL" dirty="0"/>
              <a:t> operator*(</a:t>
            </a:r>
            <a:r>
              <a:rPr lang="pl-PL" dirty="0" err="1"/>
              <a:t>IntegerModulo</a:t>
            </a:r>
            <a:r>
              <a:rPr lang="pl-PL" dirty="0"/>
              <a:t> </a:t>
            </a:r>
            <a:r>
              <a:rPr lang="pl-PL" dirty="0" err="1"/>
              <a:t>const</a:t>
            </a:r>
            <a:r>
              <a:rPr lang="pl-PL" dirty="0"/>
              <a:t>&amp; </a:t>
            </a:r>
            <a:r>
              <a:rPr lang="pl-PL" dirty="0" err="1"/>
              <a:t>lhs</a:t>
            </a:r>
            <a:r>
              <a:rPr lang="pl-PL" dirty="0"/>
              <a:t>, </a:t>
            </a:r>
            <a:r>
              <a:rPr lang="pl-PL" dirty="0" err="1"/>
              <a:t>IntegerModulo</a:t>
            </a:r>
            <a:r>
              <a:rPr lang="pl-PL" dirty="0"/>
              <a:t> </a:t>
            </a:r>
            <a:r>
              <a:rPr lang="pl-PL" dirty="0" err="1"/>
              <a:t>const</a:t>
            </a:r>
            <a:r>
              <a:rPr lang="pl-PL" dirty="0"/>
              <a:t>&amp; </a:t>
            </a:r>
            <a:r>
              <a:rPr lang="pl-PL" dirty="0" err="1"/>
              <a:t>rhs</a:t>
            </a:r>
            <a:r>
              <a:rPr lang="pl-PL" dirty="0"/>
              <a:t>)</a:t>
            </a:r>
          </a:p>
          <a:p>
            <a:r>
              <a:rPr lang="pl-PL" dirty="0"/>
              <a:t>    {</a:t>
            </a:r>
          </a:p>
          <a:p>
            <a:r>
              <a:rPr lang="pl-PL" dirty="0"/>
              <a:t>           return {(</a:t>
            </a:r>
            <a:r>
              <a:rPr lang="pl-PL" dirty="0" err="1"/>
              <a:t>lhs.value</a:t>
            </a:r>
            <a:r>
              <a:rPr lang="pl-PL" dirty="0"/>
              <a:t> * </a:t>
            </a:r>
            <a:r>
              <a:rPr lang="pl-PL" dirty="0" err="1"/>
              <a:t>rhs.value</a:t>
            </a:r>
            <a:r>
              <a:rPr lang="pl-PL" dirty="0"/>
              <a:t>) % MODULO};</a:t>
            </a:r>
          </a:p>
          <a:p>
            <a:r>
              <a:rPr lang="pl-PL" dirty="0"/>
              <a:t>    }</a:t>
            </a:r>
          </a:p>
          <a:p>
            <a:r>
              <a:rPr lang="pl-PL" dirty="0"/>
              <a:t>    </a:t>
            </a:r>
          </a:p>
          <a:p>
            <a:r>
              <a:rPr lang="pl-PL" dirty="0"/>
              <a:t>    </a:t>
            </a:r>
            <a:r>
              <a:rPr lang="pl-PL" dirty="0" err="1"/>
              <a:t>friend</a:t>
            </a:r>
            <a:r>
              <a:rPr lang="pl-PL" dirty="0"/>
              <a:t> </a:t>
            </a:r>
            <a:r>
              <a:rPr lang="pl-PL" dirty="0" err="1"/>
              <a:t>std</a:t>
            </a:r>
            <a:r>
              <a:rPr lang="pl-PL" dirty="0"/>
              <a:t>::</a:t>
            </a:r>
            <a:r>
              <a:rPr lang="pl-PL" dirty="0" err="1"/>
              <a:t>ostream</a:t>
            </a:r>
            <a:r>
              <a:rPr lang="pl-PL" dirty="0"/>
              <a:t>&amp; operator&lt;&lt;(</a:t>
            </a:r>
            <a:r>
              <a:rPr lang="pl-PL" dirty="0" err="1"/>
              <a:t>std</a:t>
            </a:r>
            <a:r>
              <a:rPr lang="pl-PL" dirty="0"/>
              <a:t>::</a:t>
            </a:r>
            <a:r>
              <a:rPr lang="pl-PL" dirty="0" err="1"/>
              <a:t>ostream</a:t>
            </a:r>
            <a:r>
              <a:rPr lang="pl-PL" dirty="0"/>
              <a:t>&amp; os, </a:t>
            </a:r>
            <a:r>
              <a:rPr lang="pl-PL" dirty="0" err="1"/>
              <a:t>IntegerModulo</a:t>
            </a:r>
            <a:r>
              <a:rPr lang="pl-PL" dirty="0"/>
              <a:t> </a:t>
            </a:r>
            <a:r>
              <a:rPr lang="pl-PL" dirty="0" err="1"/>
              <a:t>const</a:t>
            </a:r>
            <a:r>
              <a:rPr lang="pl-PL" dirty="0"/>
              <a:t>&amp; </a:t>
            </a:r>
            <a:r>
              <a:rPr lang="pl-PL" dirty="0" err="1"/>
              <a:t>integer</a:t>
            </a:r>
            <a:r>
              <a:rPr lang="pl-PL" dirty="0"/>
              <a:t>)</a:t>
            </a:r>
          </a:p>
          <a:p>
            <a:r>
              <a:rPr lang="pl-PL" dirty="0"/>
              <a:t>    {</a:t>
            </a:r>
          </a:p>
          <a:p>
            <a:r>
              <a:rPr lang="pl-PL" dirty="0"/>
              <a:t>        return os &lt;&lt; </a:t>
            </a:r>
            <a:r>
              <a:rPr lang="pl-PL" dirty="0" err="1"/>
              <a:t>integer.value</a:t>
            </a:r>
            <a:r>
              <a:rPr lang="pl-PL" dirty="0"/>
              <a:t>;</a:t>
            </a:r>
          </a:p>
          <a:p>
            <a:r>
              <a:rPr lang="pl-PL" dirty="0"/>
              <a:t>    }</a:t>
            </a:r>
          </a:p>
          <a:p>
            <a:r>
              <a:rPr lang="pl-PL" dirty="0"/>
              <a:t>};</a:t>
            </a:r>
          </a:p>
        </p:txBody>
      </p:sp>
    </p:spTree>
    <p:extLst>
      <p:ext uri="{BB962C8B-B14F-4D97-AF65-F5344CB8AC3E}">
        <p14:creationId xmlns:p14="http://schemas.microsoft.com/office/powerpoint/2010/main" val="3954994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21BD6C-18E0-470F-B262-D6AC3F2A7416}"/>
              </a:ext>
            </a:extLst>
          </p:cNvPr>
          <p:cNvSpPr>
            <a:spLocks noGrp="1"/>
          </p:cNvSpPr>
          <p:nvPr>
            <p:ph type="title"/>
          </p:nvPr>
        </p:nvSpPr>
        <p:spPr/>
        <p:txBody>
          <a:bodyPr/>
          <a:lstStyle/>
          <a:p>
            <a:endParaRPr lang="pl-PL" dirty="0"/>
          </a:p>
        </p:txBody>
      </p:sp>
      <p:sp>
        <p:nvSpPr>
          <p:cNvPr id="3" name="Symbol zastępczy daty 2">
            <a:extLst>
              <a:ext uri="{FF2B5EF4-FFF2-40B4-BE49-F238E27FC236}">
                <a16:creationId xmlns:a16="http://schemas.microsoft.com/office/drawing/2014/main" id="{D549C15D-012B-464F-B0A4-B86A448108A7}"/>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12FD5CCA-705F-4A28-B544-DEDCEE409512}"/>
              </a:ext>
            </a:extLst>
          </p:cNvPr>
          <p:cNvSpPr txBox="1"/>
          <p:nvPr/>
        </p:nvSpPr>
        <p:spPr>
          <a:xfrm>
            <a:off x="983609" y="2176267"/>
            <a:ext cx="7489272" cy="2031325"/>
          </a:xfrm>
          <a:prstGeom prst="rect">
            <a:avLst/>
          </a:prstGeom>
          <a:noFill/>
        </p:spPr>
        <p:txBody>
          <a:bodyPr wrap="square">
            <a:spAutoFit/>
          </a:bodyPr>
          <a:lstStyle/>
          <a:p>
            <a:endParaRPr lang="pl-PL" dirty="0"/>
          </a:p>
          <a:p>
            <a:r>
              <a:rPr lang="pl-PL" dirty="0" err="1"/>
              <a:t>int</a:t>
            </a:r>
            <a:r>
              <a:rPr lang="pl-PL" dirty="0"/>
              <a:t> </a:t>
            </a:r>
            <a:r>
              <a:rPr lang="pl-PL" dirty="0" err="1"/>
              <a:t>main</a:t>
            </a:r>
            <a:r>
              <a:rPr lang="pl-PL" dirty="0"/>
              <a:t>()</a:t>
            </a:r>
          </a:p>
          <a:p>
            <a:r>
              <a:rPr lang="pl-PL" dirty="0"/>
              <a:t>{</a:t>
            </a:r>
          </a:p>
          <a:p>
            <a:r>
              <a:rPr lang="pl-PL" dirty="0"/>
              <a:t>    </a:t>
            </a:r>
            <a:r>
              <a:rPr lang="pl-PL" dirty="0" err="1"/>
              <a:t>std</a:t>
            </a:r>
            <a:r>
              <a:rPr lang="pl-PL" dirty="0"/>
              <a:t>::</a:t>
            </a:r>
            <a:r>
              <a:rPr lang="pl-PL" dirty="0" err="1"/>
              <a:t>cout</a:t>
            </a:r>
            <a:r>
              <a:rPr lang="pl-PL" dirty="0"/>
              <a:t> &lt;&lt; </a:t>
            </a:r>
            <a:r>
              <a:rPr lang="pl-PL" dirty="0" err="1"/>
              <a:t>power</a:t>
            </a:r>
            <a:r>
              <a:rPr lang="pl-PL" dirty="0"/>
              <a:t>(2, 10) &lt;&lt; </a:t>
            </a:r>
            <a:r>
              <a:rPr lang="pl-PL" dirty="0" err="1"/>
              <a:t>std</a:t>
            </a:r>
            <a:r>
              <a:rPr lang="pl-PL" dirty="0"/>
              <a:t>::</a:t>
            </a:r>
            <a:r>
              <a:rPr lang="pl-PL" dirty="0" err="1"/>
              <a:t>endl</a:t>
            </a:r>
            <a:r>
              <a:rPr lang="pl-PL" dirty="0"/>
              <a:t>;</a:t>
            </a:r>
          </a:p>
          <a:p>
            <a:r>
              <a:rPr lang="pl-PL" dirty="0"/>
              <a:t>    </a:t>
            </a:r>
            <a:r>
              <a:rPr lang="pl-PL" dirty="0" err="1"/>
              <a:t>std</a:t>
            </a:r>
            <a:r>
              <a:rPr lang="pl-PL" dirty="0"/>
              <a:t>::</a:t>
            </a:r>
            <a:r>
              <a:rPr lang="pl-PL" dirty="0" err="1"/>
              <a:t>cout</a:t>
            </a:r>
            <a:r>
              <a:rPr lang="pl-PL" dirty="0"/>
              <a:t> &lt;&lt; </a:t>
            </a:r>
            <a:r>
              <a:rPr lang="pl-PL" dirty="0" err="1"/>
              <a:t>power</a:t>
            </a:r>
            <a:r>
              <a:rPr lang="pl-PL" dirty="0"/>
              <a:t>(</a:t>
            </a:r>
            <a:r>
              <a:rPr lang="pl-PL" dirty="0" err="1"/>
              <a:t>IntegerModulo</a:t>
            </a:r>
            <a:r>
              <a:rPr lang="pl-PL" dirty="0"/>
              <a:t>&lt;1000&gt;{2}, 10) &lt;&lt; </a:t>
            </a:r>
            <a:r>
              <a:rPr lang="pl-PL" dirty="0" err="1"/>
              <a:t>std</a:t>
            </a:r>
            <a:r>
              <a:rPr lang="pl-PL" dirty="0"/>
              <a:t>::</a:t>
            </a:r>
            <a:r>
              <a:rPr lang="pl-PL" dirty="0" err="1"/>
              <a:t>endl</a:t>
            </a:r>
            <a:r>
              <a:rPr lang="pl-PL" dirty="0"/>
              <a:t>;</a:t>
            </a:r>
          </a:p>
          <a:p>
            <a:r>
              <a:rPr lang="pl-PL" dirty="0"/>
              <a:t>    </a:t>
            </a:r>
            <a:r>
              <a:rPr lang="pl-PL" dirty="0" err="1"/>
              <a:t>std</a:t>
            </a:r>
            <a:r>
              <a:rPr lang="pl-PL" dirty="0"/>
              <a:t>::</a:t>
            </a:r>
            <a:r>
              <a:rPr lang="pl-PL" dirty="0" err="1"/>
              <a:t>cout</a:t>
            </a:r>
            <a:r>
              <a:rPr lang="pl-PL" dirty="0"/>
              <a:t> &lt;&lt; </a:t>
            </a:r>
            <a:r>
              <a:rPr lang="pl-PL" dirty="0" err="1"/>
              <a:t>power</a:t>
            </a:r>
            <a:r>
              <a:rPr lang="pl-PL" dirty="0"/>
              <a:t>("a", 2) &lt;&lt; </a:t>
            </a:r>
            <a:r>
              <a:rPr lang="pl-PL" dirty="0" err="1"/>
              <a:t>std</a:t>
            </a:r>
            <a:r>
              <a:rPr lang="pl-PL" dirty="0"/>
              <a:t>::</a:t>
            </a:r>
            <a:r>
              <a:rPr lang="pl-PL" dirty="0" err="1"/>
              <a:t>endl</a:t>
            </a:r>
            <a:r>
              <a:rPr lang="pl-PL" dirty="0"/>
              <a:t>;</a:t>
            </a:r>
          </a:p>
          <a:p>
            <a:r>
              <a:rPr lang="pl-PL" dirty="0"/>
              <a:t>}</a:t>
            </a:r>
          </a:p>
        </p:txBody>
      </p:sp>
    </p:spTree>
    <p:extLst>
      <p:ext uri="{BB962C8B-B14F-4D97-AF65-F5344CB8AC3E}">
        <p14:creationId xmlns:p14="http://schemas.microsoft.com/office/powerpoint/2010/main" val="89687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C41277-1574-4314-A333-602949C6B430}"/>
              </a:ext>
            </a:extLst>
          </p:cNvPr>
          <p:cNvSpPr>
            <a:spLocks noGrp="1"/>
          </p:cNvSpPr>
          <p:nvPr>
            <p:ph type="title"/>
          </p:nvPr>
        </p:nvSpPr>
        <p:spPr/>
        <p:txBody>
          <a:bodyPr/>
          <a:lstStyle/>
          <a:p>
            <a:r>
              <a:rPr lang="pl-PL" dirty="0"/>
              <a:t>Biblioteka </a:t>
            </a:r>
            <a:r>
              <a:rPr lang="pl-PL" dirty="0" err="1"/>
              <a:t>Rangers</a:t>
            </a:r>
            <a:endParaRPr lang="pl-PL" dirty="0"/>
          </a:p>
        </p:txBody>
      </p:sp>
      <p:sp>
        <p:nvSpPr>
          <p:cNvPr id="3" name="Symbol zastępczy daty 2">
            <a:extLst>
              <a:ext uri="{FF2B5EF4-FFF2-40B4-BE49-F238E27FC236}">
                <a16:creationId xmlns:a16="http://schemas.microsoft.com/office/drawing/2014/main" id="{4D3E83B3-B967-4E38-BB65-5E7DCAF2BAB4}"/>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ECA0392A-0AA8-4EE3-837F-3898876BD3D5}"/>
              </a:ext>
            </a:extLst>
          </p:cNvPr>
          <p:cNvSpPr txBox="1"/>
          <p:nvPr/>
        </p:nvSpPr>
        <p:spPr>
          <a:xfrm>
            <a:off x="1780564" y="4081983"/>
            <a:ext cx="6094602" cy="1200329"/>
          </a:xfrm>
          <a:prstGeom prst="rect">
            <a:avLst/>
          </a:prstGeom>
          <a:noFill/>
        </p:spPr>
        <p:txBody>
          <a:bodyPr wrap="square">
            <a:spAutoFit/>
          </a:bodyPr>
          <a:lstStyle/>
          <a:p>
            <a:r>
              <a:rPr lang="en-US" dirty="0"/>
              <a:t>namespace std {</a:t>
            </a:r>
          </a:p>
          <a:p>
            <a:endParaRPr lang="en-US" dirty="0"/>
          </a:p>
          <a:p>
            <a:r>
              <a:rPr lang="en-US" dirty="0"/>
              <a:t>    namespace views = ranges::views;</a:t>
            </a:r>
          </a:p>
          <a:p>
            <a:r>
              <a:rPr lang="en-US" dirty="0"/>
              <a:t>}</a:t>
            </a:r>
            <a:endParaRPr lang="pl-PL" dirty="0"/>
          </a:p>
        </p:txBody>
      </p:sp>
      <p:sp>
        <p:nvSpPr>
          <p:cNvPr id="7" name="pole tekstowe 6">
            <a:extLst>
              <a:ext uri="{FF2B5EF4-FFF2-40B4-BE49-F238E27FC236}">
                <a16:creationId xmlns:a16="http://schemas.microsoft.com/office/drawing/2014/main" id="{BFA9887F-05B0-4873-B9E3-1E15E040B598}"/>
              </a:ext>
            </a:extLst>
          </p:cNvPr>
          <p:cNvSpPr txBox="1"/>
          <p:nvPr/>
        </p:nvSpPr>
        <p:spPr>
          <a:xfrm>
            <a:off x="1294002" y="2621370"/>
            <a:ext cx="8051334" cy="707886"/>
          </a:xfrm>
          <a:prstGeom prst="rect">
            <a:avLst/>
          </a:prstGeom>
          <a:noFill/>
        </p:spPr>
        <p:txBody>
          <a:bodyPr wrap="square">
            <a:spAutoFit/>
          </a:bodyPr>
          <a:lstStyle/>
          <a:p>
            <a:r>
              <a:rPr lang="pl-PL" sz="2000" b="1" dirty="0"/>
              <a:t>Biblioteka </a:t>
            </a:r>
            <a:r>
              <a:rPr lang="pl-PL" sz="2000" b="1" dirty="0" err="1"/>
              <a:t>Rangers</a:t>
            </a:r>
            <a:r>
              <a:rPr lang="pl-PL" sz="2000" b="1" dirty="0"/>
              <a:t> </a:t>
            </a:r>
            <a:r>
              <a:rPr lang="pl-PL" sz="2000" dirty="0"/>
              <a:t>zawiera komponenty do obsługi zakresów elementów, w tym różne adaptery widoku. </a:t>
            </a:r>
          </a:p>
        </p:txBody>
      </p:sp>
    </p:spTree>
    <p:extLst>
      <p:ext uri="{BB962C8B-B14F-4D97-AF65-F5344CB8AC3E}">
        <p14:creationId xmlns:p14="http://schemas.microsoft.com/office/powerpoint/2010/main" val="508365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daty 2">
            <a:extLst>
              <a:ext uri="{FF2B5EF4-FFF2-40B4-BE49-F238E27FC236}">
                <a16:creationId xmlns:a16="http://schemas.microsoft.com/office/drawing/2014/main" id="{47C05713-DA5B-44F7-86DC-945DF61193D9}"/>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pic>
        <p:nvPicPr>
          <p:cNvPr id="5" name="Obraz 4">
            <a:extLst>
              <a:ext uri="{FF2B5EF4-FFF2-40B4-BE49-F238E27FC236}">
                <a16:creationId xmlns:a16="http://schemas.microsoft.com/office/drawing/2014/main" id="{55EA6126-22C0-4BEA-B614-030A1F8123C2}"/>
              </a:ext>
            </a:extLst>
          </p:cNvPr>
          <p:cNvPicPr>
            <a:picLocks noChangeAspect="1"/>
          </p:cNvPicPr>
          <p:nvPr/>
        </p:nvPicPr>
        <p:blipFill rotWithShape="1">
          <a:blip r:embed="rId2"/>
          <a:srcRect l="28762" t="36439" r="28303" b="18465"/>
          <a:stretch/>
        </p:blipFill>
        <p:spPr>
          <a:xfrm>
            <a:off x="1954634" y="1157679"/>
            <a:ext cx="8749718" cy="4977807"/>
          </a:xfrm>
          <a:prstGeom prst="rect">
            <a:avLst/>
          </a:prstGeom>
        </p:spPr>
      </p:pic>
    </p:spTree>
    <p:extLst>
      <p:ext uri="{BB962C8B-B14F-4D97-AF65-F5344CB8AC3E}">
        <p14:creationId xmlns:p14="http://schemas.microsoft.com/office/powerpoint/2010/main" val="348673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7CD140-6E60-4926-A144-FC637D1A16C1}"/>
              </a:ext>
            </a:extLst>
          </p:cNvPr>
          <p:cNvSpPr>
            <a:spLocks noGrp="1"/>
          </p:cNvSpPr>
          <p:nvPr>
            <p:ph type="title"/>
          </p:nvPr>
        </p:nvSpPr>
        <p:spPr/>
        <p:txBody>
          <a:bodyPr/>
          <a:lstStyle/>
          <a:p>
            <a:r>
              <a:rPr lang="pl-PL" dirty="0" err="1"/>
              <a:t>Coroutine</a:t>
            </a:r>
            <a:endParaRPr lang="pl-PL" dirty="0"/>
          </a:p>
        </p:txBody>
      </p:sp>
      <p:sp>
        <p:nvSpPr>
          <p:cNvPr id="3" name="Symbol zastępczy daty 2">
            <a:extLst>
              <a:ext uri="{FF2B5EF4-FFF2-40B4-BE49-F238E27FC236}">
                <a16:creationId xmlns:a16="http://schemas.microsoft.com/office/drawing/2014/main" id="{348E34BA-8929-4CA2-AF7D-4918BAE1C3D3}"/>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5897C4AC-E98A-4352-B968-937D1A063523}"/>
              </a:ext>
            </a:extLst>
          </p:cNvPr>
          <p:cNvSpPr txBox="1"/>
          <p:nvPr/>
        </p:nvSpPr>
        <p:spPr>
          <a:xfrm>
            <a:off x="1066800" y="2224123"/>
            <a:ext cx="9939556" cy="1938992"/>
          </a:xfrm>
          <a:prstGeom prst="rect">
            <a:avLst/>
          </a:prstGeom>
          <a:noFill/>
        </p:spPr>
        <p:txBody>
          <a:bodyPr wrap="square">
            <a:spAutoFit/>
          </a:bodyPr>
          <a:lstStyle/>
          <a:p>
            <a:r>
              <a:rPr lang="pl-PL" sz="2000" b="1" dirty="0" err="1"/>
              <a:t>Coroutine</a:t>
            </a:r>
            <a:r>
              <a:rPr lang="pl-PL" sz="2000" dirty="0"/>
              <a:t>, czyli współprogram, to funkcja, która może zawiesić wykonywanie i uruchomić je później. Współprogramy działają poza stosem. Dzieje się tak, ponieważ wysyłają one wykonanie z powrotem do wywołującego, a dane potrzebne do ponownego uruchomienia wykonania są przechowywane poza stosem.</a:t>
            </a:r>
          </a:p>
          <a:p>
            <a:r>
              <a:rPr lang="pl-PL" sz="2000" dirty="0"/>
              <a:t>Funkcje te działają w trybie asynchronicznym</a:t>
            </a:r>
          </a:p>
        </p:txBody>
      </p:sp>
    </p:spTree>
    <p:extLst>
      <p:ext uri="{BB962C8B-B14F-4D97-AF65-F5344CB8AC3E}">
        <p14:creationId xmlns:p14="http://schemas.microsoft.com/office/powerpoint/2010/main" val="1576190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daty 2">
            <a:extLst>
              <a:ext uri="{FF2B5EF4-FFF2-40B4-BE49-F238E27FC236}">
                <a16:creationId xmlns:a16="http://schemas.microsoft.com/office/drawing/2014/main" id="{E2716350-16F7-4F51-9A7F-4CF31D387E0C}"/>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5CE4E3E3-0EDF-41AD-8773-068989B13031}"/>
              </a:ext>
            </a:extLst>
          </p:cNvPr>
          <p:cNvSpPr txBox="1"/>
          <p:nvPr/>
        </p:nvSpPr>
        <p:spPr>
          <a:xfrm>
            <a:off x="1136708" y="2023070"/>
            <a:ext cx="6264479" cy="2308324"/>
          </a:xfrm>
          <a:prstGeom prst="rect">
            <a:avLst/>
          </a:prstGeom>
          <a:noFill/>
        </p:spPr>
        <p:txBody>
          <a:bodyPr wrap="square">
            <a:spAutoFit/>
          </a:bodyPr>
          <a:lstStyle/>
          <a:p>
            <a:r>
              <a:rPr lang="pl-PL" dirty="0" err="1"/>
              <a:t>task</a:t>
            </a:r>
            <a:r>
              <a:rPr lang="pl-PL" dirty="0"/>
              <a:t>&lt;&gt; </a:t>
            </a:r>
            <a:r>
              <a:rPr lang="pl-PL" dirty="0" err="1"/>
              <a:t>tcp_echo_server</a:t>
            </a:r>
            <a:r>
              <a:rPr lang="pl-PL" dirty="0"/>
              <a:t>() {</a:t>
            </a:r>
          </a:p>
          <a:p>
            <a:r>
              <a:rPr lang="pl-PL" dirty="0"/>
              <a:t>  char data[1024];</a:t>
            </a:r>
          </a:p>
          <a:p>
            <a:r>
              <a:rPr lang="pl-PL" dirty="0"/>
              <a:t>  for (;;) {</a:t>
            </a:r>
          </a:p>
          <a:p>
            <a:r>
              <a:rPr lang="pl-PL" dirty="0"/>
              <a:t>    </a:t>
            </a:r>
            <a:r>
              <a:rPr lang="pl-PL" dirty="0" err="1"/>
              <a:t>size_t</a:t>
            </a:r>
            <a:r>
              <a:rPr lang="pl-PL" dirty="0"/>
              <a:t> n = </a:t>
            </a:r>
            <a:r>
              <a:rPr lang="pl-PL" dirty="0" err="1"/>
              <a:t>co_await</a:t>
            </a:r>
            <a:r>
              <a:rPr lang="pl-PL" dirty="0"/>
              <a:t> </a:t>
            </a:r>
            <a:r>
              <a:rPr lang="pl-PL" dirty="0" err="1"/>
              <a:t>socket.async_read_some</a:t>
            </a:r>
            <a:r>
              <a:rPr lang="pl-PL" dirty="0"/>
              <a:t>(</a:t>
            </a:r>
            <a:r>
              <a:rPr lang="pl-PL" dirty="0" err="1"/>
              <a:t>buffer</a:t>
            </a:r>
            <a:r>
              <a:rPr lang="pl-PL" dirty="0"/>
              <a:t>(data));</a:t>
            </a:r>
          </a:p>
          <a:p>
            <a:r>
              <a:rPr lang="pl-PL" dirty="0"/>
              <a:t>    </a:t>
            </a:r>
            <a:r>
              <a:rPr lang="pl-PL" dirty="0" err="1"/>
              <a:t>co_await</a:t>
            </a:r>
            <a:r>
              <a:rPr lang="pl-PL" dirty="0"/>
              <a:t> </a:t>
            </a:r>
            <a:r>
              <a:rPr lang="pl-PL" dirty="0" err="1"/>
              <a:t>async_write</a:t>
            </a:r>
            <a:r>
              <a:rPr lang="pl-PL" dirty="0"/>
              <a:t>(</a:t>
            </a:r>
            <a:r>
              <a:rPr lang="pl-PL" dirty="0" err="1"/>
              <a:t>socket</a:t>
            </a:r>
            <a:r>
              <a:rPr lang="pl-PL" dirty="0"/>
              <a:t>, </a:t>
            </a:r>
            <a:r>
              <a:rPr lang="pl-PL" dirty="0" err="1"/>
              <a:t>buffer</a:t>
            </a:r>
            <a:r>
              <a:rPr lang="pl-PL" dirty="0"/>
              <a:t>(data, n));</a:t>
            </a:r>
          </a:p>
          <a:p>
            <a:r>
              <a:rPr lang="pl-PL" dirty="0"/>
              <a:t>  }</a:t>
            </a:r>
          </a:p>
          <a:p>
            <a:r>
              <a:rPr lang="pl-PL" dirty="0"/>
              <a:t>}</a:t>
            </a:r>
          </a:p>
        </p:txBody>
      </p:sp>
      <p:sp>
        <p:nvSpPr>
          <p:cNvPr id="7" name="pole tekstowe 6">
            <a:extLst>
              <a:ext uri="{FF2B5EF4-FFF2-40B4-BE49-F238E27FC236}">
                <a16:creationId xmlns:a16="http://schemas.microsoft.com/office/drawing/2014/main" id="{027D99CE-E034-4CE1-AE85-95908AF9D682}"/>
              </a:ext>
            </a:extLst>
          </p:cNvPr>
          <p:cNvSpPr txBox="1"/>
          <p:nvPr/>
        </p:nvSpPr>
        <p:spPr>
          <a:xfrm>
            <a:off x="7401187" y="4331394"/>
            <a:ext cx="6094602" cy="1200329"/>
          </a:xfrm>
          <a:prstGeom prst="rect">
            <a:avLst/>
          </a:prstGeom>
          <a:noFill/>
        </p:spPr>
        <p:txBody>
          <a:bodyPr wrap="square">
            <a:spAutoFit/>
          </a:bodyPr>
          <a:lstStyle/>
          <a:p>
            <a:r>
              <a:rPr lang="en-US" dirty="0"/>
              <a:t>generator&lt;int&gt; iota(int n = 0) {</a:t>
            </a:r>
          </a:p>
          <a:p>
            <a:r>
              <a:rPr lang="en-US" dirty="0"/>
              <a:t>  while(true)</a:t>
            </a:r>
          </a:p>
          <a:p>
            <a:r>
              <a:rPr lang="en-US" dirty="0"/>
              <a:t>    </a:t>
            </a:r>
            <a:r>
              <a:rPr lang="en-US" dirty="0" err="1"/>
              <a:t>co_yield</a:t>
            </a:r>
            <a:r>
              <a:rPr lang="en-US" dirty="0"/>
              <a:t> n++;</a:t>
            </a:r>
          </a:p>
          <a:p>
            <a:r>
              <a:rPr lang="en-US" dirty="0"/>
              <a:t>}</a:t>
            </a:r>
            <a:endParaRPr lang="pl-PL" dirty="0"/>
          </a:p>
        </p:txBody>
      </p:sp>
      <p:sp>
        <p:nvSpPr>
          <p:cNvPr id="9" name="pole tekstowe 8">
            <a:extLst>
              <a:ext uri="{FF2B5EF4-FFF2-40B4-BE49-F238E27FC236}">
                <a16:creationId xmlns:a16="http://schemas.microsoft.com/office/drawing/2014/main" id="{806ADD85-6FC2-4814-A020-5BA9FEA50CA2}"/>
              </a:ext>
            </a:extLst>
          </p:cNvPr>
          <p:cNvSpPr txBox="1"/>
          <p:nvPr/>
        </p:nvSpPr>
        <p:spPr>
          <a:xfrm>
            <a:off x="1990288" y="4991609"/>
            <a:ext cx="6413382" cy="923330"/>
          </a:xfrm>
          <a:prstGeom prst="rect">
            <a:avLst/>
          </a:prstGeom>
          <a:noFill/>
        </p:spPr>
        <p:txBody>
          <a:bodyPr wrap="square">
            <a:spAutoFit/>
          </a:bodyPr>
          <a:lstStyle/>
          <a:p>
            <a:r>
              <a:rPr lang="en-US" dirty="0"/>
              <a:t>lazy&lt;int&gt; f() {</a:t>
            </a:r>
          </a:p>
          <a:p>
            <a:r>
              <a:rPr lang="en-US" dirty="0"/>
              <a:t>  </a:t>
            </a:r>
            <a:r>
              <a:rPr lang="en-US" dirty="0" err="1"/>
              <a:t>co_return</a:t>
            </a:r>
            <a:r>
              <a:rPr lang="en-US" dirty="0"/>
              <a:t> 7;</a:t>
            </a:r>
          </a:p>
          <a:p>
            <a:r>
              <a:rPr lang="en-US" dirty="0"/>
              <a:t>}</a:t>
            </a:r>
            <a:endParaRPr lang="pl-PL" dirty="0"/>
          </a:p>
        </p:txBody>
      </p:sp>
      <p:sp>
        <p:nvSpPr>
          <p:cNvPr id="10" name="Tytuł 1">
            <a:extLst>
              <a:ext uri="{FF2B5EF4-FFF2-40B4-BE49-F238E27FC236}">
                <a16:creationId xmlns:a16="http://schemas.microsoft.com/office/drawing/2014/main" id="{B11018AF-560B-4B72-85C7-ABAC78EC716A}"/>
              </a:ext>
            </a:extLst>
          </p:cNvPr>
          <p:cNvSpPr>
            <a:spLocks noGrp="1"/>
          </p:cNvSpPr>
          <p:nvPr>
            <p:ph type="title"/>
          </p:nvPr>
        </p:nvSpPr>
        <p:spPr>
          <a:xfrm>
            <a:off x="1066800" y="642594"/>
            <a:ext cx="10058400" cy="1371600"/>
          </a:xfrm>
        </p:spPr>
        <p:txBody>
          <a:bodyPr/>
          <a:lstStyle/>
          <a:p>
            <a:r>
              <a:rPr lang="pl-PL" dirty="0" err="1"/>
              <a:t>Coroutine</a:t>
            </a:r>
            <a:r>
              <a:rPr lang="pl-PL" dirty="0"/>
              <a:t> - przykłady</a:t>
            </a:r>
          </a:p>
        </p:txBody>
      </p:sp>
    </p:spTree>
    <p:extLst>
      <p:ext uri="{BB962C8B-B14F-4D97-AF65-F5344CB8AC3E}">
        <p14:creationId xmlns:p14="http://schemas.microsoft.com/office/powerpoint/2010/main" val="8844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05DC60-E928-4E14-87EA-E57F38DDE27A}"/>
              </a:ext>
            </a:extLst>
          </p:cNvPr>
          <p:cNvSpPr>
            <a:spLocks noGrp="1"/>
          </p:cNvSpPr>
          <p:nvPr>
            <p:ph type="title"/>
          </p:nvPr>
        </p:nvSpPr>
        <p:spPr/>
        <p:txBody>
          <a:bodyPr/>
          <a:lstStyle/>
          <a:p>
            <a:r>
              <a:rPr lang="pl-PL" dirty="0"/>
              <a:t>Agenda</a:t>
            </a:r>
          </a:p>
        </p:txBody>
      </p:sp>
      <p:sp>
        <p:nvSpPr>
          <p:cNvPr id="3" name="Symbol zastępczy daty 2">
            <a:extLst>
              <a:ext uri="{FF2B5EF4-FFF2-40B4-BE49-F238E27FC236}">
                <a16:creationId xmlns:a16="http://schemas.microsoft.com/office/drawing/2014/main" id="{C7973F44-859C-4380-987A-0F1383BBFE4B}"/>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4" name="pole tekstowe 3">
            <a:extLst>
              <a:ext uri="{FF2B5EF4-FFF2-40B4-BE49-F238E27FC236}">
                <a16:creationId xmlns:a16="http://schemas.microsoft.com/office/drawing/2014/main" id="{FFDB5B4C-6BC3-4AF8-BFCF-E31E6EF12814}"/>
              </a:ext>
            </a:extLst>
          </p:cNvPr>
          <p:cNvSpPr txBox="1"/>
          <p:nvPr/>
        </p:nvSpPr>
        <p:spPr>
          <a:xfrm>
            <a:off x="1669409" y="2181138"/>
            <a:ext cx="8716162" cy="2031325"/>
          </a:xfrm>
          <a:prstGeom prst="rect">
            <a:avLst/>
          </a:prstGeom>
          <a:noFill/>
        </p:spPr>
        <p:txBody>
          <a:bodyPr wrap="square" rtlCol="0">
            <a:spAutoFit/>
          </a:bodyPr>
          <a:lstStyle/>
          <a:p>
            <a:pPr marL="342900" indent="-342900">
              <a:buFontTx/>
              <a:buAutoNum type="arabicPeriod"/>
            </a:pPr>
            <a:r>
              <a:rPr lang="pl-PL" dirty="0"/>
              <a:t>Wersja 20 języka C++</a:t>
            </a:r>
          </a:p>
          <a:p>
            <a:pPr marL="342900" indent="-342900">
              <a:buAutoNum type="arabicPeriod"/>
            </a:pPr>
            <a:r>
              <a:rPr lang="pl-PL" dirty="0"/>
              <a:t>Android i jego Aplikacje</a:t>
            </a:r>
          </a:p>
          <a:p>
            <a:pPr marL="342900" indent="-342900">
              <a:buFontTx/>
              <a:buAutoNum type="arabicPeriod"/>
            </a:pPr>
            <a:r>
              <a:rPr lang="pl-PL" dirty="0"/>
              <a:t>Android Studio</a:t>
            </a:r>
          </a:p>
          <a:p>
            <a:pPr marL="342900" indent="-342900">
              <a:buFontTx/>
              <a:buAutoNum type="arabicPeriod"/>
            </a:pPr>
            <a:r>
              <a:rPr lang="pl-PL" dirty="0"/>
              <a:t>Emulacja systemu Android w warunkach systemu Windows – platforma wirtualna</a:t>
            </a:r>
          </a:p>
          <a:p>
            <a:pPr marL="342900" indent="-342900">
              <a:buFontTx/>
              <a:buAutoNum type="arabicPeriod"/>
            </a:pPr>
            <a:r>
              <a:rPr lang="pl-PL" dirty="0"/>
              <a:t>Budowa projektu</a:t>
            </a:r>
          </a:p>
          <a:p>
            <a:pPr marL="342900" indent="-342900">
              <a:buFontTx/>
              <a:buAutoNum type="arabicPeriod"/>
            </a:pPr>
            <a:r>
              <a:rPr lang="pl-PL" dirty="0"/>
              <a:t>Użycie języka C++ w projektach Android</a:t>
            </a:r>
          </a:p>
        </p:txBody>
      </p:sp>
      <p:pic>
        <p:nvPicPr>
          <p:cNvPr id="5" name="Obraz 4">
            <a:extLst>
              <a:ext uri="{FF2B5EF4-FFF2-40B4-BE49-F238E27FC236}">
                <a16:creationId xmlns:a16="http://schemas.microsoft.com/office/drawing/2014/main" id="{C956AA83-C59B-40F7-8AD4-6A4BB8D2C38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66121" y="642594"/>
            <a:ext cx="1638649" cy="1843479"/>
          </a:xfrm>
          <a:prstGeom prst="rect">
            <a:avLst/>
          </a:prstGeom>
        </p:spPr>
      </p:pic>
    </p:spTree>
    <p:extLst>
      <p:ext uri="{BB962C8B-B14F-4D97-AF65-F5344CB8AC3E}">
        <p14:creationId xmlns:p14="http://schemas.microsoft.com/office/powerpoint/2010/main" val="1494319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2441B-A4F4-4B90-AE16-87518D181B68}"/>
              </a:ext>
            </a:extLst>
          </p:cNvPr>
          <p:cNvSpPr>
            <a:spLocks noGrp="1"/>
          </p:cNvSpPr>
          <p:nvPr>
            <p:ph type="title"/>
          </p:nvPr>
        </p:nvSpPr>
        <p:spPr/>
        <p:txBody>
          <a:bodyPr/>
          <a:lstStyle/>
          <a:p>
            <a:r>
              <a:rPr lang="pl-PL" dirty="0"/>
              <a:t>Czego nie wprowadzono do standardu C++20?</a:t>
            </a:r>
          </a:p>
        </p:txBody>
      </p:sp>
      <p:sp>
        <p:nvSpPr>
          <p:cNvPr id="3" name="Symbol zastępczy daty 2">
            <a:extLst>
              <a:ext uri="{FF2B5EF4-FFF2-40B4-BE49-F238E27FC236}">
                <a16:creationId xmlns:a16="http://schemas.microsoft.com/office/drawing/2014/main" id="{7DB35562-DFE6-4967-985C-F1A1DA2584F9}"/>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FF03A046-A0BF-47AC-86C7-B85C283AFE7B}"/>
              </a:ext>
            </a:extLst>
          </p:cNvPr>
          <p:cNvSpPr txBox="1"/>
          <p:nvPr/>
        </p:nvSpPr>
        <p:spPr>
          <a:xfrm>
            <a:off x="1627545" y="2675382"/>
            <a:ext cx="8522294" cy="1938992"/>
          </a:xfrm>
          <a:prstGeom prst="rect">
            <a:avLst/>
          </a:prstGeom>
          <a:noFill/>
        </p:spPr>
        <p:txBody>
          <a:bodyPr wrap="square">
            <a:spAutoFit/>
          </a:bodyPr>
          <a:lstStyle/>
          <a:p>
            <a:r>
              <a:rPr lang="pl-PL" sz="2400" dirty="0"/>
              <a:t>Funkcją, która nie pojawi się ostatecznie w C++ 20 są kontrakty. Nie są one ostatecznie gotowe i dlatego zostaną poddane dalszym badaniom. </a:t>
            </a:r>
          </a:p>
          <a:p>
            <a:r>
              <a:rPr lang="pl-PL" sz="2400" dirty="0"/>
              <a:t>Ogólnie </a:t>
            </a:r>
            <a:r>
              <a:rPr lang="pl-PL" sz="2400" dirty="0" err="1"/>
              <a:t>Stroustrup</a:t>
            </a:r>
            <a:r>
              <a:rPr lang="pl-PL" sz="2400" dirty="0"/>
              <a:t> twierdzi, że C++ 23 uzupełni, to czego zabraknie w „dwudziestce”</a:t>
            </a:r>
          </a:p>
        </p:txBody>
      </p:sp>
    </p:spTree>
    <p:extLst>
      <p:ext uri="{BB962C8B-B14F-4D97-AF65-F5344CB8AC3E}">
        <p14:creationId xmlns:p14="http://schemas.microsoft.com/office/powerpoint/2010/main" val="15298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765FA97D-71A1-40BF-BC72-38FF2BF2831D}" type="slidenum">
              <a:rPr lang="pl-PL" smtClean="0"/>
              <a:pPr/>
              <a:t>21</a:t>
            </a:fld>
            <a:endParaRPr lang="pl-PL"/>
          </a:p>
        </p:txBody>
      </p:sp>
      <p:pic>
        <p:nvPicPr>
          <p:cNvPr id="5" name="Picture 39"/>
          <p:cNvPicPr/>
          <p:nvPr/>
        </p:nvPicPr>
        <p:blipFill>
          <a:blip r:embed="rId2"/>
          <a:stretch>
            <a:fillRect/>
          </a:stretch>
        </p:blipFill>
        <p:spPr>
          <a:xfrm>
            <a:off x="2768893" y="1290851"/>
            <a:ext cx="6790691" cy="4876800"/>
          </a:xfrm>
          <a:prstGeom prst="rect">
            <a:avLst/>
          </a:prstGeom>
        </p:spPr>
      </p:pic>
      <p:sp>
        <p:nvSpPr>
          <p:cNvPr id="6" name="pole tekstowe 5"/>
          <p:cNvSpPr txBox="1"/>
          <p:nvPr/>
        </p:nvSpPr>
        <p:spPr>
          <a:xfrm>
            <a:off x="3248166" y="517161"/>
            <a:ext cx="5695667" cy="523220"/>
          </a:xfrm>
          <a:prstGeom prst="rect">
            <a:avLst/>
          </a:prstGeom>
          <a:noFill/>
        </p:spPr>
        <p:txBody>
          <a:bodyPr wrap="square" rtlCol="0">
            <a:spAutoFit/>
          </a:bodyPr>
          <a:lstStyle/>
          <a:p>
            <a:r>
              <a:rPr lang="pl-PL" sz="2800" dirty="0"/>
              <a:t>Architektura systemu Android</a:t>
            </a:r>
          </a:p>
        </p:txBody>
      </p:sp>
    </p:spTree>
    <p:extLst>
      <p:ext uri="{BB962C8B-B14F-4D97-AF65-F5344CB8AC3E}">
        <p14:creationId xmlns:p14="http://schemas.microsoft.com/office/powerpoint/2010/main" val="63387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76"/>
          <p:cNvPicPr/>
          <p:nvPr/>
        </p:nvPicPr>
        <p:blipFill>
          <a:blip r:embed="rId2"/>
          <a:stretch>
            <a:fillRect/>
          </a:stretch>
        </p:blipFill>
        <p:spPr>
          <a:xfrm>
            <a:off x="7014044" y="454342"/>
            <a:ext cx="4623435" cy="5949315"/>
          </a:xfrm>
          <a:prstGeom prst="rect">
            <a:avLst/>
          </a:prstGeom>
        </p:spPr>
      </p:pic>
      <p:sp>
        <p:nvSpPr>
          <p:cNvPr id="6" name="Prostokąt 5"/>
          <p:cNvSpPr/>
          <p:nvPr/>
        </p:nvSpPr>
        <p:spPr>
          <a:xfrm>
            <a:off x="1159728" y="515995"/>
            <a:ext cx="3919663" cy="584775"/>
          </a:xfrm>
          <a:prstGeom prst="rect">
            <a:avLst/>
          </a:prstGeom>
        </p:spPr>
        <p:txBody>
          <a:bodyPr wrap="none">
            <a:spAutoFit/>
          </a:bodyPr>
          <a:lstStyle/>
          <a:p>
            <a:r>
              <a:rPr lang="pl-PL" sz="3200" dirty="0"/>
              <a:t>Cykl życia aplikacji</a:t>
            </a:r>
          </a:p>
        </p:txBody>
      </p:sp>
    </p:spTree>
    <p:extLst>
      <p:ext uri="{BB962C8B-B14F-4D97-AF65-F5344CB8AC3E}">
        <p14:creationId xmlns:p14="http://schemas.microsoft.com/office/powerpoint/2010/main" val="2133640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2326DBB-EECA-4311-9AF8-4DF84EEAC593}"/>
              </a:ext>
            </a:extLst>
          </p:cNvPr>
          <p:cNvSpPr>
            <a:spLocks noGrp="1"/>
          </p:cNvSpPr>
          <p:nvPr>
            <p:ph type="title"/>
          </p:nvPr>
        </p:nvSpPr>
        <p:spPr/>
        <p:txBody>
          <a:bodyPr/>
          <a:lstStyle/>
          <a:p>
            <a:r>
              <a:rPr lang="pl-PL" dirty="0"/>
              <a:t>Android</a:t>
            </a:r>
          </a:p>
        </p:txBody>
      </p:sp>
      <p:sp>
        <p:nvSpPr>
          <p:cNvPr id="3" name="Symbol zastępczy daty 2">
            <a:extLst>
              <a:ext uri="{FF2B5EF4-FFF2-40B4-BE49-F238E27FC236}">
                <a16:creationId xmlns:a16="http://schemas.microsoft.com/office/drawing/2014/main" id="{344F7B88-3E57-4C06-BF54-3986ACBFC6A4}"/>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616DBF59-B35D-48CC-9B71-C70F68B14384}"/>
              </a:ext>
            </a:extLst>
          </p:cNvPr>
          <p:cNvSpPr txBox="1"/>
          <p:nvPr/>
        </p:nvSpPr>
        <p:spPr>
          <a:xfrm>
            <a:off x="1233182" y="2073502"/>
            <a:ext cx="9471170" cy="2862322"/>
          </a:xfrm>
          <a:prstGeom prst="rect">
            <a:avLst/>
          </a:prstGeom>
          <a:noFill/>
        </p:spPr>
        <p:txBody>
          <a:bodyPr wrap="square">
            <a:spAutoFit/>
          </a:bodyPr>
          <a:lstStyle/>
          <a:p>
            <a:endParaRPr lang="pl-PL" sz="2000" dirty="0"/>
          </a:p>
          <a:p>
            <a:r>
              <a:rPr lang="pl-PL" sz="2000" dirty="0"/>
              <a:t>W systemie Android system operacyjny i jego infrastruktura pomocnicza są przeznaczone do obsługi aplikacji napisanych w językach programowania Java lub Kotlin. </a:t>
            </a:r>
          </a:p>
          <a:p>
            <a:r>
              <a:rPr lang="pl-PL" sz="2000" dirty="0"/>
              <a:t>Aplikacje napisane w tych językach korzystają z narzędzi osadzonych głęboko w podstawowej architekturze systemu. </a:t>
            </a:r>
          </a:p>
          <a:p>
            <a:r>
              <a:rPr lang="pl-PL" sz="2000" dirty="0"/>
              <a:t>Wiele podstawowych funkcji systemu Android, takich jak interfejs użytkownika systemu Android i obsługa intencji, jest udostępnianych tylko za pośrednictwem interfejsów Java.</a:t>
            </a:r>
          </a:p>
        </p:txBody>
      </p:sp>
    </p:spTree>
    <p:extLst>
      <p:ext uri="{BB962C8B-B14F-4D97-AF65-F5344CB8AC3E}">
        <p14:creationId xmlns:p14="http://schemas.microsoft.com/office/powerpoint/2010/main" val="3037757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C87D1B-BA58-4FC1-A906-999D81828E85}"/>
              </a:ext>
            </a:extLst>
          </p:cNvPr>
          <p:cNvSpPr>
            <a:spLocks noGrp="1"/>
          </p:cNvSpPr>
          <p:nvPr>
            <p:ph type="title"/>
          </p:nvPr>
        </p:nvSpPr>
        <p:spPr/>
        <p:txBody>
          <a:bodyPr/>
          <a:lstStyle/>
          <a:p>
            <a:r>
              <a:rPr lang="pl-PL" dirty="0"/>
              <a:t>Kiedy używamy języka C++ w Androidzie?</a:t>
            </a:r>
          </a:p>
        </p:txBody>
      </p:sp>
      <p:sp>
        <p:nvSpPr>
          <p:cNvPr id="3" name="Symbol zastępczy daty 2">
            <a:extLst>
              <a:ext uri="{FF2B5EF4-FFF2-40B4-BE49-F238E27FC236}">
                <a16:creationId xmlns:a16="http://schemas.microsoft.com/office/drawing/2014/main" id="{237CB805-5E05-4E23-B337-44A17FCEAD27}"/>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4" name="pole tekstowe 3">
            <a:extLst>
              <a:ext uri="{FF2B5EF4-FFF2-40B4-BE49-F238E27FC236}">
                <a16:creationId xmlns:a16="http://schemas.microsoft.com/office/drawing/2014/main" id="{64C02B3F-D313-43E6-BF07-09559DBDB4B6}"/>
              </a:ext>
            </a:extLst>
          </p:cNvPr>
          <p:cNvSpPr txBox="1"/>
          <p:nvPr/>
        </p:nvSpPr>
        <p:spPr>
          <a:xfrm>
            <a:off x="1166070" y="2676088"/>
            <a:ext cx="9144000" cy="1938992"/>
          </a:xfrm>
          <a:prstGeom prst="rect">
            <a:avLst/>
          </a:prstGeom>
          <a:noFill/>
        </p:spPr>
        <p:txBody>
          <a:bodyPr wrap="square" rtlCol="0">
            <a:spAutoFit/>
          </a:bodyPr>
          <a:lstStyle/>
          <a:p>
            <a:pPr marL="285750" indent="-285750">
              <a:buFont typeface="Arial" panose="020B0604020202020204" pitchFamily="34" charset="0"/>
              <a:buChar char="•"/>
            </a:pPr>
            <a:r>
              <a:rPr lang="pl-PL" sz="2000" dirty="0"/>
              <a:t>Gry</a:t>
            </a:r>
          </a:p>
          <a:p>
            <a:pPr marL="285750" indent="-285750">
              <a:buFont typeface="Arial" panose="020B0604020202020204" pitchFamily="34" charset="0"/>
              <a:buChar char="•"/>
            </a:pPr>
            <a:r>
              <a:rPr lang="pl-PL" sz="2000" dirty="0" err="1"/>
              <a:t>WebServices</a:t>
            </a:r>
            <a:endParaRPr lang="pl-PL" sz="2000" dirty="0"/>
          </a:p>
          <a:p>
            <a:pPr marL="285750" indent="-285750">
              <a:buFont typeface="Arial" panose="020B0604020202020204" pitchFamily="34" charset="0"/>
              <a:buChar char="•"/>
            </a:pPr>
            <a:r>
              <a:rPr lang="pl-PL" sz="2000" dirty="0"/>
              <a:t>Biblioteki – łączniki z programami języka C i C++</a:t>
            </a:r>
          </a:p>
          <a:p>
            <a:pPr marL="285750" indent="-285750">
              <a:buFont typeface="Arial" panose="020B0604020202020204" pitchFamily="34" charset="0"/>
              <a:buChar char="•"/>
            </a:pPr>
            <a:r>
              <a:rPr lang="pl-PL" sz="2000" dirty="0"/>
              <a:t>Tworzenie </a:t>
            </a:r>
            <a:r>
              <a:rPr lang="pl-PL" sz="2000" dirty="0" err="1"/>
              <a:t>brandów</a:t>
            </a:r>
            <a:r>
              <a:rPr lang="pl-PL" sz="2000" dirty="0"/>
              <a:t> systemowych</a:t>
            </a:r>
          </a:p>
          <a:p>
            <a:pPr marL="285750" indent="-285750">
              <a:buFont typeface="Arial" panose="020B0604020202020204" pitchFamily="34" charset="0"/>
              <a:buChar char="•"/>
            </a:pPr>
            <a:r>
              <a:rPr lang="pl-PL" sz="2000" dirty="0"/>
              <a:t>Skrypty Serwerów</a:t>
            </a:r>
          </a:p>
          <a:p>
            <a:pPr marL="285750" indent="-285750">
              <a:buFont typeface="Arial" panose="020B0604020202020204" pitchFamily="34" charset="0"/>
              <a:buChar char="•"/>
            </a:pPr>
            <a:r>
              <a:rPr lang="pl-PL" sz="2000" dirty="0"/>
              <a:t>…..co tylko chcesz……</a:t>
            </a:r>
          </a:p>
        </p:txBody>
      </p:sp>
    </p:spTree>
    <p:extLst>
      <p:ext uri="{BB962C8B-B14F-4D97-AF65-F5344CB8AC3E}">
        <p14:creationId xmlns:p14="http://schemas.microsoft.com/office/powerpoint/2010/main" val="827756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daty 2">
            <a:extLst>
              <a:ext uri="{FF2B5EF4-FFF2-40B4-BE49-F238E27FC236}">
                <a16:creationId xmlns:a16="http://schemas.microsoft.com/office/drawing/2014/main" id="{428C12D3-55FB-4D14-ABF1-786359CEFAC2}"/>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AF35C256-95A1-413C-9D82-887688B41322}"/>
              </a:ext>
            </a:extLst>
          </p:cNvPr>
          <p:cNvSpPr txBox="1"/>
          <p:nvPr/>
        </p:nvSpPr>
        <p:spPr>
          <a:xfrm>
            <a:off x="1124126" y="491490"/>
            <a:ext cx="11358692" cy="5909310"/>
          </a:xfrm>
          <a:prstGeom prst="rect">
            <a:avLst/>
          </a:prstGeom>
          <a:noFill/>
        </p:spPr>
        <p:txBody>
          <a:bodyPr wrap="square">
            <a:spAutoFit/>
          </a:bodyPr>
          <a:lstStyle/>
          <a:p>
            <a:r>
              <a:rPr lang="pl-PL" dirty="0"/>
              <a:t>#include &lt;</a:t>
            </a:r>
            <a:r>
              <a:rPr lang="pl-PL" dirty="0" err="1"/>
              <a:t>android_native_app_glue.h</a:t>
            </a:r>
            <a:r>
              <a:rPr lang="pl-PL" dirty="0"/>
              <a:t>&gt;</a:t>
            </a:r>
          </a:p>
          <a:p>
            <a:r>
              <a:rPr lang="pl-PL" dirty="0"/>
              <a:t>#include &lt;</a:t>
            </a:r>
            <a:r>
              <a:rPr lang="pl-PL" dirty="0" err="1"/>
              <a:t>jni.h</a:t>
            </a:r>
            <a:r>
              <a:rPr lang="pl-PL" dirty="0"/>
              <a:t>&gt;</a:t>
            </a:r>
          </a:p>
          <a:p>
            <a:endParaRPr lang="pl-PL" dirty="0"/>
          </a:p>
          <a:p>
            <a:r>
              <a:rPr lang="pl-PL" dirty="0" err="1"/>
              <a:t>extern</a:t>
            </a:r>
            <a:r>
              <a:rPr lang="pl-PL" dirty="0"/>
              <a:t> "C" {</a:t>
            </a:r>
          </a:p>
          <a:p>
            <a:r>
              <a:rPr lang="pl-PL" dirty="0" err="1"/>
              <a:t>void</a:t>
            </a:r>
            <a:r>
              <a:rPr lang="pl-PL" dirty="0"/>
              <a:t> </a:t>
            </a:r>
            <a:r>
              <a:rPr lang="pl-PL" dirty="0" err="1"/>
              <a:t>handle_cmd</a:t>
            </a:r>
            <a:r>
              <a:rPr lang="pl-PL" dirty="0"/>
              <a:t>(</a:t>
            </a:r>
            <a:r>
              <a:rPr lang="pl-PL" dirty="0" err="1"/>
              <a:t>android_app</a:t>
            </a:r>
            <a:r>
              <a:rPr lang="pl-PL" dirty="0"/>
              <a:t> *</a:t>
            </a:r>
            <a:r>
              <a:rPr lang="pl-PL" dirty="0" err="1"/>
              <a:t>pApp</a:t>
            </a:r>
            <a:r>
              <a:rPr lang="pl-PL" dirty="0"/>
              <a:t>, int32_t </a:t>
            </a:r>
            <a:r>
              <a:rPr lang="pl-PL" dirty="0" err="1"/>
              <a:t>cmd</a:t>
            </a:r>
            <a:r>
              <a:rPr lang="pl-PL" dirty="0"/>
              <a:t>) {</a:t>
            </a:r>
          </a:p>
          <a:p>
            <a:r>
              <a:rPr lang="pl-PL" dirty="0"/>
              <a:t>}</a:t>
            </a:r>
          </a:p>
          <a:p>
            <a:r>
              <a:rPr lang="pl-PL" dirty="0"/>
              <a:t>    </a:t>
            </a:r>
          </a:p>
          <a:p>
            <a:r>
              <a:rPr lang="pl-PL" dirty="0" err="1"/>
              <a:t>void</a:t>
            </a:r>
            <a:r>
              <a:rPr lang="pl-PL" dirty="0"/>
              <a:t> </a:t>
            </a:r>
            <a:r>
              <a:rPr lang="pl-PL" dirty="0" err="1"/>
              <a:t>android_main</a:t>
            </a:r>
            <a:r>
              <a:rPr lang="pl-PL" dirty="0"/>
              <a:t>(</a:t>
            </a:r>
            <a:r>
              <a:rPr lang="pl-PL" dirty="0" err="1"/>
              <a:t>struct</a:t>
            </a:r>
            <a:r>
              <a:rPr lang="pl-PL" dirty="0"/>
              <a:t> </a:t>
            </a:r>
            <a:r>
              <a:rPr lang="pl-PL" dirty="0" err="1"/>
              <a:t>android_app</a:t>
            </a:r>
            <a:r>
              <a:rPr lang="pl-PL" dirty="0"/>
              <a:t> *</a:t>
            </a:r>
            <a:r>
              <a:rPr lang="pl-PL" dirty="0" err="1"/>
              <a:t>pApp</a:t>
            </a:r>
            <a:r>
              <a:rPr lang="pl-PL" dirty="0"/>
              <a:t>) {</a:t>
            </a:r>
          </a:p>
          <a:p>
            <a:r>
              <a:rPr lang="pl-PL" dirty="0"/>
              <a:t>    </a:t>
            </a:r>
            <a:r>
              <a:rPr lang="pl-PL" dirty="0" err="1"/>
              <a:t>pApp</a:t>
            </a:r>
            <a:r>
              <a:rPr lang="pl-PL" dirty="0"/>
              <a:t>-&gt;</a:t>
            </a:r>
            <a:r>
              <a:rPr lang="pl-PL" dirty="0" err="1"/>
              <a:t>onAppCmd</a:t>
            </a:r>
            <a:r>
              <a:rPr lang="pl-PL" dirty="0"/>
              <a:t> = </a:t>
            </a:r>
            <a:r>
              <a:rPr lang="pl-PL" dirty="0" err="1"/>
              <a:t>handle_cmd</a:t>
            </a:r>
            <a:r>
              <a:rPr lang="pl-PL" dirty="0"/>
              <a:t>;</a:t>
            </a:r>
          </a:p>
          <a:p>
            <a:r>
              <a:rPr lang="pl-PL" dirty="0"/>
              <a:t>    </a:t>
            </a:r>
          </a:p>
          <a:p>
            <a:r>
              <a:rPr lang="pl-PL" dirty="0"/>
              <a:t>    </a:t>
            </a:r>
            <a:r>
              <a:rPr lang="pl-PL" dirty="0" err="1"/>
              <a:t>int</a:t>
            </a:r>
            <a:r>
              <a:rPr lang="pl-PL" dirty="0"/>
              <a:t> </a:t>
            </a:r>
            <a:r>
              <a:rPr lang="pl-PL" dirty="0" err="1"/>
              <a:t>events</a:t>
            </a:r>
            <a:r>
              <a:rPr lang="pl-PL" dirty="0"/>
              <a:t>;</a:t>
            </a:r>
          </a:p>
          <a:p>
            <a:r>
              <a:rPr lang="pl-PL" dirty="0"/>
              <a:t>    </a:t>
            </a:r>
            <a:r>
              <a:rPr lang="pl-PL" dirty="0" err="1"/>
              <a:t>android_poll_source</a:t>
            </a:r>
            <a:r>
              <a:rPr lang="pl-PL" dirty="0"/>
              <a:t> *</a:t>
            </a:r>
            <a:r>
              <a:rPr lang="pl-PL" dirty="0" err="1"/>
              <a:t>pSource</a:t>
            </a:r>
            <a:r>
              <a:rPr lang="pl-PL" dirty="0"/>
              <a:t>;</a:t>
            </a:r>
          </a:p>
          <a:p>
            <a:r>
              <a:rPr lang="pl-PL" dirty="0"/>
              <a:t>    do {</a:t>
            </a:r>
          </a:p>
          <a:p>
            <a:r>
              <a:rPr lang="pl-PL" dirty="0"/>
              <a:t>        </a:t>
            </a:r>
            <a:r>
              <a:rPr lang="pl-PL" dirty="0" err="1"/>
              <a:t>if</a:t>
            </a:r>
            <a:r>
              <a:rPr lang="pl-PL" dirty="0"/>
              <a:t> (</a:t>
            </a:r>
            <a:r>
              <a:rPr lang="pl-PL" dirty="0" err="1"/>
              <a:t>ALooper_pollAll</a:t>
            </a:r>
            <a:r>
              <a:rPr lang="pl-PL" dirty="0"/>
              <a:t>(0, </a:t>
            </a:r>
            <a:r>
              <a:rPr lang="pl-PL" dirty="0" err="1"/>
              <a:t>nullptr</a:t>
            </a:r>
            <a:r>
              <a:rPr lang="pl-PL" dirty="0"/>
              <a:t>, &amp;</a:t>
            </a:r>
            <a:r>
              <a:rPr lang="pl-PL" dirty="0" err="1"/>
              <a:t>events</a:t>
            </a:r>
            <a:r>
              <a:rPr lang="pl-PL" dirty="0"/>
              <a:t>, (</a:t>
            </a:r>
            <a:r>
              <a:rPr lang="pl-PL" dirty="0" err="1"/>
              <a:t>void</a:t>
            </a:r>
            <a:r>
              <a:rPr lang="pl-PL" dirty="0"/>
              <a:t> **) &amp;</a:t>
            </a:r>
            <a:r>
              <a:rPr lang="pl-PL" dirty="0" err="1"/>
              <a:t>pSource</a:t>
            </a:r>
            <a:r>
              <a:rPr lang="pl-PL" dirty="0"/>
              <a:t>) &gt;= 0) {</a:t>
            </a:r>
          </a:p>
          <a:p>
            <a:r>
              <a:rPr lang="pl-PL" dirty="0"/>
              <a:t>            </a:t>
            </a:r>
            <a:r>
              <a:rPr lang="pl-PL" dirty="0" err="1"/>
              <a:t>if</a:t>
            </a:r>
            <a:r>
              <a:rPr lang="pl-PL" dirty="0"/>
              <a:t> (</a:t>
            </a:r>
            <a:r>
              <a:rPr lang="pl-PL" dirty="0" err="1"/>
              <a:t>pSource</a:t>
            </a:r>
            <a:r>
              <a:rPr lang="pl-PL" dirty="0"/>
              <a:t>) {</a:t>
            </a:r>
          </a:p>
          <a:p>
            <a:r>
              <a:rPr lang="pl-PL" dirty="0"/>
              <a:t>                </a:t>
            </a:r>
            <a:r>
              <a:rPr lang="pl-PL" dirty="0" err="1"/>
              <a:t>pSource</a:t>
            </a:r>
            <a:r>
              <a:rPr lang="pl-PL" dirty="0"/>
              <a:t>-&gt;</a:t>
            </a:r>
            <a:r>
              <a:rPr lang="pl-PL" dirty="0" err="1"/>
              <a:t>process</a:t>
            </a:r>
            <a:r>
              <a:rPr lang="pl-PL" dirty="0"/>
              <a:t>(</a:t>
            </a:r>
            <a:r>
              <a:rPr lang="pl-PL" dirty="0" err="1"/>
              <a:t>pApp</a:t>
            </a:r>
            <a:r>
              <a:rPr lang="pl-PL" dirty="0"/>
              <a:t>, </a:t>
            </a:r>
            <a:r>
              <a:rPr lang="pl-PL" dirty="0" err="1"/>
              <a:t>pSource</a:t>
            </a:r>
            <a:r>
              <a:rPr lang="pl-PL" dirty="0"/>
              <a:t>);</a:t>
            </a:r>
          </a:p>
          <a:p>
            <a:r>
              <a:rPr lang="pl-PL" dirty="0"/>
              <a:t>            }</a:t>
            </a:r>
          </a:p>
          <a:p>
            <a:r>
              <a:rPr lang="pl-PL" dirty="0"/>
              <a:t>        }</a:t>
            </a:r>
          </a:p>
          <a:p>
            <a:r>
              <a:rPr lang="pl-PL" dirty="0"/>
              <a:t>    } </a:t>
            </a:r>
            <a:r>
              <a:rPr lang="pl-PL" dirty="0" err="1"/>
              <a:t>while</a:t>
            </a:r>
            <a:r>
              <a:rPr lang="pl-PL" dirty="0"/>
              <a:t> (!</a:t>
            </a:r>
            <a:r>
              <a:rPr lang="pl-PL" dirty="0" err="1"/>
              <a:t>pApp</a:t>
            </a:r>
            <a:r>
              <a:rPr lang="pl-PL" dirty="0"/>
              <a:t>-&gt;</a:t>
            </a:r>
            <a:r>
              <a:rPr lang="pl-PL" dirty="0" err="1"/>
              <a:t>destroyRequested</a:t>
            </a:r>
            <a:r>
              <a:rPr lang="pl-PL" dirty="0"/>
              <a:t>);</a:t>
            </a:r>
          </a:p>
          <a:p>
            <a:r>
              <a:rPr lang="pl-PL" dirty="0"/>
              <a:t>}</a:t>
            </a:r>
          </a:p>
          <a:p>
            <a:r>
              <a:rPr lang="pl-PL" dirty="0"/>
              <a:t>}</a:t>
            </a:r>
          </a:p>
        </p:txBody>
      </p:sp>
    </p:spTree>
    <p:extLst>
      <p:ext uri="{BB962C8B-B14F-4D97-AF65-F5344CB8AC3E}">
        <p14:creationId xmlns:p14="http://schemas.microsoft.com/office/powerpoint/2010/main" val="2539933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daty 2">
            <a:extLst>
              <a:ext uri="{FF2B5EF4-FFF2-40B4-BE49-F238E27FC236}">
                <a16:creationId xmlns:a16="http://schemas.microsoft.com/office/drawing/2014/main" id="{6FDAC9C7-2AA0-4354-8B4E-A55975A53237}"/>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994E0A34-5581-460B-8963-BD3F11A8DD06}"/>
              </a:ext>
            </a:extLst>
          </p:cNvPr>
          <p:cNvSpPr txBox="1"/>
          <p:nvPr/>
        </p:nvSpPr>
        <p:spPr>
          <a:xfrm>
            <a:off x="1100356" y="679508"/>
            <a:ext cx="10551952" cy="5632311"/>
          </a:xfrm>
          <a:prstGeom prst="rect">
            <a:avLst/>
          </a:prstGeom>
          <a:noFill/>
        </p:spPr>
        <p:txBody>
          <a:bodyPr wrap="square">
            <a:spAutoFit/>
          </a:bodyPr>
          <a:lstStyle/>
          <a:p>
            <a:r>
              <a:rPr lang="pl-PL" dirty="0"/>
              <a:t>&lt;manifest </a:t>
            </a:r>
            <a:r>
              <a:rPr lang="pl-PL" dirty="0" err="1"/>
              <a:t>xmlns:android</a:t>
            </a:r>
            <a:r>
              <a:rPr lang="pl-PL" dirty="0"/>
              <a:t>="http://schemas.android.com/</a:t>
            </a:r>
            <a:r>
              <a:rPr lang="pl-PL" dirty="0" err="1"/>
              <a:t>apk</a:t>
            </a:r>
            <a:r>
              <a:rPr lang="pl-PL" dirty="0"/>
              <a:t>/res/android"</a:t>
            </a:r>
          </a:p>
          <a:p>
            <a:r>
              <a:rPr lang="pl-PL" dirty="0"/>
              <a:t>    </a:t>
            </a:r>
            <a:r>
              <a:rPr lang="pl-PL" dirty="0" err="1"/>
              <a:t>package</a:t>
            </a:r>
            <a:r>
              <a:rPr lang="pl-PL" dirty="0"/>
              <a:t>="com.pux0r3.helloworldc"&gt;</a:t>
            </a:r>
          </a:p>
          <a:p>
            <a:endParaRPr lang="pl-PL" dirty="0"/>
          </a:p>
          <a:p>
            <a:r>
              <a:rPr lang="pl-PL" dirty="0"/>
              <a:t>    &lt;</a:t>
            </a:r>
            <a:r>
              <a:rPr lang="pl-PL" dirty="0" err="1"/>
              <a:t>application</a:t>
            </a:r>
            <a:endParaRPr lang="pl-PL" dirty="0"/>
          </a:p>
          <a:p>
            <a:r>
              <a:rPr lang="pl-PL" dirty="0"/>
              <a:t>        </a:t>
            </a:r>
            <a:r>
              <a:rPr lang="pl-PL" dirty="0" err="1"/>
              <a:t>android:allowBackup</a:t>
            </a:r>
            <a:r>
              <a:rPr lang="pl-PL" dirty="0"/>
              <a:t>="</a:t>
            </a:r>
            <a:r>
              <a:rPr lang="pl-PL" dirty="0" err="1"/>
              <a:t>true</a:t>
            </a:r>
            <a:r>
              <a:rPr lang="pl-PL" dirty="0"/>
              <a:t>"</a:t>
            </a:r>
          </a:p>
          <a:p>
            <a:r>
              <a:rPr lang="pl-PL" dirty="0"/>
              <a:t>        </a:t>
            </a:r>
            <a:r>
              <a:rPr lang="pl-PL" dirty="0" err="1"/>
              <a:t>android:icon</a:t>
            </a:r>
            <a:r>
              <a:rPr lang="pl-PL" dirty="0"/>
              <a:t>="@</a:t>
            </a:r>
            <a:r>
              <a:rPr lang="pl-PL" dirty="0" err="1"/>
              <a:t>mipmap</a:t>
            </a:r>
            <a:r>
              <a:rPr lang="pl-PL" dirty="0"/>
              <a:t>/</a:t>
            </a:r>
            <a:r>
              <a:rPr lang="pl-PL" dirty="0" err="1"/>
              <a:t>ic_launcher</a:t>
            </a:r>
            <a:r>
              <a:rPr lang="pl-PL" dirty="0"/>
              <a:t>"</a:t>
            </a:r>
          </a:p>
          <a:p>
            <a:r>
              <a:rPr lang="pl-PL" dirty="0"/>
              <a:t>        </a:t>
            </a:r>
            <a:r>
              <a:rPr lang="pl-PL" dirty="0" err="1"/>
              <a:t>android:label</a:t>
            </a:r>
            <a:r>
              <a:rPr lang="pl-PL" dirty="0"/>
              <a:t>="@string/</a:t>
            </a:r>
            <a:r>
              <a:rPr lang="pl-PL" dirty="0" err="1"/>
              <a:t>app_name</a:t>
            </a:r>
            <a:r>
              <a:rPr lang="pl-PL" dirty="0"/>
              <a:t>"</a:t>
            </a:r>
          </a:p>
          <a:p>
            <a:r>
              <a:rPr lang="pl-PL" dirty="0"/>
              <a:t>        </a:t>
            </a:r>
            <a:r>
              <a:rPr lang="pl-PL" dirty="0" err="1"/>
              <a:t>android:roundIcon</a:t>
            </a:r>
            <a:r>
              <a:rPr lang="pl-PL" dirty="0"/>
              <a:t>="@</a:t>
            </a:r>
            <a:r>
              <a:rPr lang="pl-PL" dirty="0" err="1"/>
              <a:t>mipmap</a:t>
            </a:r>
            <a:r>
              <a:rPr lang="pl-PL" dirty="0"/>
              <a:t>/</a:t>
            </a:r>
            <a:r>
              <a:rPr lang="pl-PL" dirty="0" err="1"/>
              <a:t>ic_launcher_round</a:t>
            </a:r>
            <a:r>
              <a:rPr lang="pl-PL" dirty="0"/>
              <a:t>"</a:t>
            </a:r>
          </a:p>
          <a:p>
            <a:r>
              <a:rPr lang="pl-PL" dirty="0"/>
              <a:t>        </a:t>
            </a:r>
            <a:r>
              <a:rPr lang="pl-PL" dirty="0" err="1"/>
              <a:t>android:supportsRtl</a:t>
            </a:r>
            <a:r>
              <a:rPr lang="pl-PL" dirty="0"/>
              <a:t>="</a:t>
            </a:r>
            <a:r>
              <a:rPr lang="pl-PL" dirty="0" err="1"/>
              <a:t>true</a:t>
            </a:r>
            <a:r>
              <a:rPr lang="pl-PL" dirty="0"/>
              <a:t>"</a:t>
            </a:r>
          </a:p>
          <a:p>
            <a:r>
              <a:rPr lang="pl-PL" dirty="0"/>
              <a:t>        </a:t>
            </a:r>
            <a:r>
              <a:rPr lang="pl-PL" dirty="0" err="1"/>
              <a:t>android:theme</a:t>
            </a:r>
            <a:r>
              <a:rPr lang="pl-PL" dirty="0"/>
              <a:t>="@style/</a:t>
            </a:r>
            <a:r>
              <a:rPr lang="pl-PL" dirty="0" err="1"/>
              <a:t>AppTheme</a:t>
            </a:r>
            <a:r>
              <a:rPr lang="pl-PL" dirty="0"/>
              <a:t>"&gt;</a:t>
            </a:r>
          </a:p>
          <a:p>
            <a:r>
              <a:rPr lang="pl-PL" dirty="0"/>
              <a:t>        &lt;</a:t>
            </a:r>
            <a:r>
              <a:rPr lang="pl-PL" dirty="0" err="1"/>
              <a:t>activity</a:t>
            </a:r>
            <a:endParaRPr lang="pl-PL" dirty="0"/>
          </a:p>
          <a:p>
            <a:r>
              <a:rPr lang="pl-PL" dirty="0"/>
              <a:t>            </a:t>
            </a:r>
            <a:r>
              <a:rPr lang="pl-PL" dirty="0" err="1"/>
              <a:t>android:name</a:t>
            </a:r>
            <a:r>
              <a:rPr lang="pl-PL" dirty="0"/>
              <a:t>="</a:t>
            </a:r>
            <a:r>
              <a:rPr lang="pl-PL" dirty="0" err="1"/>
              <a:t>android.app.NativeActivity</a:t>
            </a:r>
            <a:r>
              <a:rPr lang="pl-PL" dirty="0"/>
              <a:t>"</a:t>
            </a:r>
          </a:p>
          <a:p>
            <a:r>
              <a:rPr lang="pl-PL" dirty="0"/>
              <a:t>            </a:t>
            </a:r>
            <a:r>
              <a:rPr lang="pl-PL" dirty="0" err="1"/>
              <a:t>android:configChanges</a:t>
            </a:r>
            <a:r>
              <a:rPr lang="pl-PL" dirty="0"/>
              <a:t>="</a:t>
            </a:r>
            <a:r>
              <a:rPr lang="pl-PL" dirty="0" err="1"/>
              <a:t>orientation|keyboardHidden</a:t>
            </a:r>
            <a:r>
              <a:rPr lang="pl-PL" dirty="0"/>
              <a:t>"</a:t>
            </a:r>
          </a:p>
          <a:p>
            <a:r>
              <a:rPr lang="pl-PL" dirty="0"/>
              <a:t>            </a:t>
            </a:r>
            <a:r>
              <a:rPr lang="pl-PL" dirty="0" err="1"/>
              <a:t>android:label</a:t>
            </a:r>
            <a:r>
              <a:rPr lang="pl-PL" dirty="0"/>
              <a:t>="@string/</a:t>
            </a:r>
            <a:r>
              <a:rPr lang="pl-PL" dirty="0" err="1"/>
              <a:t>app_name</a:t>
            </a:r>
            <a:r>
              <a:rPr lang="pl-PL" dirty="0"/>
              <a:t>"&gt;</a:t>
            </a:r>
          </a:p>
          <a:p>
            <a:r>
              <a:rPr lang="pl-PL" dirty="0"/>
              <a:t>            &lt;meta-data</a:t>
            </a:r>
          </a:p>
          <a:p>
            <a:r>
              <a:rPr lang="pl-PL" dirty="0"/>
              <a:t>                </a:t>
            </a:r>
            <a:r>
              <a:rPr lang="pl-PL" dirty="0" err="1"/>
              <a:t>android:name</a:t>
            </a:r>
            <a:r>
              <a:rPr lang="pl-PL" dirty="0"/>
              <a:t>="</a:t>
            </a:r>
            <a:r>
              <a:rPr lang="pl-PL" dirty="0" err="1"/>
              <a:t>android.app.lib_name</a:t>
            </a:r>
            <a:r>
              <a:rPr lang="pl-PL" dirty="0"/>
              <a:t>"</a:t>
            </a:r>
          </a:p>
          <a:p>
            <a:r>
              <a:rPr lang="pl-PL" dirty="0"/>
              <a:t>                </a:t>
            </a:r>
            <a:r>
              <a:rPr lang="pl-PL" dirty="0" err="1"/>
              <a:t>android:value</a:t>
            </a:r>
            <a:r>
              <a:rPr lang="pl-PL" dirty="0"/>
              <a:t>="</a:t>
            </a:r>
            <a:r>
              <a:rPr lang="pl-PL" dirty="0" err="1"/>
              <a:t>helloworld</a:t>
            </a:r>
            <a:r>
              <a:rPr lang="pl-PL" dirty="0"/>
              <a:t>-c" /&gt;</a:t>
            </a:r>
          </a:p>
          <a:p>
            <a:r>
              <a:rPr lang="pl-PL" dirty="0"/>
              <a:t>        &lt;/</a:t>
            </a:r>
            <a:r>
              <a:rPr lang="pl-PL" dirty="0" err="1"/>
              <a:t>activity</a:t>
            </a:r>
            <a:r>
              <a:rPr lang="pl-PL" dirty="0"/>
              <a:t>&gt;</a:t>
            </a:r>
          </a:p>
          <a:p>
            <a:r>
              <a:rPr lang="pl-PL" dirty="0"/>
              <a:t>    &lt;/</a:t>
            </a:r>
            <a:r>
              <a:rPr lang="pl-PL" dirty="0" err="1"/>
              <a:t>application</a:t>
            </a:r>
            <a:r>
              <a:rPr lang="pl-PL" dirty="0"/>
              <a:t>&gt;</a:t>
            </a:r>
          </a:p>
          <a:p>
            <a:r>
              <a:rPr lang="pl-PL" dirty="0"/>
              <a:t>&lt;/manifest&gt;</a:t>
            </a:r>
          </a:p>
        </p:txBody>
      </p:sp>
    </p:spTree>
    <p:extLst>
      <p:ext uri="{BB962C8B-B14F-4D97-AF65-F5344CB8AC3E}">
        <p14:creationId xmlns:p14="http://schemas.microsoft.com/office/powerpoint/2010/main" val="1076994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D343EE9-6492-4BAD-9D68-1AAA41B8E58A}"/>
              </a:ext>
            </a:extLst>
          </p:cNvPr>
          <p:cNvSpPr>
            <a:spLocks noGrp="1"/>
          </p:cNvSpPr>
          <p:nvPr>
            <p:ph type="title"/>
          </p:nvPr>
        </p:nvSpPr>
        <p:spPr/>
        <p:txBody>
          <a:bodyPr/>
          <a:lstStyle/>
          <a:p>
            <a:r>
              <a:rPr lang="pl-PL" dirty="0"/>
              <a:t>Co wprowadza język C++ 20</a:t>
            </a:r>
          </a:p>
        </p:txBody>
      </p:sp>
      <p:sp>
        <p:nvSpPr>
          <p:cNvPr id="3" name="Symbol zastępczy daty 2">
            <a:extLst>
              <a:ext uri="{FF2B5EF4-FFF2-40B4-BE49-F238E27FC236}">
                <a16:creationId xmlns:a16="http://schemas.microsoft.com/office/drawing/2014/main" id="{8D99E5F6-29B1-4C8B-BC6E-D2501F59B2DC}"/>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4" name="pole tekstowe 3">
            <a:extLst>
              <a:ext uri="{FF2B5EF4-FFF2-40B4-BE49-F238E27FC236}">
                <a16:creationId xmlns:a16="http://schemas.microsoft.com/office/drawing/2014/main" id="{5EEA516D-D738-42A2-B5C3-36D56CD5E102}"/>
              </a:ext>
            </a:extLst>
          </p:cNvPr>
          <p:cNvSpPr txBox="1"/>
          <p:nvPr/>
        </p:nvSpPr>
        <p:spPr>
          <a:xfrm>
            <a:off x="1442906" y="2508308"/>
            <a:ext cx="5444455" cy="2400657"/>
          </a:xfrm>
          <a:prstGeom prst="rect">
            <a:avLst/>
          </a:prstGeom>
          <a:noFill/>
        </p:spPr>
        <p:txBody>
          <a:bodyPr wrap="square" rtlCol="0">
            <a:spAutoFit/>
          </a:bodyPr>
          <a:lstStyle/>
          <a:p>
            <a:pPr marL="342900" indent="-342900">
              <a:buFont typeface="Arial" panose="020B0604020202020204" pitchFamily="34" charset="0"/>
              <a:buChar char="•"/>
            </a:pPr>
            <a:r>
              <a:rPr lang="pl-PL" sz="2400" b="1" dirty="0"/>
              <a:t>Moduły</a:t>
            </a:r>
          </a:p>
          <a:p>
            <a:pPr marL="342900" indent="-342900">
              <a:buFont typeface="Arial" panose="020B0604020202020204" pitchFamily="34" charset="0"/>
              <a:buChar char="•"/>
            </a:pPr>
            <a:r>
              <a:rPr lang="pl-PL" sz="2400" b="1" dirty="0"/>
              <a:t>Koncepty</a:t>
            </a:r>
          </a:p>
          <a:p>
            <a:pPr marL="342900" indent="-342900">
              <a:buFont typeface="Arial" panose="020B0604020202020204" pitchFamily="34" charset="0"/>
              <a:buChar char="•"/>
            </a:pPr>
            <a:r>
              <a:rPr lang="pl-PL" sz="2400" b="1" dirty="0"/>
              <a:t>Biblioteka </a:t>
            </a:r>
            <a:r>
              <a:rPr lang="pl-PL" sz="2400" b="1" dirty="0" err="1"/>
              <a:t>Ranges</a:t>
            </a:r>
            <a:endParaRPr lang="pl-PL" sz="2400" b="1" dirty="0"/>
          </a:p>
          <a:p>
            <a:pPr marL="342900" indent="-342900">
              <a:buFont typeface="Arial" panose="020B0604020202020204" pitchFamily="34" charset="0"/>
              <a:buChar char="•"/>
            </a:pPr>
            <a:r>
              <a:rPr lang="pl-PL" sz="2400" b="1" dirty="0" err="1"/>
              <a:t>Coroutine</a:t>
            </a:r>
            <a:endParaRPr lang="pl-PL" sz="2400" b="1" dirty="0"/>
          </a:p>
          <a:p>
            <a:endParaRPr lang="pl-PL" b="1" dirty="0"/>
          </a:p>
          <a:p>
            <a:endParaRPr lang="pl-PL" dirty="0"/>
          </a:p>
          <a:p>
            <a:endParaRPr lang="pl-PL" dirty="0"/>
          </a:p>
        </p:txBody>
      </p:sp>
    </p:spTree>
    <p:extLst>
      <p:ext uri="{BB962C8B-B14F-4D97-AF65-F5344CB8AC3E}">
        <p14:creationId xmlns:p14="http://schemas.microsoft.com/office/powerpoint/2010/main" val="328594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60F073-622E-4C14-8023-0705FA322FCC}"/>
              </a:ext>
            </a:extLst>
          </p:cNvPr>
          <p:cNvSpPr>
            <a:spLocks noGrp="1"/>
          </p:cNvSpPr>
          <p:nvPr>
            <p:ph type="title"/>
          </p:nvPr>
        </p:nvSpPr>
        <p:spPr/>
        <p:txBody>
          <a:bodyPr/>
          <a:lstStyle/>
          <a:p>
            <a:r>
              <a:rPr lang="pl-PL" dirty="0"/>
              <a:t>Moduły</a:t>
            </a:r>
          </a:p>
        </p:txBody>
      </p:sp>
      <p:sp>
        <p:nvSpPr>
          <p:cNvPr id="3" name="Symbol zastępczy daty 2">
            <a:extLst>
              <a:ext uri="{FF2B5EF4-FFF2-40B4-BE49-F238E27FC236}">
                <a16:creationId xmlns:a16="http://schemas.microsoft.com/office/drawing/2014/main" id="{085669ED-FAB9-4992-8A7C-3991C85E036A}"/>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E3338C32-A9E0-45A2-ADD8-66D0205D4A42}"/>
              </a:ext>
            </a:extLst>
          </p:cNvPr>
          <p:cNvSpPr txBox="1"/>
          <p:nvPr/>
        </p:nvSpPr>
        <p:spPr>
          <a:xfrm>
            <a:off x="939566" y="1935964"/>
            <a:ext cx="10763075" cy="2862322"/>
          </a:xfrm>
          <a:prstGeom prst="rect">
            <a:avLst/>
          </a:prstGeom>
          <a:noFill/>
        </p:spPr>
        <p:txBody>
          <a:bodyPr wrap="square">
            <a:spAutoFit/>
          </a:bodyPr>
          <a:lstStyle/>
          <a:p>
            <a:r>
              <a:rPr lang="pl-PL" sz="2000" dirty="0"/>
              <a:t>C++ 20 wprowadza moduły, nowoczesne rozwiązanie do bibliotek komponentów i programów C++. </a:t>
            </a:r>
          </a:p>
          <a:p>
            <a:r>
              <a:rPr lang="pl-PL" sz="2000" dirty="0"/>
              <a:t>Moduł jest zestawem plików kodu źródłowego, które są kompilowane niezależnie od jednostek translacji , które je zaimportują. </a:t>
            </a:r>
          </a:p>
          <a:p>
            <a:r>
              <a:rPr lang="pl-PL" sz="2000" dirty="0"/>
              <a:t>Moduły eliminują lub znacznie zmniejszają wiele problemów związanych z użyciem plików nagłówkowych, a także mogą skrócić czas kompilacji. </a:t>
            </a:r>
          </a:p>
          <a:p>
            <a:r>
              <a:rPr lang="pl-PL" sz="2000" dirty="0"/>
              <a:t>Makra, dyrektywy preprocesora i nieeksportowane nazwy zadeklarowane w module nie są widoczne i nie mają wpływu na kompilację jednostki tłumaczenia, która importuje moduł. </a:t>
            </a:r>
          </a:p>
        </p:txBody>
      </p:sp>
    </p:spTree>
    <p:extLst>
      <p:ext uri="{BB962C8B-B14F-4D97-AF65-F5344CB8AC3E}">
        <p14:creationId xmlns:p14="http://schemas.microsoft.com/office/powerpoint/2010/main" val="393867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8D6E6DB-A975-44A5-87C3-B5FF3C82E143}"/>
              </a:ext>
            </a:extLst>
          </p:cNvPr>
          <p:cNvSpPr>
            <a:spLocks noGrp="1"/>
          </p:cNvSpPr>
          <p:nvPr>
            <p:ph type="title"/>
          </p:nvPr>
        </p:nvSpPr>
        <p:spPr/>
        <p:txBody>
          <a:bodyPr/>
          <a:lstStyle/>
          <a:p>
            <a:r>
              <a:rPr lang="pl-PL" dirty="0"/>
              <a:t>Moduły</a:t>
            </a:r>
          </a:p>
        </p:txBody>
      </p:sp>
      <p:sp>
        <p:nvSpPr>
          <p:cNvPr id="3" name="Symbol zastępczy daty 2">
            <a:extLst>
              <a:ext uri="{FF2B5EF4-FFF2-40B4-BE49-F238E27FC236}">
                <a16:creationId xmlns:a16="http://schemas.microsoft.com/office/drawing/2014/main" id="{DD500927-0503-4E4F-A790-4DC7DEDCB3F0}"/>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978B14C3-4BE0-4FDD-B57D-DCA373596C15}"/>
              </a:ext>
            </a:extLst>
          </p:cNvPr>
          <p:cNvSpPr txBox="1"/>
          <p:nvPr/>
        </p:nvSpPr>
        <p:spPr>
          <a:xfrm>
            <a:off x="1008077" y="2721227"/>
            <a:ext cx="10058400" cy="2031325"/>
          </a:xfrm>
          <a:prstGeom prst="rect">
            <a:avLst/>
          </a:prstGeom>
          <a:noFill/>
        </p:spPr>
        <p:txBody>
          <a:bodyPr wrap="square">
            <a:spAutoFit/>
          </a:bodyPr>
          <a:lstStyle/>
          <a:p>
            <a:r>
              <a:rPr lang="pl-PL" dirty="0"/>
              <a:t>Moduły można importować w dowolnej kolejności bez obaw o ponowne zdefiniowanie makr. Deklaracje w importującej jednostce translacji nie uczestniczą w rozpoznaniu przeciążenia lub wyszukiwaniu nazw w importowanym module. Po skompilowaniu modułu raz, wyniki są przechowywane w pliku binarnym, który opisuje wszystkie eksportowane typy, funkcje i szablony. Ten plik może być przetwarzany znacznie szybciej niż plik nagłówka i może być ponownie używany przez kompilator w każdym miejscu, w którym zaimportowano moduł do projektu.</a:t>
            </a:r>
          </a:p>
        </p:txBody>
      </p:sp>
    </p:spTree>
    <p:extLst>
      <p:ext uri="{BB962C8B-B14F-4D97-AF65-F5344CB8AC3E}">
        <p14:creationId xmlns:p14="http://schemas.microsoft.com/office/powerpoint/2010/main" val="419703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80C43E-FC08-4DCA-9111-8B7256C9EBE9}"/>
              </a:ext>
            </a:extLst>
          </p:cNvPr>
          <p:cNvSpPr>
            <a:spLocks noGrp="1"/>
          </p:cNvSpPr>
          <p:nvPr>
            <p:ph type="title"/>
          </p:nvPr>
        </p:nvSpPr>
        <p:spPr/>
        <p:txBody>
          <a:bodyPr/>
          <a:lstStyle/>
          <a:p>
            <a:r>
              <a:rPr lang="pl-PL" dirty="0"/>
              <a:t>Korzystanie z biblioteki standardowej języka C++ jako modułów</a:t>
            </a:r>
          </a:p>
        </p:txBody>
      </p:sp>
      <p:sp>
        <p:nvSpPr>
          <p:cNvPr id="3" name="Symbol zastępczy daty 2">
            <a:extLst>
              <a:ext uri="{FF2B5EF4-FFF2-40B4-BE49-F238E27FC236}">
                <a16:creationId xmlns:a16="http://schemas.microsoft.com/office/drawing/2014/main" id="{38EB8FFA-199D-4C0D-AA82-487E4BEE28E4}"/>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CE151624-57B8-4AE4-8E55-7C7FE60149B6}"/>
              </a:ext>
            </a:extLst>
          </p:cNvPr>
          <p:cNvSpPr txBox="1"/>
          <p:nvPr/>
        </p:nvSpPr>
        <p:spPr>
          <a:xfrm>
            <a:off x="1066800" y="2276935"/>
            <a:ext cx="10174448" cy="2246769"/>
          </a:xfrm>
          <a:prstGeom prst="rect">
            <a:avLst/>
          </a:prstGeom>
          <a:noFill/>
        </p:spPr>
        <p:txBody>
          <a:bodyPr wrap="square">
            <a:spAutoFit/>
          </a:bodyPr>
          <a:lstStyle/>
          <a:p>
            <a:r>
              <a:rPr lang="pl-PL" sz="2000" dirty="0"/>
              <a:t>Mimo że nie jest to określone przez standard C++ 20, firma Microsoft umożliwia importowanie standardowej biblioteki języka C++ jako modułów. </a:t>
            </a:r>
          </a:p>
          <a:p>
            <a:endParaRPr lang="pl-PL" sz="2000" dirty="0"/>
          </a:p>
          <a:p>
            <a:r>
              <a:rPr lang="pl-PL" sz="2000" dirty="0"/>
              <a:t>Przez zaimportowanie standardowej biblioteki C++ jako modułów zamiast #including za pomocą plików nagłówkowych można przyspieszyć czas kompilacji w zależności od wielkości projektu. Biblioteka jest podzielona na następujące moduły:</a:t>
            </a:r>
          </a:p>
        </p:txBody>
      </p:sp>
    </p:spTree>
    <p:extLst>
      <p:ext uri="{BB962C8B-B14F-4D97-AF65-F5344CB8AC3E}">
        <p14:creationId xmlns:p14="http://schemas.microsoft.com/office/powerpoint/2010/main" val="378569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001DB8-635A-473B-B380-AABE3007E529}"/>
              </a:ext>
            </a:extLst>
          </p:cNvPr>
          <p:cNvSpPr>
            <a:spLocks noGrp="1"/>
          </p:cNvSpPr>
          <p:nvPr>
            <p:ph type="title"/>
          </p:nvPr>
        </p:nvSpPr>
        <p:spPr/>
        <p:txBody>
          <a:bodyPr/>
          <a:lstStyle/>
          <a:p>
            <a:r>
              <a:rPr lang="pl-PL" dirty="0"/>
              <a:t>Rodzaj modułów biblioteki standardowej</a:t>
            </a:r>
          </a:p>
        </p:txBody>
      </p:sp>
      <p:sp>
        <p:nvSpPr>
          <p:cNvPr id="3" name="Symbol zastępczy daty 2">
            <a:extLst>
              <a:ext uri="{FF2B5EF4-FFF2-40B4-BE49-F238E27FC236}">
                <a16:creationId xmlns:a16="http://schemas.microsoft.com/office/drawing/2014/main" id="{5F1554B2-23F4-4617-A8F9-A64E856826C0}"/>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6D1E775A-8C0E-4155-8183-3779EF7D8173}"/>
              </a:ext>
            </a:extLst>
          </p:cNvPr>
          <p:cNvSpPr txBox="1"/>
          <p:nvPr/>
        </p:nvSpPr>
        <p:spPr>
          <a:xfrm>
            <a:off x="1509179" y="2079551"/>
            <a:ext cx="8640660" cy="2554545"/>
          </a:xfrm>
          <a:prstGeom prst="rect">
            <a:avLst/>
          </a:prstGeom>
          <a:noFill/>
        </p:spPr>
        <p:txBody>
          <a:bodyPr wrap="square">
            <a:spAutoFit/>
          </a:bodyPr>
          <a:lstStyle/>
          <a:p>
            <a:pPr marL="342900" indent="-342900">
              <a:buFont typeface="Arial" panose="020B0604020202020204" pitchFamily="34" charset="0"/>
              <a:buChar char="•"/>
            </a:pPr>
            <a:r>
              <a:rPr lang="pl-PL" sz="2000" b="1" dirty="0"/>
              <a:t>STD. </a:t>
            </a:r>
            <a:r>
              <a:rPr lang="pl-PL" sz="2000" b="1" dirty="0" err="1"/>
              <a:t>regex</a:t>
            </a:r>
            <a:r>
              <a:rPr lang="pl-PL" sz="2000" b="1" dirty="0"/>
              <a:t> </a:t>
            </a:r>
            <a:r>
              <a:rPr lang="pl-PL" sz="2000" dirty="0"/>
              <a:t>zapewnia zawartość nagłówka&lt;</a:t>
            </a:r>
            <a:r>
              <a:rPr lang="pl-PL" sz="2000" dirty="0" err="1"/>
              <a:t>regex</a:t>
            </a:r>
            <a:r>
              <a:rPr lang="pl-PL" sz="2000" dirty="0"/>
              <a:t>&gt;</a:t>
            </a:r>
          </a:p>
          <a:p>
            <a:pPr marL="342900" indent="-342900">
              <a:buFont typeface="Arial" panose="020B0604020202020204" pitchFamily="34" charset="0"/>
              <a:buChar char="•"/>
            </a:pPr>
            <a:r>
              <a:rPr lang="pl-PL" sz="2000" b="1" dirty="0"/>
              <a:t>STD. </a:t>
            </a:r>
            <a:r>
              <a:rPr lang="pl-PL" sz="2000" b="1" dirty="0" err="1"/>
              <a:t>FileSystem</a:t>
            </a:r>
            <a:r>
              <a:rPr lang="pl-PL" sz="2000" b="1" dirty="0"/>
              <a:t> </a:t>
            </a:r>
            <a:r>
              <a:rPr lang="pl-PL" sz="2000" dirty="0"/>
              <a:t>zawiera zawartość nagłówka&lt;</a:t>
            </a:r>
            <a:r>
              <a:rPr lang="pl-PL" sz="2000" dirty="0" err="1"/>
              <a:t>filesystem</a:t>
            </a:r>
            <a:r>
              <a:rPr lang="pl-PL" sz="2000" dirty="0"/>
              <a:t>&gt;</a:t>
            </a:r>
          </a:p>
          <a:p>
            <a:pPr marL="342900" indent="-342900">
              <a:buFont typeface="Arial" panose="020B0604020202020204" pitchFamily="34" charset="0"/>
              <a:buChar char="•"/>
            </a:pPr>
            <a:r>
              <a:rPr lang="pl-PL" sz="2000" dirty="0"/>
              <a:t>wartość </a:t>
            </a:r>
            <a:r>
              <a:rPr lang="pl-PL" sz="2000" b="1" dirty="0"/>
              <a:t>STD. Memory </a:t>
            </a:r>
            <a:r>
              <a:rPr lang="pl-PL" sz="2000" dirty="0"/>
              <a:t>zapewnia zawartość nagłówka&lt;</a:t>
            </a:r>
            <a:r>
              <a:rPr lang="pl-PL" sz="2000" dirty="0" err="1"/>
              <a:t>memory</a:t>
            </a:r>
            <a:r>
              <a:rPr lang="pl-PL" sz="2000" dirty="0"/>
              <a:t>&gt;</a:t>
            </a:r>
          </a:p>
          <a:p>
            <a:pPr marL="342900" indent="-342900">
              <a:buFont typeface="Arial" panose="020B0604020202020204" pitchFamily="34" charset="0"/>
              <a:buChar char="•"/>
            </a:pPr>
            <a:r>
              <a:rPr lang="pl-PL" sz="2000" b="1" dirty="0"/>
              <a:t>STD. </a:t>
            </a:r>
            <a:r>
              <a:rPr lang="pl-PL" sz="2000" b="1" dirty="0" err="1"/>
              <a:t>Threading</a:t>
            </a:r>
            <a:r>
              <a:rPr lang="pl-PL" sz="2000" b="1" dirty="0"/>
              <a:t> </a:t>
            </a:r>
            <a:r>
              <a:rPr lang="pl-PL" sz="2000" dirty="0"/>
              <a:t>zapewnia zawartość nagłówków &lt;</a:t>
            </a:r>
            <a:r>
              <a:rPr lang="pl-PL" sz="2000" dirty="0" err="1"/>
              <a:t>atomic</a:t>
            </a:r>
            <a:r>
              <a:rPr lang="pl-PL" sz="2000" dirty="0"/>
              <a:t>&gt; ,, &lt;</a:t>
            </a:r>
            <a:r>
              <a:rPr lang="pl-PL" sz="2000" dirty="0" err="1"/>
              <a:t>condition_variable</a:t>
            </a:r>
            <a:r>
              <a:rPr lang="pl-PL" sz="2000" dirty="0"/>
              <a:t>&gt; , &lt;</a:t>
            </a:r>
            <a:r>
              <a:rPr lang="pl-PL" sz="2000" dirty="0" err="1"/>
              <a:t>future</a:t>
            </a:r>
            <a:r>
              <a:rPr lang="pl-PL" sz="2000" dirty="0"/>
              <a:t>&gt; &lt;</a:t>
            </a:r>
            <a:r>
              <a:rPr lang="pl-PL" sz="2000" dirty="0" err="1"/>
              <a:t>mutex</a:t>
            </a:r>
            <a:r>
              <a:rPr lang="pl-PL" sz="2000" dirty="0"/>
              <a:t>&gt; &lt;</a:t>
            </a:r>
            <a:r>
              <a:rPr lang="pl-PL" sz="2000" dirty="0" err="1"/>
              <a:t>shared_mutex</a:t>
            </a:r>
            <a:r>
              <a:rPr lang="pl-PL" sz="2000" dirty="0"/>
              <a:t>&gt; i&lt;</a:t>
            </a:r>
            <a:r>
              <a:rPr lang="pl-PL" sz="2000" dirty="0" err="1"/>
              <a:t>thread</a:t>
            </a:r>
            <a:r>
              <a:rPr lang="pl-PL" sz="2000" dirty="0"/>
              <a:t>&gt;</a:t>
            </a:r>
          </a:p>
          <a:p>
            <a:pPr marL="342900" indent="-342900">
              <a:buFont typeface="Arial" panose="020B0604020202020204" pitchFamily="34" charset="0"/>
              <a:buChar char="•"/>
            </a:pPr>
            <a:r>
              <a:rPr lang="pl-PL" sz="2000" b="1" dirty="0"/>
              <a:t>STD. </a:t>
            </a:r>
            <a:r>
              <a:rPr lang="pl-PL" sz="2000" b="1" dirty="0" err="1"/>
              <a:t>Core</a:t>
            </a:r>
            <a:r>
              <a:rPr lang="pl-PL" sz="2000" b="1" dirty="0"/>
              <a:t> </a:t>
            </a:r>
            <a:r>
              <a:rPr lang="pl-PL" sz="2000" dirty="0"/>
              <a:t>zapewnia wszystkie inne elementy w standardowej bibliotece języka C++</a:t>
            </a:r>
          </a:p>
        </p:txBody>
      </p:sp>
      <p:sp>
        <p:nvSpPr>
          <p:cNvPr id="6" name="pole tekstowe 5">
            <a:extLst>
              <a:ext uri="{FF2B5EF4-FFF2-40B4-BE49-F238E27FC236}">
                <a16:creationId xmlns:a16="http://schemas.microsoft.com/office/drawing/2014/main" id="{5E99BFC4-3B32-4D69-946D-23BBCEB2D2AB}"/>
              </a:ext>
            </a:extLst>
          </p:cNvPr>
          <p:cNvSpPr txBox="1"/>
          <p:nvPr/>
        </p:nvSpPr>
        <p:spPr>
          <a:xfrm>
            <a:off x="1570838" y="5079345"/>
            <a:ext cx="2548156" cy="646331"/>
          </a:xfrm>
          <a:prstGeom prst="rect">
            <a:avLst/>
          </a:prstGeom>
          <a:noFill/>
        </p:spPr>
        <p:txBody>
          <a:bodyPr wrap="square">
            <a:spAutoFit/>
          </a:bodyPr>
          <a:lstStyle/>
          <a:p>
            <a:r>
              <a:rPr lang="pl-PL" dirty="0"/>
              <a:t>import </a:t>
            </a:r>
            <a:r>
              <a:rPr lang="pl-PL" dirty="0" err="1"/>
              <a:t>std.core</a:t>
            </a:r>
            <a:r>
              <a:rPr lang="pl-PL" dirty="0"/>
              <a:t>;</a:t>
            </a:r>
          </a:p>
          <a:p>
            <a:r>
              <a:rPr lang="pl-PL" dirty="0"/>
              <a:t>import </a:t>
            </a:r>
            <a:r>
              <a:rPr lang="pl-PL" dirty="0" err="1"/>
              <a:t>std.regex</a:t>
            </a:r>
            <a:r>
              <a:rPr lang="pl-PL" dirty="0"/>
              <a:t>;</a:t>
            </a:r>
          </a:p>
        </p:txBody>
      </p:sp>
    </p:spTree>
    <p:extLst>
      <p:ext uri="{BB962C8B-B14F-4D97-AF65-F5344CB8AC3E}">
        <p14:creationId xmlns:p14="http://schemas.microsoft.com/office/powerpoint/2010/main" val="236694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272F65-55F5-449F-A89D-EDEFB33ECBEC}"/>
              </a:ext>
            </a:extLst>
          </p:cNvPr>
          <p:cNvSpPr>
            <a:spLocks noGrp="1"/>
          </p:cNvSpPr>
          <p:nvPr>
            <p:ph type="title"/>
          </p:nvPr>
        </p:nvSpPr>
        <p:spPr/>
        <p:txBody>
          <a:bodyPr/>
          <a:lstStyle/>
          <a:p>
            <a:r>
              <a:rPr lang="pl-PL" dirty="0"/>
              <a:t>Przykład  - import modułów</a:t>
            </a:r>
          </a:p>
        </p:txBody>
      </p:sp>
      <p:sp>
        <p:nvSpPr>
          <p:cNvPr id="3" name="Symbol zastępczy daty 2">
            <a:extLst>
              <a:ext uri="{FF2B5EF4-FFF2-40B4-BE49-F238E27FC236}">
                <a16:creationId xmlns:a16="http://schemas.microsoft.com/office/drawing/2014/main" id="{CD74EB16-5DC7-4D45-8474-FE292BD8B1FD}"/>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pic>
        <p:nvPicPr>
          <p:cNvPr id="9" name="Obraz 8">
            <a:extLst>
              <a:ext uri="{FF2B5EF4-FFF2-40B4-BE49-F238E27FC236}">
                <a16:creationId xmlns:a16="http://schemas.microsoft.com/office/drawing/2014/main" id="{53C0E3AB-67A6-4D0C-A4D6-E3A46AB3CF50}"/>
              </a:ext>
            </a:extLst>
          </p:cNvPr>
          <p:cNvPicPr>
            <a:picLocks noChangeAspect="1"/>
          </p:cNvPicPr>
          <p:nvPr/>
        </p:nvPicPr>
        <p:blipFill>
          <a:blip r:embed="rId2"/>
          <a:stretch>
            <a:fillRect/>
          </a:stretch>
        </p:blipFill>
        <p:spPr>
          <a:xfrm>
            <a:off x="2587566" y="1744910"/>
            <a:ext cx="6588696" cy="4560116"/>
          </a:xfrm>
          <a:prstGeom prst="rect">
            <a:avLst/>
          </a:prstGeom>
        </p:spPr>
      </p:pic>
    </p:spTree>
    <p:extLst>
      <p:ext uri="{BB962C8B-B14F-4D97-AF65-F5344CB8AC3E}">
        <p14:creationId xmlns:p14="http://schemas.microsoft.com/office/powerpoint/2010/main" val="1171871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29E869-59F5-43A0-BA4B-93D537AF80A1}"/>
              </a:ext>
            </a:extLst>
          </p:cNvPr>
          <p:cNvSpPr>
            <a:spLocks noGrp="1"/>
          </p:cNvSpPr>
          <p:nvPr>
            <p:ph type="title"/>
          </p:nvPr>
        </p:nvSpPr>
        <p:spPr/>
        <p:txBody>
          <a:bodyPr/>
          <a:lstStyle/>
          <a:p>
            <a:r>
              <a:rPr lang="pl-PL" dirty="0"/>
              <a:t>Moduły</a:t>
            </a:r>
          </a:p>
        </p:txBody>
      </p:sp>
      <p:sp>
        <p:nvSpPr>
          <p:cNvPr id="3" name="Symbol zastępczy daty 2">
            <a:extLst>
              <a:ext uri="{FF2B5EF4-FFF2-40B4-BE49-F238E27FC236}">
                <a16:creationId xmlns:a16="http://schemas.microsoft.com/office/drawing/2014/main" id="{0B9A4202-41AF-45D4-AE53-1E6D9D18A668}"/>
              </a:ext>
            </a:extLst>
          </p:cNvPr>
          <p:cNvSpPr>
            <a:spLocks noGrp="1"/>
          </p:cNvSpPr>
          <p:nvPr>
            <p:ph type="dt" sz="half" idx="10"/>
          </p:nvPr>
        </p:nvSpPr>
        <p:spPr/>
        <p:txBody>
          <a:bodyPr/>
          <a:lstStyle/>
          <a:p>
            <a:pPr rtl="0"/>
            <a:fld id="{1050CA8E-29E9-4255-834A-5506FCFC9DB9}" type="datetime1">
              <a:rPr lang="pl-PL" smtClean="0"/>
              <a:t>28.04.2021</a:t>
            </a:fld>
            <a:endParaRPr lang="en-US" dirty="0"/>
          </a:p>
        </p:txBody>
      </p:sp>
      <p:sp>
        <p:nvSpPr>
          <p:cNvPr id="5" name="pole tekstowe 4">
            <a:extLst>
              <a:ext uri="{FF2B5EF4-FFF2-40B4-BE49-F238E27FC236}">
                <a16:creationId xmlns:a16="http://schemas.microsoft.com/office/drawing/2014/main" id="{70DB3883-47B8-47DF-9327-0113EB8F4ADB}"/>
              </a:ext>
            </a:extLst>
          </p:cNvPr>
          <p:cNvSpPr txBox="1"/>
          <p:nvPr/>
        </p:nvSpPr>
        <p:spPr>
          <a:xfrm>
            <a:off x="991998" y="1898944"/>
            <a:ext cx="3017940"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l-PL" dirty="0"/>
              <a:t>export module </a:t>
            </a:r>
            <a:r>
              <a:rPr lang="pl-PL" dirty="0" err="1"/>
              <a:t>Foo</a:t>
            </a:r>
            <a:r>
              <a:rPr lang="pl-PL" dirty="0"/>
              <a:t>;</a:t>
            </a:r>
          </a:p>
          <a:p>
            <a:endParaRPr lang="pl-PL" dirty="0"/>
          </a:p>
          <a:p>
            <a:r>
              <a:rPr lang="pl-PL" dirty="0"/>
              <a:t>#define ANSWER 42</a:t>
            </a:r>
          </a:p>
          <a:p>
            <a:endParaRPr lang="pl-PL" dirty="0"/>
          </a:p>
          <a:p>
            <a:r>
              <a:rPr lang="pl-PL" dirty="0" err="1"/>
              <a:t>namespace</a:t>
            </a:r>
            <a:r>
              <a:rPr lang="pl-PL" dirty="0"/>
              <a:t> Bar</a:t>
            </a:r>
          </a:p>
          <a:p>
            <a:r>
              <a:rPr lang="pl-PL" dirty="0"/>
              <a:t>{</a:t>
            </a:r>
          </a:p>
          <a:p>
            <a:r>
              <a:rPr lang="pl-PL" dirty="0"/>
              <a:t>   </a:t>
            </a:r>
            <a:r>
              <a:rPr lang="pl-PL" dirty="0" err="1"/>
              <a:t>int</a:t>
            </a:r>
            <a:r>
              <a:rPr lang="pl-PL" dirty="0"/>
              <a:t> </a:t>
            </a:r>
            <a:r>
              <a:rPr lang="pl-PL" dirty="0" err="1"/>
              <a:t>f_internal</a:t>
            </a:r>
            <a:r>
              <a:rPr lang="pl-PL" dirty="0"/>
              <a:t>() {</a:t>
            </a:r>
          </a:p>
          <a:p>
            <a:r>
              <a:rPr lang="pl-PL" dirty="0"/>
              <a:t>        return ANSWER;</a:t>
            </a:r>
          </a:p>
          <a:p>
            <a:r>
              <a:rPr lang="pl-PL" dirty="0"/>
              <a:t>      }</a:t>
            </a:r>
          </a:p>
          <a:p>
            <a:endParaRPr lang="pl-PL" dirty="0"/>
          </a:p>
          <a:p>
            <a:r>
              <a:rPr lang="pl-PL" dirty="0"/>
              <a:t>   export </a:t>
            </a:r>
            <a:r>
              <a:rPr lang="pl-PL" dirty="0" err="1"/>
              <a:t>int</a:t>
            </a:r>
            <a:r>
              <a:rPr lang="pl-PL" dirty="0"/>
              <a:t> f() {</a:t>
            </a:r>
          </a:p>
          <a:p>
            <a:r>
              <a:rPr lang="pl-PL" dirty="0"/>
              <a:t>      return </a:t>
            </a:r>
            <a:r>
              <a:rPr lang="pl-PL" dirty="0" err="1"/>
              <a:t>f_internal</a:t>
            </a:r>
            <a:r>
              <a:rPr lang="pl-PL" dirty="0"/>
              <a:t>();</a:t>
            </a:r>
          </a:p>
          <a:p>
            <a:r>
              <a:rPr lang="pl-PL" dirty="0"/>
              <a:t>   }</a:t>
            </a:r>
          </a:p>
          <a:p>
            <a:r>
              <a:rPr lang="pl-PL" dirty="0"/>
              <a:t>}</a:t>
            </a:r>
          </a:p>
        </p:txBody>
      </p:sp>
      <p:sp>
        <p:nvSpPr>
          <p:cNvPr id="7" name="pole tekstowe 6">
            <a:extLst>
              <a:ext uri="{FF2B5EF4-FFF2-40B4-BE49-F238E27FC236}">
                <a16:creationId xmlns:a16="http://schemas.microsoft.com/office/drawing/2014/main" id="{6A503D07-BC24-4668-8552-5BCD04502F85}"/>
              </a:ext>
            </a:extLst>
          </p:cNvPr>
          <p:cNvSpPr txBox="1"/>
          <p:nvPr/>
        </p:nvSpPr>
        <p:spPr>
          <a:xfrm>
            <a:off x="5134763" y="2247330"/>
            <a:ext cx="6094602" cy="31393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import Foo;</a:t>
            </a:r>
          </a:p>
          <a:p>
            <a:r>
              <a:rPr lang="en-US" dirty="0"/>
              <a:t>import </a:t>
            </a:r>
            <a:r>
              <a:rPr lang="en-US" dirty="0" err="1"/>
              <a:t>std.core</a:t>
            </a:r>
            <a:r>
              <a:rPr lang="en-US" dirty="0"/>
              <a:t>;</a:t>
            </a:r>
          </a:p>
          <a:p>
            <a:endParaRPr lang="en-US" dirty="0"/>
          </a:p>
          <a:p>
            <a:r>
              <a:rPr lang="en-US" dirty="0"/>
              <a:t>using namespace std;</a:t>
            </a:r>
          </a:p>
          <a:p>
            <a:endParaRPr lang="en-US" dirty="0"/>
          </a:p>
          <a:p>
            <a:r>
              <a:rPr lang="en-US" dirty="0"/>
              <a:t>int main()</a:t>
            </a:r>
          </a:p>
          <a:p>
            <a:r>
              <a:rPr lang="en-US" dirty="0"/>
              <a:t>{</a:t>
            </a:r>
          </a:p>
          <a:p>
            <a:r>
              <a:rPr lang="en-US" dirty="0"/>
              <a:t>   </a:t>
            </a:r>
            <a:r>
              <a:rPr lang="en-US" dirty="0" err="1"/>
              <a:t>cout</a:t>
            </a:r>
            <a:r>
              <a:rPr lang="en-US" dirty="0"/>
              <a:t> &lt;&lt; "The result of f() is " &lt;&lt; Bar::f() &lt;&lt; </a:t>
            </a:r>
            <a:r>
              <a:rPr lang="en-US" dirty="0" err="1"/>
              <a:t>endl</a:t>
            </a:r>
            <a:r>
              <a:rPr lang="en-US" dirty="0"/>
              <a:t>; // 42</a:t>
            </a:r>
          </a:p>
          <a:p>
            <a:r>
              <a:rPr lang="en-US" dirty="0"/>
              <a:t>   // int </a:t>
            </a:r>
            <a:r>
              <a:rPr lang="en-US" dirty="0" err="1"/>
              <a:t>i</a:t>
            </a:r>
            <a:r>
              <a:rPr lang="en-US" dirty="0"/>
              <a:t> = Bar::</a:t>
            </a:r>
            <a:r>
              <a:rPr lang="en-US" dirty="0" err="1"/>
              <a:t>f_internal</a:t>
            </a:r>
            <a:r>
              <a:rPr lang="en-US" dirty="0"/>
              <a:t>(); // C2039</a:t>
            </a:r>
          </a:p>
          <a:p>
            <a:r>
              <a:rPr lang="en-US" dirty="0"/>
              <a:t>   // int j = ANSWER; //C2065</a:t>
            </a:r>
          </a:p>
          <a:p>
            <a:r>
              <a:rPr lang="en-US" dirty="0"/>
              <a:t>}</a:t>
            </a:r>
          </a:p>
        </p:txBody>
      </p:sp>
    </p:spTree>
    <p:extLst>
      <p:ext uri="{BB962C8B-B14F-4D97-AF65-F5344CB8AC3E}">
        <p14:creationId xmlns:p14="http://schemas.microsoft.com/office/powerpoint/2010/main" val="4136174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944_TF78438558" id="{656982CE-918E-475A-B40A-5C9C63D77659}" vid="{35A616ED-4F32-4850-9933-730FF490343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{A664B89D-52AE-4378-A9D6-8657CA0A7BAD}tf78438558_win32</Template>
  <TotalTime>356</TotalTime>
  <Words>1612</Words>
  <Application>Microsoft Office PowerPoint</Application>
  <PresentationFormat>Panoramiczny</PresentationFormat>
  <Paragraphs>234</Paragraphs>
  <Slides>26</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26</vt:i4>
      </vt:variant>
    </vt:vector>
  </HeadingPairs>
  <TitlesOfParts>
    <vt:vector size="31" baseType="lpstr">
      <vt:lpstr>Arial</vt:lpstr>
      <vt:lpstr>Calibri</vt:lpstr>
      <vt:lpstr>Century Gothic</vt:lpstr>
      <vt:lpstr>Garamond</vt:lpstr>
      <vt:lpstr>SavonVTI</vt:lpstr>
      <vt:lpstr>Programowanie w języku C++  wykład 3</vt:lpstr>
      <vt:lpstr>Agenda</vt:lpstr>
      <vt:lpstr>Co wprowadza język C++ 20</vt:lpstr>
      <vt:lpstr>Moduły</vt:lpstr>
      <vt:lpstr>Moduły</vt:lpstr>
      <vt:lpstr>Korzystanie z biblioteki standardowej języka C++ jako modułów</vt:lpstr>
      <vt:lpstr>Rodzaj modułów biblioteki standardowej</vt:lpstr>
      <vt:lpstr>Przykład  - import modułów</vt:lpstr>
      <vt:lpstr>Moduły</vt:lpstr>
      <vt:lpstr>Moduły</vt:lpstr>
      <vt:lpstr>Koncepty</vt:lpstr>
      <vt:lpstr>Koncepty</vt:lpstr>
      <vt:lpstr>Przykład - koncepty</vt:lpstr>
      <vt:lpstr>Zastosowanie konceptu</vt:lpstr>
      <vt:lpstr>Prezentacja programu PowerPoint</vt:lpstr>
      <vt:lpstr>Biblioteka Rangers</vt:lpstr>
      <vt:lpstr>Prezentacja programu PowerPoint</vt:lpstr>
      <vt:lpstr>Coroutine</vt:lpstr>
      <vt:lpstr>Coroutine - przykłady</vt:lpstr>
      <vt:lpstr>Czego nie wprowadzono do standardu C++20?</vt:lpstr>
      <vt:lpstr>Prezentacja programu PowerPoint</vt:lpstr>
      <vt:lpstr>Prezentacja programu PowerPoint</vt:lpstr>
      <vt:lpstr>Android</vt:lpstr>
      <vt:lpstr>Kiedy używamy języka C++ w Androidzie?</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Programowanie w języku C++</dc:title>
  <dc:creator>Marcin Albiniak</dc:creator>
  <cp:lastModifiedBy>Marcin Albiniak</cp:lastModifiedBy>
  <cp:revision>61</cp:revision>
  <dcterms:created xsi:type="dcterms:W3CDTF">2021-04-22T05:23:42Z</dcterms:created>
  <dcterms:modified xsi:type="dcterms:W3CDTF">2021-04-28T16:14:53Z</dcterms:modified>
</cp:coreProperties>
</file>