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5"/>
  </p:notesMasterIdLst>
  <p:handoutMasterIdLst>
    <p:handoutMasterId r:id="rId46"/>
  </p:handoutMasterIdLst>
  <p:sldIdLst>
    <p:sldId id="257" r:id="rId2"/>
    <p:sldId id="258" r:id="rId3"/>
    <p:sldId id="266" r:id="rId4"/>
    <p:sldId id="267" r:id="rId5"/>
    <p:sldId id="268" r:id="rId6"/>
    <p:sldId id="277" r:id="rId7"/>
    <p:sldId id="278" r:id="rId8"/>
    <p:sldId id="279" r:id="rId9"/>
    <p:sldId id="280" r:id="rId10"/>
    <p:sldId id="281" r:id="rId11"/>
    <p:sldId id="282" r:id="rId12"/>
    <p:sldId id="283" r:id="rId13"/>
    <p:sldId id="284" r:id="rId14"/>
    <p:sldId id="289" r:id="rId15"/>
    <p:sldId id="290" r:id="rId16"/>
    <p:sldId id="259" r:id="rId17"/>
    <p:sldId id="260" r:id="rId18"/>
    <p:sldId id="261" r:id="rId19"/>
    <p:sldId id="262" r:id="rId20"/>
    <p:sldId id="263" r:id="rId21"/>
    <p:sldId id="264" r:id="rId22"/>
    <p:sldId id="265" r:id="rId23"/>
    <p:sldId id="291" r:id="rId24"/>
    <p:sldId id="292" r:id="rId25"/>
    <p:sldId id="293" r:id="rId26"/>
    <p:sldId id="294" r:id="rId27"/>
    <p:sldId id="295" r:id="rId28"/>
    <p:sldId id="269" r:id="rId29"/>
    <p:sldId id="270" r:id="rId30"/>
    <p:sldId id="271" r:id="rId31"/>
    <p:sldId id="272" r:id="rId32"/>
    <p:sldId id="273" r:id="rId33"/>
    <p:sldId id="274" r:id="rId34"/>
    <p:sldId id="275" r:id="rId35"/>
    <p:sldId id="276" r:id="rId36"/>
    <p:sldId id="285" r:id="rId37"/>
    <p:sldId id="286" r:id="rId38"/>
    <p:sldId id="287" r:id="rId39"/>
    <p:sldId id="288" r:id="rId40"/>
    <p:sldId id="296" r:id="rId41"/>
    <p:sldId id="297" r:id="rId42"/>
    <p:sldId id="299" r:id="rId43"/>
    <p:sldId id="298" r:id="rId44"/>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29.04.2021</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29.04.2021</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5" name="Prostokąt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useBgFill="1">
        <p:nvSpPr>
          <p:cNvPr id="10" name="Prostokąt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Prostokąt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Prostokąt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a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Łącznik prosty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ytuł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pPr rtl="0"/>
            <a:r>
              <a:rPr lang="pl-PL"/>
              <a:t>Kliknij, aby edytować styl</a:t>
            </a:r>
            <a:endParaRPr lang="en-US" dirty="0"/>
          </a:p>
        </p:txBody>
      </p:sp>
      <p:sp>
        <p:nvSpPr>
          <p:cNvPr id="3" name="Podtytuł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a:t>Kliknij, aby edytować styl wzorca podtytułu</a:t>
            </a:r>
            <a:endParaRPr lang="en-US" dirty="0"/>
          </a:p>
        </p:txBody>
      </p:sp>
      <p:sp>
        <p:nvSpPr>
          <p:cNvPr id="20" name="Data — symbol zastępczy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2CCAE96E-C089-46E2-B00B-E9B69FA3BE44}" type="datetime1">
              <a:rPr lang="pl-PL" smtClean="0"/>
              <a:t>29.04.2021</a:t>
            </a:fld>
            <a:endParaRPr lang="en-US" dirty="0"/>
          </a:p>
        </p:txBody>
      </p:sp>
      <p:sp>
        <p:nvSpPr>
          <p:cNvPr id="21" name="Stopka — symbol zastępczy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Numer slajdu — symbol zastępczy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295CE57A-9EF6-40D3-AE54-5EACB0FCF8D9}" type="datetime1">
              <a:rPr lang="pl-PL" smtClean="0"/>
              <a:t>29.04.2021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991600" y="762000"/>
            <a:ext cx="2362200" cy="5257800"/>
          </a:xfrm>
        </p:spPr>
        <p:txBody>
          <a:bodyPr vert="eaVert" rtlCol="0"/>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838200" y="762000"/>
            <a:ext cx="8077200" cy="5257800"/>
          </a:xfrm>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312F1629-0219-4FBD-9502-387E149235D5}" type="datetime1">
              <a:rPr lang="pl-PL" smtClean="0"/>
              <a:t>29.04.2021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idx="1"/>
          </p:nvPr>
        </p:nvSpPr>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1B23B4D2-AC56-4E03-B584-C7EE294BDCA4}" type="datetime1">
              <a:rPr lang="pl-PL" smtClean="0"/>
              <a:t>29.04.2021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useBgFill="1">
        <p:nvSpPr>
          <p:cNvPr id="23" name="Prostokąt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Prostokąt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Prostokąt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1629156" y="2275165"/>
            <a:ext cx="8933688" cy="2406895"/>
          </a:xfrm>
        </p:spPr>
        <p:txBody>
          <a:bodyPr rtlCol="0"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pPr rtl="0"/>
            <a:r>
              <a:rPr lang="pl-PL"/>
              <a:t>Kliknij, aby edytować styl</a:t>
            </a:r>
            <a:endParaRPr lang="en-US" dirty="0"/>
          </a:p>
        </p:txBody>
      </p:sp>
      <p:grpSp>
        <p:nvGrpSpPr>
          <p:cNvPr id="16" name="Grupa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Łącznik prosty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Łącznik prosty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Łącznik prosty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kst — symbol zastępczy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1C9E4F4-16A6-4438-87AB-4F5DC3B5A8D3}" type="datetime1">
              <a:rPr lang="pl-PL" smtClean="0"/>
              <a:t>29.04.2021</a:t>
            </a:fld>
            <a:endParaRPr lang="en-US" dirty="0"/>
          </a:p>
        </p:txBody>
      </p:sp>
      <p:sp>
        <p:nvSpPr>
          <p:cNvPr id="5" name="Stopka — symbol zastępczy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Numer slajdu — symbol zastępczy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ytuł 7"/>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8F9E9CAD-0F3C-4A80-BB5E-125D14EA3F8F}" type="datetime1">
              <a:rPr lang="pl-PL" smtClean="0"/>
              <a:t>29.04.2021</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
          </a:p>
        </p:txBody>
      </p:sp>
      <p:sp>
        <p:nvSpPr>
          <p:cNvPr id="5" name="Tekst — symbol zastępczy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
          </a:p>
        </p:txBody>
      </p:sp>
      <p:sp>
        <p:nvSpPr>
          <p:cNvPr id="7" name="Data — symbol zastępczy 6"/>
          <p:cNvSpPr>
            <a:spLocks noGrp="1"/>
          </p:cNvSpPr>
          <p:nvPr>
            <p:ph type="dt" sz="half" idx="10"/>
          </p:nvPr>
        </p:nvSpPr>
        <p:spPr/>
        <p:txBody>
          <a:bodyPr rtlCol="0"/>
          <a:lstStyle/>
          <a:p>
            <a:pPr rtl="0"/>
            <a:fld id="{E22AC233-C75A-4ABB-8E66-F95B5065B39F}" type="datetime1">
              <a:rPr lang="pl-PL" smtClean="0"/>
              <a:t>29.04.2021</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1050CA8E-29E9-4255-834A-5506FCFC9DB9}" type="datetime1">
              <a:rPr lang="pl-PL" smtClean="0"/>
              <a:t>29.04.2021</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A883F517-6B00-4EBE-BB1E-5A3C870E7B5B}" type="datetime1">
              <a:rPr lang="pl-PL" smtClean="0"/>
              <a:t>29.04.2021</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rostokąt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pl-PL"/>
              <a:t>Kliknij, aby edytować styl</a:t>
            </a:r>
            <a:endParaRPr lang="en-US" dirty="0"/>
          </a:p>
        </p:txBody>
      </p:sp>
      <p:sp>
        <p:nvSpPr>
          <p:cNvPr id="3" name="Zawartość — symbol zastępczy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01960BF6-A2FB-4490-B0E1-2EFE4D703CA1}" type="datetime1">
              <a:rPr lang="pl-PL" smtClean="0"/>
              <a:t>29.04.2021</a:t>
            </a:fld>
            <a:endParaRPr lang="en-US" dirty="0"/>
          </a:p>
        </p:txBody>
      </p:sp>
      <p:sp>
        <p:nvSpPr>
          <p:cNvPr id="9" name="Stopka — symbol zastępczy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Numer slajdu — symbol zastępczy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1" name="Prostokąt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Obraz — symbol zastępczy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a:t>Kliknij ikonę, aby dodać obraz</a:t>
            </a:r>
            <a:endParaRPr lang="en-US" dirty="0"/>
          </a:p>
        </p:txBody>
      </p:sp>
      <p:sp>
        <p:nvSpPr>
          <p:cNvPr id="5" name="Data — symbol zastępczy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06F68170-BB03-45F9-AA6D-B79E10EA3212}" type="datetime1">
              <a:rPr lang="pl-PL" smtClean="0"/>
              <a:t>29.04.2021</a:t>
            </a:fld>
            <a:endParaRPr lang="en-US" dirty="0"/>
          </a:p>
        </p:txBody>
      </p:sp>
      <p:sp>
        <p:nvSpPr>
          <p:cNvPr id="6" name="Stopka — symbol zastępczy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Numer slajdu — symbol zastępczy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Prostokąt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pl-PL"/>
              <a:t>Kliknij, aby edytować styl</a:t>
            </a:r>
            <a:endParaRPr lang="en-US" dirty="0"/>
          </a:p>
        </p:txBody>
      </p:sp>
      <p:sp>
        <p:nvSpPr>
          <p:cNvPr id="4" name="Tekst — symbol zastępczy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Prostokąt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 name="Prostokąt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Prostokąt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ytuł — symbol zastępczy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l" dirty="0"/>
              <a:t>Kliknij, aby edytować styl wzorca tytułu</a:t>
            </a:r>
            <a:endParaRPr lang="en-US" dirty="0"/>
          </a:p>
        </p:txBody>
      </p:sp>
      <p:sp>
        <p:nvSpPr>
          <p:cNvPr id="3" name="Tekst — symbol zastępczy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6A285E77-555D-4FDC-8A83-B62BFEC6F565}" type="datetime1">
              <a:rPr lang="pl-PL" smtClean="0"/>
              <a:t>29.04.2021</a:t>
            </a:fld>
            <a:endParaRPr lang="en-US" dirty="0"/>
          </a:p>
        </p:txBody>
      </p:sp>
      <p:sp>
        <p:nvSpPr>
          <p:cNvPr id="5" name="Stopka — symbol zastępczy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Numer slajdu — symbol zastępczy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dirty="0"/>
          </a:p>
        </p:txBody>
      </p:sp>
      <p:pic>
        <p:nvPicPr>
          <p:cNvPr id="10" name="Picture 5">
            <a:extLst>
              <a:ext uri="{FF2B5EF4-FFF2-40B4-BE49-F238E27FC236}">
                <a16:creationId xmlns:a16="http://schemas.microsoft.com/office/drawing/2014/main" id="{2F1C37E9-48C6-4F4E-9CEE-5441983FA255}"/>
              </a:ext>
            </a:extLst>
          </p:cNvPr>
          <p:cNvPicPr>
            <a:picLocks noChangeAspect="1"/>
          </p:cNvPicPr>
          <p:nvPr userDrawn="1"/>
        </p:nvPicPr>
        <p:blipFill>
          <a:blip r:embed="rId1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ko.wikipedia.org/wiki/C%2B%2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braz 5" descr="Zbliżenie logo&#10;&#10;Automatycznie generowany opis">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Prostokąt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Prostokąt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r>
              <a:rPr lang="pl-PL" sz="4400" dirty="0">
                <a:solidFill>
                  <a:schemeClr val="tx1"/>
                </a:solidFill>
              </a:rPr>
              <a:t>Programowanie w języku C++  wykład 4</a:t>
            </a:r>
            <a:endParaRPr lang="pl" sz="4400" dirty="0">
              <a:solidFill>
                <a:schemeClr val="tx1"/>
              </a:solidFill>
            </a:endParaRPr>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pl-PL" dirty="0">
                <a:solidFill>
                  <a:schemeClr val="tx1"/>
                </a:solidFill>
              </a:rPr>
              <a:t>d</a:t>
            </a:r>
            <a:r>
              <a:rPr lang="pl" dirty="0">
                <a:solidFill>
                  <a:schemeClr val="tx1"/>
                </a:solidFill>
              </a:rPr>
              <a:t>r inż M</a:t>
            </a:r>
            <a:r>
              <a:rPr lang="pl-PL" dirty="0">
                <a:solidFill>
                  <a:schemeClr val="tx1"/>
                </a:solidFill>
              </a:rPr>
              <a:t>a</a:t>
            </a:r>
            <a:r>
              <a:rPr lang="pl" dirty="0">
                <a:solidFill>
                  <a:schemeClr val="tx1"/>
                </a:solidFill>
              </a:rPr>
              <a:t>rcin Albiniak</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764388" y="366663"/>
            <a:ext cx="3993401" cy="523220"/>
          </a:xfrm>
          <a:prstGeom prst="rect">
            <a:avLst/>
          </a:prstGeom>
        </p:spPr>
        <p:txBody>
          <a:bodyPr wrap="none">
            <a:spAutoFit/>
          </a:bodyPr>
          <a:lstStyle/>
          <a:p>
            <a:r>
              <a:rPr lang="pl-PL" sz="2800" dirty="0"/>
              <a:t>Zasady tworzące REST</a:t>
            </a:r>
          </a:p>
        </p:txBody>
      </p:sp>
      <p:sp>
        <p:nvSpPr>
          <p:cNvPr id="3" name="Prostokąt 2"/>
          <p:cNvSpPr/>
          <p:nvPr/>
        </p:nvSpPr>
        <p:spPr>
          <a:xfrm>
            <a:off x="896470" y="1333544"/>
            <a:ext cx="10291482" cy="1477328"/>
          </a:xfrm>
          <a:prstGeom prst="rect">
            <a:avLst/>
          </a:prstGeom>
        </p:spPr>
        <p:txBody>
          <a:bodyPr wrap="square">
            <a:spAutoFit/>
          </a:bodyPr>
          <a:lstStyle/>
          <a:p>
            <a:pPr marL="285750" indent="-285750">
              <a:buFont typeface="Arial" panose="020B0604020202020204" pitchFamily="34" charset="0"/>
              <a:buChar char="•"/>
            </a:pPr>
            <a:r>
              <a:rPr lang="pl-PL" dirty="0"/>
              <a:t>Odseparowanie interfejsu użytkownika od operacji na serwerze. Klient poprzez “wydawanie poleceń” nie ma wpływu na to co się dzieje po stronie serwera. Działa to również w drugą stronę – serwer daje klientowi jedynie odpowiedź i nie ma prawa ingerować w UI. Pozwala to na korzystanie z jednego REST API w wielu niezależnych od siebie aplikacjach, a dane pozostaną spójne.</a:t>
            </a:r>
          </a:p>
        </p:txBody>
      </p:sp>
      <p:sp>
        <p:nvSpPr>
          <p:cNvPr id="4" name="Prostokąt 3"/>
          <p:cNvSpPr/>
          <p:nvPr/>
        </p:nvSpPr>
        <p:spPr>
          <a:xfrm>
            <a:off x="896470" y="2909972"/>
            <a:ext cx="9677400" cy="923330"/>
          </a:xfrm>
          <a:prstGeom prst="rect">
            <a:avLst/>
          </a:prstGeom>
        </p:spPr>
        <p:txBody>
          <a:bodyPr wrap="square">
            <a:spAutoFit/>
          </a:bodyPr>
          <a:lstStyle/>
          <a:p>
            <a:pPr marL="285750" indent="-285750">
              <a:buFont typeface="Arial" panose="020B0604020202020204" pitchFamily="34" charset="0"/>
              <a:buChar char="•"/>
            </a:pPr>
            <a:r>
              <a:rPr lang="pl-PL" dirty="0"/>
              <a:t>Bezstanowość – REST jest </a:t>
            </a:r>
            <a:r>
              <a:rPr lang="pl-PL" dirty="0" err="1"/>
              <a:t>stateless</a:t>
            </a:r>
            <a:r>
              <a:rPr lang="pl-PL" dirty="0"/>
              <a:t> – oznacza to, że każde zapytanie od klienta musi zawierać komplet informacji oraz, że serwer nie przechowuje stanu o sesji użytkownika po swojej stronie.</a:t>
            </a:r>
          </a:p>
        </p:txBody>
      </p:sp>
      <p:sp>
        <p:nvSpPr>
          <p:cNvPr id="5" name="Prostokąt 4"/>
          <p:cNvSpPr/>
          <p:nvPr/>
        </p:nvSpPr>
        <p:spPr>
          <a:xfrm>
            <a:off x="896470" y="4097762"/>
            <a:ext cx="10627659" cy="1477328"/>
          </a:xfrm>
          <a:prstGeom prst="rect">
            <a:avLst/>
          </a:prstGeom>
        </p:spPr>
        <p:txBody>
          <a:bodyPr wrap="square">
            <a:spAutoFit/>
          </a:bodyPr>
          <a:lstStyle/>
          <a:p>
            <a:pPr marL="285750" indent="-285750">
              <a:buFont typeface="Arial" panose="020B0604020202020204" pitchFamily="34" charset="0"/>
              <a:buChar char="•"/>
            </a:pPr>
            <a:r>
              <a:rPr lang="pl-PL" dirty="0" err="1"/>
              <a:t>Cacheability</a:t>
            </a:r>
            <a:r>
              <a:rPr lang="pl-PL" dirty="0"/>
              <a:t> – odpowiedź, którą użytkownik otrzyma z REST API musi jasno definiować, czy ma ona być </a:t>
            </a:r>
            <a:r>
              <a:rPr lang="pl-PL" dirty="0" err="1"/>
              <a:t>cacheable</a:t>
            </a:r>
            <a:r>
              <a:rPr lang="pl-PL" dirty="0"/>
              <a:t> czy non-</a:t>
            </a:r>
            <a:r>
              <a:rPr lang="pl-PL" dirty="0" err="1"/>
              <a:t>cacheable</a:t>
            </a:r>
            <a:r>
              <a:rPr lang="pl-PL" dirty="0"/>
              <a:t>. Ma to znaczenie przy danych, które bardzo szybko stają się nieaktualne oraz przy danych, które aktualizują się relatywnie rzadko – nie ma sensu na przykład </a:t>
            </a:r>
            <a:r>
              <a:rPr lang="pl-PL" dirty="0" err="1"/>
              <a:t>cache’ować</a:t>
            </a:r>
            <a:r>
              <a:rPr lang="pl-PL" dirty="0"/>
              <a:t> współrzędnych geograficznych pędzącego samolotu, natomiast już jego kolor czy nazwę już tak.</a:t>
            </a:r>
          </a:p>
        </p:txBody>
      </p:sp>
      <p:sp>
        <p:nvSpPr>
          <p:cNvPr id="6" name="Symbol zastępczy numeru slajdu 5"/>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84745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635099" y="319078"/>
            <a:ext cx="3993401" cy="523220"/>
          </a:xfrm>
          <a:prstGeom prst="rect">
            <a:avLst/>
          </a:prstGeom>
        </p:spPr>
        <p:txBody>
          <a:bodyPr wrap="none">
            <a:spAutoFit/>
          </a:bodyPr>
          <a:lstStyle/>
          <a:p>
            <a:r>
              <a:rPr lang="pl-PL" sz="2800" dirty="0"/>
              <a:t>Zasady tworzące REST</a:t>
            </a:r>
          </a:p>
        </p:txBody>
      </p:sp>
      <p:sp>
        <p:nvSpPr>
          <p:cNvPr id="3" name="Prostokąt 2"/>
          <p:cNvSpPr/>
          <p:nvPr/>
        </p:nvSpPr>
        <p:spPr>
          <a:xfrm>
            <a:off x="977152" y="842298"/>
            <a:ext cx="10883153" cy="1754326"/>
          </a:xfrm>
          <a:prstGeom prst="rect">
            <a:avLst/>
          </a:prstGeom>
        </p:spPr>
        <p:txBody>
          <a:bodyPr wrap="square">
            <a:spAutoFit/>
          </a:bodyPr>
          <a:lstStyle/>
          <a:p>
            <a:pPr marL="285750" indent="-285750">
              <a:buFont typeface="Arial" panose="020B0604020202020204" pitchFamily="34" charset="0"/>
              <a:buChar char="•"/>
            </a:pPr>
            <a:r>
              <a:rPr lang="pl-PL" b="1" dirty="0" err="1"/>
              <a:t>Endpointy</a:t>
            </a:r>
            <a:r>
              <a:rPr lang="pl-PL" dirty="0"/>
              <a:t>, czyli adresy, które pozwalają na dostęp do informacji powinny jednoznacznie wskazywać do jakiego zasobu się odwołują. Z ich budowy powinniśmy wiedzieć jaki konkretnie zasób otrzymamy. Co ważne – dane otrzymywane w API powinny być niezależne w żaden sposób od schematu bazy danych w jakiej są przetrzymywane. Oczywiście nie ma przeciwwskazań, aby struktura danych wyglądała identycznie jak schemat bazy danych – niemniej jednak struktura w żaden sposób nie powinna zależeć od tego schematu.</a:t>
            </a:r>
          </a:p>
        </p:txBody>
      </p:sp>
      <p:sp>
        <p:nvSpPr>
          <p:cNvPr id="4" name="Prostokąt 3"/>
          <p:cNvSpPr/>
          <p:nvPr/>
        </p:nvSpPr>
        <p:spPr>
          <a:xfrm>
            <a:off x="959221" y="2750745"/>
            <a:ext cx="10676965" cy="1754326"/>
          </a:xfrm>
          <a:prstGeom prst="rect">
            <a:avLst/>
          </a:prstGeom>
        </p:spPr>
        <p:txBody>
          <a:bodyPr wrap="square">
            <a:spAutoFit/>
          </a:bodyPr>
          <a:lstStyle/>
          <a:p>
            <a:pPr marL="285750" indent="-285750">
              <a:buFont typeface="Arial" panose="020B0604020202020204" pitchFamily="34" charset="0"/>
              <a:buChar char="•"/>
            </a:pPr>
            <a:r>
              <a:rPr lang="pl-PL" dirty="0"/>
              <a:t>Separacja warstw – powinniśmy oddzielić warstwy dostępu do danych, logiki oraz prezentacji. Pozwala to na dowolne operacje na danych – nie wymuszamy na użytkowniku konkretnego działania na nich, ani wyświetlania ich w konkretny sposób. Ponadto pośrednie i zewnętrzne API wykorzystywane przez serwer(!) mogą być wykorzystywane bez wiedzy klienta. Przykładem może być wcześniej wspomniany samolot, gdzie informacja np. o kolorze może pochodzić z zupełnie innego API – klient nie musi o tym wiedzieć.</a:t>
            </a:r>
          </a:p>
        </p:txBody>
      </p:sp>
      <p:sp>
        <p:nvSpPr>
          <p:cNvPr id="5" name="Prostokąt 4"/>
          <p:cNvSpPr/>
          <p:nvPr/>
        </p:nvSpPr>
        <p:spPr>
          <a:xfrm>
            <a:off x="959221" y="4708631"/>
            <a:ext cx="10600764" cy="1200329"/>
          </a:xfrm>
          <a:prstGeom prst="rect">
            <a:avLst/>
          </a:prstGeom>
        </p:spPr>
        <p:txBody>
          <a:bodyPr wrap="square">
            <a:spAutoFit/>
          </a:bodyPr>
          <a:lstStyle/>
          <a:p>
            <a:pPr marL="285750" indent="-285750">
              <a:buFont typeface="Arial" panose="020B0604020202020204" pitchFamily="34" charset="0"/>
              <a:buChar char="•"/>
            </a:pPr>
            <a:r>
              <a:rPr lang="pl-PL" dirty="0"/>
              <a:t>Możliwość udostępniania apletów i skryptów klientowi – jest to opcjonalna reguła, aczkolwiek warto rozważyć jej zastosowanie. Jeśli wiemy, że klienci będą wykonywać konkretne operacje na konkretnych danych możemy im udostępnić gotowe do tego rozwiązania.</a:t>
            </a:r>
          </a:p>
        </p:txBody>
      </p:sp>
      <p:sp>
        <p:nvSpPr>
          <p:cNvPr id="6" name="Symbol zastępczy numeru slajdu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03726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761084" y="389075"/>
            <a:ext cx="4987263" cy="523220"/>
          </a:xfrm>
          <a:prstGeom prst="rect">
            <a:avLst/>
          </a:prstGeom>
        </p:spPr>
        <p:txBody>
          <a:bodyPr wrap="none">
            <a:spAutoFit/>
          </a:bodyPr>
          <a:lstStyle/>
          <a:p>
            <a:r>
              <a:rPr lang="pl-PL" sz="2800" dirty="0"/>
              <a:t>Zalety korzystania z REST API</a:t>
            </a:r>
          </a:p>
        </p:txBody>
      </p:sp>
      <p:sp>
        <p:nvSpPr>
          <p:cNvPr id="3" name="Prostokąt 2"/>
          <p:cNvSpPr/>
          <p:nvPr/>
        </p:nvSpPr>
        <p:spPr>
          <a:xfrm>
            <a:off x="685341" y="1186532"/>
            <a:ext cx="10233212" cy="1200329"/>
          </a:xfrm>
          <a:prstGeom prst="rect">
            <a:avLst/>
          </a:prstGeom>
        </p:spPr>
        <p:txBody>
          <a:bodyPr wrap="square">
            <a:spAutoFit/>
          </a:bodyPr>
          <a:lstStyle/>
          <a:p>
            <a:r>
              <a:rPr lang="pl-PL" dirty="0"/>
              <a:t>Po pierwsze - największą z zalet jest przede wszystkim uniwersalność. Załóżmy, że potrzebujemy stworzyć aplikację mobilną na tablet i telefon, telewizor i stronę internetową dla księgarni. Możemy stworzyć jedno API, z którego będzie korzystała zarówno aplikacja jak i strona internetowa.</a:t>
            </a:r>
          </a:p>
        </p:txBody>
      </p:sp>
      <p:sp>
        <p:nvSpPr>
          <p:cNvPr id="4" name="Prostokąt 3"/>
          <p:cNvSpPr/>
          <p:nvPr/>
        </p:nvSpPr>
        <p:spPr>
          <a:xfrm>
            <a:off x="666954" y="2507257"/>
            <a:ext cx="10269987" cy="923330"/>
          </a:xfrm>
          <a:prstGeom prst="rect">
            <a:avLst/>
          </a:prstGeom>
        </p:spPr>
        <p:txBody>
          <a:bodyPr wrap="square">
            <a:spAutoFit/>
          </a:bodyPr>
          <a:lstStyle/>
          <a:p>
            <a:r>
              <a:rPr lang="pl-PL" dirty="0"/>
              <a:t>Po drugie – jeśli napisany interfejs programistyczny jest zgodny z zasadami REST, to w trakcie procesu pisania aplikacji programista będzie intuicyjnie tworzył </a:t>
            </a:r>
            <a:r>
              <a:rPr lang="pl-PL" dirty="0" err="1"/>
              <a:t>endpointy</a:t>
            </a:r>
            <a:r>
              <a:rPr lang="pl-PL" dirty="0"/>
              <a:t> i dzięki nim wygodnie operował na danych.</a:t>
            </a:r>
          </a:p>
        </p:txBody>
      </p:sp>
      <p:sp>
        <p:nvSpPr>
          <p:cNvPr id="5" name="Prostokąt 4"/>
          <p:cNvSpPr/>
          <p:nvPr/>
        </p:nvSpPr>
        <p:spPr>
          <a:xfrm>
            <a:off x="666953" y="3550983"/>
            <a:ext cx="10068281" cy="646331"/>
          </a:xfrm>
          <a:prstGeom prst="rect">
            <a:avLst/>
          </a:prstGeom>
        </p:spPr>
        <p:txBody>
          <a:bodyPr wrap="square">
            <a:spAutoFit/>
          </a:bodyPr>
          <a:lstStyle/>
          <a:p>
            <a:r>
              <a:rPr lang="pl-PL" dirty="0"/>
              <a:t>Po trzecie - dane otrzymywane z API, najczęściej zapisane są w formacie – JSON, czyli JavaScript Object </a:t>
            </a:r>
            <a:r>
              <a:rPr lang="pl-PL" dirty="0" err="1"/>
              <a:t>Notation</a:t>
            </a:r>
            <a:r>
              <a:rPr lang="pl-PL" dirty="0"/>
              <a:t>. Czasami zdarza się format XML.</a:t>
            </a:r>
          </a:p>
        </p:txBody>
      </p:sp>
      <p:sp>
        <p:nvSpPr>
          <p:cNvPr id="6" name="Prostokąt 5"/>
          <p:cNvSpPr/>
          <p:nvPr/>
        </p:nvSpPr>
        <p:spPr>
          <a:xfrm>
            <a:off x="648565" y="4317710"/>
            <a:ext cx="10269988" cy="923330"/>
          </a:xfrm>
          <a:prstGeom prst="rect">
            <a:avLst/>
          </a:prstGeom>
        </p:spPr>
        <p:txBody>
          <a:bodyPr wrap="square">
            <a:spAutoFit/>
          </a:bodyPr>
          <a:lstStyle/>
          <a:p>
            <a:r>
              <a:rPr lang="pl-PL" dirty="0"/>
              <a:t>Po czwarte - możemy pozyskiwać dane jednocześnie z wielu źródeł. Na przykład możemy stworzyć aplikację wykorzystującą logowanie za pomocą Facebooka oraz mapy Google. W obu przypadkach skorzystamy z API oferowanych przez te firmy.</a:t>
            </a:r>
          </a:p>
        </p:txBody>
      </p:sp>
      <p:sp>
        <p:nvSpPr>
          <p:cNvPr id="7" name="Prostokąt 6"/>
          <p:cNvSpPr/>
          <p:nvPr/>
        </p:nvSpPr>
        <p:spPr>
          <a:xfrm>
            <a:off x="648565" y="5361436"/>
            <a:ext cx="10350671" cy="646331"/>
          </a:xfrm>
          <a:prstGeom prst="rect">
            <a:avLst/>
          </a:prstGeom>
        </p:spPr>
        <p:txBody>
          <a:bodyPr wrap="square">
            <a:spAutoFit/>
          </a:bodyPr>
          <a:lstStyle/>
          <a:p>
            <a:r>
              <a:rPr lang="pl-PL" dirty="0"/>
              <a:t>Po piąte – niewątpliwą zaletą jest możliwość odseparowania warstwy klienta, od warstwy serwerowej.</a:t>
            </a:r>
          </a:p>
        </p:txBody>
      </p:sp>
      <p:sp>
        <p:nvSpPr>
          <p:cNvPr id="8" name="Symbol zastępczy numeru slajdu 7"/>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62028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01812" y="559405"/>
            <a:ext cx="4812536" cy="523220"/>
          </a:xfrm>
          <a:prstGeom prst="rect">
            <a:avLst/>
          </a:prstGeom>
        </p:spPr>
        <p:txBody>
          <a:bodyPr wrap="none">
            <a:spAutoFit/>
          </a:bodyPr>
          <a:lstStyle/>
          <a:p>
            <a:r>
              <a:rPr lang="pl-PL" sz="2800" dirty="0"/>
              <a:t>Przykłady popularnych API</a:t>
            </a:r>
          </a:p>
        </p:txBody>
      </p:sp>
      <p:sp>
        <p:nvSpPr>
          <p:cNvPr id="3" name="Prostokąt 2"/>
          <p:cNvSpPr/>
          <p:nvPr/>
        </p:nvSpPr>
        <p:spPr>
          <a:xfrm>
            <a:off x="1407458" y="1875908"/>
            <a:ext cx="8350624" cy="1477328"/>
          </a:xfrm>
          <a:prstGeom prst="rect">
            <a:avLst/>
          </a:prstGeom>
        </p:spPr>
        <p:txBody>
          <a:bodyPr wrap="square">
            <a:spAutoFit/>
          </a:bodyPr>
          <a:lstStyle/>
          <a:p>
            <a:pPr marL="342900" indent="-342900">
              <a:buFont typeface="+mj-lt"/>
              <a:buAutoNum type="arabicPeriod"/>
            </a:pPr>
            <a:r>
              <a:rPr lang="pl-PL" dirty="0"/>
              <a:t>Google </a:t>
            </a:r>
            <a:r>
              <a:rPr lang="pl-PL" dirty="0" err="1"/>
              <a:t>Geolocation</a:t>
            </a:r>
            <a:r>
              <a:rPr lang="pl-PL" dirty="0"/>
              <a:t> API.</a:t>
            </a:r>
          </a:p>
          <a:p>
            <a:pPr marL="342900" indent="-342900">
              <a:buFont typeface="+mj-lt"/>
              <a:buAutoNum type="arabicPeriod"/>
            </a:pPr>
            <a:r>
              <a:rPr lang="pl-PL" dirty="0"/>
              <a:t>YouTube Data API.</a:t>
            </a:r>
          </a:p>
          <a:p>
            <a:pPr marL="342900" indent="-342900">
              <a:buFont typeface="+mj-lt"/>
              <a:buAutoNum type="arabicPeriod"/>
            </a:pPr>
            <a:r>
              <a:rPr lang="pl-PL" dirty="0" err="1"/>
              <a:t>WordPress</a:t>
            </a:r>
            <a:r>
              <a:rPr lang="pl-PL" dirty="0"/>
              <a:t> REST API </a:t>
            </a:r>
          </a:p>
          <a:p>
            <a:pPr marL="342900" indent="-342900">
              <a:buFont typeface="+mj-lt"/>
              <a:buAutoNum type="arabicPeriod"/>
            </a:pPr>
            <a:r>
              <a:rPr lang="pl-PL" dirty="0"/>
              <a:t>SWAPI – zawiera postaci, planety, pojazdy itp. z uniwersum Star Wars.</a:t>
            </a:r>
          </a:p>
          <a:p>
            <a:pPr marL="342900" indent="-342900">
              <a:buFont typeface="+mj-lt"/>
              <a:buAutoNum type="arabicPeriod"/>
            </a:pPr>
            <a:r>
              <a:rPr lang="pl-PL" dirty="0"/>
              <a:t>Grupa interfejsów przygotowanych przez Facebook.</a:t>
            </a:r>
          </a:p>
        </p:txBody>
      </p:sp>
      <p:sp>
        <p:nvSpPr>
          <p:cNvPr id="4" name="Symbol zastępczy numeru slajdu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636379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5AE32F-6D62-4C52-9D92-B16A5674331A}"/>
              </a:ext>
            </a:extLst>
          </p:cNvPr>
          <p:cNvSpPr>
            <a:spLocks noGrp="1"/>
          </p:cNvSpPr>
          <p:nvPr>
            <p:ph type="title"/>
          </p:nvPr>
        </p:nvSpPr>
        <p:spPr/>
        <p:txBody>
          <a:bodyPr/>
          <a:lstStyle/>
          <a:p>
            <a:r>
              <a:rPr lang="pl-PL" dirty="0"/>
              <a:t>Pisanie Web Services w języku C++</a:t>
            </a:r>
          </a:p>
        </p:txBody>
      </p:sp>
      <p:sp>
        <p:nvSpPr>
          <p:cNvPr id="3" name="Symbol zastępczy daty 2">
            <a:extLst>
              <a:ext uri="{FF2B5EF4-FFF2-40B4-BE49-F238E27FC236}">
                <a16:creationId xmlns:a16="http://schemas.microsoft.com/office/drawing/2014/main" id="{96D39B6C-3692-4F57-BB1B-2FC8BB3C685D}"/>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69858480-C7C6-4750-A2B5-70CA22C9BE66}"/>
              </a:ext>
            </a:extLst>
          </p:cNvPr>
          <p:cNvSpPr txBox="1"/>
          <p:nvPr/>
        </p:nvSpPr>
        <p:spPr>
          <a:xfrm>
            <a:off x="1654727" y="2627650"/>
            <a:ext cx="6499371" cy="2246769"/>
          </a:xfrm>
          <a:prstGeom prst="rect">
            <a:avLst/>
          </a:prstGeom>
          <a:noFill/>
        </p:spPr>
        <p:txBody>
          <a:bodyPr wrap="square">
            <a:spAutoFit/>
          </a:bodyPr>
          <a:lstStyle/>
          <a:p>
            <a:r>
              <a:rPr lang="pl-PL" sz="2000" dirty="0"/>
              <a:t>Przez lata wiele organizacji dokonało znaczących inwestycji w C ++ i teraz musi wykorzystać logikę biznesową zamkniętą w tych aplikacjach. </a:t>
            </a:r>
          </a:p>
          <a:p>
            <a:r>
              <a:rPr lang="pl-PL" sz="2000" dirty="0"/>
              <a:t>Jednak technologie usług internetowych koncentrują się na Javie i Microsoft .NET, co utrudnia adresowanie systemów utworzonych poza tymi środowiskami. </a:t>
            </a:r>
          </a:p>
        </p:txBody>
      </p:sp>
    </p:spTree>
    <p:extLst>
      <p:ext uri="{BB962C8B-B14F-4D97-AF65-F5344CB8AC3E}">
        <p14:creationId xmlns:p14="http://schemas.microsoft.com/office/powerpoint/2010/main" val="109783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109AE8DF-B0F5-4D3B-A785-9D18CEE60FAD}"/>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ED84114B-965E-44D1-8E9B-9AD4F45C627C}"/>
              </a:ext>
            </a:extLst>
          </p:cNvPr>
          <p:cNvSpPr txBox="1"/>
          <p:nvPr/>
        </p:nvSpPr>
        <p:spPr>
          <a:xfrm>
            <a:off x="1391732" y="1185231"/>
            <a:ext cx="9195173" cy="3785652"/>
          </a:xfrm>
          <a:prstGeom prst="rect">
            <a:avLst/>
          </a:prstGeom>
          <a:noFill/>
        </p:spPr>
        <p:txBody>
          <a:bodyPr wrap="square">
            <a:spAutoFit/>
          </a:bodyPr>
          <a:lstStyle/>
          <a:p>
            <a:r>
              <a:rPr lang="pl-PL" sz="2000" dirty="0"/>
              <a:t>Integracja aplikacji C ++ za pomocą usług internetowych jest ogromnym wyzwaniem, ponieważ: </a:t>
            </a:r>
          </a:p>
          <a:p>
            <a:pPr marL="285750" indent="-285750">
              <a:buFont typeface="Arial" panose="020B0604020202020204" pitchFamily="34" charset="0"/>
              <a:buChar char="•"/>
            </a:pPr>
            <a:r>
              <a:rPr lang="pl-PL" sz="2000" dirty="0"/>
              <a:t>Usługi internetowe wymagają elementów fundamentalnych, które nie są dostarczane przez platformę C ++ / biblioteki, w tym krytyczne implementacje protokołów, takie jak żądania i odpowiedzi HTTP. </a:t>
            </a:r>
          </a:p>
          <a:p>
            <a:pPr marL="285750" indent="-285750">
              <a:buFont typeface="Arial" panose="020B0604020202020204" pitchFamily="34" charset="0"/>
              <a:buChar char="•"/>
            </a:pPr>
            <a:r>
              <a:rPr lang="pl-PL" sz="2000" dirty="0"/>
              <a:t>Ponieważ C ++ jest językiem „czasu kompilacji”, trudno jest go zmapować za pomocą dynamicznych systemów, takich jak usługi sieciowe. </a:t>
            </a:r>
          </a:p>
          <a:p>
            <a:pPr marL="285750" indent="-285750">
              <a:buFont typeface="Arial" panose="020B0604020202020204" pitchFamily="34" charset="0"/>
              <a:buChar char="•"/>
            </a:pPr>
            <a:r>
              <a:rPr lang="pl-PL" sz="2000" dirty="0"/>
              <a:t>C ++ jest językiem o bardzo wysokiej wydajności, ale pisanie skalowalnego, wielowątkowego kodu infrastruktury może być bardzo skomplikowane. </a:t>
            </a:r>
          </a:p>
          <a:p>
            <a:endParaRPr lang="pl-PL" sz="2000" dirty="0"/>
          </a:p>
        </p:txBody>
      </p:sp>
    </p:spTree>
    <p:extLst>
      <p:ext uri="{BB962C8B-B14F-4D97-AF65-F5344CB8AC3E}">
        <p14:creationId xmlns:p14="http://schemas.microsoft.com/office/powerpoint/2010/main" val="358893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B2C44D-13E4-4857-8860-4D52BC0563B6}"/>
              </a:ext>
            </a:extLst>
          </p:cNvPr>
          <p:cNvSpPr>
            <a:spLocks noGrp="1"/>
          </p:cNvSpPr>
          <p:nvPr>
            <p:ph type="title"/>
          </p:nvPr>
        </p:nvSpPr>
        <p:spPr/>
        <p:txBody>
          <a:bodyPr/>
          <a:lstStyle/>
          <a:p>
            <a:r>
              <a:rPr lang="pl-PL" dirty="0"/>
              <a:t>Dlaczego warto stosować w aplikacjach webowych język C++</a:t>
            </a:r>
          </a:p>
        </p:txBody>
      </p:sp>
      <p:sp>
        <p:nvSpPr>
          <p:cNvPr id="3" name="Symbol zastępczy daty 2">
            <a:extLst>
              <a:ext uri="{FF2B5EF4-FFF2-40B4-BE49-F238E27FC236}">
                <a16:creationId xmlns:a16="http://schemas.microsoft.com/office/drawing/2014/main" id="{C7D4753E-848A-4A3D-84D2-68B8E5194306}"/>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48448A22-B7D7-463A-A62F-9F6AF9461F07}"/>
              </a:ext>
            </a:extLst>
          </p:cNvPr>
          <p:cNvSpPr txBox="1"/>
          <p:nvPr/>
        </p:nvSpPr>
        <p:spPr>
          <a:xfrm>
            <a:off x="1066800" y="2138436"/>
            <a:ext cx="9897611" cy="2246769"/>
          </a:xfrm>
          <a:prstGeom prst="rect">
            <a:avLst/>
          </a:prstGeom>
          <a:noFill/>
        </p:spPr>
        <p:txBody>
          <a:bodyPr wrap="square">
            <a:spAutoFit/>
          </a:bodyPr>
          <a:lstStyle/>
          <a:p>
            <a:r>
              <a:rPr lang="pl-PL" sz="2000" dirty="0"/>
              <a:t>Jednym z powodów jest wydajność. C ++ jest nie tylko z natury szybki. Zmusza również do innego myślenia. </a:t>
            </a:r>
          </a:p>
          <a:p>
            <a:r>
              <a:rPr lang="pl-PL" sz="2000" dirty="0"/>
              <a:t>Zniechęca do używania zbyt skomplikowanych struktur danych, które są wbudowane w inne języki. </a:t>
            </a:r>
          </a:p>
          <a:p>
            <a:r>
              <a:rPr lang="pl-PL" sz="2000" dirty="0"/>
              <a:t>W C ++ zagnieżdżanie więcej niż jednej lub dwóch struktur prowadzi do czegoś, co jest po prostu niezbyt wygodne w użyciu. Zamiast tego jesteś zmuszony poważnie rozważyć użycie możliwie najprostszej reprezentacji. </a:t>
            </a:r>
          </a:p>
        </p:txBody>
      </p:sp>
    </p:spTree>
    <p:extLst>
      <p:ext uri="{BB962C8B-B14F-4D97-AF65-F5344CB8AC3E}">
        <p14:creationId xmlns:p14="http://schemas.microsoft.com/office/powerpoint/2010/main" val="406503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51004FB9-10D2-4CD6-836F-3808594ECA3B}"/>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86B44FEA-7409-4D07-BC26-054E4053E032}"/>
              </a:ext>
            </a:extLst>
          </p:cNvPr>
          <p:cNvSpPr txBox="1"/>
          <p:nvPr/>
        </p:nvSpPr>
        <p:spPr>
          <a:xfrm>
            <a:off x="1199626" y="1333256"/>
            <a:ext cx="8950213" cy="1938992"/>
          </a:xfrm>
          <a:prstGeom prst="rect">
            <a:avLst/>
          </a:prstGeom>
          <a:noFill/>
        </p:spPr>
        <p:txBody>
          <a:bodyPr wrap="square">
            <a:spAutoFit/>
          </a:bodyPr>
          <a:lstStyle/>
          <a:p>
            <a:r>
              <a:rPr lang="pl-PL" sz="2000" dirty="0"/>
              <a:t>Ponadto prawie każda biblioteka, z której chcesz korzystać, została już napisana i ma bezpłatną implementację dostępną w Internecie. Dekodery </a:t>
            </a:r>
            <a:r>
              <a:rPr lang="pl-PL" sz="2000" dirty="0" err="1"/>
              <a:t>Json</a:t>
            </a:r>
            <a:r>
              <a:rPr lang="pl-PL" sz="2000" dirty="0"/>
              <a:t> i CGI są dostępne bezpłatnie. </a:t>
            </a:r>
          </a:p>
          <a:p>
            <a:r>
              <a:rPr lang="pl-PL" sz="2000" dirty="0"/>
              <a:t>Ponadto, jak często się zapomina, musisz obsługiwać konwersję UTF8 do znaków szerokich, ale można to łatwo osiągnąć pisząc niewielką funkcję.</a:t>
            </a:r>
          </a:p>
        </p:txBody>
      </p:sp>
      <p:sp>
        <p:nvSpPr>
          <p:cNvPr id="7" name="pole tekstowe 6">
            <a:extLst>
              <a:ext uri="{FF2B5EF4-FFF2-40B4-BE49-F238E27FC236}">
                <a16:creationId xmlns:a16="http://schemas.microsoft.com/office/drawing/2014/main" id="{7929E40F-D3D7-41C8-B705-459917988668}"/>
              </a:ext>
            </a:extLst>
          </p:cNvPr>
          <p:cNvSpPr txBox="1"/>
          <p:nvPr/>
        </p:nvSpPr>
        <p:spPr>
          <a:xfrm>
            <a:off x="1162192" y="3637981"/>
            <a:ext cx="9609272" cy="1938992"/>
          </a:xfrm>
          <a:prstGeom prst="rect">
            <a:avLst/>
          </a:prstGeom>
          <a:noFill/>
        </p:spPr>
        <p:txBody>
          <a:bodyPr wrap="square">
            <a:spAutoFit/>
          </a:bodyPr>
          <a:lstStyle/>
          <a:p>
            <a:r>
              <a:rPr lang="pl-PL" sz="2000" dirty="0"/>
              <a:t>Jedyne, na co należy uważać, to dostęp do bazy danych SQL. </a:t>
            </a:r>
          </a:p>
          <a:p>
            <a:r>
              <a:rPr lang="pl-PL" sz="2000" dirty="0" err="1"/>
              <a:t>MySql</a:t>
            </a:r>
            <a:r>
              <a:rPr lang="pl-PL" sz="2000" dirty="0"/>
              <a:t> jest objęty licencją GPL, więc nie można nawet połączyć się z biblioteką klienta w aplikacji o zamkniętym źródle. </a:t>
            </a:r>
          </a:p>
          <a:p>
            <a:r>
              <a:rPr lang="pl-PL" sz="2000" dirty="0" err="1"/>
              <a:t>SQLite</a:t>
            </a:r>
            <a:r>
              <a:rPr lang="pl-PL" sz="2000" dirty="0"/>
              <a:t> wydaje się być darmowy, z wyjątkiem sytuacji, gdy działalność prowadzona jest w Niemczech, kosztuje wtedy 1000 USD, ponieważ Niemcy mają inną definicję domeny publicznej. </a:t>
            </a:r>
          </a:p>
        </p:txBody>
      </p:sp>
    </p:spTree>
    <p:extLst>
      <p:ext uri="{BB962C8B-B14F-4D97-AF65-F5344CB8AC3E}">
        <p14:creationId xmlns:p14="http://schemas.microsoft.com/office/powerpoint/2010/main" val="97345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D1BEAB5D-491C-40E7-B71B-28A1C7BA2252}"/>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4" name="pole tekstowe 3">
            <a:extLst>
              <a:ext uri="{FF2B5EF4-FFF2-40B4-BE49-F238E27FC236}">
                <a16:creationId xmlns:a16="http://schemas.microsoft.com/office/drawing/2014/main" id="{830BBB5E-3267-40B3-92A8-FF28678B1804}"/>
              </a:ext>
            </a:extLst>
          </p:cNvPr>
          <p:cNvSpPr txBox="1"/>
          <p:nvPr/>
        </p:nvSpPr>
        <p:spPr>
          <a:xfrm>
            <a:off x="704675" y="1006679"/>
            <a:ext cx="194624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Przeglądarka</a:t>
            </a:r>
          </a:p>
          <a:p>
            <a:endParaRPr lang="pl-PL" dirty="0"/>
          </a:p>
          <a:p>
            <a:endParaRPr lang="pl-PL" dirty="0"/>
          </a:p>
          <a:p>
            <a:endParaRPr lang="pl-PL" dirty="0"/>
          </a:p>
          <a:p>
            <a:endParaRPr lang="pl-PL" dirty="0"/>
          </a:p>
        </p:txBody>
      </p:sp>
      <p:sp>
        <p:nvSpPr>
          <p:cNvPr id="5" name="pole tekstowe 4">
            <a:extLst>
              <a:ext uri="{FF2B5EF4-FFF2-40B4-BE49-F238E27FC236}">
                <a16:creationId xmlns:a16="http://schemas.microsoft.com/office/drawing/2014/main" id="{EE69BFB3-BEC9-4A04-B403-6CFA5ADDD94B}"/>
              </a:ext>
            </a:extLst>
          </p:cNvPr>
          <p:cNvSpPr txBox="1"/>
          <p:nvPr/>
        </p:nvSpPr>
        <p:spPr>
          <a:xfrm>
            <a:off x="3582100" y="1006679"/>
            <a:ext cx="194624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Web Server</a:t>
            </a:r>
          </a:p>
          <a:p>
            <a:endParaRPr lang="pl-PL" dirty="0"/>
          </a:p>
          <a:p>
            <a:endParaRPr lang="pl-PL" dirty="0"/>
          </a:p>
          <a:p>
            <a:endParaRPr lang="pl-PL" dirty="0"/>
          </a:p>
          <a:p>
            <a:endParaRPr lang="pl-PL" dirty="0"/>
          </a:p>
        </p:txBody>
      </p:sp>
      <p:sp>
        <p:nvSpPr>
          <p:cNvPr id="6" name="pole tekstowe 5">
            <a:extLst>
              <a:ext uri="{FF2B5EF4-FFF2-40B4-BE49-F238E27FC236}">
                <a16:creationId xmlns:a16="http://schemas.microsoft.com/office/drawing/2014/main" id="{BDFDDCB3-285D-4910-8546-C993BAF9436B}"/>
              </a:ext>
            </a:extLst>
          </p:cNvPr>
          <p:cNvSpPr txBox="1"/>
          <p:nvPr/>
        </p:nvSpPr>
        <p:spPr>
          <a:xfrm>
            <a:off x="5612235" y="1006679"/>
            <a:ext cx="766195"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PHP</a:t>
            </a:r>
          </a:p>
          <a:p>
            <a:endParaRPr lang="pl-PL" dirty="0"/>
          </a:p>
          <a:p>
            <a:endParaRPr lang="pl-PL" dirty="0"/>
          </a:p>
          <a:p>
            <a:endParaRPr lang="pl-PL" dirty="0"/>
          </a:p>
          <a:p>
            <a:endParaRPr lang="pl-PL" dirty="0"/>
          </a:p>
        </p:txBody>
      </p:sp>
      <p:sp>
        <p:nvSpPr>
          <p:cNvPr id="7" name="pole tekstowe 6">
            <a:extLst>
              <a:ext uri="{FF2B5EF4-FFF2-40B4-BE49-F238E27FC236}">
                <a16:creationId xmlns:a16="http://schemas.microsoft.com/office/drawing/2014/main" id="{C5C5A4DC-EC43-4B76-A312-52ECBB2CE745}"/>
              </a:ext>
            </a:extLst>
          </p:cNvPr>
          <p:cNvSpPr txBox="1"/>
          <p:nvPr/>
        </p:nvSpPr>
        <p:spPr>
          <a:xfrm>
            <a:off x="9588617" y="1006679"/>
            <a:ext cx="2122414"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Program C++</a:t>
            </a:r>
          </a:p>
          <a:p>
            <a:r>
              <a:rPr lang="pl-PL" dirty="0"/>
              <a:t>(program wiersza poleceń)</a:t>
            </a:r>
          </a:p>
          <a:p>
            <a:endParaRPr lang="pl-PL" dirty="0"/>
          </a:p>
          <a:p>
            <a:endParaRPr lang="pl-PL" dirty="0"/>
          </a:p>
        </p:txBody>
      </p:sp>
      <p:cxnSp>
        <p:nvCxnSpPr>
          <p:cNvPr id="9" name="Łącznik prosty ze strzałką 8">
            <a:extLst>
              <a:ext uri="{FF2B5EF4-FFF2-40B4-BE49-F238E27FC236}">
                <a16:creationId xmlns:a16="http://schemas.microsoft.com/office/drawing/2014/main" id="{6CF51437-1D60-4515-9DF9-A519FE7E4229}"/>
              </a:ext>
            </a:extLst>
          </p:cNvPr>
          <p:cNvCxnSpPr/>
          <p:nvPr/>
        </p:nvCxnSpPr>
        <p:spPr>
          <a:xfrm>
            <a:off x="2650921" y="1375794"/>
            <a:ext cx="931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2699AE09-032C-4762-9CC0-2CC26A161C29}"/>
              </a:ext>
            </a:extLst>
          </p:cNvPr>
          <p:cNvCxnSpPr/>
          <p:nvPr/>
        </p:nvCxnSpPr>
        <p:spPr>
          <a:xfrm flipH="1">
            <a:off x="2650921" y="1937857"/>
            <a:ext cx="931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trzałka: w lewo i w prawo 11">
            <a:extLst>
              <a:ext uri="{FF2B5EF4-FFF2-40B4-BE49-F238E27FC236}">
                <a16:creationId xmlns:a16="http://schemas.microsoft.com/office/drawing/2014/main" id="{3C661A12-DC53-4315-BCC4-74780A6F9D81}"/>
              </a:ext>
            </a:extLst>
          </p:cNvPr>
          <p:cNvSpPr/>
          <p:nvPr/>
        </p:nvSpPr>
        <p:spPr>
          <a:xfrm>
            <a:off x="5167618" y="1593908"/>
            <a:ext cx="766195" cy="2516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3" name="Łącznik prosty ze strzałką 12">
            <a:extLst>
              <a:ext uri="{FF2B5EF4-FFF2-40B4-BE49-F238E27FC236}">
                <a16:creationId xmlns:a16="http://schemas.microsoft.com/office/drawing/2014/main" id="{429C42A4-22BF-46BC-8C41-F794DDF1998F}"/>
              </a:ext>
            </a:extLst>
          </p:cNvPr>
          <p:cNvCxnSpPr>
            <a:cxnSpLocks/>
          </p:cNvCxnSpPr>
          <p:nvPr/>
        </p:nvCxnSpPr>
        <p:spPr>
          <a:xfrm>
            <a:off x="6378430" y="1375794"/>
            <a:ext cx="32101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a:extLst>
              <a:ext uri="{FF2B5EF4-FFF2-40B4-BE49-F238E27FC236}">
                <a16:creationId xmlns:a16="http://schemas.microsoft.com/office/drawing/2014/main" id="{6330FAC4-A45F-4C81-A7F0-E86BFCA40C9A}"/>
              </a:ext>
            </a:extLst>
          </p:cNvPr>
          <p:cNvCxnSpPr>
            <a:cxnSpLocks/>
          </p:cNvCxnSpPr>
          <p:nvPr/>
        </p:nvCxnSpPr>
        <p:spPr>
          <a:xfrm flipH="1">
            <a:off x="6378431" y="1937857"/>
            <a:ext cx="3210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pole tekstowe 18">
            <a:extLst>
              <a:ext uri="{FF2B5EF4-FFF2-40B4-BE49-F238E27FC236}">
                <a16:creationId xmlns:a16="http://schemas.microsoft.com/office/drawing/2014/main" id="{15B3143C-EA07-44A5-A43A-C5D961707ED6}"/>
              </a:ext>
            </a:extLst>
          </p:cNvPr>
          <p:cNvSpPr txBox="1"/>
          <p:nvPr/>
        </p:nvSpPr>
        <p:spPr>
          <a:xfrm>
            <a:off x="949004" y="2901049"/>
            <a:ext cx="8437228" cy="1938992"/>
          </a:xfrm>
          <a:prstGeom prst="rect">
            <a:avLst/>
          </a:prstGeom>
          <a:noFill/>
        </p:spPr>
        <p:txBody>
          <a:bodyPr wrap="square">
            <a:spAutoFit/>
          </a:bodyPr>
          <a:lstStyle/>
          <a:p>
            <a:r>
              <a:rPr lang="pl-PL" sz="2000" dirty="0"/>
              <a:t>Oto pierwsza strategia, której możesz użyć do włączenia języka C ++ do swojej aplikacji internetowej. Na tym diagramie między przeglądarką a aplikacją są dwa elementy - serwer sieciowy i skrypt PHP. To rozwiązanie nie jest tak wydajne, jak mogłoby być, a wywoływanie programów wiersza poleceń z PHP ma również negatywny  wpływ na bezpieczeństwo całego rozwiązania. </a:t>
            </a:r>
          </a:p>
        </p:txBody>
      </p:sp>
    </p:spTree>
    <p:extLst>
      <p:ext uri="{BB962C8B-B14F-4D97-AF65-F5344CB8AC3E}">
        <p14:creationId xmlns:p14="http://schemas.microsoft.com/office/powerpoint/2010/main" val="209626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D1BEAB5D-491C-40E7-B71B-28A1C7BA2252}"/>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4" name="pole tekstowe 3">
            <a:extLst>
              <a:ext uri="{FF2B5EF4-FFF2-40B4-BE49-F238E27FC236}">
                <a16:creationId xmlns:a16="http://schemas.microsoft.com/office/drawing/2014/main" id="{830BBB5E-3267-40B3-92A8-FF28678B1804}"/>
              </a:ext>
            </a:extLst>
          </p:cNvPr>
          <p:cNvSpPr txBox="1"/>
          <p:nvPr/>
        </p:nvSpPr>
        <p:spPr>
          <a:xfrm>
            <a:off x="704675" y="1006679"/>
            <a:ext cx="194624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Przeglądarka</a:t>
            </a:r>
          </a:p>
          <a:p>
            <a:endParaRPr lang="pl-PL" dirty="0"/>
          </a:p>
          <a:p>
            <a:endParaRPr lang="pl-PL" dirty="0"/>
          </a:p>
          <a:p>
            <a:endParaRPr lang="pl-PL" dirty="0"/>
          </a:p>
          <a:p>
            <a:endParaRPr lang="pl-PL" dirty="0"/>
          </a:p>
        </p:txBody>
      </p:sp>
      <p:sp>
        <p:nvSpPr>
          <p:cNvPr id="5" name="pole tekstowe 4">
            <a:extLst>
              <a:ext uri="{FF2B5EF4-FFF2-40B4-BE49-F238E27FC236}">
                <a16:creationId xmlns:a16="http://schemas.microsoft.com/office/drawing/2014/main" id="{EE69BFB3-BEC9-4A04-B403-6CFA5ADDD94B}"/>
              </a:ext>
            </a:extLst>
          </p:cNvPr>
          <p:cNvSpPr txBox="1"/>
          <p:nvPr/>
        </p:nvSpPr>
        <p:spPr>
          <a:xfrm>
            <a:off x="3914861" y="1006679"/>
            <a:ext cx="194624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Web Server</a:t>
            </a:r>
          </a:p>
          <a:p>
            <a:endParaRPr lang="pl-PL" dirty="0"/>
          </a:p>
          <a:p>
            <a:endParaRPr lang="pl-PL" dirty="0"/>
          </a:p>
          <a:p>
            <a:endParaRPr lang="pl-PL" dirty="0"/>
          </a:p>
          <a:p>
            <a:endParaRPr lang="pl-PL" dirty="0"/>
          </a:p>
        </p:txBody>
      </p:sp>
      <p:sp>
        <p:nvSpPr>
          <p:cNvPr id="7" name="pole tekstowe 6">
            <a:extLst>
              <a:ext uri="{FF2B5EF4-FFF2-40B4-BE49-F238E27FC236}">
                <a16:creationId xmlns:a16="http://schemas.microsoft.com/office/drawing/2014/main" id="{C5C5A4DC-EC43-4B76-A312-52ECBB2CE745}"/>
              </a:ext>
            </a:extLst>
          </p:cNvPr>
          <p:cNvSpPr txBox="1"/>
          <p:nvPr/>
        </p:nvSpPr>
        <p:spPr>
          <a:xfrm>
            <a:off x="9588617" y="1006679"/>
            <a:ext cx="2122414"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Program C++</a:t>
            </a:r>
          </a:p>
          <a:p>
            <a:r>
              <a:rPr lang="pl-PL" dirty="0"/>
              <a:t>(program wiersza poleceń)</a:t>
            </a:r>
          </a:p>
          <a:p>
            <a:endParaRPr lang="pl-PL" dirty="0"/>
          </a:p>
          <a:p>
            <a:endParaRPr lang="pl-PL" dirty="0"/>
          </a:p>
        </p:txBody>
      </p:sp>
      <p:cxnSp>
        <p:nvCxnSpPr>
          <p:cNvPr id="9" name="Łącznik prosty ze strzałką 8">
            <a:extLst>
              <a:ext uri="{FF2B5EF4-FFF2-40B4-BE49-F238E27FC236}">
                <a16:creationId xmlns:a16="http://schemas.microsoft.com/office/drawing/2014/main" id="{6CF51437-1D60-4515-9DF9-A519FE7E4229}"/>
              </a:ext>
            </a:extLst>
          </p:cNvPr>
          <p:cNvCxnSpPr>
            <a:cxnSpLocks/>
          </p:cNvCxnSpPr>
          <p:nvPr/>
        </p:nvCxnSpPr>
        <p:spPr>
          <a:xfrm>
            <a:off x="2650921" y="1375794"/>
            <a:ext cx="126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2699AE09-032C-4762-9CC0-2CC26A161C29}"/>
              </a:ext>
            </a:extLst>
          </p:cNvPr>
          <p:cNvCxnSpPr>
            <a:cxnSpLocks/>
          </p:cNvCxnSpPr>
          <p:nvPr/>
        </p:nvCxnSpPr>
        <p:spPr>
          <a:xfrm flipH="1">
            <a:off x="2650922" y="1937857"/>
            <a:ext cx="1263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429C42A4-22BF-46BC-8C41-F794DDF1998F}"/>
              </a:ext>
            </a:extLst>
          </p:cNvPr>
          <p:cNvCxnSpPr>
            <a:cxnSpLocks/>
          </p:cNvCxnSpPr>
          <p:nvPr/>
        </p:nvCxnSpPr>
        <p:spPr>
          <a:xfrm>
            <a:off x="5861107" y="1375794"/>
            <a:ext cx="37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a:extLst>
              <a:ext uri="{FF2B5EF4-FFF2-40B4-BE49-F238E27FC236}">
                <a16:creationId xmlns:a16="http://schemas.microsoft.com/office/drawing/2014/main" id="{6330FAC4-A45F-4C81-A7F0-E86BFCA40C9A}"/>
              </a:ext>
            </a:extLst>
          </p:cNvPr>
          <p:cNvCxnSpPr>
            <a:cxnSpLocks/>
          </p:cNvCxnSpPr>
          <p:nvPr/>
        </p:nvCxnSpPr>
        <p:spPr>
          <a:xfrm flipH="1">
            <a:off x="5861107" y="1937857"/>
            <a:ext cx="37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pole tekstowe 17">
            <a:extLst>
              <a:ext uri="{FF2B5EF4-FFF2-40B4-BE49-F238E27FC236}">
                <a16:creationId xmlns:a16="http://schemas.microsoft.com/office/drawing/2014/main" id="{88A978E6-DDD7-4EF7-AA46-E6BB13E54644}"/>
              </a:ext>
            </a:extLst>
          </p:cNvPr>
          <p:cNvSpPr txBox="1"/>
          <p:nvPr/>
        </p:nvSpPr>
        <p:spPr>
          <a:xfrm>
            <a:off x="1327557" y="2828363"/>
            <a:ext cx="8907011" cy="2554545"/>
          </a:xfrm>
          <a:prstGeom prst="rect">
            <a:avLst/>
          </a:prstGeom>
          <a:noFill/>
        </p:spPr>
        <p:txBody>
          <a:bodyPr wrap="square">
            <a:spAutoFit/>
          </a:bodyPr>
          <a:lstStyle/>
          <a:p>
            <a:r>
              <a:rPr lang="pl-PL" sz="2000" dirty="0"/>
              <a:t>W tym modelu program w C ++ piszemy bezpośrednio jako skrypt CGI, korzystając z jednej z swobodnie dostępnych bibliotek analizujących ciągi zapytań. </a:t>
            </a:r>
          </a:p>
          <a:p>
            <a:r>
              <a:rPr lang="pl-PL" sz="2000" dirty="0"/>
              <a:t>Struktura jest wydajna i czysta. Gdy przeglądarka żąda informacji, serwer WWW uruchamia program, który wypluwa odpowiedź w formacie </a:t>
            </a:r>
            <a:r>
              <a:rPr lang="pl-PL" sz="2000" dirty="0" err="1"/>
              <a:t>json</a:t>
            </a:r>
            <a:r>
              <a:rPr lang="pl-PL" sz="2000" dirty="0"/>
              <a:t>. </a:t>
            </a:r>
          </a:p>
          <a:p>
            <a:r>
              <a:rPr lang="pl-PL" sz="2000" dirty="0"/>
              <a:t>Ta odpowiedź jest następnie przekazywana z powrotem do przeglądarki. </a:t>
            </a:r>
          </a:p>
        </p:txBody>
      </p:sp>
    </p:spTree>
    <p:extLst>
      <p:ext uri="{BB962C8B-B14F-4D97-AF65-F5344CB8AC3E}">
        <p14:creationId xmlns:p14="http://schemas.microsoft.com/office/powerpoint/2010/main" val="211926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05DC60-E928-4E14-87EA-E57F38DDE27A}"/>
              </a:ext>
            </a:extLst>
          </p:cNvPr>
          <p:cNvSpPr>
            <a:spLocks noGrp="1"/>
          </p:cNvSpPr>
          <p:nvPr>
            <p:ph type="title"/>
          </p:nvPr>
        </p:nvSpPr>
        <p:spPr/>
        <p:txBody>
          <a:bodyPr/>
          <a:lstStyle/>
          <a:p>
            <a:r>
              <a:rPr lang="pl-PL" dirty="0"/>
              <a:t>Agenda</a:t>
            </a:r>
          </a:p>
        </p:txBody>
      </p:sp>
      <p:sp>
        <p:nvSpPr>
          <p:cNvPr id="3" name="Symbol zastępczy daty 2">
            <a:extLst>
              <a:ext uri="{FF2B5EF4-FFF2-40B4-BE49-F238E27FC236}">
                <a16:creationId xmlns:a16="http://schemas.microsoft.com/office/drawing/2014/main" id="{C7973F44-859C-4380-987A-0F1383BBFE4B}"/>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4" name="pole tekstowe 3">
            <a:extLst>
              <a:ext uri="{FF2B5EF4-FFF2-40B4-BE49-F238E27FC236}">
                <a16:creationId xmlns:a16="http://schemas.microsoft.com/office/drawing/2014/main" id="{FFDB5B4C-6BC3-4AF8-BFCF-E31E6EF12814}"/>
              </a:ext>
            </a:extLst>
          </p:cNvPr>
          <p:cNvSpPr txBox="1"/>
          <p:nvPr/>
        </p:nvSpPr>
        <p:spPr>
          <a:xfrm>
            <a:off x="1669409" y="2181138"/>
            <a:ext cx="8716162" cy="1200329"/>
          </a:xfrm>
          <a:prstGeom prst="rect">
            <a:avLst/>
          </a:prstGeom>
          <a:noFill/>
        </p:spPr>
        <p:txBody>
          <a:bodyPr wrap="square" rtlCol="0">
            <a:spAutoFit/>
          </a:bodyPr>
          <a:lstStyle/>
          <a:p>
            <a:pPr marL="342900" indent="-342900">
              <a:buFontTx/>
              <a:buAutoNum type="arabicPeriod"/>
            </a:pPr>
            <a:r>
              <a:rPr lang="pl-PL" dirty="0"/>
              <a:t>Miejsce języka C++ w aplikacjach webowych</a:t>
            </a:r>
          </a:p>
          <a:p>
            <a:pPr marL="342900" indent="-342900">
              <a:buAutoNum type="arabicPeriod"/>
            </a:pPr>
            <a:r>
              <a:rPr lang="pl-PL" dirty="0" err="1"/>
              <a:t>Webserwisy</a:t>
            </a:r>
            <a:r>
              <a:rPr lang="pl-PL" dirty="0"/>
              <a:t> - architektura</a:t>
            </a:r>
          </a:p>
          <a:p>
            <a:pPr marL="342900" indent="-342900">
              <a:buFontTx/>
              <a:buAutoNum type="arabicPeriod"/>
            </a:pPr>
            <a:r>
              <a:rPr lang="pl-PL" dirty="0"/>
              <a:t>Użycie języka C++ do pisania </a:t>
            </a:r>
            <a:r>
              <a:rPr lang="pl-PL" dirty="0" err="1"/>
              <a:t>WebServices</a:t>
            </a:r>
            <a:endParaRPr lang="pl-PL" dirty="0"/>
          </a:p>
          <a:p>
            <a:pPr marL="342900" indent="-342900">
              <a:buFontTx/>
              <a:buAutoNum type="arabicPeriod"/>
            </a:pPr>
            <a:r>
              <a:rPr lang="pl-PL" dirty="0" err="1"/>
              <a:t>CPython</a:t>
            </a:r>
            <a:endParaRPr lang="pl-PL" dirty="0"/>
          </a:p>
        </p:txBody>
      </p:sp>
      <p:pic>
        <p:nvPicPr>
          <p:cNvPr id="5" name="Obraz 4">
            <a:extLst>
              <a:ext uri="{FF2B5EF4-FFF2-40B4-BE49-F238E27FC236}">
                <a16:creationId xmlns:a16="http://schemas.microsoft.com/office/drawing/2014/main" id="{C956AA83-C59B-40F7-8AD4-6A4BB8D2C38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66121" y="642594"/>
            <a:ext cx="1638649" cy="1843479"/>
          </a:xfrm>
          <a:prstGeom prst="rect">
            <a:avLst/>
          </a:prstGeom>
        </p:spPr>
      </p:pic>
    </p:spTree>
    <p:extLst>
      <p:ext uri="{BB962C8B-B14F-4D97-AF65-F5344CB8AC3E}">
        <p14:creationId xmlns:p14="http://schemas.microsoft.com/office/powerpoint/2010/main" val="149431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0E5D32-4D50-4209-8984-F4FE95E4D7A9}"/>
              </a:ext>
            </a:extLst>
          </p:cNvPr>
          <p:cNvSpPr>
            <a:spLocks noGrp="1"/>
          </p:cNvSpPr>
          <p:nvPr>
            <p:ph type="title"/>
          </p:nvPr>
        </p:nvSpPr>
        <p:spPr/>
        <p:txBody>
          <a:bodyPr/>
          <a:lstStyle/>
          <a:p>
            <a:r>
              <a:rPr lang="pl-PL" dirty="0"/>
              <a:t>Przykład</a:t>
            </a:r>
          </a:p>
        </p:txBody>
      </p:sp>
      <p:sp>
        <p:nvSpPr>
          <p:cNvPr id="3" name="Symbol zastępczy daty 2">
            <a:extLst>
              <a:ext uri="{FF2B5EF4-FFF2-40B4-BE49-F238E27FC236}">
                <a16:creationId xmlns:a16="http://schemas.microsoft.com/office/drawing/2014/main" id="{5377E38E-E696-4579-83C7-D64454C6B469}"/>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020156BB-33DC-4A6A-A3B8-D29BDAE55508}"/>
              </a:ext>
            </a:extLst>
          </p:cNvPr>
          <p:cNvSpPr txBox="1"/>
          <p:nvPr/>
        </p:nvSpPr>
        <p:spPr>
          <a:xfrm>
            <a:off x="1428226" y="2189419"/>
            <a:ext cx="6094602" cy="369332"/>
          </a:xfrm>
          <a:prstGeom prst="rect">
            <a:avLst/>
          </a:prstGeom>
          <a:noFill/>
        </p:spPr>
        <p:txBody>
          <a:bodyPr wrap="square">
            <a:spAutoFit/>
          </a:bodyPr>
          <a:lstStyle/>
          <a:p>
            <a:r>
              <a:rPr lang="pl-PL" dirty="0"/>
              <a:t>https://rhymebrain.com/en</a:t>
            </a:r>
          </a:p>
        </p:txBody>
      </p:sp>
      <p:pic>
        <p:nvPicPr>
          <p:cNvPr id="7" name="Obraz 6">
            <a:extLst>
              <a:ext uri="{FF2B5EF4-FFF2-40B4-BE49-F238E27FC236}">
                <a16:creationId xmlns:a16="http://schemas.microsoft.com/office/drawing/2014/main" id="{40223261-8DBE-47E4-89B7-BB34901985B3}"/>
              </a:ext>
            </a:extLst>
          </p:cNvPr>
          <p:cNvPicPr>
            <a:picLocks noChangeAspect="1"/>
          </p:cNvPicPr>
          <p:nvPr/>
        </p:nvPicPr>
        <p:blipFill rotWithShape="1">
          <a:blip r:embed="rId2"/>
          <a:srcRect l="17477" t="26023" r="37523" b="52128"/>
          <a:stretch/>
        </p:blipFill>
        <p:spPr>
          <a:xfrm>
            <a:off x="5511567" y="1467966"/>
            <a:ext cx="5486400" cy="1442906"/>
          </a:xfrm>
          <a:prstGeom prst="rect">
            <a:avLst/>
          </a:prstGeom>
        </p:spPr>
      </p:pic>
      <p:sp>
        <p:nvSpPr>
          <p:cNvPr id="9" name="pole tekstowe 8">
            <a:extLst>
              <a:ext uri="{FF2B5EF4-FFF2-40B4-BE49-F238E27FC236}">
                <a16:creationId xmlns:a16="http://schemas.microsoft.com/office/drawing/2014/main" id="{CCAB8D9B-004E-40B3-8F19-EED0061B3493}"/>
              </a:ext>
            </a:extLst>
          </p:cNvPr>
          <p:cNvSpPr txBox="1"/>
          <p:nvPr/>
        </p:nvSpPr>
        <p:spPr>
          <a:xfrm>
            <a:off x="1162192" y="3195611"/>
            <a:ext cx="6094602" cy="1200329"/>
          </a:xfrm>
          <a:prstGeom prst="rect">
            <a:avLst/>
          </a:prstGeom>
          <a:noFill/>
        </p:spPr>
        <p:txBody>
          <a:bodyPr wrap="square">
            <a:spAutoFit/>
          </a:bodyPr>
          <a:lstStyle/>
          <a:p>
            <a:r>
              <a:rPr lang="pl-PL" dirty="0" err="1"/>
              <a:t>RhymeBrain</a:t>
            </a:r>
            <a:r>
              <a:rPr lang="pl-PL" dirty="0"/>
              <a:t> używa omówionej strategii. Strona zawiera zaawansowane algorytmy statystyczne, które pozwalają zrymować dowolne słowo, które wprowadzisz. </a:t>
            </a:r>
          </a:p>
        </p:txBody>
      </p:sp>
      <p:sp>
        <p:nvSpPr>
          <p:cNvPr id="10" name="pole tekstowe 9">
            <a:extLst>
              <a:ext uri="{FF2B5EF4-FFF2-40B4-BE49-F238E27FC236}">
                <a16:creationId xmlns:a16="http://schemas.microsoft.com/office/drawing/2014/main" id="{D3CFE234-3625-4784-8918-FD89635B8796}"/>
              </a:ext>
            </a:extLst>
          </p:cNvPr>
          <p:cNvSpPr txBox="1"/>
          <p:nvPr/>
        </p:nvSpPr>
        <p:spPr>
          <a:xfrm>
            <a:off x="4643623" y="4615325"/>
            <a:ext cx="6094602" cy="1200329"/>
          </a:xfrm>
          <a:prstGeom prst="rect">
            <a:avLst/>
          </a:prstGeom>
          <a:noFill/>
        </p:spPr>
        <p:txBody>
          <a:bodyPr wrap="square">
            <a:spAutoFit/>
          </a:bodyPr>
          <a:lstStyle/>
          <a:p>
            <a:r>
              <a:rPr lang="pl-PL" dirty="0"/>
              <a:t>W porównaniu do rozwiązań związanych z innymi językami, to rozwiązanie jest najbardziej optymalne pod względem optymalizacji pamięciowej  i procesorowej. </a:t>
            </a:r>
          </a:p>
        </p:txBody>
      </p:sp>
    </p:spTree>
    <p:extLst>
      <p:ext uri="{BB962C8B-B14F-4D97-AF65-F5344CB8AC3E}">
        <p14:creationId xmlns:p14="http://schemas.microsoft.com/office/powerpoint/2010/main" val="218914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6110DB50-25E2-40FA-92B3-C29119C6AE5E}"/>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4" name="pole tekstowe 3">
            <a:extLst>
              <a:ext uri="{FF2B5EF4-FFF2-40B4-BE49-F238E27FC236}">
                <a16:creationId xmlns:a16="http://schemas.microsoft.com/office/drawing/2014/main" id="{312E4BF8-C24D-4FB1-B030-3CDEBD88A9FE}"/>
              </a:ext>
            </a:extLst>
          </p:cNvPr>
          <p:cNvSpPr txBox="1"/>
          <p:nvPr/>
        </p:nvSpPr>
        <p:spPr>
          <a:xfrm>
            <a:off x="704675" y="1006679"/>
            <a:ext cx="194624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Przeglądarka</a:t>
            </a:r>
          </a:p>
          <a:p>
            <a:endParaRPr lang="pl-PL" dirty="0"/>
          </a:p>
          <a:p>
            <a:endParaRPr lang="pl-PL" dirty="0"/>
          </a:p>
          <a:p>
            <a:endParaRPr lang="pl-PL" dirty="0"/>
          </a:p>
          <a:p>
            <a:endParaRPr lang="pl-PL" dirty="0"/>
          </a:p>
        </p:txBody>
      </p:sp>
      <p:sp>
        <p:nvSpPr>
          <p:cNvPr id="5" name="pole tekstowe 4">
            <a:extLst>
              <a:ext uri="{FF2B5EF4-FFF2-40B4-BE49-F238E27FC236}">
                <a16:creationId xmlns:a16="http://schemas.microsoft.com/office/drawing/2014/main" id="{32DFFC85-4FD9-4F25-947C-8D616D829C2A}"/>
              </a:ext>
            </a:extLst>
          </p:cNvPr>
          <p:cNvSpPr txBox="1"/>
          <p:nvPr/>
        </p:nvSpPr>
        <p:spPr>
          <a:xfrm>
            <a:off x="3914861" y="1006679"/>
            <a:ext cx="194624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Web Server</a:t>
            </a:r>
          </a:p>
          <a:p>
            <a:endParaRPr lang="pl-PL" dirty="0"/>
          </a:p>
          <a:p>
            <a:endParaRPr lang="pl-PL" dirty="0"/>
          </a:p>
          <a:p>
            <a:endParaRPr lang="pl-PL" dirty="0"/>
          </a:p>
          <a:p>
            <a:endParaRPr lang="pl-PL" dirty="0"/>
          </a:p>
        </p:txBody>
      </p:sp>
      <p:sp>
        <p:nvSpPr>
          <p:cNvPr id="6" name="pole tekstowe 5">
            <a:extLst>
              <a:ext uri="{FF2B5EF4-FFF2-40B4-BE49-F238E27FC236}">
                <a16:creationId xmlns:a16="http://schemas.microsoft.com/office/drawing/2014/main" id="{A76ABA3A-BB99-4238-A01B-BB1BFAF8FE48}"/>
              </a:ext>
            </a:extLst>
          </p:cNvPr>
          <p:cNvSpPr txBox="1"/>
          <p:nvPr/>
        </p:nvSpPr>
        <p:spPr>
          <a:xfrm>
            <a:off x="5935528" y="1006679"/>
            <a:ext cx="1681675"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l-PL" dirty="0"/>
              <a:t>Program C++</a:t>
            </a:r>
          </a:p>
          <a:p>
            <a:endParaRPr lang="pl-PL" dirty="0"/>
          </a:p>
          <a:p>
            <a:endParaRPr lang="pl-PL" dirty="0"/>
          </a:p>
          <a:p>
            <a:endParaRPr lang="pl-PL" dirty="0"/>
          </a:p>
          <a:p>
            <a:endParaRPr lang="pl-PL" dirty="0"/>
          </a:p>
        </p:txBody>
      </p:sp>
      <p:cxnSp>
        <p:nvCxnSpPr>
          <p:cNvPr id="7" name="Łącznik prosty ze strzałką 6">
            <a:extLst>
              <a:ext uri="{FF2B5EF4-FFF2-40B4-BE49-F238E27FC236}">
                <a16:creationId xmlns:a16="http://schemas.microsoft.com/office/drawing/2014/main" id="{60857D0A-140D-451C-98B0-8B037748888A}"/>
              </a:ext>
            </a:extLst>
          </p:cNvPr>
          <p:cNvCxnSpPr>
            <a:cxnSpLocks/>
          </p:cNvCxnSpPr>
          <p:nvPr/>
        </p:nvCxnSpPr>
        <p:spPr>
          <a:xfrm>
            <a:off x="2650921" y="1375794"/>
            <a:ext cx="126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a:extLst>
              <a:ext uri="{FF2B5EF4-FFF2-40B4-BE49-F238E27FC236}">
                <a16:creationId xmlns:a16="http://schemas.microsoft.com/office/drawing/2014/main" id="{2DEA8007-E2AA-4130-9EDC-618867C00237}"/>
              </a:ext>
            </a:extLst>
          </p:cNvPr>
          <p:cNvCxnSpPr>
            <a:cxnSpLocks/>
          </p:cNvCxnSpPr>
          <p:nvPr/>
        </p:nvCxnSpPr>
        <p:spPr>
          <a:xfrm flipH="1">
            <a:off x="2650922" y="1937857"/>
            <a:ext cx="1263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trzałka: w lewo i w prawo 10">
            <a:extLst>
              <a:ext uri="{FF2B5EF4-FFF2-40B4-BE49-F238E27FC236}">
                <a16:creationId xmlns:a16="http://schemas.microsoft.com/office/drawing/2014/main" id="{863822AE-0BA2-43F7-9DA9-E1F23E034EB5}"/>
              </a:ext>
            </a:extLst>
          </p:cNvPr>
          <p:cNvSpPr/>
          <p:nvPr/>
        </p:nvSpPr>
        <p:spPr>
          <a:xfrm>
            <a:off x="5519956" y="1661020"/>
            <a:ext cx="872455" cy="2768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ole tekstowe 12">
            <a:extLst>
              <a:ext uri="{FF2B5EF4-FFF2-40B4-BE49-F238E27FC236}">
                <a16:creationId xmlns:a16="http://schemas.microsoft.com/office/drawing/2014/main" id="{38438057-E925-4502-B9D9-14791AF5BD30}"/>
              </a:ext>
            </a:extLst>
          </p:cNvPr>
          <p:cNvSpPr txBox="1"/>
          <p:nvPr/>
        </p:nvSpPr>
        <p:spPr>
          <a:xfrm>
            <a:off x="669370" y="3138348"/>
            <a:ext cx="8437228" cy="1323439"/>
          </a:xfrm>
          <a:prstGeom prst="rect">
            <a:avLst/>
          </a:prstGeom>
          <a:noFill/>
        </p:spPr>
        <p:txBody>
          <a:bodyPr wrap="square">
            <a:spAutoFit/>
          </a:bodyPr>
          <a:lstStyle/>
          <a:p>
            <a:r>
              <a:rPr lang="pl-PL" sz="2000" dirty="0"/>
              <a:t>Ale jest trzecia strategia: napisanie własnego serwera WWW, w ten sposób są  wyeliminowani pośrednicy i następuje bezpośrednia obsługa żądania. Kod </a:t>
            </a:r>
            <a:r>
              <a:rPr lang="pl-PL" sz="2000" dirty="0" err="1"/>
              <a:t>javascript</a:t>
            </a:r>
            <a:r>
              <a:rPr lang="pl-PL" sz="2000" dirty="0"/>
              <a:t> wysyła żądanie, a serwer WWW musi tylko wywołać funkcję, aby odesłać wyniki. </a:t>
            </a:r>
          </a:p>
        </p:txBody>
      </p:sp>
    </p:spTree>
    <p:extLst>
      <p:ext uri="{BB962C8B-B14F-4D97-AF65-F5344CB8AC3E}">
        <p14:creationId xmlns:p14="http://schemas.microsoft.com/office/powerpoint/2010/main" val="396269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29457C-6986-4822-8513-26CC666FC135}"/>
              </a:ext>
            </a:extLst>
          </p:cNvPr>
          <p:cNvSpPr>
            <a:spLocks noGrp="1"/>
          </p:cNvSpPr>
          <p:nvPr>
            <p:ph type="title"/>
          </p:nvPr>
        </p:nvSpPr>
        <p:spPr/>
        <p:txBody>
          <a:bodyPr/>
          <a:lstStyle/>
          <a:p>
            <a:r>
              <a:rPr lang="pl-PL" dirty="0"/>
              <a:t>Zalety i wady użycia C++</a:t>
            </a:r>
          </a:p>
        </p:txBody>
      </p:sp>
      <p:sp>
        <p:nvSpPr>
          <p:cNvPr id="3" name="Symbol zastępczy daty 2">
            <a:extLst>
              <a:ext uri="{FF2B5EF4-FFF2-40B4-BE49-F238E27FC236}">
                <a16:creationId xmlns:a16="http://schemas.microsoft.com/office/drawing/2014/main" id="{F06301F4-5E9A-4638-A43E-DB504A0A48F6}"/>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7CA216D6-24E3-4391-B014-7B489AC38DA6}"/>
              </a:ext>
            </a:extLst>
          </p:cNvPr>
          <p:cNvSpPr txBox="1"/>
          <p:nvPr/>
        </p:nvSpPr>
        <p:spPr>
          <a:xfrm>
            <a:off x="1461780" y="2134322"/>
            <a:ext cx="7849999" cy="1754326"/>
          </a:xfrm>
          <a:prstGeom prst="rect">
            <a:avLst/>
          </a:prstGeom>
          <a:noFill/>
        </p:spPr>
        <p:txBody>
          <a:bodyPr wrap="square">
            <a:spAutoFit/>
          </a:bodyPr>
          <a:lstStyle/>
          <a:p>
            <a:r>
              <a:rPr lang="pl-PL" b="1" dirty="0"/>
              <a:t>Zalety</a:t>
            </a:r>
            <a:r>
              <a:rPr lang="pl-PL" dirty="0"/>
              <a:t>:</a:t>
            </a:r>
          </a:p>
          <a:p>
            <a:endParaRPr lang="pl-PL" dirty="0"/>
          </a:p>
          <a:p>
            <a:r>
              <a:rPr lang="pl-PL" dirty="0"/>
              <a:t>     Mniejsze koszty sprzętu</a:t>
            </a:r>
          </a:p>
          <a:p>
            <a:r>
              <a:rPr lang="pl-PL" dirty="0"/>
              <a:t>     Łatwo dostępne biblioteki do zadań internetowych</a:t>
            </a:r>
          </a:p>
          <a:p>
            <a:r>
              <a:rPr lang="pl-PL" dirty="0"/>
              <a:t>     Wysoka wydajność</a:t>
            </a:r>
          </a:p>
          <a:p>
            <a:r>
              <a:rPr lang="pl-PL" dirty="0"/>
              <a:t>     Ekstremalna elastyczność we wdrażaniu </a:t>
            </a:r>
          </a:p>
        </p:txBody>
      </p:sp>
      <p:sp>
        <p:nvSpPr>
          <p:cNvPr id="6" name="pole tekstowe 5">
            <a:extLst>
              <a:ext uri="{FF2B5EF4-FFF2-40B4-BE49-F238E27FC236}">
                <a16:creationId xmlns:a16="http://schemas.microsoft.com/office/drawing/2014/main" id="{0DC01079-852E-4485-9D03-68033C368A60}"/>
              </a:ext>
            </a:extLst>
          </p:cNvPr>
          <p:cNvSpPr txBox="1"/>
          <p:nvPr/>
        </p:nvSpPr>
        <p:spPr>
          <a:xfrm>
            <a:off x="1377890" y="4280714"/>
            <a:ext cx="7849999" cy="1754326"/>
          </a:xfrm>
          <a:prstGeom prst="rect">
            <a:avLst/>
          </a:prstGeom>
          <a:noFill/>
        </p:spPr>
        <p:txBody>
          <a:bodyPr wrap="square">
            <a:spAutoFit/>
          </a:bodyPr>
          <a:lstStyle/>
          <a:p>
            <a:r>
              <a:rPr lang="pl-PL" b="1" dirty="0"/>
              <a:t>Wady</a:t>
            </a:r>
            <a:r>
              <a:rPr lang="pl-PL" dirty="0"/>
              <a:t>:</a:t>
            </a:r>
          </a:p>
          <a:p>
            <a:endParaRPr lang="pl-PL" dirty="0"/>
          </a:p>
          <a:p>
            <a:r>
              <a:rPr lang="pl-PL" dirty="0"/>
              <a:t>     Skomplikowane konstrukcje językowe</a:t>
            </a:r>
          </a:p>
          <a:p>
            <a:r>
              <a:rPr lang="pl-PL" dirty="0"/>
              <a:t>     Problemy z dostępem do baz danych</a:t>
            </a:r>
          </a:p>
          <a:p>
            <a:r>
              <a:rPr lang="pl-PL" dirty="0"/>
              <a:t>     Nie wszystkie poszukiwane rozwiązania znajdziemy darmowo.</a:t>
            </a:r>
          </a:p>
          <a:p>
            <a:r>
              <a:rPr lang="pl-PL" dirty="0"/>
              <a:t>     </a:t>
            </a:r>
          </a:p>
        </p:txBody>
      </p:sp>
    </p:spTree>
    <p:extLst>
      <p:ext uri="{BB962C8B-B14F-4D97-AF65-F5344CB8AC3E}">
        <p14:creationId xmlns:p14="http://schemas.microsoft.com/office/powerpoint/2010/main" val="2013092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AF523C09-EBAA-4E8B-8E40-DC68BF00A7EC}"/>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6B247001-19D2-4E7E-8C73-C35838B2B1D0}"/>
              </a:ext>
            </a:extLst>
          </p:cNvPr>
          <p:cNvSpPr txBox="1"/>
          <p:nvPr/>
        </p:nvSpPr>
        <p:spPr>
          <a:xfrm>
            <a:off x="1223953" y="843677"/>
            <a:ext cx="8925886" cy="2246769"/>
          </a:xfrm>
          <a:prstGeom prst="rect">
            <a:avLst/>
          </a:prstGeom>
          <a:noFill/>
        </p:spPr>
        <p:txBody>
          <a:bodyPr wrap="square">
            <a:spAutoFit/>
          </a:bodyPr>
          <a:lstStyle/>
          <a:p>
            <a:r>
              <a:rPr lang="pl-PL" sz="2000" dirty="0"/>
              <a:t>Często kupowane jest nowe oprogramowanie pośredniczące „magistrali komunikatów”, aby sprostać temu wyzwaniu. Produkty magistrali komunikatów zapewniają interfejs API języka C ++ i mogą wymagać znaczących zmian w istniejącej aplikacji. Oprogramowanie pośredniczące wykorzystuje następnie kosztowne „mosty” do komunikacji z resztą przedsiębiorstwa, zapewniając w ten sposób dostęp do aplikacji C ++. </a:t>
            </a:r>
          </a:p>
        </p:txBody>
      </p:sp>
      <p:sp>
        <p:nvSpPr>
          <p:cNvPr id="7" name="pole tekstowe 6">
            <a:extLst>
              <a:ext uri="{FF2B5EF4-FFF2-40B4-BE49-F238E27FC236}">
                <a16:creationId xmlns:a16="http://schemas.microsoft.com/office/drawing/2014/main" id="{92C3C623-AE19-46A1-BA0D-E2978479AA76}"/>
              </a:ext>
            </a:extLst>
          </p:cNvPr>
          <p:cNvSpPr txBox="1"/>
          <p:nvPr/>
        </p:nvSpPr>
        <p:spPr>
          <a:xfrm>
            <a:off x="1159096" y="3685580"/>
            <a:ext cx="9055599" cy="2246769"/>
          </a:xfrm>
          <a:prstGeom prst="rect">
            <a:avLst/>
          </a:prstGeom>
          <a:noFill/>
        </p:spPr>
        <p:txBody>
          <a:bodyPr wrap="square">
            <a:spAutoFit/>
          </a:bodyPr>
          <a:lstStyle/>
          <a:p>
            <a:r>
              <a:rPr lang="pl-PL" sz="2000" dirty="0"/>
              <a:t>Użycie oprogramowania pośredniego tworzy ściśle powiązany system, wiążąc aplikację C ++ tylko z tą magistralą komunikatów i jej zdolność do zapewnienia zgodności z resztą przedsiębiorstwa. </a:t>
            </a:r>
          </a:p>
          <a:p>
            <a:r>
              <a:rPr lang="pl-PL" sz="2000" dirty="0"/>
              <a:t>Jest to nie tylko czasochłonne i podatne na błędy, ale także zmniejsza elastyczność w porównaniu z usługami sieciowymi, które po udostępnieniu z aplikacji C ++ można łatwo połączyć z resztą przedsiębiorstwa </a:t>
            </a:r>
          </a:p>
        </p:txBody>
      </p:sp>
    </p:spTree>
    <p:extLst>
      <p:ext uri="{BB962C8B-B14F-4D97-AF65-F5344CB8AC3E}">
        <p14:creationId xmlns:p14="http://schemas.microsoft.com/office/powerpoint/2010/main" val="248290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C467CA-83E6-4665-AF7B-90D1425A4B30}"/>
              </a:ext>
            </a:extLst>
          </p:cNvPr>
          <p:cNvSpPr>
            <a:spLocks noGrp="1"/>
          </p:cNvSpPr>
          <p:nvPr>
            <p:ph type="title"/>
          </p:nvPr>
        </p:nvSpPr>
        <p:spPr/>
        <p:txBody>
          <a:bodyPr/>
          <a:lstStyle/>
          <a:p>
            <a:r>
              <a:rPr lang="pl-PL" dirty="0"/>
              <a:t>Programowanie Serwisów za pomocą języka C++</a:t>
            </a:r>
          </a:p>
        </p:txBody>
      </p:sp>
      <p:sp>
        <p:nvSpPr>
          <p:cNvPr id="3" name="Symbol zastępczy daty 2">
            <a:extLst>
              <a:ext uri="{FF2B5EF4-FFF2-40B4-BE49-F238E27FC236}">
                <a16:creationId xmlns:a16="http://schemas.microsoft.com/office/drawing/2014/main" id="{4D520B9E-6099-4ABE-B850-6F0A0290B6AB}"/>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7" name="pole tekstowe 6">
            <a:extLst>
              <a:ext uri="{FF2B5EF4-FFF2-40B4-BE49-F238E27FC236}">
                <a16:creationId xmlns:a16="http://schemas.microsoft.com/office/drawing/2014/main" id="{B3521A64-74EE-4FA9-8BED-499286F800D6}"/>
              </a:ext>
            </a:extLst>
          </p:cNvPr>
          <p:cNvSpPr txBox="1"/>
          <p:nvPr/>
        </p:nvSpPr>
        <p:spPr>
          <a:xfrm>
            <a:off x="1066800" y="2196347"/>
            <a:ext cx="10469460" cy="3785652"/>
          </a:xfrm>
          <a:prstGeom prst="rect">
            <a:avLst/>
          </a:prstGeom>
          <a:noFill/>
        </p:spPr>
        <p:txBody>
          <a:bodyPr wrap="square">
            <a:spAutoFit/>
          </a:bodyPr>
          <a:lstStyle/>
          <a:p>
            <a:r>
              <a:rPr lang="pl-PL" sz="2000" dirty="0"/>
              <a:t>Korzystanie z lekkiej struktury, takiej jak </a:t>
            </a:r>
            <a:r>
              <a:rPr lang="pl-PL" sz="2000" dirty="0" err="1"/>
              <a:t>HydraExpress</a:t>
            </a:r>
            <a:r>
              <a:rPr lang="pl-PL" sz="2000" dirty="0"/>
              <a:t>, stanowi alternatywę dla ciężkiego oprogramowania pośredniego, takiego jak CORBA. Zapewniając intuicyjną i wydajną strukturę opartą na standardach, takich jak HTTP, SOAP, WSDL i XML, obniża się koszty rozwoju i umożliwia szybkie modyfikowanie aplikacji w miarę zmian potrzeb biznesowych. Programiści mogą szybko przekształcić monolityczną aplikację w C ++ Web Services, które mogą natywnie współdziałać ze wszystkimi innymi częściami infrastruktury technologicznej. Technologia generowania kodu zapewnia dostosowany, specyficzny dla usługi interfejs programistyczny zbudowany na solidnej strukturze do komunikacji z innymi procesami. Interfejs wysokiego poziomu wygenerowany przez </a:t>
            </a:r>
            <a:r>
              <a:rPr lang="pl-PL" sz="2000" dirty="0" err="1"/>
              <a:t>HydraExpress</a:t>
            </a:r>
            <a:r>
              <a:rPr lang="pl-PL" sz="2000" dirty="0"/>
              <a:t> współdziała z podstawową strukturą, która z kolei obsługuje szczegóły różnych standardów sieciowych, XML i usług sieciowych. </a:t>
            </a:r>
          </a:p>
        </p:txBody>
      </p:sp>
    </p:spTree>
    <p:extLst>
      <p:ext uri="{BB962C8B-B14F-4D97-AF65-F5344CB8AC3E}">
        <p14:creationId xmlns:p14="http://schemas.microsoft.com/office/powerpoint/2010/main" val="200908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0C2D92A5-D889-4C79-8D74-DBAF894C3B29}"/>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280D46B1-AE0F-4EBC-A7AE-0952BF1035AD}"/>
              </a:ext>
            </a:extLst>
          </p:cNvPr>
          <p:cNvSpPr txBox="1"/>
          <p:nvPr/>
        </p:nvSpPr>
        <p:spPr>
          <a:xfrm>
            <a:off x="1199626" y="1021402"/>
            <a:ext cx="10041622" cy="4524315"/>
          </a:xfrm>
          <a:prstGeom prst="rect">
            <a:avLst/>
          </a:prstGeom>
          <a:noFill/>
        </p:spPr>
        <p:txBody>
          <a:bodyPr wrap="square">
            <a:spAutoFit/>
          </a:bodyPr>
          <a:lstStyle/>
          <a:p>
            <a:r>
              <a:rPr lang="pl-PL" dirty="0"/>
              <a:t>Takie podejście oddziela kod logiki biznesowej od podstawowej struktury komunikacyjnej, zapewniając długoterminową elastyczność i kompatybilność. Produkty do wytwarzania usług internetowych, takie jak </a:t>
            </a:r>
            <a:r>
              <a:rPr lang="pl-PL" dirty="0" err="1"/>
              <a:t>HydraExpress</a:t>
            </a:r>
            <a:r>
              <a:rPr lang="pl-PL" dirty="0"/>
              <a:t>, wspierają podejście SOA, ułatwiając tworzenie usług internetowych zarówno na podstawie nowych, jak i istniejących procesów biznesowych. </a:t>
            </a:r>
          </a:p>
          <a:p>
            <a:r>
              <a:rPr lang="pl-PL" dirty="0"/>
              <a:t>Po ujawnieniu za pośrednictwem usługi sieci Web procesy te mogą wchodzić w interakcje z innymi usługami sieciowymi w dowolnym miejscu w sieci, niezależnie od technologii, na której się opierają. </a:t>
            </a:r>
          </a:p>
          <a:p>
            <a:r>
              <a:rPr lang="pl-PL" dirty="0"/>
              <a:t>Formaty wiadomości w </a:t>
            </a:r>
            <a:r>
              <a:rPr lang="pl-PL" dirty="0" err="1"/>
              <a:t>HydraExpress</a:t>
            </a:r>
            <a:r>
              <a:rPr lang="pl-PL" dirty="0"/>
              <a:t> są oparte na protokole SOAP, powszechnie akceptowanym, łatwym w użyciu mechanizmie przesyłanie wiadomości przez sieć. </a:t>
            </a:r>
          </a:p>
          <a:p>
            <a:r>
              <a:rPr lang="pl-PL" dirty="0"/>
              <a:t>Jak pokazano poniżej, aby używać </a:t>
            </a:r>
            <a:r>
              <a:rPr lang="pl-PL" dirty="0" err="1"/>
              <a:t>HydraExpress</a:t>
            </a:r>
            <a:r>
              <a:rPr lang="pl-PL" dirty="0"/>
              <a:t>, programiści dostarczają standardowy plik Web Services </a:t>
            </a:r>
            <a:r>
              <a:rPr lang="pl-PL" dirty="0" err="1"/>
              <a:t>Description</a:t>
            </a:r>
            <a:r>
              <a:rPr lang="pl-PL" dirty="0"/>
              <a:t> Language (WSDL). </a:t>
            </a:r>
            <a:r>
              <a:rPr lang="pl-PL" dirty="0" err="1"/>
              <a:t>HydraExpress</a:t>
            </a:r>
            <a:r>
              <a:rPr lang="pl-PL" dirty="0"/>
              <a:t> automatycznie generuje usługę szkieletową, która obsługuje szczegóły protokołów, standardów i sieci w celu zapewnienia interoperacyjności. Następnie programiści wykorzystują nową lub istniejącą logikę biznesową C ++, aby stworzyć gotową do wdrożenia usługę, której można używać w wielu typach aplikacji SOA </a:t>
            </a:r>
          </a:p>
        </p:txBody>
      </p:sp>
    </p:spTree>
    <p:extLst>
      <p:ext uri="{BB962C8B-B14F-4D97-AF65-F5344CB8AC3E}">
        <p14:creationId xmlns:p14="http://schemas.microsoft.com/office/powerpoint/2010/main" val="253787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EB080A-7F3E-47E0-87EB-098D11522C89}"/>
              </a:ext>
            </a:extLst>
          </p:cNvPr>
          <p:cNvSpPr>
            <a:spLocks noGrp="1"/>
          </p:cNvSpPr>
          <p:nvPr>
            <p:ph type="title"/>
          </p:nvPr>
        </p:nvSpPr>
        <p:spPr/>
        <p:txBody>
          <a:bodyPr/>
          <a:lstStyle/>
          <a:p>
            <a:r>
              <a:rPr lang="pl-PL" dirty="0"/>
              <a:t>Hydra</a:t>
            </a:r>
          </a:p>
        </p:txBody>
      </p:sp>
      <p:sp>
        <p:nvSpPr>
          <p:cNvPr id="3" name="Symbol zastępczy daty 2">
            <a:extLst>
              <a:ext uri="{FF2B5EF4-FFF2-40B4-BE49-F238E27FC236}">
                <a16:creationId xmlns:a16="http://schemas.microsoft.com/office/drawing/2014/main" id="{ECFB2E62-8023-4B28-811C-2831884F23E2}"/>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pic>
        <p:nvPicPr>
          <p:cNvPr id="7" name="Obraz 6">
            <a:extLst>
              <a:ext uri="{FF2B5EF4-FFF2-40B4-BE49-F238E27FC236}">
                <a16:creationId xmlns:a16="http://schemas.microsoft.com/office/drawing/2014/main" id="{B44F7AFD-2488-4B99-BF8F-86BA77D04E88}"/>
              </a:ext>
            </a:extLst>
          </p:cNvPr>
          <p:cNvPicPr>
            <a:picLocks noChangeAspect="1"/>
          </p:cNvPicPr>
          <p:nvPr/>
        </p:nvPicPr>
        <p:blipFill rotWithShape="1">
          <a:blip r:embed="rId2"/>
          <a:srcRect l="27294" t="38616" r="29098" b="20274"/>
          <a:stretch/>
        </p:blipFill>
        <p:spPr>
          <a:xfrm>
            <a:off x="2045617" y="1661524"/>
            <a:ext cx="7748833" cy="3956852"/>
          </a:xfrm>
          <a:prstGeom prst="rect">
            <a:avLst/>
          </a:prstGeom>
        </p:spPr>
      </p:pic>
    </p:spTree>
    <p:extLst>
      <p:ext uri="{BB962C8B-B14F-4D97-AF65-F5344CB8AC3E}">
        <p14:creationId xmlns:p14="http://schemas.microsoft.com/office/powerpoint/2010/main" val="474895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D0045F-5525-4C27-9D10-353B52D6F4DF}"/>
              </a:ext>
            </a:extLst>
          </p:cNvPr>
          <p:cNvSpPr>
            <a:spLocks noGrp="1"/>
          </p:cNvSpPr>
          <p:nvPr>
            <p:ph type="title"/>
          </p:nvPr>
        </p:nvSpPr>
        <p:spPr>
          <a:xfrm>
            <a:off x="991299" y="457200"/>
            <a:ext cx="10058400" cy="1371600"/>
          </a:xfrm>
        </p:spPr>
        <p:txBody>
          <a:bodyPr/>
          <a:lstStyle/>
          <a:p>
            <a:r>
              <a:rPr lang="pl-PL" dirty="0"/>
              <a:t>Przyspieszenie programowania usług internetowych w języku C ++ </a:t>
            </a:r>
          </a:p>
        </p:txBody>
      </p:sp>
      <p:sp>
        <p:nvSpPr>
          <p:cNvPr id="3" name="Symbol zastępczy daty 2">
            <a:extLst>
              <a:ext uri="{FF2B5EF4-FFF2-40B4-BE49-F238E27FC236}">
                <a16:creationId xmlns:a16="http://schemas.microsoft.com/office/drawing/2014/main" id="{2DAC5F5A-3AA2-45E1-BCC6-26EB29C4DDB0}"/>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BC48D34D-2515-4655-B73B-B5E7DADE84EF}"/>
              </a:ext>
            </a:extLst>
          </p:cNvPr>
          <p:cNvSpPr txBox="1"/>
          <p:nvPr/>
        </p:nvSpPr>
        <p:spPr>
          <a:xfrm>
            <a:off x="864065" y="1828800"/>
            <a:ext cx="10813409" cy="4247317"/>
          </a:xfrm>
          <a:prstGeom prst="rect">
            <a:avLst/>
          </a:prstGeom>
          <a:noFill/>
        </p:spPr>
        <p:txBody>
          <a:bodyPr wrap="square">
            <a:spAutoFit/>
          </a:bodyPr>
          <a:lstStyle/>
          <a:p>
            <a:r>
              <a:rPr lang="pl-PL" dirty="0"/>
              <a:t>Używanie </a:t>
            </a:r>
            <a:r>
              <a:rPr lang="pl-PL" dirty="0" err="1"/>
              <a:t>frameworka</a:t>
            </a:r>
            <a:r>
              <a:rPr lang="pl-PL" dirty="0"/>
              <a:t> do tworzenia usług sieci Web w języku C ++ ma kilka zalet. Należą do nich: </a:t>
            </a:r>
          </a:p>
          <a:p>
            <a:pPr marL="285750" indent="-285750">
              <a:buFont typeface="Arial" panose="020B0604020202020204" pitchFamily="34" charset="0"/>
              <a:buChar char="•"/>
            </a:pPr>
            <a:r>
              <a:rPr lang="pl-PL" b="1" dirty="0"/>
              <a:t>Jakość aplikacji. </a:t>
            </a:r>
            <a:r>
              <a:rPr lang="pl-PL" dirty="0"/>
              <a:t>Niezawodna technologia dobrze ugruntowanej platformy, takiej jak </a:t>
            </a:r>
            <a:r>
              <a:rPr lang="pl-PL" dirty="0" err="1"/>
              <a:t>HydraExpress</a:t>
            </a:r>
            <a:r>
              <a:rPr lang="pl-PL" dirty="0"/>
              <a:t>, zapewnia sprawdzoną skalowalność i wydajność, pozwalając skupić się na logice biznesowej, a nie na infrastrukturze aplikacji zorientowanej na usługi. </a:t>
            </a:r>
          </a:p>
          <a:p>
            <a:pPr marL="285750" indent="-285750">
              <a:buFont typeface="Arial" panose="020B0604020202020204" pitchFamily="34" charset="0"/>
              <a:buChar char="•"/>
            </a:pPr>
            <a:r>
              <a:rPr lang="pl-PL" b="1" dirty="0"/>
              <a:t>Ewolucja wydajności: </a:t>
            </a:r>
            <a:r>
              <a:rPr lang="pl-PL" dirty="0"/>
              <a:t>Modułowa konstrukcja </a:t>
            </a:r>
            <a:r>
              <a:rPr lang="pl-PL" dirty="0" err="1"/>
              <a:t>HydraExpress</a:t>
            </a:r>
            <a:r>
              <a:rPr lang="pl-PL" dirty="0"/>
              <a:t> umożliwia szybkie dostosowywanie aplikacji do zmieniających się potrzeb biznesowych, umożliwiając modyfikację tylko tych obszarów, które wymagają dostosowania. </a:t>
            </a:r>
          </a:p>
          <a:p>
            <a:pPr marL="285750" indent="-285750">
              <a:buFont typeface="Arial" panose="020B0604020202020204" pitchFamily="34" charset="0"/>
              <a:buChar char="•"/>
            </a:pPr>
            <a:r>
              <a:rPr lang="pl-PL" b="1" dirty="0"/>
              <a:t>Krótszy czas </a:t>
            </a:r>
            <a:r>
              <a:rPr lang="pl-PL" dirty="0"/>
              <a:t>wprowadzenia produktu na rynek. </a:t>
            </a:r>
            <a:r>
              <a:rPr lang="pl-PL" dirty="0" err="1"/>
              <a:t>HydraExpress</a:t>
            </a:r>
            <a:r>
              <a:rPr lang="pl-PL" dirty="0"/>
              <a:t> zwiększa produktywność programistów, dzięki czemu można dostarczać efektywne aplikacje zorientowane na usługi zgodnie z harmonogramem i budżetem. </a:t>
            </a:r>
          </a:p>
          <a:p>
            <a:pPr marL="285750" indent="-285750">
              <a:buFont typeface="Arial" panose="020B0604020202020204" pitchFamily="34" charset="0"/>
              <a:buChar char="•"/>
            </a:pPr>
            <a:r>
              <a:rPr lang="pl-PL" b="1" dirty="0"/>
              <a:t>Oszczędność kosztów. </a:t>
            </a:r>
            <a:r>
              <a:rPr lang="pl-PL" dirty="0"/>
              <a:t>Dzięki </a:t>
            </a:r>
            <a:r>
              <a:rPr lang="pl-PL" dirty="0" err="1"/>
              <a:t>HydraExpress</a:t>
            </a:r>
            <a:r>
              <a:rPr lang="pl-PL" dirty="0"/>
              <a:t> możesz osiągnąć elastyczność aplikacji zorientowanych na usługi, jednocześnie wykorzystując istniejące inwestycje tam, gdzie ma to sens, drastycznie zmniejszając potrzebę przepisywania, testowania i optymalizacji sprawdzonej logiki aplikacji </a:t>
            </a:r>
          </a:p>
        </p:txBody>
      </p:sp>
    </p:spTree>
    <p:extLst>
      <p:ext uri="{BB962C8B-B14F-4D97-AF65-F5344CB8AC3E}">
        <p14:creationId xmlns:p14="http://schemas.microsoft.com/office/powerpoint/2010/main" val="27809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781BE1-26F4-4057-8454-1B391FA81622}"/>
              </a:ext>
            </a:extLst>
          </p:cNvPr>
          <p:cNvSpPr>
            <a:spLocks noGrp="1"/>
          </p:cNvSpPr>
          <p:nvPr>
            <p:ph type="title"/>
          </p:nvPr>
        </p:nvSpPr>
        <p:spPr/>
        <p:txBody>
          <a:bodyPr/>
          <a:lstStyle/>
          <a:p>
            <a:r>
              <a:rPr lang="pl-PL" dirty="0"/>
              <a:t>Zastosowanie</a:t>
            </a:r>
          </a:p>
        </p:txBody>
      </p:sp>
      <p:sp>
        <p:nvSpPr>
          <p:cNvPr id="3" name="Symbol zastępczy daty 2">
            <a:extLst>
              <a:ext uri="{FF2B5EF4-FFF2-40B4-BE49-F238E27FC236}">
                <a16:creationId xmlns:a16="http://schemas.microsoft.com/office/drawing/2014/main" id="{207EEF5C-6B9F-4155-8D53-EEFC81DD6616}"/>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55CA48F8-6141-4698-93C8-79E36DCB1D2F}"/>
              </a:ext>
            </a:extLst>
          </p:cNvPr>
          <p:cNvSpPr txBox="1"/>
          <p:nvPr/>
        </p:nvSpPr>
        <p:spPr>
          <a:xfrm>
            <a:off x="1066800" y="2249388"/>
            <a:ext cx="9771776" cy="3785652"/>
          </a:xfrm>
          <a:prstGeom prst="rect">
            <a:avLst/>
          </a:prstGeom>
          <a:noFill/>
        </p:spPr>
        <p:txBody>
          <a:bodyPr wrap="square">
            <a:spAutoFit/>
          </a:bodyPr>
          <a:lstStyle/>
          <a:p>
            <a:r>
              <a:rPr lang="pl-PL" sz="2000" dirty="0"/>
              <a:t>Ten rodzaj usług okazał się skuteczny w sieciach korporacyjnych, za pomocą których przedsiębiorstwa lub instytucje, budowały systemy wymiany danych między swoimi oddziałami, jak również do celów łączności z partnerami i klientami. W takich mniejszych, dobrze kontrolowanych środowiskach, łatwiej jest uzyskać zgodność danych przesyłanych między poszczególnymi komponentami usług a otwartość standardów ułatwia tworzenie rozwiązań klienckich, niezależnie od platformy. Wykorzystanie usług sieciowych pozwala komponentom programowym współdziałać ze sobą przez Internet, niezależnie od swojej lokalizacji i szczegółów implementacji. Dzięki temu będą w stanie zastąpić starsze rozwiązania, opracowane dla sieci prywatnych, jak CORBA czy DCOM, zaś dzięki stosunkowo prostej konstrukcji, mogą uzyskać znacznie większą popularność. </a:t>
            </a:r>
          </a:p>
        </p:txBody>
      </p:sp>
    </p:spTree>
    <p:extLst>
      <p:ext uri="{BB962C8B-B14F-4D97-AF65-F5344CB8AC3E}">
        <p14:creationId xmlns:p14="http://schemas.microsoft.com/office/powerpoint/2010/main" val="58368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BFB4CA-6608-4AD5-B1AA-6FA0731658B8}"/>
              </a:ext>
            </a:extLst>
          </p:cNvPr>
          <p:cNvSpPr>
            <a:spLocks noGrp="1"/>
          </p:cNvSpPr>
          <p:nvPr>
            <p:ph type="title"/>
          </p:nvPr>
        </p:nvSpPr>
        <p:spPr/>
        <p:txBody>
          <a:bodyPr/>
          <a:lstStyle/>
          <a:p>
            <a:r>
              <a:rPr lang="pl-PL" dirty="0" err="1"/>
              <a:t>CPython</a:t>
            </a:r>
            <a:endParaRPr lang="pl-PL" dirty="0"/>
          </a:p>
        </p:txBody>
      </p:sp>
      <p:sp>
        <p:nvSpPr>
          <p:cNvPr id="3" name="Symbol zastępczy daty 2">
            <a:extLst>
              <a:ext uri="{FF2B5EF4-FFF2-40B4-BE49-F238E27FC236}">
                <a16:creationId xmlns:a16="http://schemas.microsoft.com/office/drawing/2014/main" id="{08947C74-1AF7-4254-A05B-6B29A38E138A}"/>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F241D2C4-2A81-403D-B8F9-DCE479FE86F1}"/>
              </a:ext>
            </a:extLst>
          </p:cNvPr>
          <p:cNvSpPr txBox="1"/>
          <p:nvPr/>
        </p:nvSpPr>
        <p:spPr>
          <a:xfrm>
            <a:off x="1679894" y="1808625"/>
            <a:ext cx="9175459" cy="1754326"/>
          </a:xfrm>
          <a:prstGeom prst="rect">
            <a:avLst/>
          </a:prstGeom>
          <a:noFill/>
        </p:spPr>
        <p:txBody>
          <a:bodyPr wrap="square">
            <a:spAutoFit/>
          </a:bodyPr>
          <a:lstStyle/>
          <a:p>
            <a:r>
              <a:rPr lang="pl-PL" dirty="0"/>
              <a:t>Kiedy wpisujesz </a:t>
            </a:r>
            <a:r>
              <a:rPr lang="pl-PL" dirty="0" err="1"/>
              <a:t>python</a:t>
            </a:r>
            <a:r>
              <a:rPr lang="pl-PL" dirty="0"/>
              <a:t> na konsoli lub instalujesz dystrybucję </a:t>
            </a:r>
            <a:r>
              <a:rPr lang="pl-PL" dirty="0" err="1"/>
              <a:t>Pythona</a:t>
            </a:r>
            <a:r>
              <a:rPr lang="pl-PL" dirty="0"/>
              <a:t> z python.org, używasz </a:t>
            </a:r>
            <a:r>
              <a:rPr lang="pl-PL" dirty="0" err="1"/>
              <a:t>CPythona</a:t>
            </a:r>
            <a:r>
              <a:rPr lang="pl-PL" dirty="0"/>
              <a:t>. </a:t>
            </a:r>
          </a:p>
          <a:p>
            <a:r>
              <a:rPr lang="pl-PL" dirty="0" err="1"/>
              <a:t>CPython</a:t>
            </a:r>
            <a:r>
              <a:rPr lang="pl-PL" dirty="0"/>
              <a:t> jest jednym z wielu środowisk wykonawczych </a:t>
            </a:r>
            <a:r>
              <a:rPr lang="pl-PL" dirty="0" err="1"/>
              <a:t>Pythona</a:t>
            </a:r>
            <a:r>
              <a:rPr lang="pl-PL" dirty="0"/>
              <a:t>, utrzymywanym i pisanym przez różne zespoły programistów. </a:t>
            </a:r>
          </a:p>
          <a:p>
            <a:r>
              <a:rPr lang="pl-PL" dirty="0"/>
              <a:t>Inne środowiska uruchomieniowe, które być może słyszałeś, to </a:t>
            </a:r>
            <a:r>
              <a:rPr lang="pl-PL" dirty="0" err="1"/>
              <a:t>PyPy</a:t>
            </a:r>
            <a:r>
              <a:rPr lang="pl-PL" dirty="0"/>
              <a:t>, </a:t>
            </a:r>
            <a:r>
              <a:rPr lang="pl-PL" dirty="0" err="1"/>
              <a:t>Cython</a:t>
            </a:r>
            <a:r>
              <a:rPr lang="pl-PL" dirty="0"/>
              <a:t> i </a:t>
            </a:r>
            <a:r>
              <a:rPr lang="pl-PL" dirty="0" err="1"/>
              <a:t>Jython</a:t>
            </a:r>
            <a:r>
              <a:rPr lang="pl-PL" dirty="0"/>
              <a:t>.</a:t>
            </a:r>
          </a:p>
        </p:txBody>
      </p:sp>
    </p:spTree>
    <p:extLst>
      <p:ext uri="{BB962C8B-B14F-4D97-AF65-F5344CB8AC3E}">
        <p14:creationId xmlns:p14="http://schemas.microsoft.com/office/powerpoint/2010/main" val="209075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8DABD-E5DC-40DC-8CC9-6F1919258F2E}"/>
              </a:ext>
            </a:extLst>
          </p:cNvPr>
          <p:cNvSpPr>
            <a:spLocks noGrp="1"/>
          </p:cNvSpPr>
          <p:nvPr>
            <p:ph type="title"/>
          </p:nvPr>
        </p:nvSpPr>
        <p:spPr/>
        <p:txBody>
          <a:bodyPr/>
          <a:lstStyle/>
          <a:p>
            <a:r>
              <a:rPr lang="pl-PL" dirty="0"/>
              <a:t>Server aplikacji</a:t>
            </a:r>
          </a:p>
        </p:txBody>
      </p:sp>
      <p:sp>
        <p:nvSpPr>
          <p:cNvPr id="3" name="Symbol zastępczy daty 2">
            <a:extLst>
              <a:ext uri="{FF2B5EF4-FFF2-40B4-BE49-F238E27FC236}">
                <a16:creationId xmlns:a16="http://schemas.microsoft.com/office/drawing/2014/main" id="{19AAD829-CBAA-49FE-B03D-F5BBE1389569}"/>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ED8F1410-8EEE-4BB9-B75E-0D3BCECBD25E}"/>
              </a:ext>
            </a:extLst>
          </p:cNvPr>
          <p:cNvSpPr txBox="1"/>
          <p:nvPr/>
        </p:nvSpPr>
        <p:spPr>
          <a:xfrm>
            <a:off x="1066800" y="2264919"/>
            <a:ext cx="6094602" cy="369332"/>
          </a:xfrm>
          <a:prstGeom prst="rect">
            <a:avLst/>
          </a:prstGeom>
          <a:noFill/>
        </p:spPr>
        <p:txBody>
          <a:bodyPr wrap="square">
            <a:spAutoFit/>
          </a:bodyPr>
          <a:lstStyle/>
          <a:p>
            <a:r>
              <a:rPr lang="pl-PL" dirty="0"/>
              <a:t>Serwer aplikacji może odnosić się do: </a:t>
            </a:r>
          </a:p>
        </p:txBody>
      </p:sp>
      <p:sp>
        <p:nvSpPr>
          <p:cNvPr id="7" name="pole tekstowe 6">
            <a:extLst>
              <a:ext uri="{FF2B5EF4-FFF2-40B4-BE49-F238E27FC236}">
                <a16:creationId xmlns:a16="http://schemas.microsoft.com/office/drawing/2014/main" id="{0EA0DD79-E320-4E83-9EC9-C5296DD5F1CC}"/>
              </a:ext>
            </a:extLst>
          </p:cNvPr>
          <p:cNvSpPr txBox="1"/>
          <p:nvPr/>
        </p:nvSpPr>
        <p:spPr>
          <a:xfrm>
            <a:off x="1761687" y="2592414"/>
            <a:ext cx="9731230" cy="3693319"/>
          </a:xfrm>
          <a:prstGeom prst="rect">
            <a:avLst/>
          </a:prstGeom>
          <a:noFill/>
        </p:spPr>
        <p:txBody>
          <a:bodyPr wrap="square">
            <a:spAutoFit/>
          </a:bodyPr>
          <a:lstStyle/>
          <a:p>
            <a:pPr marL="285750" indent="-285750">
              <a:buFont typeface="Arial" panose="020B0604020202020204" pitchFamily="34" charset="0"/>
              <a:buChar char="•"/>
            </a:pPr>
            <a:r>
              <a:rPr lang="pl-PL" dirty="0"/>
              <a:t>serwer w sieci komputerowej, oferujący swoje programy, w szczególności aplikacje użytkowe, do wykorzystania przez użytkowników zdalnych;</a:t>
            </a:r>
          </a:p>
          <a:p>
            <a:pPr marL="285750" indent="-285750">
              <a:buFont typeface="Arial" panose="020B0604020202020204" pitchFamily="34" charset="0"/>
              <a:buChar char="•"/>
            </a:pPr>
            <a:r>
              <a:rPr lang="pl-PL" dirty="0"/>
              <a:t>program komputerowy działający na zdalnej maszynie obsługujący żądania kierowane do aplikacji, do której dostęp zapewnia. Użytkownik łączy się za pośrednictwem np. przeglądarki internetowej, kieruje żądanie do wybranej aplikacji, a całość operacji odbywa się po stronie komputera należącego do organizacji, która udostępnia daną aplikację;</a:t>
            </a:r>
          </a:p>
          <a:p>
            <a:pPr marL="285750" indent="-285750">
              <a:buFont typeface="Arial" panose="020B0604020202020204" pitchFamily="34" charset="0"/>
              <a:buChar char="•"/>
            </a:pPr>
            <a:r>
              <a:rPr lang="pl-PL" dirty="0"/>
              <a:t>zintegrowane środowisko programistyczne lub pakiet programów wspierający programistę przy tworzeniu aplikacji użytkowych. Umożliwia oddzielenie logiki biznesowej od usług dostarczanych przez producenta platformy (bezpieczeństwo, zarządzanie transakcjami, skalowalność, czy też dostęp do baz danych). Do serwerów aplikacji należą m.in.: </a:t>
            </a:r>
            <a:r>
              <a:rPr lang="pl-PL" dirty="0" err="1"/>
              <a:t>JBoss</a:t>
            </a:r>
            <a:r>
              <a:rPr lang="pl-PL" dirty="0"/>
              <a:t>, Oracle </a:t>
            </a:r>
            <a:r>
              <a:rPr lang="pl-PL" dirty="0" err="1"/>
              <a:t>WebLogic</a:t>
            </a:r>
            <a:r>
              <a:rPr lang="pl-PL" dirty="0"/>
              <a:t>, IBM </a:t>
            </a:r>
            <a:r>
              <a:rPr lang="pl-PL" dirty="0" err="1"/>
              <a:t>WebSphere</a:t>
            </a:r>
            <a:r>
              <a:rPr lang="pl-PL" dirty="0"/>
              <a:t>, </a:t>
            </a:r>
            <a:r>
              <a:rPr lang="pl-PL" dirty="0" err="1"/>
              <a:t>JLupin</a:t>
            </a:r>
            <a:r>
              <a:rPr lang="pl-PL" dirty="0"/>
              <a:t> </a:t>
            </a:r>
            <a:r>
              <a:rPr lang="pl-PL" dirty="0" err="1"/>
              <a:t>Next</a:t>
            </a:r>
            <a:r>
              <a:rPr lang="pl-PL" dirty="0"/>
              <a:t> Server oraz platforma .NET Microsoftu.</a:t>
            </a:r>
          </a:p>
        </p:txBody>
      </p:sp>
    </p:spTree>
    <p:extLst>
      <p:ext uri="{BB962C8B-B14F-4D97-AF65-F5344CB8AC3E}">
        <p14:creationId xmlns:p14="http://schemas.microsoft.com/office/powerpoint/2010/main" val="196058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3C603AE2-60CA-46D7-A8DA-6F3FF9444D85}"/>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A4568D82-4B82-437B-9178-0959976BC3AE}"/>
              </a:ext>
            </a:extLst>
          </p:cNvPr>
          <p:cNvSpPr txBox="1"/>
          <p:nvPr/>
        </p:nvSpPr>
        <p:spPr>
          <a:xfrm>
            <a:off x="931178" y="1445938"/>
            <a:ext cx="8210725" cy="3693319"/>
          </a:xfrm>
          <a:prstGeom prst="rect">
            <a:avLst/>
          </a:prstGeom>
          <a:noFill/>
        </p:spPr>
        <p:txBody>
          <a:bodyPr wrap="square">
            <a:spAutoFit/>
          </a:bodyPr>
          <a:lstStyle/>
          <a:p>
            <a:r>
              <a:rPr lang="pl-PL" dirty="0"/>
              <a:t>Czego programista może się spodziewać po dystrybucji </a:t>
            </a:r>
            <a:r>
              <a:rPr lang="pl-PL" dirty="0" err="1"/>
              <a:t>Pythona</a:t>
            </a:r>
            <a:r>
              <a:rPr lang="pl-PL" dirty="0"/>
              <a:t> na swoim komputerze:</a:t>
            </a:r>
          </a:p>
          <a:p>
            <a:endParaRPr lang="pl-PL" dirty="0"/>
          </a:p>
          <a:p>
            <a:pPr marL="285750" indent="-285750">
              <a:buFont typeface="Arial" panose="020B0604020202020204" pitchFamily="34" charset="0"/>
              <a:buChar char="•"/>
            </a:pPr>
            <a:r>
              <a:rPr lang="pl-PL" dirty="0"/>
              <a:t>Gdy wpiszesz </a:t>
            </a:r>
            <a:r>
              <a:rPr lang="pl-PL" dirty="0" err="1"/>
              <a:t>python</a:t>
            </a:r>
            <a:r>
              <a:rPr lang="pl-PL" dirty="0"/>
              <a:t> bez pliku lub modułu, wyświetli się interaktywna zachęta.</a:t>
            </a:r>
          </a:p>
          <a:p>
            <a:pPr marL="285750" indent="-285750">
              <a:buFont typeface="Arial" panose="020B0604020202020204" pitchFamily="34" charset="0"/>
              <a:buChar char="•"/>
            </a:pPr>
            <a:r>
              <a:rPr lang="pl-PL" dirty="0"/>
              <a:t>Możesz importować wbudowane moduły z biblioteki standardowej, takiej jak </a:t>
            </a:r>
            <a:r>
              <a:rPr lang="pl-PL" dirty="0" err="1"/>
              <a:t>json</a:t>
            </a:r>
            <a:r>
              <a:rPr lang="pl-PL" dirty="0"/>
              <a:t>.</a:t>
            </a:r>
          </a:p>
          <a:p>
            <a:pPr marL="285750" indent="-285750">
              <a:buFont typeface="Arial" panose="020B0604020202020204" pitchFamily="34" charset="0"/>
              <a:buChar char="•"/>
            </a:pPr>
            <a:r>
              <a:rPr lang="pl-PL" dirty="0"/>
              <a:t>Możesz instalować pakiety z Internetu za pomocą pip.</a:t>
            </a:r>
          </a:p>
          <a:p>
            <a:pPr marL="285750" indent="-285750">
              <a:buFont typeface="Arial" panose="020B0604020202020204" pitchFamily="34" charset="0"/>
              <a:buChar char="•"/>
            </a:pPr>
            <a:r>
              <a:rPr lang="pl-PL" dirty="0"/>
              <a:t>Możesz testować swoje aplikacje, korzystając z wbudowanej biblioteki </a:t>
            </a:r>
            <a:r>
              <a:rPr lang="pl-PL" dirty="0" err="1"/>
              <a:t>unittest</a:t>
            </a:r>
            <a:r>
              <a:rPr lang="pl-PL" dirty="0"/>
              <a:t>.</a:t>
            </a:r>
          </a:p>
          <a:p>
            <a:endParaRPr lang="pl-PL" dirty="0"/>
          </a:p>
          <a:p>
            <a:r>
              <a:rPr lang="pl-PL" dirty="0"/>
              <a:t>To wszystko jest częścią dystrybucji </a:t>
            </a:r>
            <a:r>
              <a:rPr lang="pl-PL" dirty="0" err="1"/>
              <a:t>CPythona</a:t>
            </a:r>
            <a:r>
              <a:rPr lang="pl-PL" dirty="0"/>
              <a:t>. </a:t>
            </a:r>
          </a:p>
          <a:p>
            <a:r>
              <a:rPr lang="pl-PL" dirty="0"/>
              <a:t>To znacznie więcej niż tylko kompilator. </a:t>
            </a:r>
          </a:p>
        </p:txBody>
      </p:sp>
    </p:spTree>
    <p:extLst>
      <p:ext uri="{BB962C8B-B14F-4D97-AF65-F5344CB8AC3E}">
        <p14:creationId xmlns:p14="http://schemas.microsoft.com/office/powerpoint/2010/main" val="3795563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D3D902-8C6F-4016-BCD3-3D37EE1F1026}"/>
              </a:ext>
            </a:extLst>
          </p:cNvPr>
          <p:cNvSpPr>
            <a:spLocks noGrp="1"/>
          </p:cNvSpPr>
          <p:nvPr>
            <p:ph type="title"/>
          </p:nvPr>
        </p:nvSpPr>
        <p:spPr/>
        <p:txBody>
          <a:bodyPr>
            <a:normAutofit fontScale="90000"/>
          </a:bodyPr>
          <a:lstStyle/>
          <a:p>
            <a:r>
              <a:rPr lang="pl-PL" dirty="0"/>
              <a:t>Dlaczego </a:t>
            </a:r>
            <a:r>
              <a:rPr lang="pl-PL" dirty="0" err="1"/>
              <a:t>CPython</a:t>
            </a:r>
            <a:r>
              <a:rPr lang="pl-PL" dirty="0"/>
              <a:t> jest napisany w C, a nie w </a:t>
            </a:r>
            <a:r>
              <a:rPr lang="pl-PL" dirty="0" err="1"/>
              <a:t>Pythonie</a:t>
            </a:r>
            <a:r>
              <a:rPr lang="pl-PL" dirty="0"/>
              <a:t>?</a:t>
            </a:r>
            <a:br>
              <a:rPr lang="pl-PL" dirty="0"/>
            </a:br>
            <a:endParaRPr lang="pl-PL" dirty="0"/>
          </a:p>
        </p:txBody>
      </p:sp>
      <p:sp>
        <p:nvSpPr>
          <p:cNvPr id="3" name="Symbol zastępczy daty 2">
            <a:extLst>
              <a:ext uri="{FF2B5EF4-FFF2-40B4-BE49-F238E27FC236}">
                <a16:creationId xmlns:a16="http://schemas.microsoft.com/office/drawing/2014/main" id="{F64CEBBD-4606-4420-9B0E-FEE2159E8755}"/>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32F2A9FF-18B8-44D6-A477-2BCBF0DCBAED}"/>
              </a:ext>
            </a:extLst>
          </p:cNvPr>
          <p:cNvSpPr txBox="1"/>
          <p:nvPr/>
        </p:nvSpPr>
        <p:spPr>
          <a:xfrm>
            <a:off x="1585519" y="2419224"/>
            <a:ext cx="8196044" cy="2554545"/>
          </a:xfrm>
          <a:prstGeom prst="rect">
            <a:avLst/>
          </a:prstGeom>
          <a:noFill/>
        </p:spPr>
        <p:txBody>
          <a:bodyPr wrap="square">
            <a:spAutoFit/>
          </a:bodyPr>
          <a:lstStyle/>
          <a:p>
            <a:endParaRPr lang="pl-PL" sz="2000" dirty="0"/>
          </a:p>
          <a:p>
            <a:r>
              <a:rPr lang="pl-PL" sz="2000" dirty="0"/>
              <a:t>C w </a:t>
            </a:r>
            <a:r>
              <a:rPr lang="pl-PL" sz="2000" dirty="0" err="1"/>
              <a:t>CPythonie</a:t>
            </a:r>
            <a:r>
              <a:rPr lang="pl-PL" sz="2000" dirty="0"/>
              <a:t> jest odniesieniem do języka programowania C, co oznacza, że ta dystrybucja </a:t>
            </a:r>
            <a:r>
              <a:rPr lang="pl-PL" sz="2000" dirty="0" err="1"/>
              <a:t>Pythona</a:t>
            </a:r>
            <a:r>
              <a:rPr lang="pl-PL" sz="2000" dirty="0"/>
              <a:t> jest napisana w języku C.</a:t>
            </a:r>
          </a:p>
          <a:p>
            <a:endParaRPr lang="pl-PL" sz="2000" dirty="0"/>
          </a:p>
          <a:p>
            <a:r>
              <a:rPr lang="pl-PL" sz="2000" dirty="0"/>
              <a:t>To stwierdzenie jest w dużej mierze prawdziwe: kompilator w </a:t>
            </a:r>
            <a:r>
              <a:rPr lang="pl-PL" sz="2000" dirty="0" err="1"/>
              <a:t>CPythonie</a:t>
            </a:r>
            <a:r>
              <a:rPr lang="pl-PL" sz="2000" dirty="0"/>
              <a:t> jest napisany w czystym C. </a:t>
            </a:r>
          </a:p>
          <a:p>
            <a:r>
              <a:rPr lang="pl-PL" sz="2000" dirty="0"/>
              <a:t>Jednak wiele standardowych modułów bibliotecznych jest napisanych w czystym </a:t>
            </a:r>
            <a:r>
              <a:rPr lang="pl-PL" sz="2000" dirty="0" err="1"/>
              <a:t>Pythonie</a:t>
            </a:r>
            <a:r>
              <a:rPr lang="pl-PL" sz="2000" dirty="0"/>
              <a:t> lub kombinacji C i </a:t>
            </a:r>
            <a:r>
              <a:rPr lang="pl-PL" sz="2000" dirty="0" err="1"/>
              <a:t>Python</a:t>
            </a:r>
            <a:r>
              <a:rPr lang="pl-PL" sz="2000" dirty="0"/>
              <a:t>.</a:t>
            </a:r>
          </a:p>
        </p:txBody>
      </p:sp>
    </p:spTree>
    <p:extLst>
      <p:ext uri="{BB962C8B-B14F-4D97-AF65-F5344CB8AC3E}">
        <p14:creationId xmlns:p14="http://schemas.microsoft.com/office/powerpoint/2010/main" val="316250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6B1283D-B654-4E3F-A2B0-8A967F9C6D83}"/>
              </a:ext>
            </a:extLst>
          </p:cNvPr>
          <p:cNvSpPr>
            <a:spLocks noGrp="1"/>
          </p:cNvSpPr>
          <p:nvPr>
            <p:ph type="title"/>
          </p:nvPr>
        </p:nvSpPr>
        <p:spPr/>
        <p:txBody>
          <a:bodyPr/>
          <a:lstStyle/>
          <a:p>
            <a:r>
              <a:rPr lang="pl-PL" dirty="0"/>
              <a:t>Dlaczego więc </a:t>
            </a:r>
            <a:r>
              <a:rPr lang="pl-PL" dirty="0" err="1"/>
              <a:t>CPython</a:t>
            </a:r>
            <a:r>
              <a:rPr lang="pl-PL" dirty="0"/>
              <a:t> jest napisany w C, a nie w </a:t>
            </a:r>
            <a:r>
              <a:rPr lang="pl-PL" dirty="0" err="1"/>
              <a:t>Pythonie</a:t>
            </a:r>
            <a:r>
              <a:rPr lang="pl-PL" dirty="0"/>
              <a:t>?</a:t>
            </a:r>
          </a:p>
        </p:txBody>
      </p:sp>
      <p:sp>
        <p:nvSpPr>
          <p:cNvPr id="3" name="Symbol zastępczy daty 2">
            <a:extLst>
              <a:ext uri="{FF2B5EF4-FFF2-40B4-BE49-F238E27FC236}">
                <a16:creationId xmlns:a16="http://schemas.microsoft.com/office/drawing/2014/main" id="{CCC9777C-3217-40AD-B5C6-12B6A8927B88}"/>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CBBA358F-A94C-485E-A5B5-30383B8A856D}"/>
              </a:ext>
            </a:extLst>
          </p:cNvPr>
          <p:cNvSpPr txBox="1"/>
          <p:nvPr/>
        </p:nvSpPr>
        <p:spPr>
          <a:xfrm>
            <a:off x="1066800" y="2276935"/>
            <a:ext cx="10518396" cy="1754326"/>
          </a:xfrm>
          <a:prstGeom prst="rect">
            <a:avLst/>
          </a:prstGeom>
          <a:noFill/>
        </p:spPr>
        <p:txBody>
          <a:bodyPr wrap="square">
            <a:spAutoFit/>
          </a:bodyPr>
          <a:lstStyle/>
          <a:p>
            <a:r>
              <a:rPr lang="pl-PL" dirty="0"/>
              <a:t>Odpowiedź tkwi w tym, jak działają kompilatory. Istnieją dwa typy kompilatorów:</a:t>
            </a:r>
          </a:p>
          <a:p>
            <a:endParaRPr lang="pl-PL" dirty="0"/>
          </a:p>
          <a:p>
            <a:pPr marL="285750" indent="-285750">
              <a:buFont typeface="Arial" panose="020B0604020202020204" pitchFamily="34" charset="0"/>
              <a:buChar char="•"/>
            </a:pPr>
            <a:r>
              <a:rPr lang="pl-PL" dirty="0"/>
              <a:t>Kompilatory hostowane na własnym serwerze to kompilatory napisane w kompilowanym przez nie języku, takim jak kompilator Go.</a:t>
            </a:r>
          </a:p>
          <a:p>
            <a:pPr marL="285750" indent="-285750">
              <a:buFont typeface="Arial" panose="020B0604020202020204" pitchFamily="34" charset="0"/>
              <a:buChar char="•"/>
            </a:pPr>
            <a:r>
              <a:rPr lang="pl-PL" dirty="0"/>
              <a:t>Kompilatory typu </a:t>
            </a:r>
            <a:r>
              <a:rPr lang="pl-PL" dirty="0" err="1"/>
              <a:t>source</a:t>
            </a:r>
            <a:r>
              <a:rPr lang="pl-PL" dirty="0"/>
              <a:t>-to-</a:t>
            </a:r>
            <a:r>
              <a:rPr lang="pl-PL" dirty="0" err="1"/>
              <a:t>source</a:t>
            </a:r>
            <a:r>
              <a:rPr lang="pl-PL" dirty="0"/>
              <a:t> to kompilatory napisane w innym języku, które mają już kompilator.</a:t>
            </a:r>
          </a:p>
        </p:txBody>
      </p:sp>
      <p:sp>
        <p:nvSpPr>
          <p:cNvPr id="7" name="pole tekstowe 6">
            <a:extLst>
              <a:ext uri="{FF2B5EF4-FFF2-40B4-BE49-F238E27FC236}">
                <a16:creationId xmlns:a16="http://schemas.microsoft.com/office/drawing/2014/main" id="{6B25CB2D-3900-48DA-BF3E-F5FE6DCB8EAF}"/>
              </a:ext>
            </a:extLst>
          </p:cNvPr>
          <p:cNvSpPr txBox="1"/>
          <p:nvPr/>
        </p:nvSpPr>
        <p:spPr>
          <a:xfrm>
            <a:off x="1066800" y="4554978"/>
            <a:ext cx="10132503" cy="1200329"/>
          </a:xfrm>
          <a:prstGeom prst="rect">
            <a:avLst/>
          </a:prstGeom>
          <a:noFill/>
        </p:spPr>
        <p:txBody>
          <a:bodyPr wrap="square">
            <a:spAutoFit/>
          </a:bodyPr>
          <a:lstStyle/>
          <a:p>
            <a:r>
              <a:rPr lang="pl-PL" dirty="0"/>
              <a:t>Jeśli piszesz nowy język programowania od zera, potrzebujesz aplikacji wykonywalnej do skompilowania kompilatora! Do wykonania czegokolwiek potrzebny jest kompilator, więc gdy powstają nowe języki, często są one najpierw pisane w starszym, bardziej ugruntowanym języku. </a:t>
            </a:r>
          </a:p>
        </p:txBody>
      </p:sp>
    </p:spTree>
    <p:extLst>
      <p:ext uri="{BB962C8B-B14F-4D97-AF65-F5344CB8AC3E}">
        <p14:creationId xmlns:p14="http://schemas.microsoft.com/office/powerpoint/2010/main" val="27056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398E2C-3B26-4C20-A60E-81BDE0EB84B5}"/>
              </a:ext>
            </a:extLst>
          </p:cNvPr>
          <p:cNvSpPr>
            <a:spLocks noGrp="1"/>
          </p:cNvSpPr>
          <p:nvPr>
            <p:ph type="title"/>
          </p:nvPr>
        </p:nvSpPr>
        <p:spPr/>
        <p:txBody>
          <a:bodyPr/>
          <a:lstStyle/>
          <a:p>
            <a:r>
              <a:rPr lang="pl-PL" dirty="0"/>
              <a:t>Specyfikacja języka </a:t>
            </a:r>
            <a:r>
              <a:rPr lang="pl-PL" dirty="0" err="1"/>
              <a:t>Python</a:t>
            </a:r>
            <a:endParaRPr lang="pl-PL" dirty="0"/>
          </a:p>
        </p:txBody>
      </p:sp>
      <p:sp>
        <p:nvSpPr>
          <p:cNvPr id="3" name="Symbol zastępczy daty 2">
            <a:extLst>
              <a:ext uri="{FF2B5EF4-FFF2-40B4-BE49-F238E27FC236}">
                <a16:creationId xmlns:a16="http://schemas.microsoft.com/office/drawing/2014/main" id="{BF312649-1DB2-40E5-BABB-9C5F8F09E85F}"/>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1632F4FF-F9D3-4B64-8DA1-E2AFC1119314}"/>
              </a:ext>
            </a:extLst>
          </p:cNvPr>
          <p:cNvSpPr txBox="1"/>
          <p:nvPr/>
        </p:nvSpPr>
        <p:spPr>
          <a:xfrm>
            <a:off x="1066800" y="2014194"/>
            <a:ext cx="10585508" cy="4093428"/>
          </a:xfrm>
          <a:prstGeom prst="rect">
            <a:avLst/>
          </a:prstGeom>
          <a:noFill/>
        </p:spPr>
        <p:txBody>
          <a:bodyPr wrap="square">
            <a:spAutoFit/>
          </a:bodyPr>
          <a:lstStyle/>
          <a:p>
            <a:r>
              <a:rPr lang="pl-PL" sz="2000" dirty="0"/>
              <a:t>W kodzie źródłowym </a:t>
            </a:r>
            <a:r>
              <a:rPr lang="pl-PL" sz="2000" dirty="0" err="1"/>
              <a:t>CPython</a:t>
            </a:r>
            <a:r>
              <a:rPr lang="pl-PL" sz="2000" dirty="0"/>
              <a:t> zawarta jest definicja języka </a:t>
            </a:r>
            <a:r>
              <a:rPr lang="pl-PL" sz="2000" dirty="0" err="1"/>
              <a:t>Python</a:t>
            </a:r>
            <a:r>
              <a:rPr lang="pl-PL" sz="2000" dirty="0"/>
              <a:t>. To jest specyfikacja referencyjna używana przez wszystkie interpretery </a:t>
            </a:r>
            <a:r>
              <a:rPr lang="pl-PL" sz="2000" dirty="0" err="1"/>
              <a:t>Pythona</a:t>
            </a:r>
            <a:r>
              <a:rPr lang="pl-PL" sz="2000" dirty="0"/>
              <a:t>.</a:t>
            </a:r>
          </a:p>
          <a:p>
            <a:endParaRPr lang="pl-PL" sz="2000" dirty="0"/>
          </a:p>
          <a:p>
            <a:r>
              <a:rPr lang="pl-PL" sz="2000" dirty="0"/>
              <a:t>Specyfikacja jest zapisana zarówno w formacie czytelnym dla człowieka, jak i w formacie możliwym do odczytu maszynowego. W dokumentacji znajduje się szczegółowe wyjaśnienie języka </a:t>
            </a:r>
            <a:r>
              <a:rPr lang="pl-PL" sz="2000" dirty="0" err="1"/>
              <a:t>Python</a:t>
            </a:r>
            <a:r>
              <a:rPr lang="pl-PL" sz="2000" dirty="0"/>
              <a:t>, tego, co jest dozwolone i jak powinna zachowywać się każda instrukcja.</a:t>
            </a:r>
          </a:p>
          <a:p>
            <a:endParaRPr lang="pl-PL" sz="2000" dirty="0"/>
          </a:p>
          <a:p>
            <a:r>
              <a:rPr lang="pl-PL" sz="2000" b="1" dirty="0"/>
              <a:t>Dokumentacja</a:t>
            </a:r>
          </a:p>
          <a:p>
            <a:endParaRPr lang="pl-PL" sz="2000" dirty="0"/>
          </a:p>
          <a:p>
            <a:r>
              <a:rPr lang="pl-PL" sz="2000" dirty="0"/>
              <a:t>W katalogu </a:t>
            </a:r>
            <a:r>
              <a:rPr lang="pl-PL" sz="2000" dirty="0" err="1"/>
              <a:t>Doc</a:t>
            </a:r>
            <a:r>
              <a:rPr lang="pl-PL" sz="2000" dirty="0"/>
              <a:t> / </a:t>
            </a:r>
            <a:r>
              <a:rPr lang="pl-PL" sz="2000" dirty="0" err="1"/>
              <a:t>reference</a:t>
            </a:r>
            <a:r>
              <a:rPr lang="pl-PL" sz="2000" dirty="0"/>
              <a:t> znajdują się wyjaśnienia </a:t>
            </a:r>
            <a:r>
              <a:rPr lang="pl-PL" sz="2000" dirty="0" err="1"/>
              <a:t>reStructuredText</a:t>
            </a:r>
            <a:r>
              <a:rPr lang="pl-PL" sz="2000" dirty="0"/>
              <a:t> dotyczące każdej funkcji w języku </a:t>
            </a:r>
            <a:r>
              <a:rPr lang="pl-PL" sz="2000" dirty="0" err="1"/>
              <a:t>Python</a:t>
            </a:r>
            <a:r>
              <a:rPr lang="pl-PL" sz="2000" dirty="0"/>
              <a:t>. Stanowi to oficjalny przewodnik po </a:t>
            </a:r>
            <a:r>
              <a:rPr lang="pl-PL" sz="2000" dirty="0" err="1"/>
              <a:t>Pythonie</a:t>
            </a:r>
            <a:r>
              <a:rPr lang="pl-PL" sz="2000" dirty="0"/>
              <a:t> na docs.python.org. </a:t>
            </a:r>
          </a:p>
        </p:txBody>
      </p:sp>
    </p:spTree>
    <p:extLst>
      <p:ext uri="{BB962C8B-B14F-4D97-AF65-F5344CB8AC3E}">
        <p14:creationId xmlns:p14="http://schemas.microsoft.com/office/powerpoint/2010/main" val="3075424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407180-F215-48AB-94E8-BFC56285CFDB}"/>
              </a:ext>
            </a:extLst>
          </p:cNvPr>
          <p:cNvSpPr>
            <a:spLocks noGrp="1"/>
          </p:cNvSpPr>
          <p:nvPr>
            <p:ph type="title"/>
          </p:nvPr>
        </p:nvSpPr>
        <p:spPr/>
        <p:txBody>
          <a:bodyPr/>
          <a:lstStyle/>
          <a:p>
            <a:r>
              <a:rPr lang="pl-PL" dirty="0"/>
              <a:t>Gramatyka</a:t>
            </a:r>
          </a:p>
        </p:txBody>
      </p:sp>
      <p:sp>
        <p:nvSpPr>
          <p:cNvPr id="3" name="Symbol zastępczy daty 2">
            <a:extLst>
              <a:ext uri="{FF2B5EF4-FFF2-40B4-BE49-F238E27FC236}">
                <a16:creationId xmlns:a16="http://schemas.microsoft.com/office/drawing/2014/main" id="{2DEDF70F-212C-4BE8-8020-EBB0ECDECD54}"/>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C160FD69-3D8B-4F09-88FD-EFB9E0DEAC25}"/>
              </a:ext>
            </a:extLst>
          </p:cNvPr>
          <p:cNvSpPr txBox="1"/>
          <p:nvPr/>
        </p:nvSpPr>
        <p:spPr>
          <a:xfrm>
            <a:off x="1159079" y="2014194"/>
            <a:ext cx="10058400" cy="3477875"/>
          </a:xfrm>
          <a:prstGeom prst="rect">
            <a:avLst/>
          </a:prstGeom>
          <a:noFill/>
        </p:spPr>
        <p:txBody>
          <a:bodyPr wrap="square">
            <a:spAutoFit/>
          </a:bodyPr>
          <a:lstStyle/>
          <a:p>
            <a:r>
              <a:rPr lang="pl-PL" sz="2000" dirty="0"/>
              <a:t>Dokumentacja zawiera czytelną dla człowieka specyfikację języka, a specyfikację do odczytu maszynowego znajduje się w jednym pliku, </a:t>
            </a:r>
            <a:r>
              <a:rPr lang="pl-PL" sz="2000" dirty="0" err="1"/>
              <a:t>Grammar</a:t>
            </a:r>
            <a:r>
              <a:rPr lang="pl-PL" sz="2000" dirty="0"/>
              <a:t> / </a:t>
            </a:r>
            <a:r>
              <a:rPr lang="pl-PL" sz="2000" dirty="0" err="1"/>
              <a:t>Grammar</a:t>
            </a:r>
            <a:r>
              <a:rPr lang="pl-PL" sz="2000" dirty="0"/>
              <a:t>.</a:t>
            </a:r>
          </a:p>
          <a:p>
            <a:endParaRPr lang="pl-PL" sz="2000" dirty="0"/>
          </a:p>
          <a:p>
            <a:r>
              <a:rPr lang="pl-PL" sz="2000" dirty="0"/>
              <a:t>Plik </a:t>
            </a:r>
            <a:r>
              <a:rPr lang="pl-PL" sz="2000" dirty="0" err="1"/>
              <a:t>Grammar</a:t>
            </a:r>
            <a:r>
              <a:rPr lang="pl-PL" sz="2000" dirty="0"/>
              <a:t> jest napisany w notacji kontekstowej zwanej </a:t>
            </a:r>
            <a:r>
              <a:rPr lang="pl-PL" sz="2000" dirty="0" err="1"/>
              <a:t>Backus-Naur</a:t>
            </a:r>
            <a:r>
              <a:rPr lang="pl-PL" sz="2000" dirty="0"/>
              <a:t> Form (BNF). BNF nie jest specyficzne dla </a:t>
            </a:r>
            <a:r>
              <a:rPr lang="pl-PL" sz="2000" dirty="0" err="1"/>
              <a:t>Pythona</a:t>
            </a:r>
            <a:r>
              <a:rPr lang="pl-PL" sz="2000" dirty="0"/>
              <a:t> i jest często używane jako notacja gramatyki w wielu innych językach.</a:t>
            </a:r>
          </a:p>
          <a:p>
            <a:endParaRPr lang="pl-PL" sz="2000" dirty="0"/>
          </a:p>
          <a:p>
            <a:r>
              <a:rPr lang="pl-PL" sz="2000" dirty="0"/>
              <a:t>Koncepcja struktury gramatycznej w języku programowania została zainspirowana pracą Noama Chomsky'ego nad strukturami syntaktycznymi w latach pięćdziesiątych XX wieku! </a:t>
            </a:r>
          </a:p>
        </p:txBody>
      </p:sp>
    </p:spTree>
    <p:extLst>
      <p:ext uri="{BB962C8B-B14F-4D97-AF65-F5344CB8AC3E}">
        <p14:creationId xmlns:p14="http://schemas.microsoft.com/office/powerpoint/2010/main" val="2228136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FE35AD-4285-4B47-BA1B-D5CD8ADA47B3}"/>
              </a:ext>
            </a:extLst>
          </p:cNvPr>
          <p:cNvSpPr>
            <a:spLocks noGrp="1"/>
          </p:cNvSpPr>
          <p:nvPr>
            <p:ph type="title"/>
          </p:nvPr>
        </p:nvSpPr>
        <p:spPr/>
        <p:txBody>
          <a:bodyPr/>
          <a:lstStyle/>
          <a:p>
            <a:r>
              <a:rPr lang="pl-PL" dirty="0"/>
              <a:t>Gramatyka </a:t>
            </a:r>
            <a:r>
              <a:rPr lang="pl-PL" dirty="0" err="1"/>
              <a:t>Pythona</a:t>
            </a:r>
            <a:endParaRPr lang="pl-PL" dirty="0"/>
          </a:p>
        </p:txBody>
      </p:sp>
      <p:sp>
        <p:nvSpPr>
          <p:cNvPr id="3" name="Symbol zastępczy daty 2">
            <a:extLst>
              <a:ext uri="{FF2B5EF4-FFF2-40B4-BE49-F238E27FC236}">
                <a16:creationId xmlns:a16="http://schemas.microsoft.com/office/drawing/2014/main" id="{43776DD2-930D-4863-A115-D995021DF784}"/>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22FBEE64-4EB3-49C1-845F-584772B8857A}"/>
              </a:ext>
            </a:extLst>
          </p:cNvPr>
          <p:cNvSpPr txBox="1"/>
          <p:nvPr/>
        </p:nvSpPr>
        <p:spPr>
          <a:xfrm>
            <a:off x="1361113" y="1928711"/>
            <a:ext cx="7061433" cy="2862322"/>
          </a:xfrm>
          <a:prstGeom prst="rect">
            <a:avLst/>
          </a:prstGeom>
          <a:noFill/>
        </p:spPr>
        <p:txBody>
          <a:bodyPr wrap="square">
            <a:spAutoFit/>
          </a:bodyPr>
          <a:lstStyle/>
          <a:p>
            <a:r>
              <a:rPr lang="pl-PL" sz="2000" dirty="0"/>
              <a:t>Plik gramatyki </a:t>
            </a:r>
            <a:r>
              <a:rPr lang="pl-PL" sz="2000" dirty="0" err="1"/>
              <a:t>Pythona</a:t>
            </a:r>
            <a:r>
              <a:rPr lang="pl-PL" sz="2000" dirty="0"/>
              <a:t> używa specyfikacji Extended-BNF (EBNF) ze składnią wyrażeń regularnych. Tak więc w pliku gramatyki możesz użyć:</a:t>
            </a:r>
          </a:p>
          <a:p>
            <a:endParaRPr lang="pl-PL" sz="2000" dirty="0"/>
          </a:p>
          <a:p>
            <a:r>
              <a:rPr lang="pl-PL" sz="2000" dirty="0"/>
              <a:t>     * do powtórzeń</a:t>
            </a:r>
          </a:p>
          <a:p>
            <a:r>
              <a:rPr lang="pl-PL" sz="2000" dirty="0"/>
              <a:t>     + do przynajmniej jednokrotnego powtórzenia</a:t>
            </a:r>
          </a:p>
          <a:p>
            <a:r>
              <a:rPr lang="pl-PL" sz="2000" dirty="0"/>
              <a:t>     [] dla części opcjonalnych</a:t>
            </a:r>
          </a:p>
          <a:p>
            <a:r>
              <a:rPr lang="pl-PL" sz="2000" dirty="0"/>
              <a:t>     | dla alternatyw</a:t>
            </a:r>
          </a:p>
          <a:p>
            <a:r>
              <a:rPr lang="pl-PL" sz="2000" dirty="0"/>
              <a:t>     () do grupowania </a:t>
            </a:r>
          </a:p>
        </p:txBody>
      </p:sp>
    </p:spTree>
    <p:extLst>
      <p:ext uri="{BB962C8B-B14F-4D97-AF65-F5344CB8AC3E}">
        <p14:creationId xmlns:p14="http://schemas.microsoft.com/office/powerpoint/2010/main" val="512483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7E813E-B447-4063-9CC6-A75C8F667640}"/>
              </a:ext>
            </a:extLst>
          </p:cNvPr>
          <p:cNvSpPr>
            <a:spLocks noGrp="1"/>
          </p:cNvSpPr>
          <p:nvPr>
            <p:ph type="title"/>
          </p:nvPr>
        </p:nvSpPr>
        <p:spPr/>
        <p:txBody>
          <a:bodyPr/>
          <a:lstStyle/>
          <a:p>
            <a:r>
              <a:rPr lang="pl-PL" dirty="0"/>
              <a:t>Zarządzanie pamięcią w </a:t>
            </a:r>
            <a:r>
              <a:rPr lang="pl-PL" dirty="0" err="1"/>
              <a:t>CPythonie</a:t>
            </a:r>
            <a:endParaRPr lang="pl-PL" dirty="0"/>
          </a:p>
        </p:txBody>
      </p:sp>
      <p:sp>
        <p:nvSpPr>
          <p:cNvPr id="3" name="Symbol zastępczy daty 2">
            <a:extLst>
              <a:ext uri="{FF2B5EF4-FFF2-40B4-BE49-F238E27FC236}">
                <a16:creationId xmlns:a16="http://schemas.microsoft.com/office/drawing/2014/main" id="{DEBACAC7-F691-4B61-B787-6893667E6642}"/>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D8A9042C-B8EC-44B9-9151-B52801D4EAB8}"/>
              </a:ext>
            </a:extLst>
          </p:cNvPr>
          <p:cNvSpPr txBox="1"/>
          <p:nvPr/>
        </p:nvSpPr>
        <p:spPr>
          <a:xfrm>
            <a:off x="1906398" y="1997839"/>
            <a:ext cx="7715774" cy="2862322"/>
          </a:xfrm>
          <a:prstGeom prst="rect">
            <a:avLst/>
          </a:prstGeom>
          <a:noFill/>
        </p:spPr>
        <p:txBody>
          <a:bodyPr wrap="square">
            <a:spAutoFit/>
          </a:bodyPr>
          <a:lstStyle/>
          <a:p>
            <a:r>
              <a:rPr lang="pl-PL" dirty="0"/>
              <a:t>Zarządzanie pamięcią w języku </a:t>
            </a:r>
            <a:r>
              <a:rPr lang="pl-PL" dirty="0" err="1"/>
              <a:t>Python</a:t>
            </a:r>
            <a:r>
              <a:rPr lang="pl-PL" dirty="0"/>
              <a:t> leży w odniesieniu do obiektu </a:t>
            </a:r>
            <a:r>
              <a:rPr lang="pl-PL" dirty="0" err="1"/>
              <a:t>PyArena</a:t>
            </a:r>
            <a:r>
              <a:rPr lang="pl-PL" dirty="0"/>
              <a:t>. </a:t>
            </a:r>
          </a:p>
          <a:p>
            <a:r>
              <a:rPr lang="pl-PL" dirty="0"/>
              <a:t>Arena jest jedną ze struktur zarządzania pamięcią w </a:t>
            </a:r>
            <a:r>
              <a:rPr lang="pl-PL" dirty="0" err="1"/>
              <a:t>CPythonie</a:t>
            </a:r>
            <a:r>
              <a:rPr lang="pl-PL" dirty="0"/>
              <a:t>. Kod znajduje się w </a:t>
            </a:r>
            <a:r>
              <a:rPr lang="pl-PL" dirty="0" err="1"/>
              <a:t>Python</a:t>
            </a:r>
            <a:r>
              <a:rPr lang="pl-PL" dirty="0"/>
              <a:t> / </a:t>
            </a:r>
            <a:r>
              <a:rPr lang="pl-PL" dirty="0" err="1"/>
              <a:t>pyarena.c</a:t>
            </a:r>
            <a:r>
              <a:rPr lang="pl-PL" dirty="0"/>
              <a:t> i zawiera opakowanie wokół funkcji alokacji i zwalniania pamięci języka C.</a:t>
            </a:r>
          </a:p>
          <a:p>
            <a:endParaRPr lang="pl-PL" dirty="0"/>
          </a:p>
          <a:p>
            <a:r>
              <a:rPr lang="pl-PL" dirty="0"/>
              <a:t>W tradycyjnie napisanym programie w C programista powinien przydzielić pamięć na struktury danych przed zapisaniem do tych danych. Ta alokacja oznacza pamięć jako należącą do procesu z systemem operacyjnym.</a:t>
            </a:r>
          </a:p>
        </p:txBody>
      </p:sp>
    </p:spTree>
    <p:extLst>
      <p:ext uri="{BB962C8B-B14F-4D97-AF65-F5344CB8AC3E}">
        <p14:creationId xmlns:p14="http://schemas.microsoft.com/office/powerpoint/2010/main" val="3629276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7DF97B-810E-430E-B83B-31AEBE72AC06}"/>
              </a:ext>
            </a:extLst>
          </p:cNvPr>
          <p:cNvSpPr>
            <a:spLocks noGrp="1"/>
          </p:cNvSpPr>
          <p:nvPr>
            <p:ph type="title"/>
          </p:nvPr>
        </p:nvSpPr>
        <p:spPr/>
        <p:txBody>
          <a:bodyPr/>
          <a:lstStyle/>
          <a:p>
            <a:r>
              <a:rPr lang="pl-PL" dirty="0"/>
              <a:t>Zarządzanie pamięcią w </a:t>
            </a:r>
            <a:r>
              <a:rPr lang="pl-PL" dirty="0" err="1"/>
              <a:t>CPythonie</a:t>
            </a:r>
            <a:endParaRPr lang="pl-PL" dirty="0"/>
          </a:p>
        </p:txBody>
      </p:sp>
      <p:sp>
        <p:nvSpPr>
          <p:cNvPr id="3" name="Symbol zastępczy daty 2">
            <a:extLst>
              <a:ext uri="{FF2B5EF4-FFF2-40B4-BE49-F238E27FC236}">
                <a16:creationId xmlns:a16="http://schemas.microsoft.com/office/drawing/2014/main" id="{A0B3D8F2-D6D1-4D2F-9149-1A93B4F28118}"/>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52AE4A90-9BC4-4FB6-B40E-2EE3736E4757}"/>
              </a:ext>
            </a:extLst>
          </p:cNvPr>
          <p:cNvSpPr txBox="1"/>
          <p:nvPr/>
        </p:nvSpPr>
        <p:spPr>
          <a:xfrm>
            <a:off x="1066800" y="2398170"/>
            <a:ext cx="9855666" cy="2862322"/>
          </a:xfrm>
          <a:prstGeom prst="rect">
            <a:avLst/>
          </a:prstGeom>
          <a:noFill/>
        </p:spPr>
        <p:txBody>
          <a:bodyPr wrap="square">
            <a:spAutoFit/>
          </a:bodyPr>
          <a:lstStyle/>
          <a:p>
            <a:r>
              <a:rPr lang="pl-PL" sz="2000" dirty="0"/>
              <a:t>Do programisty należy również zwolnienie lub „zwolnienie” przydzielonej pamięci, gdy nie jest ona już używana, i zwrócenie jej do tabeli bloków wolnej pamięci systemu operacyjnego. </a:t>
            </a:r>
          </a:p>
          <a:p>
            <a:r>
              <a:rPr lang="pl-PL" sz="2000" dirty="0"/>
              <a:t>Jeśli proces przydziela pamięć zmiennej, powiedzmy w ramach funkcji lub pętli, po zakończeniu tej funkcji pamięć nie jest automatycznie zwracana do systemu operacyjnego w C. Więc jeśli nie została jawnie zwolniona w kodzie C, powoduje wyciek pamięci. Proces będzie nadal zajmował więcej pamięci za każdym razem, gdy ta funkcja zostanie uruchomiona, aż w końcu systemowi zabraknie pamięci i ulegnie awarii! </a:t>
            </a:r>
          </a:p>
        </p:txBody>
      </p:sp>
    </p:spTree>
    <p:extLst>
      <p:ext uri="{BB962C8B-B14F-4D97-AF65-F5344CB8AC3E}">
        <p14:creationId xmlns:p14="http://schemas.microsoft.com/office/powerpoint/2010/main" val="2470693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4FACCD-9FE5-4BE1-BE2E-A7EDD83068E1}"/>
              </a:ext>
            </a:extLst>
          </p:cNvPr>
          <p:cNvSpPr>
            <a:spLocks noGrp="1"/>
          </p:cNvSpPr>
          <p:nvPr>
            <p:ph type="title"/>
          </p:nvPr>
        </p:nvSpPr>
        <p:spPr/>
        <p:txBody>
          <a:bodyPr/>
          <a:lstStyle/>
          <a:p>
            <a:r>
              <a:rPr lang="pl-PL" dirty="0"/>
              <a:t>Zarządzanie pamięcią w </a:t>
            </a:r>
            <a:r>
              <a:rPr lang="pl-PL" dirty="0" err="1"/>
              <a:t>CPythonie</a:t>
            </a:r>
            <a:endParaRPr lang="pl-PL" dirty="0"/>
          </a:p>
        </p:txBody>
      </p:sp>
      <p:sp>
        <p:nvSpPr>
          <p:cNvPr id="3" name="Symbol zastępczy daty 2">
            <a:extLst>
              <a:ext uri="{FF2B5EF4-FFF2-40B4-BE49-F238E27FC236}">
                <a16:creationId xmlns:a16="http://schemas.microsoft.com/office/drawing/2014/main" id="{F5D9CECC-431C-48FA-8F45-043446FB23E5}"/>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65189058-FEC4-4BCC-A289-23B2CF02B50F}"/>
              </a:ext>
            </a:extLst>
          </p:cNvPr>
          <p:cNvSpPr txBox="1"/>
          <p:nvPr/>
        </p:nvSpPr>
        <p:spPr>
          <a:xfrm>
            <a:off x="1066800" y="2014194"/>
            <a:ext cx="10058400" cy="3447098"/>
          </a:xfrm>
          <a:prstGeom prst="rect">
            <a:avLst/>
          </a:prstGeom>
          <a:noFill/>
        </p:spPr>
        <p:txBody>
          <a:bodyPr wrap="square">
            <a:spAutoFit/>
          </a:bodyPr>
          <a:lstStyle/>
          <a:p>
            <a:r>
              <a:rPr lang="pl-PL" sz="2000" dirty="0" err="1"/>
              <a:t>Python</a:t>
            </a:r>
            <a:r>
              <a:rPr lang="pl-PL" sz="2000" dirty="0"/>
              <a:t> zdejmuje tę odpowiedzialność z programisty i używa dwóch algorytmów: licznika referencyjnego i </a:t>
            </a:r>
            <a:r>
              <a:rPr lang="pl-PL" sz="2000" dirty="0" err="1"/>
              <a:t>garbage</a:t>
            </a:r>
            <a:r>
              <a:rPr lang="pl-PL" sz="2000" dirty="0"/>
              <a:t> </a:t>
            </a:r>
            <a:r>
              <a:rPr lang="pl-PL" sz="2000" dirty="0" err="1"/>
              <a:t>collectora</a:t>
            </a:r>
            <a:r>
              <a:rPr lang="pl-PL" sz="2000" dirty="0"/>
              <a:t>.</a:t>
            </a:r>
          </a:p>
          <a:p>
            <a:endParaRPr lang="pl-PL" sz="2000" dirty="0"/>
          </a:p>
          <a:p>
            <a:r>
              <a:rPr lang="pl-PL" sz="2000" dirty="0"/>
              <a:t>Za każdym razem, gdy tworzony jest interpreter, tworzona jest </a:t>
            </a:r>
            <a:r>
              <a:rPr lang="pl-PL" sz="2000" dirty="0" err="1"/>
              <a:t>PyArena</a:t>
            </a:r>
            <a:r>
              <a:rPr lang="pl-PL" sz="2000" dirty="0"/>
              <a:t> i dołączana jest jedno z pól interpretera. </a:t>
            </a:r>
          </a:p>
          <a:p>
            <a:r>
              <a:rPr lang="pl-PL" sz="2000" dirty="0"/>
              <a:t>Podczas cyklu życia interpretera języka </a:t>
            </a:r>
            <a:r>
              <a:rPr lang="pl-PL" sz="2000" dirty="0" err="1"/>
              <a:t>CPython</a:t>
            </a:r>
            <a:r>
              <a:rPr lang="pl-PL" sz="2000" dirty="0"/>
              <a:t> można by przydzielić wiele aren. Są one połączone połączoną listą. </a:t>
            </a:r>
          </a:p>
          <a:p>
            <a:r>
              <a:rPr lang="pl-PL" sz="2000" dirty="0"/>
              <a:t>Arena przechowuje listę wskaźników do obiektów </a:t>
            </a:r>
            <a:r>
              <a:rPr lang="pl-PL" sz="2000" dirty="0" err="1"/>
              <a:t>Pythona</a:t>
            </a:r>
            <a:r>
              <a:rPr lang="pl-PL" sz="2000" dirty="0"/>
              <a:t> jako </a:t>
            </a:r>
            <a:r>
              <a:rPr lang="pl-PL" sz="2000" dirty="0" err="1"/>
              <a:t>PyListObject</a:t>
            </a:r>
            <a:r>
              <a:rPr lang="pl-PL" sz="2000" dirty="0"/>
              <a:t>. Za każdym razem, gdy tworzony jest nowy obiekt </a:t>
            </a:r>
            <a:r>
              <a:rPr lang="pl-PL" sz="2000" dirty="0" err="1"/>
              <a:t>Pythona</a:t>
            </a:r>
            <a:r>
              <a:rPr lang="pl-PL" sz="2000" dirty="0"/>
              <a:t>, wskaźnik do niego jest dodawany za pomocą </a:t>
            </a:r>
            <a:r>
              <a:rPr lang="pl-PL" sz="2000" dirty="0" err="1"/>
              <a:t>PyArena_AddPyObject</a:t>
            </a:r>
            <a:r>
              <a:rPr lang="pl-PL" sz="2000" dirty="0"/>
              <a:t> (). </a:t>
            </a:r>
          </a:p>
          <a:p>
            <a:r>
              <a:rPr lang="pl-PL" sz="2000" dirty="0"/>
              <a:t>To wywołanie funkcji przechowuje wskaźnik na liście areny, </a:t>
            </a:r>
            <a:r>
              <a:rPr lang="pl-PL" sz="2000" dirty="0" err="1"/>
              <a:t>a_objects</a:t>
            </a:r>
            <a:r>
              <a:rPr lang="pl-PL" sz="2000" dirty="0"/>
              <a:t>. </a:t>
            </a:r>
          </a:p>
        </p:txBody>
      </p:sp>
    </p:spTree>
    <p:extLst>
      <p:ext uri="{BB962C8B-B14F-4D97-AF65-F5344CB8AC3E}">
        <p14:creationId xmlns:p14="http://schemas.microsoft.com/office/powerpoint/2010/main" val="548585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5D4D4E-857C-4133-BA4B-372352F751FE}"/>
              </a:ext>
            </a:extLst>
          </p:cNvPr>
          <p:cNvSpPr>
            <a:spLocks noGrp="1"/>
          </p:cNvSpPr>
          <p:nvPr>
            <p:ph type="title"/>
          </p:nvPr>
        </p:nvSpPr>
        <p:spPr>
          <a:xfrm>
            <a:off x="915798" y="72971"/>
            <a:ext cx="10058400" cy="1371600"/>
          </a:xfrm>
        </p:spPr>
        <p:txBody>
          <a:bodyPr/>
          <a:lstStyle/>
          <a:p>
            <a:r>
              <a:rPr lang="pl-PL" dirty="0"/>
              <a:t>Zarządzanie pamięcią w </a:t>
            </a:r>
            <a:r>
              <a:rPr lang="pl-PL" dirty="0" err="1"/>
              <a:t>CPythonie</a:t>
            </a:r>
            <a:endParaRPr lang="pl-PL" dirty="0"/>
          </a:p>
        </p:txBody>
      </p:sp>
      <p:sp>
        <p:nvSpPr>
          <p:cNvPr id="3" name="Symbol zastępczy daty 2">
            <a:extLst>
              <a:ext uri="{FF2B5EF4-FFF2-40B4-BE49-F238E27FC236}">
                <a16:creationId xmlns:a16="http://schemas.microsoft.com/office/drawing/2014/main" id="{02CF036F-858E-420D-B8CB-74F96DFAC851}"/>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21648EBB-05B7-43F3-AEC8-DEE5EDE95914}"/>
              </a:ext>
            </a:extLst>
          </p:cNvPr>
          <p:cNvSpPr txBox="1"/>
          <p:nvPr/>
        </p:nvSpPr>
        <p:spPr>
          <a:xfrm>
            <a:off x="1620333" y="1313145"/>
            <a:ext cx="8529506" cy="1200329"/>
          </a:xfrm>
          <a:prstGeom prst="rect">
            <a:avLst/>
          </a:prstGeom>
          <a:noFill/>
        </p:spPr>
        <p:txBody>
          <a:bodyPr wrap="square">
            <a:spAutoFit/>
          </a:bodyPr>
          <a:lstStyle/>
          <a:p>
            <a:r>
              <a:rPr lang="pl-PL" sz="2400" dirty="0"/>
              <a:t>Mimo że </a:t>
            </a:r>
            <a:r>
              <a:rPr lang="pl-PL" sz="2400" dirty="0" err="1"/>
              <a:t>Python</a:t>
            </a:r>
            <a:r>
              <a:rPr lang="pl-PL" sz="2400" dirty="0"/>
              <a:t> nie ma wskaźników, istnieje kilka interesujących technik symulowania zachowania wskaźników</a:t>
            </a:r>
            <a:r>
              <a:rPr lang="pl-PL" dirty="0"/>
              <a:t>. </a:t>
            </a:r>
          </a:p>
        </p:txBody>
      </p:sp>
      <p:sp>
        <p:nvSpPr>
          <p:cNvPr id="7" name="pole tekstowe 6">
            <a:extLst>
              <a:ext uri="{FF2B5EF4-FFF2-40B4-BE49-F238E27FC236}">
                <a16:creationId xmlns:a16="http://schemas.microsoft.com/office/drawing/2014/main" id="{1C97F93C-8421-43F2-96DB-6F589B977530}"/>
              </a:ext>
            </a:extLst>
          </p:cNvPr>
          <p:cNvSpPr txBox="1"/>
          <p:nvPr/>
        </p:nvSpPr>
        <p:spPr>
          <a:xfrm>
            <a:off x="1627464" y="2682909"/>
            <a:ext cx="9346734" cy="3416320"/>
          </a:xfrm>
          <a:prstGeom prst="rect">
            <a:avLst/>
          </a:prstGeom>
          <a:noFill/>
        </p:spPr>
        <p:txBody>
          <a:bodyPr wrap="square">
            <a:spAutoFit/>
          </a:bodyPr>
          <a:lstStyle/>
          <a:p>
            <a:r>
              <a:rPr lang="pl-PL" dirty="0" err="1"/>
              <a:t>PyArena</a:t>
            </a:r>
            <a:r>
              <a:rPr lang="pl-PL" dirty="0"/>
              <a:t> obsługuje drugą funkcję, która polega na przydzielaniu i odwoływaniu się do listy surowych bloków pamięci. Na przykład </a:t>
            </a:r>
            <a:r>
              <a:rPr lang="pl-PL" dirty="0" err="1"/>
              <a:t>PyList</a:t>
            </a:r>
            <a:r>
              <a:rPr lang="pl-PL" dirty="0"/>
              <a:t> wymagałby dodatkowej pamięci, jeśli dodano tysiące dodatkowych wartości. Kod C obiektu </a:t>
            </a:r>
            <a:r>
              <a:rPr lang="pl-PL" dirty="0" err="1"/>
              <a:t>PyList</a:t>
            </a:r>
            <a:r>
              <a:rPr lang="pl-PL" dirty="0"/>
              <a:t> nie przydziela pamięci bezpośrednio. Obiekt pobiera surowe bloki pamięci z </a:t>
            </a:r>
            <a:r>
              <a:rPr lang="pl-PL" dirty="0" err="1"/>
              <a:t>PyArena</a:t>
            </a:r>
            <a:r>
              <a:rPr lang="pl-PL" dirty="0"/>
              <a:t> przez wywołanie </a:t>
            </a:r>
            <a:r>
              <a:rPr lang="pl-PL" dirty="0" err="1"/>
              <a:t>PyArena_Malloc</a:t>
            </a:r>
            <a:r>
              <a:rPr lang="pl-PL" dirty="0"/>
              <a:t> () z </a:t>
            </a:r>
            <a:r>
              <a:rPr lang="pl-PL" dirty="0" err="1"/>
              <a:t>PyObject</a:t>
            </a:r>
            <a:r>
              <a:rPr lang="pl-PL" dirty="0"/>
              <a:t> o wymaganym rozmiarze pamięci. Zadanie to uzupełnia kolejna abstrakcja w Objects / </a:t>
            </a:r>
            <a:r>
              <a:rPr lang="pl-PL" dirty="0" err="1"/>
              <a:t>obmalloc.c</a:t>
            </a:r>
            <a:r>
              <a:rPr lang="pl-PL" dirty="0"/>
              <a:t>. W module alokacji obiektów pamięć może być przydzielana, zwalniana i ponownie przydzielana dla obiektu </a:t>
            </a:r>
            <a:r>
              <a:rPr lang="pl-PL" dirty="0" err="1"/>
              <a:t>Python</a:t>
            </a:r>
            <a:r>
              <a:rPr lang="pl-PL" dirty="0"/>
              <a:t>.</a:t>
            </a:r>
          </a:p>
          <a:p>
            <a:endParaRPr lang="pl-PL" dirty="0"/>
          </a:p>
          <a:p>
            <a:r>
              <a:rPr lang="pl-PL" dirty="0"/>
              <a:t>Połączona lista przydzielonych bloków jest przechowywana wewnątrz areny, więc po zatrzymaniu interpretera wszystkie zarządzane bloki pamięci mogą zostać zwolnione za jednym razem za pomocą </a:t>
            </a:r>
            <a:r>
              <a:rPr lang="pl-PL" dirty="0" err="1"/>
              <a:t>PyArena_Free</a:t>
            </a:r>
            <a:r>
              <a:rPr lang="pl-PL" dirty="0"/>
              <a:t> (). </a:t>
            </a:r>
          </a:p>
        </p:txBody>
      </p:sp>
    </p:spTree>
    <p:extLst>
      <p:ext uri="{BB962C8B-B14F-4D97-AF65-F5344CB8AC3E}">
        <p14:creationId xmlns:p14="http://schemas.microsoft.com/office/powerpoint/2010/main" val="339605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FF9CB4-F192-4008-9E37-40A3DA58E24F}"/>
              </a:ext>
            </a:extLst>
          </p:cNvPr>
          <p:cNvSpPr>
            <a:spLocks noGrp="1"/>
          </p:cNvSpPr>
          <p:nvPr>
            <p:ph type="title"/>
          </p:nvPr>
        </p:nvSpPr>
        <p:spPr/>
        <p:txBody>
          <a:bodyPr/>
          <a:lstStyle/>
          <a:p>
            <a:r>
              <a:rPr lang="pl-PL" dirty="0"/>
              <a:t>Usługa sieciowa (Web Service)</a:t>
            </a:r>
          </a:p>
        </p:txBody>
      </p:sp>
      <p:sp>
        <p:nvSpPr>
          <p:cNvPr id="3" name="Symbol zastępczy daty 2">
            <a:extLst>
              <a:ext uri="{FF2B5EF4-FFF2-40B4-BE49-F238E27FC236}">
                <a16:creationId xmlns:a16="http://schemas.microsoft.com/office/drawing/2014/main" id="{D3F732D7-7A05-440E-B67E-6C6804C0E212}"/>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772B37C2-7761-451B-8AC0-A32AA6A55364}"/>
              </a:ext>
            </a:extLst>
          </p:cNvPr>
          <p:cNvSpPr txBox="1"/>
          <p:nvPr/>
        </p:nvSpPr>
        <p:spPr>
          <a:xfrm>
            <a:off x="1167468" y="2528280"/>
            <a:ext cx="8075103" cy="2862322"/>
          </a:xfrm>
          <a:prstGeom prst="rect">
            <a:avLst/>
          </a:prstGeom>
          <a:noFill/>
        </p:spPr>
        <p:txBody>
          <a:bodyPr wrap="square">
            <a:spAutoFit/>
          </a:bodyPr>
          <a:lstStyle/>
          <a:p>
            <a:r>
              <a:rPr lang="pl-PL" dirty="0"/>
              <a:t>Jest to właściwość systemu teleinformatycznego polegająca na powtarzalnym wykonywaniu przez ten system z góry określonych funkcji po otrzymaniu, za pomocą sieci teleinformatycznej, danych uporządkowanych w określonej strukturze.</a:t>
            </a:r>
          </a:p>
          <a:p>
            <a:endParaRPr lang="pl-PL" dirty="0"/>
          </a:p>
          <a:p>
            <a:r>
              <a:rPr lang="pl-PL" b="1" dirty="0"/>
              <a:t>Usługa sieciowa </a:t>
            </a:r>
            <a:r>
              <a:rPr lang="pl-PL" dirty="0"/>
              <a:t>jest w istocie składnikiem oprogramowania, niezależnym od platformy sprzętowej oraz implementacji, dostarczającym określonej funkcjonalności. Zgodnie z zaleceniami W3C, dane przekazywane są zazwyczaj za pomocą protokołu HTTP i z wykorzystaniem XML</a:t>
            </a:r>
          </a:p>
        </p:txBody>
      </p:sp>
    </p:spTree>
    <p:extLst>
      <p:ext uri="{BB962C8B-B14F-4D97-AF65-F5344CB8AC3E}">
        <p14:creationId xmlns:p14="http://schemas.microsoft.com/office/powerpoint/2010/main" val="949272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E3CF89-02CD-45F7-9E08-FF12CA467D5F}"/>
              </a:ext>
            </a:extLst>
          </p:cNvPr>
          <p:cNvSpPr>
            <a:spLocks noGrp="1"/>
          </p:cNvSpPr>
          <p:nvPr>
            <p:ph type="title"/>
          </p:nvPr>
        </p:nvSpPr>
        <p:spPr/>
        <p:txBody>
          <a:bodyPr/>
          <a:lstStyle/>
          <a:p>
            <a:r>
              <a:rPr lang="pl-PL" dirty="0" err="1"/>
              <a:t>Garbage</a:t>
            </a:r>
            <a:r>
              <a:rPr lang="pl-PL" dirty="0"/>
              <a:t> Collection</a:t>
            </a:r>
          </a:p>
        </p:txBody>
      </p:sp>
      <p:sp>
        <p:nvSpPr>
          <p:cNvPr id="3" name="Symbol zastępczy daty 2">
            <a:extLst>
              <a:ext uri="{FF2B5EF4-FFF2-40B4-BE49-F238E27FC236}">
                <a16:creationId xmlns:a16="http://schemas.microsoft.com/office/drawing/2014/main" id="{0D90C9FC-7788-44AC-8F57-CE598D6E220C}"/>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7" name="pole tekstowe 6">
            <a:extLst>
              <a:ext uri="{FF2B5EF4-FFF2-40B4-BE49-F238E27FC236}">
                <a16:creationId xmlns:a16="http://schemas.microsoft.com/office/drawing/2014/main" id="{45C187A1-7B49-4A12-A86A-E23113B4054F}"/>
              </a:ext>
            </a:extLst>
          </p:cNvPr>
          <p:cNvSpPr txBox="1"/>
          <p:nvPr/>
        </p:nvSpPr>
        <p:spPr>
          <a:xfrm>
            <a:off x="1066799" y="2014194"/>
            <a:ext cx="9763387" cy="2031325"/>
          </a:xfrm>
          <a:prstGeom prst="rect">
            <a:avLst/>
          </a:prstGeom>
          <a:noFill/>
        </p:spPr>
        <p:txBody>
          <a:bodyPr wrap="square">
            <a:spAutoFit/>
          </a:bodyPr>
          <a:lstStyle/>
          <a:p>
            <a:r>
              <a:rPr lang="pl-PL" dirty="0" err="1"/>
              <a:t>CPython</a:t>
            </a:r>
            <a:r>
              <a:rPr lang="pl-PL" dirty="0"/>
              <a:t> ma tę samą zasadę, używając algorytmu czyszczenia pamięci. Moduł </a:t>
            </a:r>
            <a:r>
              <a:rPr lang="pl-PL" dirty="0" err="1"/>
              <a:t>odśmiecania</a:t>
            </a:r>
            <a:r>
              <a:rPr lang="pl-PL" dirty="0"/>
              <a:t> pamięci w </a:t>
            </a:r>
            <a:r>
              <a:rPr lang="pl-PL" dirty="0" err="1"/>
              <a:t>CPythonie</a:t>
            </a:r>
            <a:r>
              <a:rPr lang="pl-PL" dirty="0"/>
              <a:t> jest domyślnie włączony, działa w tle i działa w celu zwolnienia pamięci, która była używana dla obiektów, które nie są już używane.</a:t>
            </a:r>
          </a:p>
          <a:p>
            <a:endParaRPr lang="pl-PL" dirty="0"/>
          </a:p>
          <a:p>
            <a:r>
              <a:rPr lang="pl-PL" dirty="0"/>
              <a:t>Ponieważ algorytm czyszczenia pamięci jest o wiele bardziej złożony niż licznik odniesienia, nie zdarza się to cały czas, w przeciwnym razie zużywałby ogromną ilość zasobów procesora. Dzieje się to okresowo, po określonej liczbie operacji. </a:t>
            </a:r>
          </a:p>
        </p:txBody>
      </p:sp>
    </p:spTree>
    <p:extLst>
      <p:ext uri="{BB962C8B-B14F-4D97-AF65-F5344CB8AC3E}">
        <p14:creationId xmlns:p14="http://schemas.microsoft.com/office/powerpoint/2010/main" val="833999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B56F04-644F-4DBF-A352-29D6E3982AC1}"/>
              </a:ext>
            </a:extLst>
          </p:cNvPr>
          <p:cNvSpPr>
            <a:spLocks noGrp="1"/>
          </p:cNvSpPr>
          <p:nvPr>
            <p:ph type="title"/>
          </p:nvPr>
        </p:nvSpPr>
        <p:spPr/>
        <p:txBody>
          <a:bodyPr/>
          <a:lstStyle/>
          <a:p>
            <a:r>
              <a:rPr lang="pl-PL" dirty="0"/>
              <a:t>Interpreter </a:t>
            </a:r>
            <a:r>
              <a:rPr lang="pl-PL" dirty="0" err="1"/>
              <a:t>Pythona</a:t>
            </a:r>
            <a:endParaRPr lang="pl-PL" dirty="0"/>
          </a:p>
        </p:txBody>
      </p:sp>
      <p:sp>
        <p:nvSpPr>
          <p:cNvPr id="3" name="Symbol zastępczy daty 2">
            <a:extLst>
              <a:ext uri="{FF2B5EF4-FFF2-40B4-BE49-F238E27FC236}">
                <a16:creationId xmlns:a16="http://schemas.microsoft.com/office/drawing/2014/main" id="{7D72DFE0-2F68-47FC-848B-83D503F090AD}"/>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D1AF6EDE-C728-473B-9934-AE7AF7480EDC}"/>
              </a:ext>
            </a:extLst>
          </p:cNvPr>
          <p:cNvSpPr txBox="1"/>
          <p:nvPr/>
        </p:nvSpPr>
        <p:spPr>
          <a:xfrm>
            <a:off x="1006679" y="1861437"/>
            <a:ext cx="8135224" cy="2308324"/>
          </a:xfrm>
          <a:prstGeom prst="rect">
            <a:avLst/>
          </a:prstGeom>
          <a:noFill/>
        </p:spPr>
        <p:txBody>
          <a:bodyPr wrap="square">
            <a:spAutoFit/>
          </a:bodyPr>
          <a:lstStyle/>
          <a:p>
            <a:r>
              <a:rPr lang="pl-PL" dirty="0"/>
              <a:t>Istnieje pięć sposobów na wywołanie pliku binarnego </a:t>
            </a:r>
            <a:r>
              <a:rPr lang="pl-PL" dirty="0" err="1"/>
              <a:t>Pythona</a:t>
            </a:r>
            <a:r>
              <a:rPr lang="pl-PL" dirty="0"/>
              <a:t>:</a:t>
            </a:r>
          </a:p>
          <a:p>
            <a:endParaRPr lang="pl-PL" dirty="0"/>
          </a:p>
          <a:p>
            <a:pPr marL="285750" indent="-285750">
              <a:buFont typeface="Arial" panose="020B0604020202020204" pitchFamily="34" charset="0"/>
              <a:buChar char="•"/>
            </a:pPr>
            <a:r>
              <a:rPr lang="pl-PL" dirty="0"/>
              <a:t>Aby uruchomić pojedyncze polecenie z opcją -c i komendą w języku </a:t>
            </a:r>
            <a:r>
              <a:rPr lang="pl-PL" dirty="0" err="1"/>
              <a:t>Python</a:t>
            </a:r>
            <a:endParaRPr lang="pl-PL" dirty="0"/>
          </a:p>
          <a:p>
            <a:pPr marL="285750" indent="-285750">
              <a:buFont typeface="Arial" panose="020B0604020202020204" pitchFamily="34" charset="0"/>
              <a:buChar char="•"/>
            </a:pPr>
            <a:r>
              <a:rPr lang="pl-PL" dirty="0"/>
              <a:t>Aby rozpocząć moduł od -m i nazwą modułu</a:t>
            </a:r>
          </a:p>
          <a:p>
            <a:pPr marL="285750" indent="-285750">
              <a:buFont typeface="Arial" panose="020B0604020202020204" pitchFamily="34" charset="0"/>
              <a:buChar char="•"/>
            </a:pPr>
            <a:r>
              <a:rPr lang="pl-PL" dirty="0"/>
              <a:t>Aby uruchomić plik o nazwie</a:t>
            </a:r>
          </a:p>
          <a:p>
            <a:pPr marL="285750" indent="-285750">
              <a:buFont typeface="Arial" panose="020B0604020202020204" pitchFamily="34" charset="0"/>
              <a:buChar char="•"/>
            </a:pPr>
            <a:r>
              <a:rPr lang="pl-PL" dirty="0"/>
              <a:t>Aby uruchomić wejście </a:t>
            </a:r>
            <a:r>
              <a:rPr lang="pl-PL" dirty="0" err="1"/>
              <a:t>stdin</a:t>
            </a:r>
            <a:r>
              <a:rPr lang="pl-PL" dirty="0"/>
              <a:t> przy użyciu potoku powłoki</a:t>
            </a:r>
          </a:p>
          <a:p>
            <a:pPr marL="285750" indent="-285750">
              <a:buFont typeface="Arial" panose="020B0604020202020204" pitchFamily="34" charset="0"/>
              <a:buChar char="•"/>
            </a:pPr>
            <a:r>
              <a:rPr lang="pl-PL" dirty="0"/>
              <a:t>Aby uruchomić REPL i wykonywać polecenia pojedynczo</a:t>
            </a:r>
          </a:p>
        </p:txBody>
      </p:sp>
      <p:sp>
        <p:nvSpPr>
          <p:cNvPr id="7" name="pole tekstowe 6">
            <a:extLst>
              <a:ext uri="{FF2B5EF4-FFF2-40B4-BE49-F238E27FC236}">
                <a16:creationId xmlns:a16="http://schemas.microsoft.com/office/drawing/2014/main" id="{61736BC1-B52D-480D-A420-CFFBD48ED8CA}"/>
              </a:ext>
            </a:extLst>
          </p:cNvPr>
          <p:cNvSpPr txBox="1"/>
          <p:nvPr/>
        </p:nvSpPr>
        <p:spPr>
          <a:xfrm>
            <a:off x="1162191" y="4742273"/>
            <a:ext cx="8619371" cy="707886"/>
          </a:xfrm>
          <a:prstGeom prst="rect">
            <a:avLst/>
          </a:prstGeom>
          <a:noFill/>
        </p:spPr>
        <p:txBody>
          <a:bodyPr wrap="square">
            <a:spAutoFit/>
          </a:bodyPr>
          <a:lstStyle/>
          <a:p>
            <a:r>
              <a:rPr lang="pl-PL" sz="2000" b="1" dirty="0" err="1"/>
              <a:t>Python</a:t>
            </a:r>
            <a:r>
              <a:rPr lang="pl-PL" sz="2000" b="1" dirty="0"/>
              <a:t> ma tak wiele sposobów wykonywania skryptów, że może to być trochę przytłaczające!</a:t>
            </a:r>
          </a:p>
        </p:txBody>
      </p:sp>
    </p:spTree>
    <p:extLst>
      <p:ext uri="{BB962C8B-B14F-4D97-AF65-F5344CB8AC3E}">
        <p14:creationId xmlns:p14="http://schemas.microsoft.com/office/powerpoint/2010/main" val="780232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6AFF4E-C6F0-432A-8E51-1D85D0E8CF62}"/>
              </a:ext>
            </a:extLst>
          </p:cNvPr>
          <p:cNvSpPr>
            <a:spLocks noGrp="1"/>
          </p:cNvSpPr>
          <p:nvPr>
            <p:ph type="title"/>
          </p:nvPr>
        </p:nvSpPr>
        <p:spPr/>
        <p:txBody>
          <a:bodyPr/>
          <a:lstStyle/>
          <a:p>
            <a:endParaRPr lang="pl-PL"/>
          </a:p>
        </p:txBody>
      </p:sp>
      <p:sp>
        <p:nvSpPr>
          <p:cNvPr id="3" name="Symbol zastępczy daty 2">
            <a:extLst>
              <a:ext uri="{FF2B5EF4-FFF2-40B4-BE49-F238E27FC236}">
                <a16:creationId xmlns:a16="http://schemas.microsoft.com/office/drawing/2014/main" id="{4B030244-EFEE-4C90-9F60-B5B772381DA1}"/>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22F0B708-EFD2-4E5A-81DF-9ED6EDE78D78}"/>
              </a:ext>
            </a:extLst>
          </p:cNvPr>
          <p:cNvSpPr txBox="1"/>
          <p:nvPr/>
        </p:nvSpPr>
        <p:spPr>
          <a:xfrm>
            <a:off x="1468074" y="2150938"/>
            <a:ext cx="7858387" cy="2308324"/>
          </a:xfrm>
          <a:prstGeom prst="rect">
            <a:avLst/>
          </a:prstGeom>
          <a:noFill/>
        </p:spPr>
        <p:txBody>
          <a:bodyPr wrap="square">
            <a:spAutoFit/>
          </a:bodyPr>
          <a:lstStyle/>
          <a:p>
            <a:r>
              <a:rPr lang="pl-PL" dirty="0"/>
              <a:t>Trzy pliki źródłowe, które należy sprawdzić, aby zobaczyć ten proces, to:</a:t>
            </a:r>
          </a:p>
          <a:p>
            <a:endParaRPr lang="pl-PL" dirty="0"/>
          </a:p>
          <a:p>
            <a:pPr marL="285750" indent="-285750">
              <a:buFont typeface="Arial" panose="020B0604020202020204" pitchFamily="34" charset="0"/>
              <a:buChar char="•"/>
            </a:pPr>
            <a:r>
              <a:rPr lang="pl-PL" dirty="0"/>
              <a:t>Programs / </a:t>
            </a:r>
            <a:r>
              <a:rPr lang="pl-PL" dirty="0" err="1"/>
              <a:t>python.c</a:t>
            </a:r>
            <a:r>
              <a:rPr lang="pl-PL" dirty="0"/>
              <a:t> to prosty punkt wejścia.</a:t>
            </a:r>
          </a:p>
          <a:p>
            <a:pPr marL="285750" indent="-285750">
              <a:buFont typeface="Arial" panose="020B0604020202020204" pitchFamily="34" charset="0"/>
              <a:buChar char="•"/>
            </a:pPr>
            <a:r>
              <a:rPr lang="pl-PL" dirty="0"/>
              <a:t>Moduły / </a:t>
            </a:r>
            <a:r>
              <a:rPr lang="pl-PL" dirty="0" err="1"/>
              <a:t>main.c</a:t>
            </a:r>
            <a:r>
              <a:rPr lang="pl-PL" dirty="0"/>
              <a:t> zawiera kod łączący cały proces, ładowanie konfiguracji, wykonywanie kodu i czyszczenie pamięci.</a:t>
            </a:r>
          </a:p>
          <a:p>
            <a:pPr marL="285750" indent="-285750">
              <a:buFont typeface="Arial" panose="020B0604020202020204" pitchFamily="34" charset="0"/>
              <a:buChar char="•"/>
            </a:pPr>
            <a:r>
              <a:rPr lang="pl-PL" dirty="0" err="1"/>
              <a:t>Python</a:t>
            </a:r>
            <a:r>
              <a:rPr lang="pl-PL" dirty="0"/>
              <a:t> / </a:t>
            </a:r>
            <a:r>
              <a:rPr lang="pl-PL" dirty="0" err="1"/>
              <a:t>initconfig.c</a:t>
            </a:r>
            <a:r>
              <a:rPr lang="pl-PL" dirty="0"/>
              <a:t> ładuje konfigurację ze środowiska systemowego i łączy ją z dowolnymi flagami wiersza poleceń. </a:t>
            </a:r>
          </a:p>
        </p:txBody>
      </p:sp>
    </p:spTree>
    <p:extLst>
      <p:ext uri="{BB962C8B-B14F-4D97-AF65-F5344CB8AC3E}">
        <p14:creationId xmlns:p14="http://schemas.microsoft.com/office/powerpoint/2010/main" val="3502966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A2F5D720-05E4-41B9-84E2-AB3DF183BC12}"/>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pic>
        <p:nvPicPr>
          <p:cNvPr id="5" name="Obraz 4">
            <a:extLst>
              <a:ext uri="{FF2B5EF4-FFF2-40B4-BE49-F238E27FC236}">
                <a16:creationId xmlns:a16="http://schemas.microsoft.com/office/drawing/2014/main" id="{2BBDB515-159E-45DF-971B-02B286A06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143" y="1026988"/>
            <a:ext cx="6287592" cy="5115431"/>
          </a:xfrm>
          <a:prstGeom prst="rect">
            <a:avLst/>
          </a:prstGeom>
        </p:spPr>
      </p:pic>
    </p:spTree>
    <p:extLst>
      <p:ext uri="{BB962C8B-B14F-4D97-AF65-F5344CB8AC3E}">
        <p14:creationId xmlns:p14="http://schemas.microsoft.com/office/powerpoint/2010/main" val="372081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D3EA11-DA60-477C-BF7B-789C64945284}"/>
              </a:ext>
            </a:extLst>
          </p:cNvPr>
          <p:cNvSpPr>
            <a:spLocks noGrp="1"/>
          </p:cNvSpPr>
          <p:nvPr>
            <p:ph type="title"/>
          </p:nvPr>
        </p:nvSpPr>
        <p:spPr/>
        <p:txBody>
          <a:bodyPr/>
          <a:lstStyle/>
          <a:p>
            <a:r>
              <a:rPr lang="pl-PL" dirty="0"/>
              <a:t>Sposoby realizacji</a:t>
            </a:r>
          </a:p>
        </p:txBody>
      </p:sp>
      <p:sp>
        <p:nvSpPr>
          <p:cNvPr id="3" name="Symbol zastępczy daty 2">
            <a:extLst>
              <a:ext uri="{FF2B5EF4-FFF2-40B4-BE49-F238E27FC236}">
                <a16:creationId xmlns:a16="http://schemas.microsoft.com/office/drawing/2014/main" id="{3A3CE359-98AE-4B51-BF3A-7845922B3A78}"/>
              </a:ext>
            </a:extLst>
          </p:cNvPr>
          <p:cNvSpPr>
            <a:spLocks noGrp="1"/>
          </p:cNvSpPr>
          <p:nvPr>
            <p:ph type="dt" sz="half" idx="10"/>
          </p:nvPr>
        </p:nvSpPr>
        <p:spPr/>
        <p:txBody>
          <a:bodyPr/>
          <a:lstStyle/>
          <a:p>
            <a:pPr rtl="0"/>
            <a:fld id="{1050CA8E-29E9-4255-834A-5506FCFC9DB9}" type="datetime1">
              <a:rPr lang="pl-PL" smtClean="0"/>
              <a:t>29.04.2021</a:t>
            </a:fld>
            <a:endParaRPr lang="en-US" dirty="0"/>
          </a:p>
        </p:txBody>
      </p:sp>
      <p:sp>
        <p:nvSpPr>
          <p:cNvPr id="5" name="pole tekstowe 4">
            <a:extLst>
              <a:ext uri="{FF2B5EF4-FFF2-40B4-BE49-F238E27FC236}">
                <a16:creationId xmlns:a16="http://schemas.microsoft.com/office/drawing/2014/main" id="{5B81F4DD-2FD5-4A0E-978C-EC5DD4118BB8}"/>
              </a:ext>
            </a:extLst>
          </p:cNvPr>
          <p:cNvSpPr txBox="1"/>
          <p:nvPr/>
        </p:nvSpPr>
        <p:spPr>
          <a:xfrm>
            <a:off x="1066800" y="2629110"/>
            <a:ext cx="9729831" cy="2492990"/>
          </a:xfrm>
          <a:prstGeom prst="rect">
            <a:avLst/>
          </a:prstGeom>
          <a:noFill/>
        </p:spPr>
        <p:txBody>
          <a:bodyPr wrap="square">
            <a:spAutoFit/>
          </a:bodyPr>
          <a:lstStyle/>
          <a:p>
            <a:r>
              <a:rPr lang="pl-PL" dirty="0"/>
              <a:t>Usługa sieciowa może być:</a:t>
            </a:r>
          </a:p>
          <a:p>
            <a:endParaRPr lang="pl-PL" dirty="0"/>
          </a:p>
          <a:p>
            <a:pPr marL="285750" indent="-285750">
              <a:buFont typeface="Arial" panose="020B0604020202020204" pitchFamily="34" charset="0"/>
              <a:buChar char="•"/>
            </a:pPr>
            <a:r>
              <a:rPr lang="pl-PL" sz="2000" dirty="0"/>
              <a:t>zdefiniowana za pomocą języka opisu usług – standaryzowanym językiem, bazującym na XML, jest WSDL</a:t>
            </a:r>
          </a:p>
          <a:p>
            <a:pPr marL="285750" indent="-285750">
              <a:buFont typeface="Arial" panose="020B0604020202020204" pitchFamily="34" charset="0"/>
              <a:buChar char="•"/>
            </a:pPr>
            <a:r>
              <a:rPr lang="pl-PL" sz="2000" dirty="0"/>
              <a:t>opublikowana i wyszukana w rejestrze usług za pomocą standardowego mechanizmu, np. UDDI</a:t>
            </a:r>
          </a:p>
          <a:p>
            <a:pPr marL="285750" indent="-285750">
              <a:buFont typeface="Arial" panose="020B0604020202020204" pitchFamily="34" charset="0"/>
              <a:buChar char="•"/>
            </a:pPr>
            <a:r>
              <a:rPr lang="pl-PL" sz="2000" dirty="0"/>
              <a:t>wywołana zdalnie przez zdefiniowany interfejs</a:t>
            </a:r>
          </a:p>
          <a:p>
            <a:pPr marL="285750" indent="-285750">
              <a:buFont typeface="Arial" panose="020B0604020202020204" pitchFamily="34" charset="0"/>
              <a:buChar char="•"/>
            </a:pPr>
            <a:r>
              <a:rPr lang="pl-PL" sz="2000" dirty="0"/>
              <a:t>częścią innych usług sieciowych lub być ich kompozycją.</a:t>
            </a:r>
          </a:p>
        </p:txBody>
      </p:sp>
    </p:spTree>
    <p:extLst>
      <p:ext uri="{BB962C8B-B14F-4D97-AF65-F5344CB8AC3E}">
        <p14:creationId xmlns:p14="http://schemas.microsoft.com/office/powerpoint/2010/main" val="249099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69577" y="376517"/>
            <a:ext cx="2572871" cy="523220"/>
          </a:xfrm>
          <a:prstGeom prst="rect">
            <a:avLst/>
          </a:prstGeom>
          <a:noFill/>
        </p:spPr>
        <p:txBody>
          <a:bodyPr wrap="square" rtlCol="0">
            <a:spAutoFit/>
          </a:bodyPr>
          <a:lstStyle/>
          <a:p>
            <a:r>
              <a:rPr lang="pl-PL" sz="2800" dirty="0"/>
              <a:t>API REST</a:t>
            </a:r>
          </a:p>
        </p:txBody>
      </p:sp>
      <p:sp>
        <p:nvSpPr>
          <p:cNvPr id="3" name="Prostokąt 2"/>
          <p:cNvSpPr/>
          <p:nvPr/>
        </p:nvSpPr>
        <p:spPr>
          <a:xfrm>
            <a:off x="918882" y="1220579"/>
            <a:ext cx="10609730" cy="923330"/>
          </a:xfrm>
          <a:prstGeom prst="rect">
            <a:avLst/>
          </a:prstGeom>
        </p:spPr>
        <p:txBody>
          <a:bodyPr wrap="square">
            <a:spAutoFit/>
          </a:bodyPr>
          <a:lstStyle/>
          <a:p>
            <a:r>
              <a:rPr lang="pl-PL" b="1" dirty="0"/>
              <a:t>REST</a:t>
            </a:r>
            <a:r>
              <a:rPr lang="pl-PL" dirty="0"/>
              <a:t> – </a:t>
            </a:r>
            <a:r>
              <a:rPr lang="pl-PL" b="1" dirty="0" err="1"/>
              <a:t>Re</a:t>
            </a:r>
            <a:r>
              <a:rPr lang="pl-PL" dirty="0" err="1"/>
              <a:t>presentational</a:t>
            </a:r>
            <a:r>
              <a:rPr lang="pl-PL" dirty="0"/>
              <a:t> </a:t>
            </a:r>
            <a:r>
              <a:rPr lang="pl-PL" b="1" dirty="0" err="1"/>
              <a:t>S</a:t>
            </a:r>
            <a:r>
              <a:rPr lang="pl-PL" dirty="0" err="1"/>
              <a:t>tate</a:t>
            </a:r>
            <a:r>
              <a:rPr lang="pl-PL" dirty="0"/>
              <a:t> </a:t>
            </a:r>
            <a:r>
              <a:rPr lang="pl-PL" b="1" dirty="0"/>
              <a:t>T</a:t>
            </a:r>
            <a:r>
              <a:rPr lang="pl-PL" dirty="0"/>
              <a:t>ransfer – styl architektury oprogramowania opierający się o zbiór wcześniej określonych reguł opisujących jak definiowane są zasoby, a także umożliwiających dostęp do nich. Został on zaprezentowany przez Roya Fieldinga w 2000 roku.</a:t>
            </a:r>
          </a:p>
        </p:txBody>
      </p:sp>
      <p:sp>
        <p:nvSpPr>
          <p:cNvPr id="4" name="Prostokąt 3"/>
          <p:cNvSpPr/>
          <p:nvPr/>
        </p:nvSpPr>
        <p:spPr>
          <a:xfrm>
            <a:off x="918882" y="2594739"/>
            <a:ext cx="10376647" cy="646331"/>
          </a:xfrm>
          <a:prstGeom prst="rect">
            <a:avLst/>
          </a:prstGeom>
        </p:spPr>
        <p:txBody>
          <a:bodyPr wrap="square">
            <a:spAutoFit/>
          </a:bodyPr>
          <a:lstStyle/>
          <a:p>
            <a:r>
              <a:rPr lang="pl-PL" b="1" dirty="0"/>
              <a:t>API</a:t>
            </a:r>
            <a:r>
              <a:rPr lang="pl-PL" dirty="0"/>
              <a:t> – </a:t>
            </a:r>
            <a:r>
              <a:rPr lang="pl-PL" b="1" dirty="0"/>
              <a:t>A</a:t>
            </a:r>
            <a:r>
              <a:rPr lang="pl-PL" dirty="0"/>
              <a:t>pplication </a:t>
            </a:r>
            <a:r>
              <a:rPr lang="pl-PL" b="1" dirty="0"/>
              <a:t>P</a:t>
            </a:r>
            <a:r>
              <a:rPr lang="pl-PL" dirty="0"/>
              <a:t>rogramming </a:t>
            </a:r>
            <a:r>
              <a:rPr lang="pl-PL" b="1" dirty="0"/>
              <a:t>I</a:t>
            </a:r>
            <a:r>
              <a:rPr lang="pl-PL" dirty="0"/>
              <a:t>nterface – zestaw reguł definiujący komunikację pomiędzy programami komputerowymi.</a:t>
            </a:r>
          </a:p>
        </p:txBody>
      </p:sp>
      <p:sp>
        <p:nvSpPr>
          <p:cNvPr id="5" name="Prostokąt 4"/>
          <p:cNvSpPr/>
          <p:nvPr/>
        </p:nvSpPr>
        <p:spPr>
          <a:xfrm>
            <a:off x="918881" y="3779548"/>
            <a:ext cx="6154271" cy="1200329"/>
          </a:xfrm>
          <a:prstGeom prst="rect">
            <a:avLst/>
          </a:prstGeom>
        </p:spPr>
        <p:txBody>
          <a:bodyPr wrap="square">
            <a:spAutoFit/>
          </a:bodyPr>
          <a:lstStyle/>
          <a:p>
            <a:r>
              <a:rPr lang="pl-PL" dirty="0"/>
              <a:t>API są to reguły określające jak użytkownik może uzyskać dostęp do zasobów oraz w jakiej postaci je otrzymuje. Natomiast REST to styl architektury definiujący jak zbudowane będzie to API.</a:t>
            </a:r>
          </a:p>
        </p:txBody>
      </p:sp>
      <p:sp>
        <p:nvSpPr>
          <p:cNvPr id="6" name="Symbol zastępczy numeru slajdu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0033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84729" y="398929"/>
            <a:ext cx="4312023" cy="523220"/>
          </a:xfrm>
          <a:prstGeom prst="rect">
            <a:avLst/>
          </a:prstGeom>
          <a:noFill/>
        </p:spPr>
        <p:txBody>
          <a:bodyPr wrap="square" rtlCol="0">
            <a:spAutoFit/>
          </a:bodyPr>
          <a:lstStyle/>
          <a:p>
            <a:r>
              <a:rPr lang="pl-PL" sz="2800" dirty="0"/>
              <a:t>Zasada działania API</a:t>
            </a:r>
          </a:p>
        </p:txBody>
      </p:sp>
      <p:sp>
        <p:nvSpPr>
          <p:cNvPr id="3" name="Prostokąt 2"/>
          <p:cNvSpPr/>
          <p:nvPr/>
        </p:nvSpPr>
        <p:spPr>
          <a:xfrm>
            <a:off x="1008530" y="1781327"/>
            <a:ext cx="9300882" cy="1754326"/>
          </a:xfrm>
          <a:prstGeom prst="rect">
            <a:avLst/>
          </a:prstGeom>
        </p:spPr>
        <p:txBody>
          <a:bodyPr wrap="square">
            <a:spAutoFit/>
          </a:bodyPr>
          <a:lstStyle/>
          <a:p>
            <a:r>
              <a:rPr lang="pl-PL" dirty="0"/>
              <a:t>Cykl pracy z API:</a:t>
            </a:r>
          </a:p>
          <a:p>
            <a:endParaRPr lang="pl-PL" dirty="0"/>
          </a:p>
          <a:p>
            <a:pPr marL="285750" indent="-285750">
              <a:buFont typeface="Arial" panose="020B0604020202020204" pitchFamily="34" charset="0"/>
              <a:buChar char="•"/>
            </a:pPr>
            <a:r>
              <a:rPr lang="pl-PL" dirty="0"/>
              <a:t>    Klient preparuje zapytanie w postaci odpowiedniego adresu (</a:t>
            </a:r>
            <a:r>
              <a:rPr lang="pl-PL" dirty="0" err="1"/>
              <a:t>endpointa</a:t>
            </a:r>
            <a:r>
              <a:rPr lang="pl-PL" dirty="0"/>
              <a:t>).</a:t>
            </a:r>
          </a:p>
          <a:p>
            <a:pPr marL="285750" indent="-285750">
              <a:buFont typeface="Arial" panose="020B0604020202020204" pitchFamily="34" charset="0"/>
              <a:buChar char="•"/>
            </a:pPr>
            <a:r>
              <a:rPr lang="pl-PL" dirty="0"/>
              <a:t>    Następnie wysyła to zapytanie do interfejsu.</a:t>
            </a:r>
          </a:p>
          <a:p>
            <a:pPr marL="285750" indent="-285750">
              <a:buFont typeface="Arial" panose="020B0604020202020204" pitchFamily="34" charset="0"/>
              <a:buChar char="•"/>
            </a:pPr>
            <a:r>
              <a:rPr lang="pl-PL" dirty="0"/>
              <a:t>    Interfejs zwraca odpowiedź na zapytanie klienta.</a:t>
            </a:r>
          </a:p>
          <a:p>
            <a:pPr marL="285750" indent="-285750">
              <a:buFont typeface="Arial" panose="020B0604020202020204" pitchFamily="34" charset="0"/>
              <a:buChar char="•"/>
            </a:pPr>
            <a:r>
              <a:rPr lang="pl-PL" dirty="0"/>
              <a:t>    Klient otrzymuje odpowiedź na swoje zapytanie.</a:t>
            </a:r>
          </a:p>
        </p:txBody>
      </p:sp>
      <p:sp>
        <p:nvSpPr>
          <p:cNvPr id="4" name="Symbol zastępczy numeru slajdu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515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761999" y="1988421"/>
            <a:ext cx="10838330" cy="1477328"/>
          </a:xfrm>
          <a:prstGeom prst="rect">
            <a:avLst/>
          </a:prstGeom>
        </p:spPr>
        <p:txBody>
          <a:bodyPr wrap="square">
            <a:spAutoFit/>
          </a:bodyPr>
          <a:lstStyle/>
          <a:p>
            <a:r>
              <a:rPr lang="pl-PL" b="1" dirty="0"/>
              <a:t>HTTP</a:t>
            </a:r>
            <a:r>
              <a:rPr lang="pl-PL" dirty="0"/>
              <a:t> – </a:t>
            </a:r>
            <a:r>
              <a:rPr lang="pl-PL" b="1" dirty="0" err="1"/>
              <a:t>H</a:t>
            </a:r>
            <a:r>
              <a:rPr lang="pl-PL" dirty="0" err="1"/>
              <a:t>yper</a:t>
            </a:r>
            <a:r>
              <a:rPr lang="pl-PL" b="1" dirty="0" err="1"/>
              <a:t>t</a:t>
            </a:r>
            <a:r>
              <a:rPr lang="pl-PL" dirty="0" err="1"/>
              <a:t>ext</a:t>
            </a:r>
            <a:r>
              <a:rPr lang="pl-PL" dirty="0"/>
              <a:t> </a:t>
            </a:r>
            <a:r>
              <a:rPr lang="pl-PL" b="1" dirty="0"/>
              <a:t>T</a:t>
            </a:r>
            <a:r>
              <a:rPr lang="pl-PL" dirty="0"/>
              <a:t>ransfer </a:t>
            </a:r>
            <a:r>
              <a:rPr lang="pl-PL" b="1" dirty="0" err="1"/>
              <a:t>P</a:t>
            </a:r>
            <a:r>
              <a:rPr lang="pl-PL" dirty="0" err="1"/>
              <a:t>rotocol</a:t>
            </a:r>
            <a:r>
              <a:rPr lang="pl-PL" dirty="0"/>
              <a:t> – protokół, z którego korzystasz codziennie (lub też jego wersji szyfrowanej – HTTPS) podczas przeglądania stron w sieci. Podczas tworzenia REST API do komunikacji z API wykorzystuje się metody HTTP, których łącznie jest 9. Niemniej jednak do zbudowania podstawowego API pozwalającego na odczyt, zapis, aktualizację i usuwanie danych wystarczą tylko 4 metody – </a:t>
            </a:r>
            <a:r>
              <a:rPr lang="pl-PL" b="1" dirty="0"/>
              <a:t>GET, POST, PUT i DELETE</a:t>
            </a:r>
          </a:p>
        </p:txBody>
      </p:sp>
      <p:sp>
        <p:nvSpPr>
          <p:cNvPr id="3" name="pole tekstowe 2"/>
          <p:cNvSpPr txBox="1"/>
          <p:nvPr/>
        </p:nvSpPr>
        <p:spPr>
          <a:xfrm>
            <a:off x="869577" y="376517"/>
            <a:ext cx="2572871" cy="523220"/>
          </a:xfrm>
          <a:prstGeom prst="rect">
            <a:avLst/>
          </a:prstGeom>
          <a:noFill/>
        </p:spPr>
        <p:txBody>
          <a:bodyPr wrap="square" rtlCol="0">
            <a:spAutoFit/>
          </a:bodyPr>
          <a:lstStyle/>
          <a:p>
            <a:r>
              <a:rPr lang="pl-PL" sz="2800" dirty="0"/>
              <a:t>Protokół HTTP</a:t>
            </a:r>
          </a:p>
        </p:txBody>
      </p:sp>
      <p:sp>
        <p:nvSpPr>
          <p:cNvPr id="4" name="Symbol zastępczy numeru slajdu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0881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937965" y="541475"/>
            <a:ext cx="2406428" cy="523220"/>
          </a:xfrm>
          <a:prstGeom prst="rect">
            <a:avLst/>
          </a:prstGeom>
        </p:spPr>
        <p:txBody>
          <a:bodyPr wrap="none">
            <a:spAutoFit/>
          </a:bodyPr>
          <a:lstStyle/>
          <a:p>
            <a:r>
              <a:rPr lang="pl-PL" sz="2800" dirty="0"/>
              <a:t>Metody HTTP</a:t>
            </a:r>
          </a:p>
        </p:txBody>
      </p:sp>
      <p:sp>
        <p:nvSpPr>
          <p:cNvPr id="3" name="Prostokąt 2"/>
          <p:cNvSpPr/>
          <p:nvPr/>
        </p:nvSpPr>
        <p:spPr>
          <a:xfrm>
            <a:off x="820270" y="1442988"/>
            <a:ext cx="11098306" cy="3970318"/>
          </a:xfrm>
          <a:prstGeom prst="rect">
            <a:avLst/>
          </a:prstGeom>
        </p:spPr>
        <p:txBody>
          <a:bodyPr wrap="square">
            <a:spAutoFit/>
          </a:bodyPr>
          <a:lstStyle/>
          <a:p>
            <a:r>
              <a:rPr lang="pl-PL" b="1" dirty="0"/>
              <a:t>GET</a:t>
            </a:r>
            <a:r>
              <a:rPr lang="pl-PL" dirty="0"/>
              <a:t> – służy do pobierania danych. Tutaj wystarczy podać odpowiedni </a:t>
            </a:r>
            <a:r>
              <a:rPr lang="pl-PL" dirty="0" err="1"/>
              <a:t>endpoint</a:t>
            </a:r>
            <a:r>
              <a:rPr lang="pl-PL" dirty="0"/>
              <a:t>, ewentualnie zmodyfikować nagłówki(</a:t>
            </a:r>
            <a:r>
              <a:rPr lang="pl-PL" dirty="0" err="1"/>
              <a:t>headers</a:t>
            </a:r>
            <a:r>
              <a:rPr lang="pl-PL" dirty="0"/>
              <a:t>) zapytania.</a:t>
            </a:r>
          </a:p>
          <a:p>
            <a:endParaRPr lang="pl-PL" dirty="0"/>
          </a:p>
          <a:p>
            <a:r>
              <a:rPr lang="pl-PL" b="1" dirty="0"/>
              <a:t>POST</a:t>
            </a:r>
            <a:r>
              <a:rPr lang="pl-PL" dirty="0"/>
              <a:t> – służy tworzeniu i przesłaniu nowych danych. W tym przypadku konieczne jest już stworzenie ciała(body), w którym przekażemy dane do naszego REST API.</a:t>
            </a:r>
          </a:p>
          <a:p>
            <a:endParaRPr lang="pl-PL" dirty="0"/>
          </a:p>
          <a:p>
            <a:r>
              <a:rPr lang="pl-PL" b="1" dirty="0"/>
              <a:t>PUT</a:t>
            </a:r>
            <a:r>
              <a:rPr lang="pl-PL" dirty="0"/>
              <a:t> – również służy przesyłaniu danych, lecz najczęściej w celu aktualizacji tych danych. Tutaj również wymagane jest przesłanie danych w ciele</a:t>
            </a:r>
          </a:p>
          <a:p>
            <a:endParaRPr lang="pl-PL" dirty="0"/>
          </a:p>
          <a:p>
            <a:r>
              <a:rPr lang="pl-PL" b="1" dirty="0"/>
              <a:t>DELETE</a:t>
            </a:r>
            <a:r>
              <a:rPr lang="pl-PL" dirty="0"/>
              <a:t> – metoda służąca do usuwania danych. W tym momencie chcę wspomnieć o technice tak zwanego </a:t>
            </a:r>
            <a:r>
              <a:rPr lang="pl-PL" dirty="0" err="1"/>
              <a:t>soft-delete</a:t>
            </a:r>
            <a:r>
              <a:rPr lang="pl-PL" dirty="0"/>
              <a:t>. Mówiąc skrótem polega to na tym, że kasując dane za pomocą API tak naprawdę tylko dodajemy do encji informację o tym, że została ona usunięta. W rezultacie dane pozostają nadal w bazie, lecz nie są one dostępne z poziomu API. Mechanizm ten należy już zaimplementować w samym API i nie ma on nic wspólnego z HTTP.</a:t>
            </a:r>
          </a:p>
        </p:txBody>
      </p:sp>
      <p:sp>
        <p:nvSpPr>
          <p:cNvPr id="4" name="Symbol zastępczy numeru slajdu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597409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44_TF78438558" id="{656982CE-918E-475A-B40A-5C9C63D77659}" vid="{35A616ED-4F32-4850-9933-730FF490343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{A664B89D-52AE-4378-A9D6-8657CA0A7BAD}tf78438558_win32</Template>
  <TotalTime>576</TotalTime>
  <Words>3703</Words>
  <Application>Microsoft Office PowerPoint</Application>
  <PresentationFormat>Panoramiczny</PresentationFormat>
  <Paragraphs>275</Paragraphs>
  <Slides>43</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43</vt:i4>
      </vt:variant>
    </vt:vector>
  </HeadingPairs>
  <TitlesOfParts>
    <vt:vector size="48" baseType="lpstr">
      <vt:lpstr>Arial</vt:lpstr>
      <vt:lpstr>Calibri</vt:lpstr>
      <vt:lpstr>Century Gothic</vt:lpstr>
      <vt:lpstr>Garamond</vt:lpstr>
      <vt:lpstr>SavonVTI</vt:lpstr>
      <vt:lpstr>Programowanie w języku C++  wykład 4</vt:lpstr>
      <vt:lpstr>Agenda</vt:lpstr>
      <vt:lpstr>Server aplikacji</vt:lpstr>
      <vt:lpstr>Usługa sieciowa (Web Service)</vt:lpstr>
      <vt:lpstr>Sposoby realizacji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Pisanie Web Services w języku C++</vt:lpstr>
      <vt:lpstr>Prezentacja programu PowerPoint</vt:lpstr>
      <vt:lpstr>Dlaczego warto stosować w aplikacjach webowych język C++</vt:lpstr>
      <vt:lpstr>Prezentacja programu PowerPoint</vt:lpstr>
      <vt:lpstr>Prezentacja programu PowerPoint</vt:lpstr>
      <vt:lpstr>Prezentacja programu PowerPoint</vt:lpstr>
      <vt:lpstr>Przykład</vt:lpstr>
      <vt:lpstr>Prezentacja programu PowerPoint</vt:lpstr>
      <vt:lpstr>Zalety i wady użycia C++</vt:lpstr>
      <vt:lpstr>Prezentacja programu PowerPoint</vt:lpstr>
      <vt:lpstr>Programowanie Serwisów za pomocą języka C++</vt:lpstr>
      <vt:lpstr>Prezentacja programu PowerPoint</vt:lpstr>
      <vt:lpstr>Hydra</vt:lpstr>
      <vt:lpstr>Przyspieszenie programowania usług internetowych w języku C ++ </vt:lpstr>
      <vt:lpstr>Zastosowanie</vt:lpstr>
      <vt:lpstr>CPython</vt:lpstr>
      <vt:lpstr>Prezentacja programu PowerPoint</vt:lpstr>
      <vt:lpstr>Dlaczego CPython jest napisany w C, a nie w Pythonie? </vt:lpstr>
      <vt:lpstr>Dlaczego więc CPython jest napisany w C, a nie w Pythonie?</vt:lpstr>
      <vt:lpstr>Specyfikacja języka Python</vt:lpstr>
      <vt:lpstr>Gramatyka</vt:lpstr>
      <vt:lpstr>Gramatyka Pythona</vt:lpstr>
      <vt:lpstr>Zarządzanie pamięcią w CPythonie</vt:lpstr>
      <vt:lpstr>Zarządzanie pamięcią w CPythonie</vt:lpstr>
      <vt:lpstr>Zarządzanie pamięcią w CPythonie</vt:lpstr>
      <vt:lpstr>Zarządzanie pamięcią w CPythonie</vt:lpstr>
      <vt:lpstr>Garbage Collection</vt:lpstr>
      <vt:lpstr>Interpreter Pythona</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języku C++</dc:title>
  <dc:creator>Marcin Albiniak</dc:creator>
  <cp:lastModifiedBy>Marcin Albiniak</cp:lastModifiedBy>
  <cp:revision>90</cp:revision>
  <dcterms:created xsi:type="dcterms:W3CDTF">2021-04-22T05:23:42Z</dcterms:created>
  <dcterms:modified xsi:type="dcterms:W3CDTF">2021-04-29T16:14:42Z</dcterms:modified>
</cp:coreProperties>
</file>