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35"/>
  </p:notesMasterIdLst>
  <p:handoutMasterIdLst>
    <p:handoutMasterId r:id="rId36"/>
  </p:handoutMasterIdLst>
  <p:sldIdLst>
    <p:sldId id="257" r:id="rId2"/>
    <p:sldId id="259" r:id="rId3"/>
    <p:sldId id="351" r:id="rId4"/>
    <p:sldId id="352" r:id="rId5"/>
    <p:sldId id="353" r:id="rId6"/>
    <p:sldId id="354" r:id="rId7"/>
    <p:sldId id="361" r:id="rId8"/>
    <p:sldId id="362" r:id="rId9"/>
    <p:sldId id="363" r:id="rId10"/>
    <p:sldId id="366" r:id="rId11"/>
    <p:sldId id="367" r:id="rId12"/>
    <p:sldId id="364" r:id="rId13"/>
    <p:sldId id="368" r:id="rId14"/>
    <p:sldId id="369" r:id="rId15"/>
    <p:sldId id="370" r:id="rId16"/>
    <p:sldId id="371" r:id="rId17"/>
    <p:sldId id="372" r:id="rId18"/>
    <p:sldId id="384" r:id="rId19"/>
    <p:sldId id="385" r:id="rId20"/>
    <p:sldId id="386" r:id="rId21"/>
    <p:sldId id="387" r:id="rId22"/>
    <p:sldId id="373" r:id="rId23"/>
    <p:sldId id="374" r:id="rId24"/>
    <p:sldId id="375" r:id="rId25"/>
    <p:sldId id="376" r:id="rId26"/>
    <p:sldId id="377" r:id="rId27"/>
    <p:sldId id="378" r:id="rId28"/>
    <p:sldId id="379" r:id="rId29"/>
    <p:sldId id="380" r:id="rId30"/>
    <p:sldId id="381" r:id="rId31"/>
    <p:sldId id="382" r:id="rId32"/>
    <p:sldId id="383" r:id="rId33"/>
    <p:sldId id="388" r:id="rId34"/>
  </p:sldIdLst>
  <p:sldSz cx="12192000" cy="6858000"/>
  <p:notesSz cx="6858000" cy="9144000"/>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41B49EE-D55C-4AD5-AE6A-B09AB57F7266}" type="datetime1">
              <a:rPr lang="pl-PL" smtClean="0"/>
              <a:t>16.04.2021</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3051B73-E311-44BF-8D6D-9137AB9F3DE8}" type="datetime1">
              <a:rPr lang="pl-PL" smtClean="0"/>
              <a:t>16.04.2021</a:t>
            </a:fld>
            <a:endParaRPr lang="en-US"/>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7" name="Prostokąt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ytuł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l-PL"/>
              <a:t>Kliknij, aby edytować styl</a:t>
            </a:r>
            <a:endParaRPr lang="en-US" dirty="0"/>
          </a:p>
        </p:txBody>
      </p:sp>
      <p:sp>
        <p:nvSpPr>
          <p:cNvPr id="3" name="Podtytuł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l-PL"/>
              <a:t>Kliknij, aby edytować styl wzorca podtytułu</a:t>
            </a:r>
            <a:endParaRPr lang="en-US" dirty="0"/>
          </a:p>
        </p:txBody>
      </p:sp>
      <p:sp>
        <p:nvSpPr>
          <p:cNvPr id="8" name="Data — symbol zastępczy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6A255EE4-F95C-49B3-ACD4-7CA3D00C795E}" type="datetime1">
              <a:rPr lang="pl-PL" smtClean="0"/>
              <a:t>16.04.2021</a:t>
            </a:fld>
            <a:endParaRPr lang="en-US" dirty="0"/>
          </a:p>
        </p:txBody>
      </p:sp>
      <p:sp>
        <p:nvSpPr>
          <p:cNvPr id="9" name="Stopka — symbol zastępczy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Numer slajdu — symbol zastępczy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9" name="Tytuł 1"/>
          <p:cNvSpPr>
            <a:spLocks noGrp="1"/>
          </p:cNvSpPr>
          <p:nvPr>
            <p:ph type="title"/>
          </p:nvPr>
        </p:nvSpPr>
        <p:spPr>
          <a:xfrm>
            <a:off x="581192" y="702156"/>
            <a:ext cx="11029616" cy="1013800"/>
          </a:xfrm>
        </p:spPr>
        <p:txBody>
          <a:bodyPr rtlCol="0"/>
          <a:lstStyle/>
          <a:p>
            <a:pPr rtl="0"/>
            <a:r>
              <a:rPr lang="pl-PL"/>
              <a:t>Kliknij, aby edytować styl</a:t>
            </a:r>
            <a:endParaRPr lang="en-US" dirty="0"/>
          </a:p>
        </p:txBody>
      </p:sp>
      <p:sp>
        <p:nvSpPr>
          <p:cNvPr id="3" name="Tekst pionowy — symbol zastępczy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Data — symbol zastępczy 3"/>
          <p:cNvSpPr>
            <a:spLocks noGrp="1"/>
          </p:cNvSpPr>
          <p:nvPr>
            <p:ph type="dt" sz="half" idx="10"/>
          </p:nvPr>
        </p:nvSpPr>
        <p:spPr/>
        <p:txBody>
          <a:bodyPr rtlCol="0"/>
          <a:lstStyle/>
          <a:p>
            <a:pPr rtl="0"/>
            <a:fld id="{73F1D04E-0CE8-4348-8D3C-4F97263154FA}" type="datetime1">
              <a:rPr lang="pl-PL" smtClean="0"/>
              <a:t>16.04.2021</a:t>
            </a:fld>
            <a:endParaRPr lang="en-US" dirty="0"/>
          </a:p>
        </p:txBody>
      </p:sp>
      <p:sp>
        <p:nvSpPr>
          <p:cNvPr id="5" name="Stopka — symbol zastępczy 4"/>
          <p:cNvSpPr>
            <a:spLocks noGrp="1"/>
          </p:cNvSpPr>
          <p:nvPr>
            <p:ph type="ftr" sz="quarter" idx="11"/>
          </p:nvPr>
        </p:nvSpPr>
        <p:spPr/>
        <p:txBody>
          <a:bodyPr rtlCol="0"/>
          <a:lstStyle/>
          <a:p>
            <a:pPr rtl="0"/>
            <a:endParaRPr lang="en-US" dirty="0"/>
          </a:p>
        </p:txBody>
      </p:sp>
      <p:sp>
        <p:nvSpPr>
          <p:cNvPr id="6" name="Numer slajdu — symbol zastępczy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7" name="Prostokąt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ytuł pionowy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pl-PL"/>
              <a:t>Kliknij, aby edytować styl</a:t>
            </a:r>
            <a:endParaRPr lang="en-US" dirty="0"/>
          </a:p>
        </p:txBody>
      </p:sp>
      <p:sp>
        <p:nvSpPr>
          <p:cNvPr id="3" name="Tekst pionowy — symbol zastępczy 2"/>
          <p:cNvSpPr>
            <a:spLocks noGrp="1"/>
          </p:cNvSpPr>
          <p:nvPr>
            <p:ph type="body" orient="vert" idx="1"/>
          </p:nvPr>
        </p:nvSpPr>
        <p:spPr>
          <a:xfrm>
            <a:off x="774923" y="863600"/>
            <a:ext cx="7161625" cy="4807326"/>
          </a:xfrm>
        </p:spPr>
        <p:txBody>
          <a:bodyPr vert="eaVert" rtlCol="0" anchor="t"/>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8" name="Prostokąt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Prostokąt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Prostokąt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a — symbol zastępczy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199848F2-EC7B-4A2E-A4EA-D56A99AC03B6}" type="datetime1">
              <a:rPr lang="pl-PL" smtClean="0"/>
              <a:t>16.04.2021</a:t>
            </a:fld>
            <a:endParaRPr lang="en-US" dirty="0"/>
          </a:p>
        </p:txBody>
      </p:sp>
      <p:sp>
        <p:nvSpPr>
          <p:cNvPr id="12" name="Stopka — symbol zastępczy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Numer slajdu — symbol zastępczy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p:bg>
      <p:bgPr>
        <a:solidFill>
          <a:schemeClr val="bg1"/>
        </a:solidFill>
        <a:effectLst/>
      </p:bgPr>
    </p:bg>
    <p:spTree>
      <p:nvGrpSpPr>
        <p:cNvPr id="1" name=""/>
        <p:cNvGrpSpPr/>
        <p:nvPr/>
      </p:nvGrpSpPr>
      <p:grpSpPr>
        <a:xfrm>
          <a:off x="0" y="0"/>
          <a:ext cx="0" cy="0"/>
          <a:chOff x="0" y="0"/>
          <a:chExt cx="0" cy="0"/>
        </a:xfrm>
      </p:grpSpPr>
      <p:pic>
        <p:nvPicPr>
          <p:cNvPr id="12" name="Obraz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4596" y="6451601"/>
            <a:ext cx="1066800" cy="163383"/>
          </a:xfrm>
          <a:prstGeom prst="rect">
            <a:avLst/>
          </a:prstGeom>
        </p:spPr>
      </p:pic>
      <p:sp>
        <p:nvSpPr>
          <p:cNvPr id="14" name="Symbol zastępczy numeru slajdu 5"/>
          <p:cNvSpPr>
            <a:spLocks noGrp="1"/>
          </p:cNvSpPr>
          <p:nvPr>
            <p:ph type="sldNum" sz="quarter" idx="12"/>
          </p:nvPr>
        </p:nvSpPr>
        <p:spPr>
          <a:xfrm>
            <a:off x="609601" y="6356351"/>
            <a:ext cx="550332" cy="365124"/>
          </a:xfrm>
          <a:prstGeom prst="rect">
            <a:avLst/>
          </a:prstGeom>
          <a:noFill/>
        </p:spPr>
        <p:txBody>
          <a:bodyPr vert="horz" lIns="91440" tIns="45720" rIns="91440" bIns="45720" rtlCol="0" anchor="ctr"/>
          <a:lstStyle>
            <a:lvl1pPr>
              <a:defRPr lang="pl-PL" sz="1400" smtClean="0">
                <a:solidFill>
                  <a:schemeClr val="accent1"/>
                </a:solidFill>
              </a:defRPr>
            </a:lvl1pPr>
          </a:lstStyle>
          <a:p>
            <a:pPr algn="ctr"/>
            <a:fld id="{B398D967-AF51-1944-8D3F-4D6A679B2400}" type="slidenum">
              <a:rPr lang="pl-PL" smtClean="0"/>
              <a:pPr algn="ctr"/>
              <a:t>‹#›</a:t>
            </a:fld>
            <a:endParaRPr lang="pl-PL" dirty="0"/>
          </a:p>
        </p:txBody>
      </p:sp>
      <p:sp>
        <p:nvSpPr>
          <p:cNvPr id="17" name="Prostokąt 16"/>
          <p:cNvSpPr/>
          <p:nvPr userDrawn="1"/>
        </p:nvSpPr>
        <p:spPr>
          <a:xfrm flipV="1">
            <a:off x="0" y="1077229"/>
            <a:ext cx="12192000" cy="6095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609585" rtl="0" eaLnBrk="1" latinLnBrk="0" hangingPunct="1"/>
            <a:endParaRPr lang="pl-PL" sz="2400" kern="1200">
              <a:solidFill>
                <a:schemeClr val="lt1"/>
              </a:solidFill>
              <a:latin typeface="+mn-lt"/>
              <a:ea typeface="+mn-ea"/>
              <a:cs typeface="+mn-cs"/>
            </a:endParaRPr>
          </a:p>
        </p:txBody>
      </p:sp>
      <p:sp>
        <p:nvSpPr>
          <p:cNvPr id="13" name="Symbol zastępczy tekstu 3"/>
          <p:cNvSpPr>
            <a:spLocks noGrp="1"/>
          </p:cNvSpPr>
          <p:nvPr>
            <p:ph type="body" sz="quarter" idx="27" hasCustomPrompt="1"/>
          </p:nvPr>
        </p:nvSpPr>
        <p:spPr>
          <a:xfrm>
            <a:off x="609600" y="1138187"/>
            <a:ext cx="10981267" cy="5218163"/>
          </a:xfrm>
        </p:spPr>
        <p:txBody>
          <a:bodyPr/>
          <a:lstStyle>
            <a:lvl1pPr>
              <a:defRPr b="0"/>
            </a:lvl1pPr>
            <a:lvl4pPr>
              <a:defRPr/>
            </a:lvl4pPr>
            <a:lvl5pPr>
              <a:defRPr/>
            </a:lvl5pPr>
          </a:lstStyle>
          <a:p>
            <a:pPr lvl="0"/>
            <a:r>
              <a:rPr lang="pl-PL" dirty="0" err="1"/>
              <a:t>Click</a:t>
            </a:r>
            <a:r>
              <a:rPr lang="pl-PL" dirty="0"/>
              <a:t> to </a:t>
            </a:r>
            <a:r>
              <a:rPr lang="pl-PL" dirty="0" err="1"/>
              <a:t>edit</a:t>
            </a:r>
            <a:endParaRPr lang="pl-PL" dirty="0"/>
          </a:p>
          <a:p>
            <a:pPr lvl="1"/>
            <a:r>
              <a:rPr lang="pl-PL" dirty="0" err="1"/>
              <a:t>Second</a:t>
            </a:r>
            <a:r>
              <a:rPr lang="pl-PL" dirty="0"/>
              <a:t> </a:t>
            </a:r>
            <a:r>
              <a:rPr lang="pl-PL" dirty="0" err="1"/>
              <a:t>level</a:t>
            </a:r>
            <a:endParaRPr lang="pl-PL" dirty="0"/>
          </a:p>
          <a:p>
            <a:pPr lvl="2"/>
            <a:r>
              <a:rPr lang="pl-PL" dirty="0"/>
              <a:t>Third </a:t>
            </a:r>
            <a:r>
              <a:rPr lang="pl-PL" dirty="0" err="1"/>
              <a:t>level</a:t>
            </a:r>
            <a:endParaRPr lang="pl-PL" dirty="0"/>
          </a:p>
          <a:p>
            <a:pPr lvl="3"/>
            <a:r>
              <a:rPr lang="pl-PL" dirty="0" err="1"/>
              <a:t>Fourth</a:t>
            </a:r>
            <a:r>
              <a:rPr lang="pl-PL" dirty="0"/>
              <a:t> </a:t>
            </a:r>
            <a:r>
              <a:rPr lang="pl-PL" dirty="0" err="1"/>
              <a:t>level</a:t>
            </a:r>
            <a:endParaRPr lang="pl-PL" dirty="0"/>
          </a:p>
          <a:p>
            <a:pPr lvl="4"/>
            <a:r>
              <a:rPr lang="pl-PL" dirty="0" err="1"/>
              <a:t>Fifth</a:t>
            </a:r>
            <a:r>
              <a:rPr lang="pl-PL" dirty="0"/>
              <a:t> </a:t>
            </a:r>
            <a:r>
              <a:rPr lang="pl-PL" dirty="0" err="1"/>
              <a:t>level</a:t>
            </a:r>
            <a:endParaRPr lang="pl-PL" dirty="0"/>
          </a:p>
        </p:txBody>
      </p:sp>
      <p:sp>
        <p:nvSpPr>
          <p:cNvPr id="10" name="Tytuł 3"/>
          <p:cNvSpPr>
            <a:spLocks noGrp="1"/>
          </p:cNvSpPr>
          <p:nvPr>
            <p:ph type="title" hasCustomPrompt="1"/>
          </p:nvPr>
        </p:nvSpPr>
        <p:spPr>
          <a:xfrm>
            <a:off x="609600" y="157008"/>
            <a:ext cx="10972800" cy="91214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668188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s Clean">
    <p:bg>
      <p:bgPr>
        <a:solidFill>
          <a:schemeClr val="bg1"/>
        </a:solidFill>
        <a:effectLst/>
      </p:bgPr>
    </p:bg>
    <p:spTree>
      <p:nvGrpSpPr>
        <p:cNvPr id="1" name=""/>
        <p:cNvGrpSpPr/>
        <p:nvPr/>
      </p:nvGrpSpPr>
      <p:grpSpPr>
        <a:xfrm>
          <a:off x="0" y="0"/>
          <a:ext cx="0" cy="0"/>
          <a:chOff x="0" y="0"/>
          <a:chExt cx="0" cy="0"/>
        </a:xfrm>
      </p:grpSpPr>
      <p:pic>
        <p:nvPicPr>
          <p:cNvPr id="12" name="Obraz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4596" y="6451601"/>
            <a:ext cx="1066800" cy="163383"/>
          </a:xfrm>
          <a:prstGeom prst="rect">
            <a:avLst/>
          </a:prstGeom>
        </p:spPr>
      </p:pic>
      <p:sp>
        <p:nvSpPr>
          <p:cNvPr id="14" name="Symbol zastępczy numeru slajdu 5"/>
          <p:cNvSpPr>
            <a:spLocks noGrp="1"/>
          </p:cNvSpPr>
          <p:nvPr>
            <p:ph type="sldNum" sz="quarter" idx="12"/>
          </p:nvPr>
        </p:nvSpPr>
        <p:spPr>
          <a:xfrm>
            <a:off x="609601" y="6356351"/>
            <a:ext cx="550332" cy="365124"/>
          </a:xfrm>
          <a:prstGeom prst="rect">
            <a:avLst/>
          </a:prstGeom>
          <a:noFill/>
        </p:spPr>
        <p:txBody>
          <a:bodyPr vert="horz" lIns="91440" tIns="45720" rIns="91440" bIns="45720" rtlCol="0" anchor="ctr"/>
          <a:lstStyle>
            <a:lvl1pPr>
              <a:defRPr lang="pl-PL" sz="1400" smtClean="0">
                <a:solidFill>
                  <a:schemeClr val="accent1"/>
                </a:solidFill>
              </a:defRPr>
            </a:lvl1pPr>
          </a:lstStyle>
          <a:p>
            <a:pPr algn="ctr"/>
            <a:fld id="{B398D967-AF51-1944-8D3F-4D6A679B2400}" type="slidenum">
              <a:rPr lang="pl-PL" smtClean="0"/>
              <a:pPr algn="ctr"/>
              <a:t>‹#›</a:t>
            </a:fld>
            <a:endParaRPr lang="pl-PL" dirty="0"/>
          </a:p>
        </p:txBody>
      </p:sp>
      <p:sp>
        <p:nvSpPr>
          <p:cNvPr id="10" name="Prostokąt 9"/>
          <p:cNvSpPr/>
          <p:nvPr userDrawn="1"/>
        </p:nvSpPr>
        <p:spPr>
          <a:xfrm flipV="1">
            <a:off x="0" y="1077229"/>
            <a:ext cx="12192000" cy="6095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609585" rtl="0" eaLnBrk="1" latinLnBrk="0" hangingPunct="1"/>
            <a:endParaRPr lang="pl-PL" sz="2400" kern="1200">
              <a:solidFill>
                <a:schemeClr val="lt1"/>
              </a:solidFill>
              <a:latin typeface="+mn-lt"/>
              <a:ea typeface="+mn-ea"/>
              <a:cs typeface="+mn-cs"/>
            </a:endParaRPr>
          </a:p>
        </p:txBody>
      </p:sp>
      <p:sp>
        <p:nvSpPr>
          <p:cNvPr id="2" name="Tytuł 1"/>
          <p:cNvSpPr>
            <a:spLocks noGrp="1"/>
          </p:cNvSpPr>
          <p:nvPr>
            <p:ph type="title" hasCustomPrompt="1"/>
          </p:nvPr>
        </p:nvSpPr>
        <p:spPr>
          <a:xfrm>
            <a:off x="609600" y="143153"/>
            <a:ext cx="10972800" cy="934076"/>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680241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a:xfrm>
            <a:off x="581192" y="702156"/>
            <a:ext cx="11029616" cy="1188720"/>
          </a:xfrm>
        </p:spPr>
        <p:txBody>
          <a:bodyPr rtlCol="0"/>
          <a:lstStyle/>
          <a:p>
            <a:pPr rtl="0"/>
            <a:r>
              <a:rPr lang="pl-PL"/>
              <a:t>Kliknij, aby edytować styl</a:t>
            </a:r>
            <a:endParaRPr lang="en-US" dirty="0"/>
          </a:p>
        </p:txBody>
      </p:sp>
      <p:sp>
        <p:nvSpPr>
          <p:cNvPr id="3" name="Zawartość — symbol zastępczy 2"/>
          <p:cNvSpPr>
            <a:spLocks noGrp="1"/>
          </p:cNvSpPr>
          <p:nvPr>
            <p:ph idx="1"/>
          </p:nvPr>
        </p:nvSpPr>
        <p:spPr>
          <a:xfrm>
            <a:off x="581192" y="2340864"/>
            <a:ext cx="11029615" cy="3634486"/>
          </a:xfrm>
        </p:spPr>
        <p:txBody>
          <a:bodyPr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8" name="Data — symbol zastępczy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4002B9CC-9A39-4A3E-A11C-2AA5A4A43696}" type="datetime1">
              <a:rPr lang="pl-PL" smtClean="0"/>
              <a:t>16.04.2021</a:t>
            </a:fld>
            <a:endParaRPr lang="en-US" dirty="0"/>
          </a:p>
        </p:txBody>
      </p:sp>
      <p:sp>
        <p:nvSpPr>
          <p:cNvPr id="9" name="Stopka — symbol zastępczy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Numer slajdu — symbol zastępczy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8" name="Prostokąt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ytuł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l-PL"/>
              <a:t>Kliknij, aby edytować styl</a:t>
            </a:r>
            <a:endParaRPr lang="en-US" dirty="0"/>
          </a:p>
        </p:txBody>
      </p:sp>
      <p:sp>
        <p:nvSpPr>
          <p:cNvPr id="3" name="Tekst — symbol zastępczy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l-PL"/>
              <a:t>Kliknij, aby edytować style wzorca tekstu</a:t>
            </a:r>
          </a:p>
        </p:txBody>
      </p:sp>
      <p:sp>
        <p:nvSpPr>
          <p:cNvPr id="7" name="Data — symbol zastępczy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143DF7B8-0E4E-4FC5-86DA-BF07D7501F68}" type="datetime1">
              <a:rPr lang="pl-PL" smtClean="0"/>
              <a:t>16.04.2021</a:t>
            </a:fld>
            <a:endParaRPr lang="en-US" dirty="0"/>
          </a:p>
        </p:txBody>
      </p:sp>
      <p:sp>
        <p:nvSpPr>
          <p:cNvPr id="9" name="Stopka — symbol zastępczy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Numer slajdu — symbol zastępczy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581193" y="729658"/>
            <a:ext cx="11029616" cy="988332"/>
          </a:xfrm>
        </p:spPr>
        <p:txBody>
          <a:bodyPr rtlCol="0"/>
          <a:lstStyle/>
          <a:p>
            <a:pPr rtl="0"/>
            <a:r>
              <a:rPr lang="pl-PL"/>
              <a:t>Kliknij, aby edytować styl</a:t>
            </a:r>
            <a:endParaRPr lang="en-US" dirty="0"/>
          </a:p>
        </p:txBody>
      </p:sp>
      <p:sp>
        <p:nvSpPr>
          <p:cNvPr id="3" name="Zawartość — symbol zastępczy 2"/>
          <p:cNvSpPr>
            <a:spLocks noGrp="1"/>
          </p:cNvSpPr>
          <p:nvPr>
            <p:ph sz="half" idx="1"/>
          </p:nvPr>
        </p:nvSpPr>
        <p:spPr>
          <a:xfrm>
            <a:off x="581193" y="2228003"/>
            <a:ext cx="5194767" cy="3633047"/>
          </a:xfrm>
        </p:spPr>
        <p:txBody>
          <a:bodyPr rtlCol="0">
            <a:norm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Zawartość — symbol zastępczy 3"/>
          <p:cNvSpPr>
            <a:spLocks noGrp="1"/>
          </p:cNvSpPr>
          <p:nvPr>
            <p:ph sz="half" idx="2"/>
          </p:nvPr>
        </p:nvSpPr>
        <p:spPr>
          <a:xfrm>
            <a:off x="6416039" y="2228003"/>
            <a:ext cx="5194769" cy="3633047"/>
          </a:xfrm>
        </p:spPr>
        <p:txBody>
          <a:bodyPr rtlCol="0">
            <a:norm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5" name="Data — symbol zastępczy 4"/>
          <p:cNvSpPr>
            <a:spLocks noGrp="1"/>
          </p:cNvSpPr>
          <p:nvPr>
            <p:ph type="dt" sz="half" idx="10"/>
          </p:nvPr>
        </p:nvSpPr>
        <p:spPr/>
        <p:txBody>
          <a:bodyPr rtlCol="0"/>
          <a:lstStyle/>
          <a:p>
            <a:pPr rtl="0"/>
            <a:fld id="{20115373-D71C-43CC-A9B0-C5F5B0EAD476}" type="datetime1">
              <a:rPr lang="pl-PL" smtClean="0"/>
              <a:t>16.04.2021</a:t>
            </a:fld>
            <a:endParaRPr lang="en-US" dirty="0"/>
          </a:p>
        </p:txBody>
      </p:sp>
      <p:sp>
        <p:nvSpPr>
          <p:cNvPr id="6" name="Stopka — symbol zastępczy 5"/>
          <p:cNvSpPr>
            <a:spLocks noGrp="1"/>
          </p:cNvSpPr>
          <p:nvPr>
            <p:ph type="ftr" sz="quarter" idx="11"/>
          </p:nvPr>
        </p:nvSpPr>
        <p:spPr/>
        <p:txBody>
          <a:bodyPr rtlCol="0"/>
          <a:lstStyle/>
          <a:p>
            <a:pPr rtl="0"/>
            <a:endParaRPr lang="en-US" dirty="0"/>
          </a:p>
        </p:txBody>
      </p:sp>
      <p:sp>
        <p:nvSpPr>
          <p:cNvPr id="7" name="Numer slajdu — symbol zastępczy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12" name="Tytuł 1"/>
          <p:cNvSpPr>
            <a:spLocks noGrp="1"/>
          </p:cNvSpPr>
          <p:nvPr>
            <p:ph type="title"/>
          </p:nvPr>
        </p:nvSpPr>
        <p:spPr>
          <a:xfrm>
            <a:off x="581193" y="729658"/>
            <a:ext cx="11029616" cy="988332"/>
          </a:xfrm>
        </p:spPr>
        <p:txBody>
          <a:bodyPr rtlCol="0"/>
          <a:lstStyle/>
          <a:p>
            <a:pPr rtl="0"/>
            <a:r>
              <a:rPr lang="pl-PL"/>
              <a:t>Kliknij, aby edytować styl</a:t>
            </a:r>
            <a:endParaRPr lang="en-US" dirty="0"/>
          </a:p>
        </p:txBody>
      </p:sp>
      <p:sp>
        <p:nvSpPr>
          <p:cNvPr id="3" name="Tekst — symbol zastępczy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a:t>Kliknij, aby edytować style wzorca tekstu</a:t>
            </a:r>
          </a:p>
        </p:txBody>
      </p:sp>
      <p:sp>
        <p:nvSpPr>
          <p:cNvPr id="4" name="Zawartość — symbol zastępczy 3"/>
          <p:cNvSpPr>
            <a:spLocks noGrp="1"/>
          </p:cNvSpPr>
          <p:nvPr>
            <p:ph sz="half" idx="2"/>
          </p:nvPr>
        </p:nvSpPr>
        <p:spPr>
          <a:xfrm>
            <a:off x="581194" y="2926052"/>
            <a:ext cx="5194766" cy="2934999"/>
          </a:xfrm>
        </p:spPr>
        <p:txBody>
          <a:bodyPr rtlCol="0" anchor="t">
            <a:norm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5" name="Tekst — symbol zastępczy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l-PL"/>
              <a:t>Kliknij, aby edytować style wzorca tekstu</a:t>
            </a:r>
          </a:p>
        </p:txBody>
      </p:sp>
      <p:sp>
        <p:nvSpPr>
          <p:cNvPr id="6" name="Zawartość — symbol zastępczy 5"/>
          <p:cNvSpPr>
            <a:spLocks noGrp="1"/>
          </p:cNvSpPr>
          <p:nvPr>
            <p:ph sz="quarter" idx="4"/>
          </p:nvPr>
        </p:nvSpPr>
        <p:spPr>
          <a:xfrm>
            <a:off x="6416037" y="2926052"/>
            <a:ext cx="5194771" cy="2934999"/>
          </a:xfrm>
        </p:spPr>
        <p:txBody>
          <a:bodyPr rtlCol="0" anchor="t">
            <a:norm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7" name="Data — symbol zastępczy 6"/>
          <p:cNvSpPr>
            <a:spLocks noGrp="1"/>
          </p:cNvSpPr>
          <p:nvPr>
            <p:ph type="dt" sz="half" idx="10"/>
          </p:nvPr>
        </p:nvSpPr>
        <p:spPr/>
        <p:txBody>
          <a:bodyPr rtlCol="0"/>
          <a:lstStyle/>
          <a:p>
            <a:pPr rtl="0"/>
            <a:fld id="{C24BF620-47B2-4AAA-B965-6575C26AEC58}" type="datetime1">
              <a:rPr lang="pl-PL" smtClean="0"/>
              <a:t>16.04.2021</a:t>
            </a:fld>
            <a:endParaRPr lang="en-US" dirty="0"/>
          </a:p>
        </p:txBody>
      </p:sp>
      <p:sp>
        <p:nvSpPr>
          <p:cNvPr id="8" name="Stopka — symbol zastępczy 7"/>
          <p:cNvSpPr>
            <a:spLocks noGrp="1"/>
          </p:cNvSpPr>
          <p:nvPr>
            <p:ph type="ftr" sz="quarter" idx="11"/>
          </p:nvPr>
        </p:nvSpPr>
        <p:spPr/>
        <p:txBody>
          <a:bodyPr rtlCol="0"/>
          <a:lstStyle/>
          <a:p>
            <a:pPr rtl="0"/>
            <a:endParaRPr lang="en-US" dirty="0"/>
          </a:p>
        </p:txBody>
      </p:sp>
      <p:sp>
        <p:nvSpPr>
          <p:cNvPr id="9" name="Numer slajdu — symbol zastępczy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8" name="Tytuł 1"/>
          <p:cNvSpPr>
            <a:spLocks noGrp="1"/>
          </p:cNvSpPr>
          <p:nvPr>
            <p:ph type="title"/>
          </p:nvPr>
        </p:nvSpPr>
        <p:spPr>
          <a:xfrm>
            <a:off x="575894" y="729658"/>
            <a:ext cx="11029616" cy="988332"/>
          </a:xfrm>
        </p:spPr>
        <p:txBody>
          <a:bodyPr rtlCol="0"/>
          <a:lstStyle/>
          <a:p>
            <a:pPr rtl="0"/>
            <a:r>
              <a:rPr lang="pl-PL"/>
              <a:t>Kliknij, aby edytować styl</a:t>
            </a:r>
            <a:endParaRPr lang="en-US" dirty="0"/>
          </a:p>
        </p:txBody>
      </p:sp>
      <p:sp>
        <p:nvSpPr>
          <p:cNvPr id="3" name="Data — symbol zastępczy 2"/>
          <p:cNvSpPr>
            <a:spLocks noGrp="1"/>
          </p:cNvSpPr>
          <p:nvPr>
            <p:ph type="dt" sz="half" idx="10"/>
          </p:nvPr>
        </p:nvSpPr>
        <p:spPr/>
        <p:txBody>
          <a:bodyPr rtlCol="0"/>
          <a:lstStyle/>
          <a:p>
            <a:pPr rtl="0"/>
            <a:fld id="{98A70DB5-3B74-47E3-90B3-6FF4DAF5961C}" type="datetime1">
              <a:rPr lang="pl-PL" smtClean="0"/>
              <a:t>16.04.2021</a:t>
            </a:fld>
            <a:endParaRPr lang="en-US" dirty="0"/>
          </a:p>
        </p:txBody>
      </p:sp>
      <p:sp>
        <p:nvSpPr>
          <p:cNvPr id="4" name="Stopka — symbol zastępczy 3"/>
          <p:cNvSpPr>
            <a:spLocks noGrp="1"/>
          </p:cNvSpPr>
          <p:nvPr>
            <p:ph type="ftr" sz="quarter" idx="11"/>
          </p:nvPr>
        </p:nvSpPr>
        <p:spPr/>
        <p:txBody>
          <a:bodyPr rtlCol="0"/>
          <a:lstStyle/>
          <a:p>
            <a:pPr rtl="0"/>
            <a:endParaRPr lang="en-US" dirty="0"/>
          </a:p>
        </p:txBody>
      </p:sp>
      <p:sp>
        <p:nvSpPr>
          <p:cNvPr id="5" name="Numer slajdu — symbol zastępczy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p>
            <a:pPr rtl="0"/>
            <a:fld id="{5ECCD3F3-1BA2-48DE-B1B4-BBD3C3E3D436}" type="datetime1">
              <a:rPr lang="pl-PL" smtClean="0"/>
              <a:t>16.04.2021</a:t>
            </a:fld>
            <a:endParaRPr lang="en-US" dirty="0"/>
          </a:p>
        </p:txBody>
      </p:sp>
      <p:sp>
        <p:nvSpPr>
          <p:cNvPr id="3" name="Stopka — symbol zastępczy 2"/>
          <p:cNvSpPr>
            <a:spLocks noGrp="1"/>
          </p:cNvSpPr>
          <p:nvPr>
            <p:ph type="ftr" sz="quarter" idx="11"/>
          </p:nvPr>
        </p:nvSpPr>
        <p:spPr/>
        <p:txBody>
          <a:bodyPr rtlCol="0"/>
          <a:lstStyle/>
          <a:p>
            <a:pPr rtl="0"/>
            <a:endParaRPr lang="en-US" dirty="0"/>
          </a:p>
        </p:txBody>
      </p:sp>
      <p:sp>
        <p:nvSpPr>
          <p:cNvPr id="4" name="Numer slajdu — symbol zastępczy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9" name="Prostokąt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ytuł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pl-PL"/>
              <a:t>Kliknij, aby edytować styl</a:t>
            </a:r>
            <a:endParaRPr lang="en-US" dirty="0"/>
          </a:p>
        </p:txBody>
      </p:sp>
      <p:sp>
        <p:nvSpPr>
          <p:cNvPr id="3" name="Zawartość — symbol zastępczy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Tekst — symbol zastępczy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
        <p:nvSpPr>
          <p:cNvPr id="8" name="Data — symbol zastępczy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5D2385E3-AC97-41FD-8DF3-B71EB60EA90E}" type="datetime1">
              <a:rPr lang="pl-PL" smtClean="0"/>
              <a:t>16.04.2021</a:t>
            </a:fld>
            <a:endParaRPr lang="en-US" dirty="0"/>
          </a:p>
        </p:txBody>
      </p:sp>
      <p:sp>
        <p:nvSpPr>
          <p:cNvPr id="10" name="Stopka — symbol zastępczy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Numer slajdu — symbol zastępczy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l-PL"/>
              <a:t>Kliknij, aby edytować styl</a:t>
            </a:r>
            <a:endParaRPr lang="en-US" dirty="0"/>
          </a:p>
        </p:txBody>
      </p:sp>
      <p:sp>
        <p:nvSpPr>
          <p:cNvPr id="3" name="Obraz — symbol zastępczy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l-PL"/>
              <a:t>Kliknij ikonę, aby dodać obraz</a:t>
            </a:r>
            <a:endParaRPr lang="en-US" dirty="0"/>
          </a:p>
        </p:txBody>
      </p:sp>
      <p:sp>
        <p:nvSpPr>
          <p:cNvPr id="4" name="Tekst — symbol zastępczy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
        <p:nvSpPr>
          <p:cNvPr id="5" name="Data — symbol zastępczy 4"/>
          <p:cNvSpPr>
            <a:spLocks noGrp="1"/>
          </p:cNvSpPr>
          <p:nvPr>
            <p:ph type="dt" sz="half" idx="10"/>
          </p:nvPr>
        </p:nvSpPr>
        <p:spPr/>
        <p:txBody>
          <a:bodyPr rtlCol="0"/>
          <a:lstStyle/>
          <a:p>
            <a:pPr rtl="0"/>
            <a:fld id="{8732DF53-D588-4215-BD5B-BCC4BBD41867}" type="datetime1">
              <a:rPr lang="pl-PL" smtClean="0"/>
              <a:t>16.04.2021</a:t>
            </a:fld>
            <a:endParaRPr lang="en-US" dirty="0"/>
          </a:p>
        </p:txBody>
      </p:sp>
      <p:sp>
        <p:nvSpPr>
          <p:cNvPr id="6" name="Stopka — symbol zastępczy 5"/>
          <p:cNvSpPr>
            <a:spLocks noGrp="1"/>
          </p:cNvSpPr>
          <p:nvPr>
            <p:ph type="ftr" sz="quarter" idx="11"/>
          </p:nvPr>
        </p:nvSpPr>
        <p:spPr/>
        <p:txBody>
          <a:bodyPr rtlCol="0"/>
          <a:lstStyle/>
          <a:p>
            <a:pPr algn="l" rtl="0"/>
            <a:endParaRPr lang="en-US" dirty="0"/>
          </a:p>
        </p:txBody>
      </p:sp>
      <p:sp>
        <p:nvSpPr>
          <p:cNvPr id="7" name="Numer slajdu — symbol zastępczy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ytuł — symbol zastępczy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l"/>
              <a:t>Kliknij, aby edytować styl wzorca tytułu</a:t>
            </a:r>
            <a:endParaRPr lang="en-US" dirty="0"/>
          </a:p>
        </p:txBody>
      </p:sp>
      <p:sp>
        <p:nvSpPr>
          <p:cNvPr id="3" name="Tekst — symbol zastępczy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l"/>
              <a:t>Kliknij, aby edytować style wzorca tekstu</a:t>
            </a:r>
          </a:p>
          <a:p>
            <a:pPr lvl="1" rtl="0"/>
            <a:r>
              <a:rPr lang="pl"/>
              <a:t>Drugi poziom</a:t>
            </a:r>
          </a:p>
          <a:p>
            <a:pPr lvl="2" rtl="0"/>
            <a:r>
              <a:rPr lang="pl"/>
              <a:t>Trzeci poziom</a:t>
            </a:r>
          </a:p>
          <a:p>
            <a:pPr lvl="3" rtl="0"/>
            <a:r>
              <a:rPr lang="pl"/>
              <a:t>Czwarty poziom</a:t>
            </a:r>
          </a:p>
          <a:p>
            <a:pPr lvl="4" rtl="0"/>
            <a:r>
              <a:rPr lang="pl"/>
              <a:t>Piąty poziom</a:t>
            </a:r>
            <a:endParaRPr lang="en-US" dirty="0"/>
          </a:p>
        </p:txBody>
      </p:sp>
      <p:sp>
        <p:nvSpPr>
          <p:cNvPr id="4" name="Data — symbol zastępczy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161BBFD0-E849-4FC2-BFF9-605B90695325}" type="datetime1">
              <a:rPr lang="pl-PL" smtClean="0"/>
              <a:t>16.04.2021</a:t>
            </a:fld>
            <a:endParaRPr lang="en-US" dirty="0"/>
          </a:p>
        </p:txBody>
      </p:sp>
      <p:sp>
        <p:nvSpPr>
          <p:cNvPr id="5" name="Stopka — symbol zastępczy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Numer slajdu — symbol zastępczy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a:t>
            </a:fld>
            <a:endParaRPr lang="en-US" dirty="0"/>
          </a:p>
        </p:txBody>
      </p:sp>
      <p:sp>
        <p:nvSpPr>
          <p:cNvPr id="9" name="Prostokąt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Prostokąt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Prostokąt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2" name="Obraz 11" descr="FE_POWER_poziom_pl-1_rgb">
            <a:extLst>
              <a:ext uri="{FF2B5EF4-FFF2-40B4-BE49-F238E27FC236}">
                <a16:creationId xmlns:a16="http://schemas.microsoft.com/office/drawing/2014/main" id="{297F5173-0E6E-44BA-BFA4-EF21A3440C5C}"/>
              </a:ext>
            </a:extLst>
          </p:cNvPr>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3377391" y="6052439"/>
            <a:ext cx="5753100" cy="742950"/>
          </a:xfrm>
          <a:prstGeom prst="rect">
            <a:avLst/>
          </a:prstGeom>
          <a:noFill/>
          <a:ln>
            <a:noFill/>
          </a:ln>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 id="2147483763" r:id="rId12"/>
    <p:sldLayoutId id="2147483765" r:id="rId13"/>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pixabay.com/es/illustrations/h%C3%A9lice-gen%C3%A9tica-biolog%C3%ADa-3298831/" TargetMode="Externa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Prostokąt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ytuł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pl-PL" dirty="0"/>
              <a:t>Programowanie w języku </a:t>
            </a:r>
            <a:r>
              <a:rPr lang="pl-PL" dirty="0" err="1"/>
              <a:t>Python</a:t>
            </a:r>
            <a:r>
              <a:rPr lang="pl-PL" dirty="0"/>
              <a:t>  - wykład 4</a:t>
            </a:r>
            <a:endParaRPr lang="pl" dirty="0"/>
          </a:p>
        </p:txBody>
      </p:sp>
      <p:sp>
        <p:nvSpPr>
          <p:cNvPr id="3" name="Podtytuł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pl-PL" dirty="0"/>
              <a:t>D</a:t>
            </a:r>
            <a:r>
              <a:rPr lang="pl" dirty="0"/>
              <a:t>r inż. M</a:t>
            </a:r>
            <a:r>
              <a:rPr lang="pl-PL" dirty="0"/>
              <a:t>a</a:t>
            </a:r>
            <a:r>
              <a:rPr lang="pl" dirty="0"/>
              <a:t>rcin Albiniak</a:t>
            </a:r>
          </a:p>
        </p:txBody>
      </p:sp>
      <p:sp>
        <p:nvSpPr>
          <p:cNvPr id="20" name="Prostokąt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Prostokąt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Prostokąt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Obraz 5" descr="Zbliżenie logo&#10;&#10;Automatycznie generowany opis">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pic>
        <p:nvPicPr>
          <p:cNvPr id="9" name="Picture 5">
            <a:extLst>
              <a:ext uri="{FF2B5EF4-FFF2-40B4-BE49-F238E27FC236}">
                <a16:creationId xmlns:a16="http://schemas.microsoft.com/office/drawing/2014/main" id="{AB529187-6F00-9646-A041-39FEC9D80458}"/>
              </a:ext>
            </a:extLst>
          </p:cNvPr>
          <p:cNvPicPr>
            <a:picLocks noChangeAspect="1"/>
          </p:cNvPicPr>
          <p:nvPr/>
        </p:nvPicPr>
        <p:blipFill>
          <a:blip r:embed="rId3"/>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ACFD1914-5E14-4BE2-8A7E-B73A5CC071AD}"/>
              </a:ext>
            </a:extLst>
          </p:cNvPr>
          <p:cNvSpPr>
            <a:spLocks noGrp="1"/>
          </p:cNvSpPr>
          <p:nvPr>
            <p:ph type="body" sz="quarter" idx="27"/>
          </p:nvPr>
        </p:nvSpPr>
        <p:spPr/>
        <p:txBody>
          <a:bodyPr>
            <a:normAutofit/>
          </a:bodyPr>
          <a:lstStyle/>
          <a:p>
            <a:r>
              <a:rPr lang="pl-PL" b="1" dirty="0"/>
              <a:t>Redukcja wymiarowości (</a:t>
            </a:r>
            <a:r>
              <a:rPr lang="pl-PL" b="1" dirty="0" err="1"/>
              <a:t>dimensionality</a:t>
            </a:r>
            <a:r>
              <a:rPr lang="pl-PL" b="1" dirty="0"/>
              <a:t> </a:t>
            </a:r>
            <a:r>
              <a:rPr lang="pl-PL" b="1" dirty="0" err="1"/>
              <a:t>reduction</a:t>
            </a:r>
            <a:r>
              <a:rPr lang="pl-PL" b="1" dirty="0"/>
              <a:t>)</a:t>
            </a:r>
            <a:endParaRPr lang="pl-PL" dirty="0"/>
          </a:p>
          <a:p>
            <a:pPr marL="533387" lvl="1" indent="0">
              <a:buNone/>
            </a:pPr>
            <a:r>
              <a:rPr lang="pl-PL" dirty="0"/>
              <a:t>Niektóre analizowane zbiory danych będą posiadać olbrzymią liczbę cech (</a:t>
            </a:r>
            <a:r>
              <a:rPr lang="pl-PL" dirty="0" err="1"/>
              <a:t>features</a:t>
            </a:r>
            <a:r>
              <a:rPr lang="pl-PL" dirty="0"/>
              <a:t>). Przykładowo analiza obrazka o wymiarach 50×50 pikseli, daje nam 2500 wymiarów (po jednym kolorze na piksel). Redukcja wymiarowości to zbiór technik, które zmniejszą ilość cech w celu poprawy wydajności algorytmu oraz samej jego skuteczności. Przykłady: usuwanie ze zbioru cech niskiej jakości (nie wpływających na decyzję), eliminacja cech które są skorelowane lub PCA (Principal component </a:t>
            </a:r>
            <a:r>
              <a:rPr lang="pl-PL" dirty="0" err="1"/>
              <a:t>analysis</a:t>
            </a:r>
            <a:r>
              <a:rPr lang="pl-PL" dirty="0"/>
              <a:t>).</a:t>
            </a:r>
          </a:p>
          <a:p>
            <a:r>
              <a:rPr lang="pl-PL" b="1" dirty="0"/>
              <a:t>Obróbka wstępna (</a:t>
            </a:r>
            <a:r>
              <a:rPr lang="pl-PL" b="1" dirty="0" err="1"/>
              <a:t>preprocessing</a:t>
            </a:r>
            <a:r>
              <a:rPr lang="pl-PL" b="1" dirty="0"/>
              <a:t>)</a:t>
            </a:r>
            <a:endParaRPr lang="pl-PL" dirty="0"/>
          </a:p>
          <a:p>
            <a:pPr marL="533387" lvl="1" indent="0">
              <a:buNone/>
            </a:pPr>
            <a:r>
              <a:rPr lang="pl-PL" dirty="0"/>
              <a:t>Wydobywanie cech ze zbiorów i ich normalizacja. Najczęściej będzie dotyczyć danych tekstowych, które w swojej czystej postaci nie nadają się do dalszej analizy (np. zliczanie częstości wystąpień słów w tekście). Przykłady technik: skalowanie, uśrednianie, uzupełnianie przerwanych ciągów, </a:t>
            </a:r>
            <a:r>
              <a:rPr lang="pl-PL" dirty="0" err="1"/>
              <a:t>wektoryzacja</a:t>
            </a:r>
            <a:r>
              <a:rPr lang="pl-PL" dirty="0"/>
              <a:t> tekstów.</a:t>
            </a:r>
          </a:p>
          <a:p>
            <a:endParaRPr lang="pl-PL" dirty="0"/>
          </a:p>
        </p:txBody>
      </p:sp>
      <p:sp>
        <p:nvSpPr>
          <p:cNvPr id="3" name="Tytuł 2">
            <a:extLst>
              <a:ext uri="{FF2B5EF4-FFF2-40B4-BE49-F238E27FC236}">
                <a16:creationId xmlns:a16="http://schemas.microsoft.com/office/drawing/2014/main" id="{95449E1D-AF23-4D76-8CB2-D32A1FB8A83F}"/>
              </a:ext>
            </a:extLst>
          </p:cNvPr>
          <p:cNvSpPr>
            <a:spLocks noGrp="1"/>
          </p:cNvSpPr>
          <p:nvPr>
            <p:ph type="title"/>
          </p:nvPr>
        </p:nvSpPr>
        <p:spPr/>
        <p:txBody>
          <a:bodyPr/>
          <a:lstStyle/>
          <a:p>
            <a:endParaRPr lang="pl-PL"/>
          </a:p>
        </p:txBody>
      </p:sp>
      <p:pic>
        <p:nvPicPr>
          <p:cNvPr id="4" name="Picture 5">
            <a:extLst>
              <a:ext uri="{FF2B5EF4-FFF2-40B4-BE49-F238E27FC236}">
                <a16:creationId xmlns:a16="http://schemas.microsoft.com/office/drawing/2014/main" id="{9957E9B0-FE43-4C74-9E94-BBDB2FC1EED3}"/>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2409854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157BD758-637E-44C7-B019-68B5B548835E}"/>
              </a:ext>
            </a:extLst>
          </p:cNvPr>
          <p:cNvSpPr>
            <a:spLocks noGrp="1"/>
          </p:cNvSpPr>
          <p:nvPr>
            <p:ph type="body" sz="quarter" idx="27"/>
          </p:nvPr>
        </p:nvSpPr>
        <p:spPr/>
        <p:txBody>
          <a:bodyPr/>
          <a:lstStyle/>
          <a:p>
            <a:r>
              <a:rPr lang="pl-PL" b="1" dirty="0"/>
              <a:t>Wybór modelu (model </a:t>
            </a:r>
            <a:r>
              <a:rPr lang="pl-PL" b="1" dirty="0" err="1"/>
              <a:t>selection</a:t>
            </a:r>
            <a:r>
              <a:rPr lang="pl-PL" b="1" dirty="0"/>
              <a:t>)</a:t>
            </a:r>
            <a:endParaRPr lang="pl-PL" dirty="0"/>
          </a:p>
          <a:p>
            <a:pPr marL="533387" lvl="1" indent="0">
              <a:buNone/>
            </a:pPr>
            <a:r>
              <a:rPr lang="pl-PL" dirty="0"/>
              <a:t>Z powodu dużej ilości algorytmów i ich parametrów powstaje problem wyboru odpowiedniego modelu. Z tego powodu powstają narzędzia które walidują dane wejściowe i testowe (np. odpowiednio je mieszając), dobierając różne parametry (np. w zadanym zakresie lub losowo), a na koniec porównują wszystkie wyniki i wskazują najlepszy model. Teraz pozostaje jeszcze pytanie co oznacza „najlepszy model” ? Tutaj również istnieje kilka ciekawych technik, między innymi: dokładność (</a:t>
            </a:r>
            <a:r>
              <a:rPr lang="pl-PL" dirty="0" err="1"/>
              <a:t>accuracy</a:t>
            </a:r>
            <a:r>
              <a:rPr lang="pl-PL" dirty="0"/>
              <a:t>), odwołanie (</a:t>
            </a:r>
            <a:r>
              <a:rPr lang="pl-PL" dirty="0" err="1"/>
              <a:t>recall</a:t>
            </a:r>
            <a:r>
              <a:rPr lang="pl-PL" dirty="0"/>
              <a:t>), macierz pomyłek (</a:t>
            </a:r>
            <a:r>
              <a:rPr lang="pl-PL" dirty="0" err="1"/>
              <a:t>confusion</a:t>
            </a:r>
            <a:r>
              <a:rPr lang="pl-PL" dirty="0"/>
              <a:t> matrix) i sprawdzian krzyżowy (cross-</a:t>
            </a:r>
            <a:r>
              <a:rPr lang="pl-PL" dirty="0" err="1"/>
              <a:t>validation</a:t>
            </a:r>
            <a:r>
              <a:rPr lang="pl-PL" dirty="0"/>
              <a:t>).</a:t>
            </a:r>
          </a:p>
          <a:p>
            <a:pPr marL="0" indent="0">
              <a:buNone/>
            </a:pPr>
            <a:endParaRPr lang="pl-PL" dirty="0"/>
          </a:p>
        </p:txBody>
      </p:sp>
      <p:sp>
        <p:nvSpPr>
          <p:cNvPr id="3" name="Tytuł 2">
            <a:extLst>
              <a:ext uri="{FF2B5EF4-FFF2-40B4-BE49-F238E27FC236}">
                <a16:creationId xmlns:a16="http://schemas.microsoft.com/office/drawing/2014/main" id="{E4FF7FE8-AE2A-49E8-81D2-8A434940AE94}"/>
              </a:ext>
            </a:extLst>
          </p:cNvPr>
          <p:cNvSpPr>
            <a:spLocks noGrp="1"/>
          </p:cNvSpPr>
          <p:nvPr>
            <p:ph type="title"/>
          </p:nvPr>
        </p:nvSpPr>
        <p:spPr/>
        <p:txBody>
          <a:bodyPr/>
          <a:lstStyle/>
          <a:p>
            <a:endParaRPr lang="pl-PL" dirty="0"/>
          </a:p>
        </p:txBody>
      </p:sp>
      <p:pic>
        <p:nvPicPr>
          <p:cNvPr id="4" name="Picture 5">
            <a:extLst>
              <a:ext uri="{FF2B5EF4-FFF2-40B4-BE49-F238E27FC236}">
                <a16:creationId xmlns:a16="http://schemas.microsoft.com/office/drawing/2014/main" id="{C8219897-2980-4558-8EFE-646E4CFBFBA1}"/>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1291778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FCCF59D7-BFA1-40F3-9933-E759B60B03FF}"/>
              </a:ext>
            </a:extLst>
          </p:cNvPr>
          <p:cNvSpPr>
            <a:spLocks noGrp="1"/>
          </p:cNvSpPr>
          <p:nvPr>
            <p:ph type="title"/>
          </p:nvPr>
        </p:nvSpPr>
        <p:spPr/>
        <p:txBody>
          <a:bodyPr/>
          <a:lstStyle/>
          <a:p>
            <a:r>
              <a:rPr lang="pl-PL" dirty="0"/>
              <a:t>ZASTOSOWANIA</a:t>
            </a:r>
          </a:p>
        </p:txBody>
      </p:sp>
      <p:sp>
        <p:nvSpPr>
          <p:cNvPr id="5" name="Prostokąt 4">
            <a:extLst>
              <a:ext uri="{FF2B5EF4-FFF2-40B4-BE49-F238E27FC236}">
                <a16:creationId xmlns:a16="http://schemas.microsoft.com/office/drawing/2014/main" id="{DE550E76-1DEF-493E-AC57-03F0E9580CC3}"/>
              </a:ext>
            </a:extLst>
          </p:cNvPr>
          <p:cNvSpPr/>
          <p:nvPr/>
        </p:nvSpPr>
        <p:spPr>
          <a:xfrm>
            <a:off x="811121" y="1375379"/>
            <a:ext cx="10040768" cy="4359335"/>
          </a:xfrm>
          <a:prstGeom prst="rect">
            <a:avLst/>
          </a:prstGeom>
        </p:spPr>
        <p:txBody>
          <a:bodyPr wrap="square">
            <a:spAutoFit/>
          </a:bodyPr>
          <a:lstStyle/>
          <a:p>
            <a:pPr>
              <a:buFont typeface="Arial" panose="020B0604020202020204" pitchFamily="34" charset="0"/>
              <a:buChar char="•"/>
            </a:pPr>
            <a:r>
              <a:rPr lang="pl-PL" sz="2133" dirty="0"/>
              <a:t>rozpoznawanie wzorców (</a:t>
            </a:r>
            <a:r>
              <a:rPr lang="pl-PL" sz="2133" dirty="0" err="1"/>
              <a:t>pattern</a:t>
            </a:r>
            <a:r>
              <a:rPr lang="pl-PL" sz="2133" dirty="0"/>
              <a:t> </a:t>
            </a:r>
            <a:r>
              <a:rPr lang="pl-PL" sz="2133" dirty="0" err="1"/>
              <a:t>recognition</a:t>
            </a:r>
            <a:r>
              <a:rPr lang="pl-PL" sz="2133" dirty="0"/>
              <a:t>)</a:t>
            </a:r>
          </a:p>
          <a:p>
            <a:pPr>
              <a:buFont typeface="Arial" panose="020B0604020202020204" pitchFamily="34" charset="0"/>
              <a:buChar char="•"/>
            </a:pPr>
            <a:r>
              <a:rPr lang="pl-PL" sz="2133" dirty="0"/>
              <a:t>automatyczna klasyfikacja dokumentów/tekstów (np. według kategorii)</a:t>
            </a:r>
          </a:p>
          <a:p>
            <a:pPr>
              <a:buFont typeface="Arial" panose="020B0604020202020204" pitchFamily="34" charset="0"/>
              <a:buChar char="•"/>
            </a:pPr>
            <a:r>
              <a:rPr lang="pl-PL" sz="2133" dirty="0"/>
              <a:t>rozpoznawanie mowy lub tekstu pisanego (speech and </a:t>
            </a:r>
            <a:r>
              <a:rPr lang="pl-PL" sz="2133" dirty="0" err="1"/>
              <a:t>handwriting</a:t>
            </a:r>
            <a:r>
              <a:rPr lang="pl-PL" sz="2133" dirty="0"/>
              <a:t> </a:t>
            </a:r>
            <a:r>
              <a:rPr lang="pl-PL" sz="2133" dirty="0" err="1"/>
              <a:t>recognition</a:t>
            </a:r>
            <a:r>
              <a:rPr lang="pl-PL" sz="2133" dirty="0"/>
              <a:t>)</a:t>
            </a:r>
          </a:p>
          <a:p>
            <a:pPr>
              <a:buFont typeface="Arial" panose="020B0604020202020204" pitchFamily="34" charset="0"/>
              <a:buChar char="•"/>
            </a:pPr>
            <a:r>
              <a:rPr lang="pl-PL" sz="2133" dirty="0"/>
              <a:t>rozpoznawanie twarzy (face </a:t>
            </a:r>
            <a:r>
              <a:rPr lang="pl-PL" sz="2133" dirty="0" err="1"/>
              <a:t>recognition</a:t>
            </a:r>
            <a:r>
              <a:rPr lang="pl-PL" sz="2133" dirty="0"/>
              <a:t>)</a:t>
            </a:r>
          </a:p>
          <a:p>
            <a:pPr>
              <a:buFont typeface="Arial" panose="020B0604020202020204" pitchFamily="34" charset="0"/>
              <a:buChar char="•"/>
            </a:pPr>
            <a:r>
              <a:rPr lang="pl-PL" sz="2133" dirty="0"/>
              <a:t>rozpoznawanie elementów na zdjęciu (</a:t>
            </a:r>
            <a:r>
              <a:rPr lang="pl-PL" sz="2133" dirty="0" err="1"/>
              <a:t>object</a:t>
            </a:r>
            <a:r>
              <a:rPr lang="pl-PL" sz="2133" dirty="0"/>
              <a:t> </a:t>
            </a:r>
            <a:r>
              <a:rPr lang="pl-PL" sz="2133" dirty="0" err="1"/>
              <a:t>recognition</a:t>
            </a:r>
            <a:r>
              <a:rPr lang="pl-PL" sz="2133" dirty="0"/>
              <a:t>)</a:t>
            </a:r>
          </a:p>
          <a:p>
            <a:pPr>
              <a:buFont typeface="Arial" panose="020B0604020202020204" pitchFamily="34" charset="0"/>
              <a:buChar char="•"/>
            </a:pPr>
            <a:r>
              <a:rPr lang="pl-PL" sz="2133" dirty="0"/>
              <a:t>przewidywanie trendów finansowych lub ekonomicznych (np. cen mieszkań)</a:t>
            </a:r>
          </a:p>
          <a:p>
            <a:pPr>
              <a:buFont typeface="Arial" panose="020B0604020202020204" pitchFamily="34" charset="0"/>
              <a:buChar char="•"/>
            </a:pPr>
            <a:r>
              <a:rPr lang="pl-PL" sz="2133" dirty="0"/>
              <a:t>kierowanie pojazdami (samochody autonomiczne)</a:t>
            </a:r>
          </a:p>
          <a:p>
            <a:pPr>
              <a:buFont typeface="Arial" panose="020B0604020202020204" pitchFamily="34" charset="0"/>
              <a:buChar char="•"/>
            </a:pPr>
            <a:r>
              <a:rPr lang="pl-PL" sz="2133" dirty="0"/>
              <a:t>nawigacja w nieznanym terenie</a:t>
            </a:r>
          </a:p>
          <a:p>
            <a:pPr>
              <a:buFont typeface="Arial" panose="020B0604020202020204" pitchFamily="34" charset="0"/>
              <a:buChar char="•"/>
            </a:pPr>
            <a:r>
              <a:rPr lang="pl-PL" sz="2133" dirty="0"/>
              <a:t>systemy rekomendacji (np. </a:t>
            </a:r>
            <a:r>
              <a:rPr lang="pl-PL" sz="2133" dirty="0" err="1"/>
              <a:t>Spotify</a:t>
            </a:r>
            <a:r>
              <a:rPr lang="pl-PL" sz="2133" dirty="0"/>
              <a:t> lub </a:t>
            </a:r>
            <a:r>
              <a:rPr lang="pl-PL" sz="2133" dirty="0" err="1"/>
              <a:t>Filmweb</a:t>
            </a:r>
            <a:r>
              <a:rPr lang="pl-PL" sz="2133" dirty="0"/>
              <a:t>)</a:t>
            </a:r>
          </a:p>
          <a:p>
            <a:pPr>
              <a:buFont typeface="Arial" panose="020B0604020202020204" pitchFamily="34" charset="0"/>
              <a:buChar char="•"/>
            </a:pPr>
            <a:r>
              <a:rPr lang="pl-PL" sz="2133" dirty="0"/>
              <a:t>zabezpieczanie przed oszustwami w transakcjach </a:t>
            </a:r>
            <a:r>
              <a:rPr lang="pl-PL" sz="2133" dirty="0" err="1"/>
              <a:t>finasowych</a:t>
            </a:r>
            <a:r>
              <a:rPr lang="pl-PL" sz="2133" dirty="0"/>
              <a:t> (fraud </a:t>
            </a:r>
            <a:r>
              <a:rPr lang="pl-PL" sz="2133" dirty="0" err="1"/>
              <a:t>detecion</a:t>
            </a:r>
            <a:r>
              <a:rPr lang="pl-PL" sz="2133" dirty="0"/>
              <a:t>)</a:t>
            </a:r>
          </a:p>
          <a:p>
            <a:pPr>
              <a:buFont typeface="Arial" panose="020B0604020202020204" pitchFamily="34" charset="0"/>
              <a:buChar char="•"/>
            </a:pPr>
            <a:r>
              <a:rPr lang="pl-PL" sz="2133" dirty="0"/>
              <a:t>rozpoznawanie chorób na podstawie objawów</a:t>
            </a:r>
          </a:p>
          <a:p>
            <a:pPr>
              <a:buFont typeface="Arial" panose="020B0604020202020204" pitchFamily="34" charset="0"/>
              <a:buChar char="•"/>
            </a:pPr>
            <a:r>
              <a:rPr lang="pl-PL" sz="2133" dirty="0"/>
              <a:t>marketing (dopasowywanie reklam)</a:t>
            </a:r>
          </a:p>
          <a:p>
            <a:pPr>
              <a:buFont typeface="Arial" panose="020B0604020202020204" pitchFamily="34" charset="0"/>
              <a:buChar char="•"/>
            </a:pPr>
            <a:r>
              <a:rPr lang="pl-PL" sz="2133" dirty="0"/>
              <a:t>i wiele innych </a:t>
            </a:r>
          </a:p>
        </p:txBody>
      </p:sp>
      <p:pic>
        <p:nvPicPr>
          <p:cNvPr id="4" name="Picture 5">
            <a:extLst>
              <a:ext uri="{FF2B5EF4-FFF2-40B4-BE49-F238E27FC236}">
                <a16:creationId xmlns:a16="http://schemas.microsoft.com/office/drawing/2014/main" id="{E5FA1D1A-0ED2-4DD6-A2CE-52CF8C82E2E4}"/>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3045020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634125B-6310-4CB7-8818-F92165AD7193}"/>
              </a:ext>
            </a:extLst>
          </p:cNvPr>
          <p:cNvSpPr>
            <a:spLocks noGrp="1"/>
          </p:cNvSpPr>
          <p:nvPr>
            <p:ph type="title"/>
          </p:nvPr>
        </p:nvSpPr>
        <p:spPr/>
        <p:txBody>
          <a:bodyPr/>
          <a:lstStyle/>
          <a:p>
            <a:r>
              <a:rPr lang="pl-PL" dirty="0"/>
              <a:t>Sieci neuronowe</a:t>
            </a:r>
          </a:p>
        </p:txBody>
      </p:sp>
      <p:sp>
        <p:nvSpPr>
          <p:cNvPr id="3" name="Symbol zastępczy daty 2">
            <a:extLst>
              <a:ext uri="{FF2B5EF4-FFF2-40B4-BE49-F238E27FC236}">
                <a16:creationId xmlns:a16="http://schemas.microsoft.com/office/drawing/2014/main" id="{1710AF4A-4B41-4206-9E97-E1CB56ED8DA2}"/>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pic>
        <p:nvPicPr>
          <p:cNvPr id="5" name="Obraz 4">
            <a:extLst>
              <a:ext uri="{FF2B5EF4-FFF2-40B4-BE49-F238E27FC236}">
                <a16:creationId xmlns:a16="http://schemas.microsoft.com/office/drawing/2014/main" id="{F9B73725-CDB1-4E96-A6E0-D247A76F7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1431" y="2256639"/>
            <a:ext cx="6108590" cy="2933731"/>
          </a:xfrm>
          <a:prstGeom prst="rect">
            <a:avLst/>
          </a:prstGeom>
        </p:spPr>
      </p:pic>
      <p:sp>
        <p:nvSpPr>
          <p:cNvPr id="7" name="pole tekstowe 6">
            <a:extLst>
              <a:ext uri="{FF2B5EF4-FFF2-40B4-BE49-F238E27FC236}">
                <a16:creationId xmlns:a16="http://schemas.microsoft.com/office/drawing/2014/main" id="{B10FC9C6-1E90-40B0-8B1E-C23C860D75CE}"/>
              </a:ext>
            </a:extLst>
          </p:cNvPr>
          <p:cNvSpPr txBox="1"/>
          <p:nvPr/>
        </p:nvSpPr>
        <p:spPr>
          <a:xfrm>
            <a:off x="666304" y="2329447"/>
            <a:ext cx="5362584" cy="3416320"/>
          </a:xfrm>
          <a:prstGeom prst="rect">
            <a:avLst/>
          </a:prstGeom>
          <a:noFill/>
        </p:spPr>
        <p:txBody>
          <a:bodyPr wrap="square">
            <a:spAutoFit/>
          </a:bodyPr>
          <a:lstStyle/>
          <a:p>
            <a:r>
              <a:rPr lang="pl-PL" b="1" dirty="0"/>
              <a:t>Sieć neuronowa </a:t>
            </a:r>
            <a:r>
              <a:rPr lang="pl-PL" dirty="0"/>
              <a:t>to statystyczny model obliczeniowy stosowany w uczeniu maszynowym. </a:t>
            </a:r>
          </a:p>
          <a:p>
            <a:endParaRPr lang="pl-PL" dirty="0"/>
          </a:p>
          <a:p>
            <a:r>
              <a:rPr lang="pl-PL" dirty="0"/>
              <a:t>Można o nim myśleć jak o systemie połączonych synapsami neuronów, które przesyłają między sobą impulsy (dane). </a:t>
            </a:r>
          </a:p>
          <a:p>
            <a:endParaRPr lang="pl-PL" dirty="0"/>
          </a:p>
          <a:p>
            <a:r>
              <a:rPr lang="pl-PL" dirty="0"/>
              <a:t>Sieć neuronowa składa się z trzech warstw: </a:t>
            </a:r>
          </a:p>
          <a:p>
            <a:r>
              <a:rPr lang="pl-PL" b="1" dirty="0"/>
              <a:t>warstwy wejścia (</a:t>
            </a:r>
            <a:r>
              <a:rPr lang="pl-PL" b="1" dirty="0" err="1"/>
              <a:t>input</a:t>
            </a:r>
            <a:r>
              <a:rPr lang="pl-PL" b="1" dirty="0"/>
              <a:t> </a:t>
            </a:r>
            <a:r>
              <a:rPr lang="pl-PL" b="1" dirty="0" err="1"/>
              <a:t>layer</a:t>
            </a:r>
            <a:r>
              <a:rPr lang="pl-PL" b="1" dirty="0"/>
              <a:t>), </a:t>
            </a:r>
          </a:p>
          <a:p>
            <a:r>
              <a:rPr lang="pl-PL" b="1" dirty="0"/>
              <a:t>warstwy ukrytej (</a:t>
            </a:r>
            <a:r>
              <a:rPr lang="pl-PL" b="1" dirty="0" err="1"/>
              <a:t>hidden</a:t>
            </a:r>
            <a:r>
              <a:rPr lang="pl-PL" b="1" dirty="0"/>
              <a:t> </a:t>
            </a:r>
            <a:r>
              <a:rPr lang="pl-PL" b="1" dirty="0" err="1"/>
              <a:t>layer</a:t>
            </a:r>
            <a:r>
              <a:rPr lang="pl-PL" b="1" dirty="0"/>
              <a:t>), </a:t>
            </a:r>
          </a:p>
          <a:p>
            <a:r>
              <a:rPr lang="pl-PL" dirty="0"/>
              <a:t>oraz </a:t>
            </a:r>
            <a:r>
              <a:rPr lang="pl-PL" b="1" dirty="0"/>
              <a:t>warstwy wyjścia (</a:t>
            </a:r>
            <a:r>
              <a:rPr lang="pl-PL" b="1" dirty="0" err="1"/>
              <a:t>output</a:t>
            </a:r>
            <a:r>
              <a:rPr lang="pl-PL" b="1" dirty="0"/>
              <a:t> </a:t>
            </a:r>
            <a:r>
              <a:rPr lang="pl-PL" b="1" dirty="0" err="1"/>
              <a:t>layer</a:t>
            </a:r>
            <a:r>
              <a:rPr lang="pl-PL" b="1" dirty="0"/>
              <a:t>)</a:t>
            </a:r>
          </a:p>
          <a:p>
            <a:endParaRPr lang="pl-PL" dirty="0"/>
          </a:p>
        </p:txBody>
      </p:sp>
    </p:spTree>
    <p:extLst>
      <p:ext uri="{BB962C8B-B14F-4D97-AF65-F5344CB8AC3E}">
        <p14:creationId xmlns:p14="http://schemas.microsoft.com/office/powerpoint/2010/main" val="2443478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6773E0F-FBB3-4380-A763-CAD1653AB0D4}"/>
              </a:ext>
            </a:extLst>
          </p:cNvPr>
          <p:cNvSpPr>
            <a:spLocks noGrp="1"/>
          </p:cNvSpPr>
          <p:nvPr>
            <p:ph type="title"/>
          </p:nvPr>
        </p:nvSpPr>
        <p:spPr/>
        <p:txBody>
          <a:bodyPr/>
          <a:lstStyle/>
          <a:p>
            <a:r>
              <a:rPr lang="pl-PL" dirty="0"/>
              <a:t>Sieci neuronowe</a:t>
            </a:r>
          </a:p>
        </p:txBody>
      </p:sp>
      <p:sp>
        <p:nvSpPr>
          <p:cNvPr id="3" name="Symbol zastępczy daty 2">
            <a:extLst>
              <a:ext uri="{FF2B5EF4-FFF2-40B4-BE49-F238E27FC236}">
                <a16:creationId xmlns:a16="http://schemas.microsoft.com/office/drawing/2014/main" id="{D34BE888-0F05-4BAF-949B-63F4C540C1D7}"/>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2014F31E-609F-41C6-8A3C-7E403251423C}"/>
              </a:ext>
            </a:extLst>
          </p:cNvPr>
          <p:cNvSpPr txBox="1"/>
          <p:nvPr/>
        </p:nvSpPr>
        <p:spPr>
          <a:xfrm>
            <a:off x="470373" y="2016390"/>
            <a:ext cx="11040212" cy="3693319"/>
          </a:xfrm>
          <a:prstGeom prst="rect">
            <a:avLst/>
          </a:prstGeom>
          <a:noFill/>
        </p:spPr>
        <p:txBody>
          <a:bodyPr wrap="square">
            <a:spAutoFit/>
          </a:bodyPr>
          <a:lstStyle/>
          <a:p>
            <a:r>
              <a:rPr lang="pl-PL" dirty="0"/>
              <a:t>Warstwa wejścia przyjmuje dane wejściowe do obliczeń, w warstwie ukrytej odbywają się wszystkie obliczenia. Wynik tych obliczeń jest przesyłany do warstwy wyjścia.</a:t>
            </a:r>
          </a:p>
          <a:p>
            <a:endParaRPr lang="pl-PL" dirty="0"/>
          </a:p>
          <a:p>
            <a:r>
              <a:rPr lang="pl-PL" dirty="0"/>
              <a:t>Na powyższym diagramie okręgi reprezentują neurony, zaś strzałki - synapsy. </a:t>
            </a:r>
          </a:p>
          <a:p>
            <a:endParaRPr lang="pl-PL" dirty="0"/>
          </a:p>
          <a:p>
            <a:r>
              <a:rPr lang="pl-PL" dirty="0"/>
              <a:t>Każda synapsa ma przypisaną pewną wagę, </a:t>
            </a:r>
            <a:r>
              <a:rPr lang="pl-PL" dirty="0" err="1"/>
              <a:t>tzn</a:t>
            </a:r>
            <a:r>
              <a:rPr lang="pl-PL" dirty="0"/>
              <a:t> liczbę, która (nieco upraszczając) określa, jak silnie przesyłana wartość wpływa na ostateczny wynik obliczeń. </a:t>
            </a:r>
          </a:p>
          <a:p>
            <a:endParaRPr lang="pl-PL" dirty="0"/>
          </a:p>
          <a:p>
            <a:r>
              <a:rPr lang="pl-PL" dirty="0"/>
              <a:t>Żeby przesłać wartość, synapsa najpierw czyta wartość z neuronu wejściowego, następnie wartość tę mnoży przez wagę, by w końcu przesłać wynik do neuronu wyjściowego. </a:t>
            </a:r>
          </a:p>
          <a:p>
            <a:endParaRPr lang="pl-PL" dirty="0"/>
          </a:p>
          <a:p>
            <a:r>
              <a:rPr lang="pl-PL" dirty="0"/>
              <a:t>Następnie neuron wyjściowy dokonuje obliczeń na dostarczonych mu przez synapsy wartościach i otrzymany wynik przekazuje do wychodzącej z niego synapsy.</a:t>
            </a:r>
          </a:p>
        </p:txBody>
      </p:sp>
    </p:spTree>
    <p:extLst>
      <p:ext uri="{BB962C8B-B14F-4D97-AF65-F5344CB8AC3E}">
        <p14:creationId xmlns:p14="http://schemas.microsoft.com/office/powerpoint/2010/main" val="3363732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4240C42-A461-4618-84BE-E2603262FEDA}"/>
              </a:ext>
            </a:extLst>
          </p:cNvPr>
          <p:cNvSpPr>
            <a:spLocks noGrp="1"/>
          </p:cNvSpPr>
          <p:nvPr>
            <p:ph type="title"/>
          </p:nvPr>
        </p:nvSpPr>
        <p:spPr/>
        <p:txBody>
          <a:bodyPr/>
          <a:lstStyle/>
          <a:p>
            <a:endParaRPr lang="pl-PL"/>
          </a:p>
        </p:txBody>
      </p:sp>
      <p:sp>
        <p:nvSpPr>
          <p:cNvPr id="3" name="Symbol zastępczy daty 2">
            <a:extLst>
              <a:ext uri="{FF2B5EF4-FFF2-40B4-BE49-F238E27FC236}">
                <a16:creationId xmlns:a16="http://schemas.microsoft.com/office/drawing/2014/main" id="{F6D7866F-083F-46A7-BA89-9CA26C83D3A3}"/>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60E0D33D-262E-4D8A-B764-DCD29CD6AEB5}"/>
              </a:ext>
            </a:extLst>
          </p:cNvPr>
          <p:cNvSpPr txBox="1"/>
          <p:nvPr/>
        </p:nvSpPr>
        <p:spPr>
          <a:xfrm>
            <a:off x="575893" y="1925911"/>
            <a:ext cx="10539519" cy="1477328"/>
          </a:xfrm>
          <a:prstGeom prst="rect">
            <a:avLst/>
          </a:prstGeom>
          <a:noFill/>
        </p:spPr>
        <p:txBody>
          <a:bodyPr wrap="square">
            <a:spAutoFit/>
          </a:bodyPr>
          <a:lstStyle/>
          <a:p>
            <a:r>
              <a:rPr lang="pl-PL" dirty="0"/>
              <a:t>Trenowanie sieci neuronowej jest procesem, którego celem jest (nieco upraszczając) dobór odpowiednich wag dla synaps. Zakładamy, że sposób w jaki dokonywane są obliczenia wewnątrz każdego z neuronów jest niezmienny. </a:t>
            </a:r>
          </a:p>
          <a:p>
            <a:r>
              <a:rPr lang="pl-PL" dirty="0"/>
              <a:t>Trenowanie jest procesem iteracyjnym. Jedna iteracja składa się z dwóch (wykonywanych w podanej kolejności) kroków: propagacji oraz propagacji wstecznej.</a:t>
            </a:r>
          </a:p>
        </p:txBody>
      </p:sp>
      <p:sp>
        <p:nvSpPr>
          <p:cNvPr id="7" name="pole tekstowe 6">
            <a:extLst>
              <a:ext uri="{FF2B5EF4-FFF2-40B4-BE49-F238E27FC236}">
                <a16:creationId xmlns:a16="http://schemas.microsoft.com/office/drawing/2014/main" id="{14EAFB49-2841-409C-9B28-AD69344EC9AD}"/>
              </a:ext>
            </a:extLst>
          </p:cNvPr>
          <p:cNvSpPr txBox="1"/>
          <p:nvPr/>
        </p:nvSpPr>
        <p:spPr>
          <a:xfrm>
            <a:off x="575894" y="3892763"/>
            <a:ext cx="10539518" cy="1754326"/>
          </a:xfrm>
          <a:prstGeom prst="rect">
            <a:avLst/>
          </a:prstGeom>
          <a:noFill/>
        </p:spPr>
        <p:txBody>
          <a:bodyPr wrap="square">
            <a:spAutoFit/>
          </a:bodyPr>
          <a:lstStyle/>
          <a:p>
            <a:r>
              <a:rPr lang="pl-PL" dirty="0"/>
              <a:t>Mówiąc w skrócie - propagacja polega na wykonaniu obliczeń na danych wejściowych stosując wagi przypisane synapsom. </a:t>
            </a:r>
          </a:p>
          <a:p>
            <a:r>
              <a:rPr lang="pl-PL" dirty="0"/>
              <a:t>Propagacja wsteczna mierzy błąd, jakim jest obarczony rezultat propagacji (przez porównanie go z oczekiwanymi wynikami obliczeń, czyli z danymi treningowymi). </a:t>
            </a:r>
          </a:p>
          <a:p>
            <a:r>
              <a:rPr lang="pl-PL" dirty="0"/>
              <a:t>W zależności od zmierzonego błędu modyfikowane są wagi synaps (można powiedzieć, że dostosowując wagi sieć "uczy się na swoich błędach").</a:t>
            </a:r>
          </a:p>
        </p:txBody>
      </p:sp>
    </p:spTree>
    <p:extLst>
      <p:ext uri="{BB962C8B-B14F-4D97-AF65-F5344CB8AC3E}">
        <p14:creationId xmlns:p14="http://schemas.microsoft.com/office/powerpoint/2010/main" val="1365309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ABF5529-61FF-474C-A68D-2D2AC48BC6EB}"/>
              </a:ext>
            </a:extLst>
          </p:cNvPr>
          <p:cNvSpPr>
            <a:spLocks noGrp="1"/>
          </p:cNvSpPr>
          <p:nvPr>
            <p:ph type="title"/>
          </p:nvPr>
        </p:nvSpPr>
        <p:spPr/>
        <p:txBody>
          <a:bodyPr/>
          <a:lstStyle/>
          <a:p>
            <a:r>
              <a:rPr lang="pl-PL" dirty="0"/>
              <a:t>Przykład</a:t>
            </a:r>
          </a:p>
        </p:txBody>
      </p:sp>
      <p:sp>
        <p:nvSpPr>
          <p:cNvPr id="3" name="Symbol zastępczy daty 2">
            <a:extLst>
              <a:ext uri="{FF2B5EF4-FFF2-40B4-BE49-F238E27FC236}">
                <a16:creationId xmlns:a16="http://schemas.microsoft.com/office/drawing/2014/main" id="{4A9D4DFD-D55D-4DA7-91F4-C7ECE179DB23}"/>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pic>
        <p:nvPicPr>
          <p:cNvPr id="5" name="Obraz 4">
            <a:extLst>
              <a:ext uri="{FF2B5EF4-FFF2-40B4-BE49-F238E27FC236}">
                <a16:creationId xmlns:a16="http://schemas.microsoft.com/office/drawing/2014/main" id="{2767AD41-650E-490C-8872-C57053B5C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022" y="627021"/>
            <a:ext cx="6200775" cy="3152775"/>
          </a:xfrm>
          <a:prstGeom prst="rect">
            <a:avLst/>
          </a:prstGeom>
        </p:spPr>
      </p:pic>
      <p:sp>
        <p:nvSpPr>
          <p:cNvPr id="7" name="pole tekstowe 6">
            <a:extLst>
              <a:ext uri="{FF2B5EF4-FFF2-40B4-BE49-F238E27FC236}">
                <a16:creationId xmlns:a16="http://schemas.microsoft.com/office/drawing/2014/main" id="{92CDA165-E904-4B7A-8D22-590B79562F7A}"/>
              </a:ext>
            </a:extLst>
          </p:cNvPr>
          <p:cNvSpPr txBox="1"/>
          <p:nvPr/>
        </p:nvSpPr>
        <p:spPr>
          <a:xfrm>
            <a:off x="499203" y="2013087"/>
            <a:ext cx="4992819" cy="923330"/>
          </a:xfrm>
          <a:prstGeom prst="rect">
            <a:avLst/>
          </a:prstGeom>
          <a:noFill/>
        </p:spPr>
        <p:txBody>
          <a:bodyPr wrap="square">
            <a:spAutoFit/>
          </a:bodyPr>
          <a:lstStyle/>
          <a:p>
            <a:r>
              <a:rPr lang="pl-PL" dirty="0"/>
              <a:t>Warstwę wejścia tworzą trzy neurony (każdy neuron odpowiada wartości jednego bitu z zapisu binarnego liczby z wejścia). </a:t>
            </a:r>
          </a:p>
        </p:txBody>
      </p:sp>
      <p:sp>
        <p:nvSpPr>
          <p:cNvPr id="9" name="pole tekstowe 8">
            <a:extLst>
              <a:ext uri="{FF2B5EF4-FFF2-40B4-BE49-F238E27FC236}">
                <a16:creationId xmlns:a16="http://schemas.microsoft.com/office/drawing/2014/main" id="{22B6C6E4-0B5A-4F4E-AEC8-295AAE78AB39}"/>
              </a:ext>
            </a:extLst>
          </p:cNvPr>
          <p:cNvSpPr txBox="1"/>
          <p:nvPr/>
        </p:nvSpPr>
        <p:spPr>
          <a:xfrm>
            <a:off x="575894" y="3301361"/>
            <a:ext cx="4818227" cy="1477328"/>
          </a:xfrm>
          <a:prstGeom prst="rect">
            <a:avLst/>
          </a:prstGeom>
          <a:noFill/>
        </p:spPr>
        <p:txBody>
          <a:bodyPr wrap="square">
            <a:spAutoFit/>
          </a:bodyPr>
          <a:lstStyle/>
          <a:p>
            <a:r>
              <a:rPr lang="pl-PL" dirty="0"/>
              <a:t>Warstwa ukryta składa się z dwóch neuronów: U1 oraz U2. Neuron U1 sumuje wszystkie liczby, jakie zostały mu przesłane (z odpowiednimi wagami) przez wchodzące w niego synapsy, a następnie tę sumę przekazuje do neuronu U2. </a:t>
            </a:r>
          </a:p>
        </p:txBody>
      </p:sp>
      <p:sp>
        <p:nvSpPr>
          <p:cNvPr id="11" name="pole tekstowe 10">
            <a:extLst>
              <a:ext uri="{FF2B5EF4-FFF2-40B4-BE49-F238E27FC236}">
                <a16:creationId xmlns:a16="http://schemas.microsoft.com/office/drawing/2014/main" id="{0965BCD8-9584-4208-AC66-CA72568FECE6}"/>
              </a:ext>
            </a:extLst>
          </p:cNvPr>
          <p:cNvSpPr txBox="1"/>
          <p:nvPr/>
        </p:nvSpPr>
        <p:spPr>
          <a:xfrm>
            <a:off x="5773723" y="4362108"/>
            <a:ext cx="6094602" cy="1477328"/>
          </a:xfrm>
          <a:prstGeom prst="rect">
            <a:avLst/>
          </a:prstGeom>
          <a:noFill/>
        </p:spPr>
        <p:txBody>
          <a:bodyPr wrap="square">
            <a:spAutoFit/>
          </a:bodyPr>
          <a:lstStyle/>
          <a:p>
            <a:r>
              <a:rPr lang="pl-PL" dirty="0"/>
              <a:t>Waga synapsy biegnącej od neuronu U1 do neuronu U2 wynosi 1 (jeśli waga jest nieokreślona, domyślna jej wartość wynosi 1). </a:t>
            </a:r>
          </a:p>
          <a:p>
            <a:r>
              <a:rPr lang="pl-PL" dirty="0"/>
              <a:t>Następnie neuron U2 nakłada na rezultat obliczeń wykonanych w neuronie U1 funkcję aktywacyjną.</a:t>
            </a:r>
          </a:p>
        </p:txBody>
      </p:sp>
    </p:spTree>
    <p:extLst>
      <p:ext uri="{BB962C8B-B14F-4D97-AF65-F5344CB8AC3E}">
        <p14:creationId xmlns:p14="http://schemas.microsoft.com/office/powerpoint/2010/main" val="406083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DF66C6-38C1-4D99-BFD5-7722E29EB705}"/>
              </a:ext>
            </a:extLst>
          </p:cNvPr>
          <p:cNvSpPr>
            <a:spLocks noGrp="1"/>
          </p:cNvSpPr>
          <p:nvPr>
            <p:ph type="title"/>
          </p:nvPr>
        </p:nvSpPr>
        <p:spPr/>
        <p:txBody>
          <a:bodyPr/>
          <a:lstStyle/>
          <a:p>
            <a:endParaRPr lang="pl-PL" dirty="0"/>
          </a:p>
        </p:txBody>
      </p:sp>
      <p:sp>
        <p:nvSpPr>
          <p:cNvPr id="3" name="Symbol zastępczy daty 2">
            <a:extLst>
              <a:ext uri="{FF2B5EF4-FFF2-40B4-BE49-F238E27FC236}">
                <a16:creationId xmlns:a16="http://schemas.microsoft.com/office/drawing/2014/main" id="{C5D221A9-7041-4A49-A8A6-8F77FC29815A}"/>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pic>
        <p:nvPicPr>
          <p:cNvPr id="5" name="Obraz 4">
            <a:extLst>
              <a:ext uri="{FF2B5EF4-FFF2-40B4-BE49-F238E27FC236}">
                <a16:creationId xmlns:a16="http://schemas.microsoft.com/office/drawing/2014/main" id="{AD2DE753-C31E-40BE-97C9-5FD19B957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768" y="2140484"/>
            <a:ext cx="3418328" cy="2114841"/>
          </a:xfrm>
          <a:prstGeom prst="rect">
            <a:avLst/>
          </a:prstGeom>
        </p:spPr>
      </p:pic>
      <p:sp>
        <p:nvSpPr>
          <p:cNvPr id="7" name="pole tekstowe 6">
            <a:extLst>
              <a:ext uri="{FF2B5EF4-FFF2-40B4-BE49-F238E27FC236}">
                <a16:creationId xmlns:a16="http://schemas.microsoft.com/office/drawing/2014/main" id="{97346ED4-0D91-4B7F-9870-7E1A494312CC}"/>
              </a:ext>
            </a:extLst>
          </p:cNvPr>
          <p:cNvSpPr txBox="1"/>
          <p:nvPr/>
        </p:nvSpPr>
        <p:spPr>
          <a:xfrm>
            <a:off x="951530" y="2140484"/>
            <a:ext cx="6097554" cy="1477328"/>
          </a:xfrm>
          <a:prstGeom prst="rect">
            <a:avLst/>
          </a:prstGeom>
          <a:noFill/>
        </p:spPr>
        <p:txBody>
          <a:bodyPr wrap="square">
            <a:spAutoFit/>
          </a:bodyPr>
          <a:lstStyle/>
          <a:p>
            <a:r>
              <a:rPr lang="pl-PL" dirty="0"/>
              <a:t>Interpretacja odbywa się w neuronie U2 poprzez zastosowanie odpowiedniej funkcji aktywacji. Istnieje wiele różnych modeli, w których stosowane są przeróżne funkcje aktywacji. Dla naszych celów najlepsza jest funkcja </a:t>
            </a:r>
            <a:r>
              <a:rPr lang="pl-PL" dirty="0" err="1"/>
              <a:t>sigmoidalna</a:t>
            </a:r>
            <a:r>
              <a:rPr lang="pl-PL" dirty="0"/>
              <a:t>  - wykres obok.</a:t>
            </a:r>
          </a:p>
        </p:txBody>
      </p:sp>
      <p:sp>
        <p:nvSpPr>
          <p:cNvPr id="9" name="pole tekstowe 8">
            <a:extLst>
              <a:ext uri="{FF2B5EF4-FFF2-40B4-BE49-F238E27FC236}">
                <a16:creationId xmlns:a16="http://schemas.microsoft.com/office/drawing/2014/main" id="{F65F017E-7AC2-4A22-B179-F8A1BA7AFD59}"/>
              </a:ext>
            </a:extLst>
          </p:cNvPr>
          <p:cNvSpPr txBox="1"/>
          <p:nvPr/>
        </p:nvSpPr>
        <p:spPr>
          <a:xfrm>
            <a:off x="951530" y="4723729"/>
            <a:ext cx="9592975" cy="923330"/>
          </a:xfrm>
          <a:prstGeom prst="rect">
            <a:avLst/>
          </a:prstGeom>
          <a:noFill/>
        </p:spPr>
        <p:txBody>
          <a:bodyPr wrap="square">
            <a:spAutoFit/>
          </a:bodyPr>
          <a:lstStyle/>
          <a:p>
            <a:r>
              <a:rPr lang="pl-PL" dirty="0"/>
              <a:t>Widać, że ta funkcja "interpretuje" wynik obliczeń z neuronu U1 zgodnie z oczekiwaniami. Im argument jest większy, tym wynik jest bliższy jedynce, im argument jest mniejszy, tym liczba jest bliższa zeru. Zauważmy, że dla argumentu 0 funkcja przyjmuje wartość 0.5.</a:t>
            </a:r>
          </a:p>
        </p:txBody>
      </p:sp>
    </p:spTree>
    <p:extLst>
      <p:ext uri="{BB962C8B-B14F-4D97-AF65-F5344CB8AC3E}">
        <p14:creationId xmlns:p14="http://schemas.microsoft.com/office/powerpoint/2010/main" val="1438919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36CD98-D55C-47C7-B81C-D3E23B36E660}"/>
              </a:ext>
            </a:extLst>
          </p:cNvPr>
          <p:cNvSpPr>
            <a:spLocks noGrp="1"/>
          </p:cNvSpPr>
          <p:nvPr>
            <p:ph type="title"/>
          </p:nvPr>
        </p:nvSpPr>
        <p:spPr/>
        <p:txBody>
          <a:bodyPr/>
          <a:lstStyle/>
          <a:p>
            <a:r>
              <a:rPr lang="pl-PL" dirty="0"/>
              <a:t>Propagacja wsteczna</a:t>
            </a:r>
          </a:p>
        </p:txBody>
      </p:sp>
      <p:sp>
        <p:nvSpPr>
          <p:cNvPr id="3" name="Symbol zastępczy daty 2">
            <a:extLst>
              <a:ext uri="{FF2B5EF4-FFF2-40B4-BE49-F238E27FC236}">
                <a16:creationId xmlns:a16="http://schemas.microsoft.com/office/drawing/2014/main" id="{40682385-BA88-4CB0-8A8F-277E1C02E278}"/>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0406BD2E-1EC4-4BA5-B0A2-E7592E46A7C9}"/>
              </a:ext>
            </a:extLst>
          </p:cNvPr>
          <p:cNvSpPr txBox="1"/>
          <p:nvPr/>
        </p:nvSpPr>
        <p:spPr>
          <a:xfrm>
            <a:off x="455802" y="2032843"/>
            <a:ext cx="11149708" cy="3139321"/>
          </a:xfrm>
          <a:prstGeom prst="rect">
            <a:avLst/>
          </a:prstGeom>
          <a:noFill/>
        </p:spPr>
        <p:txBody>
          <a:bodyPr wrap="square">
            <a:spAutoFit/>
          </a:bodyPr>
          <a:lstStyle/>
          <a:p>
            <a:r>
              <a:rPr lang="pl-PL" dirty="0"/>
              <a:t>Załóżmy, że wykonujemy jedną iterację procesu trenowania dla pary (110, 1) - pierwsza współrzędna w krotce to dane wejściowe, druga to oczekiwany rezultat. Oznaczmy przez R wartość wyliczoną w neuronie U2 dla opisanych wyżej danych wejściowych i dla wag, jakie w czasie propagacji były przypisane synapsom wychodzącym z neuronów z warstwy wejścia.</a:t>
            </a:r>
          </a:p>
          <a:p>
            <a:endParaRPr lang="pl-PL" dirty="0"/>
          </a:p>
          <a:p>
            <a:r>
              <a:rPr lang="pl-PL" dirty="0"/>
              <a:t>Propagację wsteczną zaczniemy od wyliczenia tego, jak bardzo wartość wyliczona podczas propagacji różni się od oczekiwanego wyniku.</a:t>
            </a:r>
          </a:p>
          <a:p>
            <a:endParaRPr lang="pl-PL" dirty="0"/>
          </a:p>
          <a:p>
            <a:r>
              <a:rPr lang="pl-PL" dirty="0"/>
              <a:t>Następnie - w zależności od otrzymanego błędu - należy poprawić wagi synaps. W metodzie użytej w tym przykładzie optymalizacja pojedynczej wagi odbywa się następująco.</a:t>
            </a:r>
          </a:p>
          <a:p>
            <a:endParaRPr lang="pl-PL" dirty="0"/>
          </a:p>
        </p:txBody>
      </p:sp>
    </p:spTree>
    <p:extLst>
      <p:ext uri="{BB962C8B-B14F-4D97-AF65-F5344CB8AC3E}">
        <p14:creationId xmlns:p14="http://schemas.microsoft.com/office/powerpoint/2010/main" val="467715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B82F502-295F-4CFF-99A7-7BE167A12D7A}"/>
              </a:ext>
            </a:extLst>
          </p:cNvPr>
          <p:cNvSpPr>
            <a:spLocks noGrp="1"/>
          </p:cNvSpPr>
          <p:nvPr>
            <p:ph type="title"/>
          </p:nvPr>
        </p:nvSpPr>
        <p:spPr/>
        <p:txBody>
          <a:bodyPr/>
          <a:lstStyle/>
          <a:p>
            <a:r>
              <a:rPr lang="pl-PL" dirty="0"/>
              <a:t>Propagacja wsteczna</a:t>
            </a:r>
          </a:p>
        </p:txBody>
      </p:sp>
      <p:sp>
        <p:nvSpPr>
          <p:cNvPr id="3" name="Symbol zastępczy daty 2">
            <a:extLst>
              <a:ext uri="{FF2B5EF4-FFF2-40B4-BE49-F238E27FC236}">
                <a16:creationId xmlns:a16="http://schemas.microsoft.com/office/drawing/2014/main" id="{3EA085AE-251E-4D69-ACD1-30AA494F4D0D}"/>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61FDA8CA-D9FE-4883-AA4F-DAA901D61220}"/>
              </a:ext>
            </a:extLst>
          </p:cNvPr>
          <p:cNvSpPr txBox="1"/>
          <p:nvPr/>
        </p:nvSpPr>
        <p:spPr>
          <a:xfrm>
            <a:off x="763398" y="3686448"/>
            <a:ext cx="8361727" cy="1477328"/>
          </a:xfrm>
          <a:prstGeom prst="rect">
            <a:avLst/>
          </a:prstGeom>
          <a:noFill/>
        </p:spPr>
        <p:txBody>
          <a:bodyPr wrap="square">
            <a:spAutoFit/>
          </a:bodyPr>
          <a:lstStyle/>
          <a:p>
            <a:r>
              <a:rPr lang="pl-PL" dirty="0"/>
              <a:t>gdzie </a:t>
            </a:r>
            <a:r>
              <a:rPr lang="pl-PL" dirty="0" err="1">
                <a:latin typeface="Consolas" panose="020B0609020204030204" pitchFamily="49" charset="0"/>
              </a:rPr>
              <a:t>d_sigmoid</a:t>
            </a:r>
            <a:r>
              <a:rPr lang="pl-PL" dirty="0">
                <a:latin typeface="Consolas" panose="020B0609020204030204" pitchFamily="49" charset="0"/>
              </a:rPr>
              <a:t>(R) </a:t>
            </a:r>
            <a:r>
              <a:rPr lang="pl-PL" dirty="0"/>
              <a:t>jest pochodną funkcji </a:t>
            </a:r>
            <a:r>
              <a:rPr lang="pl-PL" dirty="0" err="1"/>
              <a:t>sigmoid</a:t>
            </a:r>
            <a:r>
              <a:rPr lang="pl-PL" dirty="0"/>
              <a:t> w punkcie </a:t>
            </a:r>
            <a:r>
              <a:rPr lang="pl-PL" dirty="0">
                <a:latin typeface="Consolas" panose="020B0609020204030204" pitchFamily="49" charset="0"/>
              </a:rPr>
              <a:t>x=R</a:t>
            </a:r>
            <a:r>
              <a:rPr lang="pl-PL" dirty="0"/>
              <a:t>. </a:t>
            </a:r>
          </a:p>
          <a:p>
            <a:endParaRPr lang="pl-PL" dirty="0"/>
          </a:p>
          <a:p>
            <a:r>
              <a:rPr lang="pl-PL" dirty="0"/>
              <a:t>Orientacyjnie, funkcja mierząca błąd jest funkcją wypukłą, zatem można ją minimalizować schodząc "wzdłuż jej gradientu" - czyli w kierunku jej globalnego minimum.</a:t>
            </a:r>
          </a:p>
        </p:txBody>
      </p:sp>
      <p:sp>
        <p:nvSpPr>
          <p:cNvPr id="7" name="pole tekstowe 6">
            <a:extLst>
              <a:ext uri="{FF2B5EF4-FFF2-40B4-BE49-F238E27FC236}">
                <a16:creationId xmlns:a16="http://schemas.microsoft.com/office/drawing/2014/main" id="{79B678A2-C565-4F54-8F1E-3EE5A562C8AE}"/>
              </a:ext>
            </a:extLst>
          </p:cNvPr>
          <p:cNvSpPr txBox="1"/>
          <p:nvPr/>
        </p:nvSpPr>
        <p:spPr>
          <a:xfrm>
            <a:off x="648049" y="2357035"/>
            <a:ext cx="8477075" cy="646331"/>
          </a:xfrm>
          <a:prstGeom prst="rect">
            <a:avLst/>
          </a:prstGeom>
          <a:noFill/>
        </p:spPr>
        <p:txBody>
          <a:bodyPr wrap="square">
            <a:spAutoFit/>
          </a:bodyPr>
          <a:lstStyle/>
          <a:p>
            <a:r>
              <a:rPr lang="pl-PL" dirty="0">
                <a:latin typeface="Consolas" panose="020B0609020204030204" pitchFamily="49" charset="0"/>
              </a:rPr>
              <a:t>error = R - </a:t>
            </a:r>
            <a:r>
              <a:rPr lang="pl-PL" dirty="0" err="1">
                <a:latin typeface="Consolas" panose="020B0609020204030204" pitchFamily="49" charset="0"/>
              </a:rPr>
              <a:t>expected_result</a:t>
            </a:r>
            <a:endParaRPr lang="pl-PL" dirty="0">
              <a:latin typeface="Consolas" panose="020B0609020204030204" pitchFamily="49" charset="0"/>
            </a:endParaRPr>
          </a:p>
          <a:p>
            <a:r>
              <a:rPr lang="pl-PL" dirty="0" err="1">
                <a:latin typeface="Consolas" panose="020B0609020204030204" pitchFamily="49" charset="0"/>
              </a:rPr>
              <a:t>weight</a:t>
            </a:r>
            <a:r>
              <a:rPr lang="pl-PL" dirty="0">
                <a:latin typeface="Consolas" panose="020B0609020204030204" pitchFamily="49" charset="0"/>
              </a:rPr>
              <a:t> = </a:t>
            </a:r>
            <a:r>
              <a:rPr lang="pl-PL" dirty="0" err="1">
                <a:latin typeface="Consolas" panose="020B0609020204030204" pitchFamily="49" charset="0"/>
              </a:rPr>
              <a:t>weight</a:t>
            </a:r>
            <a:r>
              <a:rPr lang="pl-PL" dirty="0">
                <a:latin typeface="Consolas" panose="020B0609020204030204" pitchFamily="49" charset="0"/>
              </a:rPr>
              <a:t> + </a:t>
            </a:r>
            <a:r>
              <a:rPr lang="pl-PL" dirty="0" err="1">
                <a:latin typeface="Consolas" panose="020B0609020204030204" pitchFamily="49" charset="0"/>
              </a:rPr>
              <a:t>expected_result</a:t>
            </a:r>
            <a:r>
              <a:rPr lang="pl-PL" dirty="0">
                <a:latin typeface="Consolas" panose="020B0609020204030204" pitchFamily="49" charset="0"/>
              </a:rPr>
              <a:t> * error * </a:t>
            </a:r>
            <a:r>
              <a:rPr lang="pl-PL" dirty="0" err="1">
                <a:latin typeface="Consolas" panose="020B0609020204030204" pitchFamily="49" charset="0"/>
              </a:rPr>
              <a:t>d_sigmoid</a:t>
            </a:r>
            <a:r>
              <a:rPr lang="pl-PL" dirty="0">
                <a:latin typeface="Consolas" panose="020B0609020204030204" pitchFamily="49" charset="0"/>
              </a:rPr>
              <a:t>(R)</a:t>
            </a:r>
          </a:p>
        </p:txBody>
      </p:sp>
    </p:spTree>
    <p:extLst>
      <p:ext uri="{BB962C8B-B14F-4D97-AF65-F5344CB8AC3E}">
        <p14:creationId xmlns:p14="http://schemas.microsoft.com/office/powerpoint/2010/main" val="4097607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B6A0AE-39AF-4A7C-96F6-52CBFC76F69B}"/>
              </a:ext>
            </a:extLst>
          </p:cNvPr>
          <p:cNvSpPr>
            <a:spLocks noGrp="1"/>
          </p:cNvSpPr>
          <p:nvPr>
            <p:ph type="title"/>
          </p:nvPr>
        </p:nvSpPr>
        <p:spPr/>
        <p:txBody>
          <a:bodyPr/>
          <a:lstStyle/>
          <a:p>
            <a:r>
              <a:rPr lang="pl-PL" dirty="0"/>
              <a:t>Agenda</a:t>
            </a:r>
          </a:p>
        </p:txBody>
      </p:sp>
      <p:sp>
        <p:nvSpPr>
          <p:cNvPr id="3" name="Symbol zastępczy daty 2">
            <a:extLst>
              <a:ext uri="{FF2B5EF4-FFF2-40B4-BE49-F238E27FC236}">
                <a16:creationId xmlns:a16="http://schemas.microsoft.com/office/drawing/2014/main" id="{B262B1DE-B58F-4FC6-B1BF-DE06F7882E4B}"/>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97C78E0A-11D1-4D57-82AE-791095591014}"/>
              </a:ext>
            </a:extLst>
          </p:cNvPr>
          <p:cNvSpPr txBox="1"/>
          <p:nvPr/>
        </p:nvSpPr>
        <p:spPr>
          <a:xfrm>
            <a:off x="2493628" y="1916052"/>
            <a:ext cx="6094602" cy="3970318"/>
          </a:xfrm>
          <a:prstGeom prst="rect">
            <a:avLst/>
          </a:prstGeom>
          <a:noFill/>
        </p:spPr>
        <p:txBody>
          <a:bodyPr wrap="square">
            <a:spAutoFit/>
          </a:bodyPr>
          <a:lstStyle/>
          <a:p>
            <a:pPr marL="342900" indent="-342900">
              <a:buFont typeface="+mj-lt"/>
              <a:buAutoNum type="arabicPeriod"/>
            </a:pPr>
            <a:r>
              <a:rPr lang="pl-PL" dirty="0"/>
              <a:t>Biblioteka </a:t>
            </a:r>
            <a:r>
              <a:rPr lang="pl-PL" dirty="0" err="1"/>
              <a:t>NumPy</a:t>
            </a:r>
            <a:endParaRPr lang="pl-PL" dirty="0"/>
          </a:p>
          <a:p>
            <a:pPr marL="342900" indent="-342900">
              <a:buFont typeface="+mj-lt"/>
              <a:buAutoNum type="arabicPeriod"/>
            </a:pPr>
            <a:r>
              <a:rPr lang="pl-PL" dirty="0"/>
              <a:t>Podstawy Machine Learning</a:t>
            </a:r>
          </a:p>
          <a:p>
            <a:pPr marL="342900" indent="-342900">
              <a:buFont typeface="+mj-lt"/>
              <a:buAutoNum type="arabicPeriod"/>
            </a:pPr>
            <a:r>
              <a:rPr lang="pl-PL" dirty="0"/>
              <a:t>Biblioteka </a:t>
            </a:r>
            <a:r>
              <a:rPr lang="pl-PL" dirty="0" err="1"/>
              <a:t>scikit-learn</a:t>
            </a:r>
            <a:endParaRPr lang="pl-PL" dirty="0"/>
          </a:p>
          <a:p>
            <a:pPr marL="342900" indent="-342900">
              <a:buFont typeface="+mj-lt"/>
              <a:buAutoNum type="arabicPeriod"/>
            </a:pPr>
            <a:r>
              <a:rPr lang="pl-PL" dirty="0"/>
              <a:t>Sieci neuronowe</a:t>
            </a:r>
          </a:p>
          <a:p>
            <a:pPr marL="342900" indent="-342900">
              <a:buFont typeface="+mj-lt"/>
              <a:buAutoNum type="arabicPeriod"/>
            </a:pPr>
            <a:r>
              <a:rPr lang="pl-PL" dirty="0"/>
              <a:t>Algorytmy genetyczne</a:t>
            </a:r>
          </a:p>
          <a:p>
            <a:pPr marL="342900" indent="-342900">
              <a:buFont typeface="+mj-lt"/>
              <a:buAutoNum type="arabicPeriod"/>
            </a:pPr>
            <a:r>
              <a:rPr lang="pl-PL" dirty="0"/>
              <a:t>Wybrane elementy języka </a:t>
            </a:r>
            <a:r>
              <a:rPr lang="pl-PL" dirty="0" err="1"/>
              <a:t>Python</a:t>
            </a:r>
            <a:endParaRPr lang="pl-PL" dirty="0"/>
          </a:p>
          <a:p>
            <a:pPr marL="342900" indent="-342900">
              <a:buFont typeface="+mj-lt"/>
              <a:buAutoNum type="arabicPeriod"/>
            </a:pPr>
            <a:r>
              <a:rPr lang="pl-PL" dirty="0"/>
              <a:t>Co dalej?</a:t>
            </a: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endParaRPr lang="pl-PL" dirty="0"/>
          </a:p>
          <a:p>
            <a:pPr marL="342900" indent="-342900">
              <a:buFont typeface="+mj-lt"/>
              <a:buAutoNum type="arabicPeriod"/>
            </a:pPr>
            <a:endParaRPr lang="en-US" dirty="0"/>
          </a:p>
        </p:txBody>
      </p:sp>
      <p:sp>
        <p:nvSpPr>
          <p:cNvPr id="6" name="Symbol zastępczy tekstu 4">
            <a:extLst>
              <a:ext uri="{FF2B5EF4-FFF2-40B4-BE49-F238E27FC236}">
                <a16:creationId xmlns:a16="http://schemas.microsoft.com/office/drawing/2014/main" id="{2CE0F821-BF1C-42EC-9CAF-ED89822AA7D1}"/>
              </a:ext>
            </a:extLst>
          </p:cNvPr>
          <p:cNvSpPr txBox="1">
            <a:spLocks/>
          </p:cNvSpPr>
          <p:nvPr/>
        </p:nvSpPr>
        <p:spPr>
          <a:xfrm>
            <a:off x="2898600" y="3917701"/>
            <a:ext cx="7105272" cy="279757"/>
          </a:xfrm>
          <a:prstGeom prst="rect">
            <a:avLst/>
          </a:prstGeom>
        </p:spPr>
        <p:txBody>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9" name="Symbol zastępczy tekstu 7">
            <a:extLst>
              <a:ext uri="{FF2B5EF4-FFF2-40B4-BE49-F238E27FC236}">
                <a16:creationId xmlns:a16="http://schemas.microsoft.com/office/drawing/2014/main" id="{51C0DE9C-3211-4B99-BE9D-80C1A9A5E0AC}"/>
              </a:ext>
            </a:extLst>
          </p:cNvPr>
          <p:cNvSpPr txBox="1">
            <a:spLocks/>
          </p:cNvSpPr>
          <p:nvPr/>
        </p:nvSpPr>
        <p:spPr>
          <a:xfrm>
            <a:off x="2898600" y="5030929"/>
            <a:ext cx="7105272" cy="279757"/>
          </a:xfrm>
          <a:prstGeom prst="rect">
            <a:avLst/>
          </a:prstGeom>
        </p:spPr>
        <p:txBody>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pic>
        <p:nvPicPr>
          <p:cNvPr id="7" name="Picture 5">
            <a:extLst>
              <a:ext uri="{FF2B5EF4-FFF2-40B4-BE49-F238E27FC236}">
                <a16:creationId xmlns:a16="http://schemas.microsoft.com/office/drawing/2014/main" id="{9C0B5E24-495F-D24C-9333-D9C7EDE2143A}"/>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2187799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FF59A78-A978-4067-B526-BED25F3FB240}"/>
              </a:ext>
            </a:extLst>
          </p:cNvPr>
          <p:cNvSpPr>
            <a:spLocks noGrp="1"/>
          </p:cNvSpPr>
          <p:nvPr>
            <p:ph type="title"/>
          </p:nvPr>
        </p:nvSpPr>
        <p:spPr>
          <a:xfrm>
            <a:off x="581192" y="276653"/>
            <a:ext cx="11029616" cy="988332"/>
          </a:xfrm>
        </p:spPr>
        <p:txBody>
          <a:bodyPr/>
          <a:lstStyle/>
          <a:p>
            <a:r>
              <a:rPr lang="pl-PL" dirty="0"/>
              <a:t>Przykład - funkcje</a:t>
            </a:r>
          </a:p>
        </p:txBody>
      </p:sp>
      <p:sp>
        <p:nvSpPr>
          <p:cNvPr id="3" name="Symbol zastępczy daty 2">
            <a:extLst>
              <a:ext uri="{FF2B5EF4-FFF2-40B4-BE49-F238E27FC236}">
                <a16:creationId xmlns:a16="http://schemas.microsoft.com/office/drawing/2014/main" id="{608B59D2-4376-44FC-96D9-9782CA21212C}"/>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BE132E22-3289-4C04-91F2-0DDAE215D320}"/>
              </a:ext>
            </a:extLst>
          </p:cNvPr>
          <p:cNvSpPr txBox="1"/>
          <p:nvPr/>
        </p:nvSpPr>
        <p:spPr>
          <a:xfrm>
            <a:off x="956344" y="1427068"/>
            <a:ext cx="9393738" cy="2308324"/>
          </a:xfrm>
          <a:prstGeom prst="rect">
            <a:avLst/>
          </a:prstGeom>
          <a:noFill/>
        </p:spPr>
        <p:txBody>
          <a:bodyPr wrap="square">
            <a:spAutoFit/>
          </a:bodyPr>
          <a:lstStyle/>
          <a:p>
            <a:r>
              <a:rPr lang="pl-PL" dirty="0"/>
              <a:t>W konstruktorze klasy </a:t>
            </a:r>
            <a:r>
              <a:rPr lang="pl-PL" b="1" dirty="0" err="1"/>
              <a:t>SimpleNeuralNetwork</a:t>
            </a:r>
            <a:r>
              <a:rPr lang="pl-PL" dirty="0"/>
              <a:t> najpierw inicjalizujemy generator liczb losowych a następnie określamy początkowe wartości wag liczbami losowymi. </a:t>
            </a:r>
          </a:p>
          <a:p>
            <a:r>
              <a:rPr lang="pl-PL" dirty="0"/>
              <a:t>Początkowe wagi są zapisane jako współrzędne wektora kolumnowego. </a:t>
            </a:r>
          </a:p>
          <a:p>
            <a:endParaRPr lang="pl-PL" dirty="0"/>
          </a:p>
          <a:p>
            <a:r>
              <a:rPr lang="pl-PL" dirty="0"/>
              <a:t>Funkcja </a:t>
            </a:r>
            <a:r>
              <a:rPr lang="pl-PL" b="1" dirty="0" err="1"/>
              <a:t>propagation</a:t>
            </a:r>
            <a:r>
              <a:rPr lang="pl-PL" dirty="0"/>
              <a:t> jest odpowiedzialna za wykonanie procesu propagacji. </a:t>
            </a:r>
          </a:p>
          <a:p>
            <a:endParaRPr lang="pl-PL" dirty="0"/>
          </a:p>
          <a:p>
            <a:r>
              <a:rPr lang="pl-PL" dirty="0"/>
              <a:t>Dane wejściowe (trzy bity liczby binarnej) są przekazywane do tej funkcji w postaci wektora o trzech współrzędnych. Polecenie:</a:t>
            </a:r>
          </a:p>
        </p:txBody>
      </p:sp>
      <p:sp>
        <p:nvSpPr>
          <p:cNvPr id="7" name="pole tekstowe 6">
            <a:extLst>
              <a:ext uri="{FF2B5EF4-FFF2-40B4-BE49-F238E27FC236}">
                <a16:creationId xmlns:a16="http://schemas.microsoft.com/office/drawing/2014/main" id="{C9CFFD53-CDF2-4E49-B16C-5946B16CAD4F}"/>
              </a:ext>
            </a:extLst>
          </p:cNvPr>
          <p:cNvSpPr txBox="1"/>
          <p:nvPr/>
        </p:nvSpPr>
        <p:spPr>
          <a:xfrm>
            <a:off x="2732412" y="3953507"/>
            <a:ext cx="6094602" cy="369332"/>
          </a:xfrm>
          <a:prstGeom prst="rect">
            <a:avLst/>
          </a:prstGeom>
          <a:noFill/>
        </p:spPr>
        <p:txBody>
          <a:bodyPr wrap="square">
            <a:spAutoFit/>
          </a:bodyPr>
          <a:lstStyle/>
          <a:p>
            <a:r>
              <a:rPr lang="pl-PL" dirty="0">
                <a:latin typeface="Consolas" panose="020B0609020204030204" pitchFamily="49" charset="0"/>
              </a:rPr>
              <a:t>np.dot(</a:t>
            </a:r>
            <a:r>
              <a:rPr lang="pl-PL" dirty="0" err="1">
                <a:latin typeface="Consolas" panose="020B0609020204030204" pitchFamily="49" charset="0"/>
              </a:rPr>
              <a:t>inputs.astype</a:t>
            </a:r>
            <a:r>
              <a:rPr lang="pl-PL" dirty="0">
                <a:latin typeface="Consolas" panose="020B0609020204030204" pitchFamily="49" charset="0"/>
              </a:rPr>
              <a:t>(</a:t>
            </a:r>
            <a:r>
              <a:rPr lang="pl-PL" dirty="0" err="1">
                <a:latin typeface="Consolas" panose="020B0609020204030204" pitchFamily="49" charset="0"/>
              </a:rPr>
              <a:t>float</a:t>
            </a:r>
            <a:r>
              <a:rPr lang="pl-PL" dirty="0">
                <a:latin typeface="Consolas" panose="020B0609020204030204" pitchFamily="49" charset="0"/>
              </a:rPr>
              <a:t>), </a:t>
            </a:r>
            <a:r>
              <a:rPr lang="pl-PL" dirty="0" err="1">
                <a:latin typeface="Consolas" panose="020B0609020204030204" pitchFamily="49" charset="0"/>
              </a:rPr>
              <a:t>self.weights</a:t>
            </a:r>
            <a:r>
              <a:rPr lang="pl-PL" dirty="0">
                <a:latin typeface="Consolas" panose="020B0609020204030204" pitchFamily="49" charset="0"/>
              </a:rPr>
              <a:t>)</a:t>
            </a:r>
          </a:p>
        </p:txBody>
      </p:sp>
      <p:sp>
        <p:nvSpPr>
          <p:cNvPr id="9" name="pole tekstowe 8">
            <a:extLst>
              <a:ext uri="{FF2B5EF4-FFF2-40B4-BE49-F238E27FC236}">
                <a16:creationId xmlns:a16="http://schemas.microsoft.com/office/drawing/2014/main" id="{3D4006C6-5EB1-4472-ACF8-5389FF15FE7F}"/>
              </a:ext>
            </a:extLst>
          </p:cNvPr>
          <p:cNvSpPr txBox="1"/>
          <p:nvPr/>
        </p:nvSpPr>
        <p:spPr>
          <a:xfrm>
            <a:off x="956344" y="4626177"/>
            <a:ext cx="9320170" cy="1200329"/>
          </a:xfrm>
          <a:prstGeom prst="rect">
            <a:avLst/>
          </a:prstGeom>
          <a:noFill/>
        </p:spPr>
        <p:txBody>
          <a:bodyPr wrap="square">
            <a:spAutoFit/>
          </a:bodyPr>
          <a:lstStyle/>
          <a:p>
            <a:r>
              <a:rPr lang="pl-PL" dirty="0"/>
              <a:t>liczy iloczyn skalarny wektora wag oraz wektora danych wejściowych, zatem jest to wartość, którą liczy neuron U1. </a:t>
            </a:r>
          </a:p>
          <a:p>
            <a:endParaRPr lang="pl-PL" dirty="0"/>
          </a:p>
          <a:p>
            <a:r>
              <a:rPr lang="pl-PL" dirty="0"/>
              <a:t>Przekazując tę wartość do funkcji </a:t>
            </a:r>
            <a:r>
              <a:rPr lang="pl-PL" dirty="0" err="1"/>
              <a:t>sigmoid</a:t>
            </a:r>
            <a:r>
              <a:rPr lang="pl-PL" dirty="0"/>
              <a:t> otrzymujemy rezultat obliczeń z neuronu U2.</a:t>
            </a:r>
          </a:p>
        </p:txBody>
      </p:sp>
    </p:spTree>
    <p:extLst>
      <p:ext uri="{BB962C8B-B14F-4D97-AF65-F5344CB8AC3E}">
        <p14:creationId xmlns:p14="http://schemas.microsoft.com/office/powerpoint/2010/main" val="1474364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58265A-028E-47D6-8821-697402A7322C}"/>
              </a:ext>
            </a:extLst>
          </p:cNvPr>
          <p:cNvSpPr>
            <a:spLocks noGrp="1"/>
          </p:cNvSpPr>
          <p:nvPr>
            <p:ph type="title"/>
          </p:nvPr>
        </p:nvSpPr>
        <p:spPr/>
        <p:txBody>
          <a:bodyPr/>
          <a:lstStyle/>
          <a:p>
            <a:r>
              <a:rPr lang="pl-PL" dirty="0"/>
              <a:t>Przykład Funkcje</a:t>
            </a:r>
          </a:p>
        </p:txBody>
      </p:sp>
      <p:sp>
        <p:nvSpPr>
          <p:cNvPr id="3" name="Symbol zastępczy daty 2">
            <a:extLst>
              <a:ext uri="{FF2B5EF4-FFF2-40B4-BE49-F238E27FC236}">
                <a16:creationId xmlns:a16="http://schemas.microsoft.com/office/drawing/2014/main" id="{E40E5BCF-C4FC-4203-9DF6-EBEE459B4826}"/>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DB3106CD-C433-4B48-A34B-1E53A1A22FC5}"/>
              </a:ext>
            </a:extLst>
          </p:cNvPr>
          <p:cNvSpPr txBox="1"/>
          <p:nvPr/>
        </p:nvSpPr>
        <p:spPr>
          <a:xfrm>
            <a:off x="767291" y="2042368"/>
            <a:ext cx="8261059" cy="1200329"/>
          </a:xfrm>
          <a:prstGeom prst="rect">
            <a:avLst/>
          </a:prstGeom>
          <a:noFill/>
        </p:spPr>
        <p:txBody>
          <a:bodyPr wrap="square">
            <a:spAutoFit/>
          </a:bodyPr>
          <a:lstStyle/>
          <a:p>
            <a:r>
              <a:rPr lang="pl-PL" dirty="0"/>
              <a:t>Funkcja </a:t>
            </a:r>
            <a:r>
              <a:rPr lang="pl-PL" b="1" dirty="0" err="1"/>
              <a:t>backward_propagation</a:t>
            </a:r>
            <a:r>
              <a:rPr lang="pl-PL" b="1" dirty="0"/>
              <a:t> </a:t>
            </a:r>
            <a:r>
              <a:rPr lang="pl-PL" dirty="0"/>
              <a:t>implementuje proces propagacji wstecznej. Na początku obliczany jest błąd względem oczekiwanego rezultatu.</a:t>
            </a:r>
          </a:p>
          <a:p>
            <a:endParaRPr lang="pl-PL" dirty="0"/>
          </a:p>
          <a:p>
            <a:r>
              <a:rPr lang="pl-PL" dirty="0"/>
              <a:t>Następnie modyfikowane są wagi synaps. Instrukcja</a:t>
            </a:r>
          </a:p>
        </p:txBody>
      </p:sp>
      <p:sp>
        <p:nvSpPr>
          <p:cNvPr id="7" name="pole tekstowe 6">
            <a:extLst>
              <a:ext uri="{FF2B5EF4-FFF2-40B4-BE49-F238E27FC236}">
                <a16:creationId xmlns:a16="http://schemas.microsoft.com/office/drawing/2014/main" id="{E27CD15C-5EC3-4DFA-BA6A-1453451427CE}"/>
              </a:ext>
            </a:extLst>
          </p:cNvPr>
          <p:cNvSpPr txBox="1"/>
          <p:nvPr/>
        </p:nvSpPr>
        <p:spPr>
          <a:xfrm>
            <a:off x="1850518" y="3609287"/>
            <a:ext cx="8191103" cy="923330"/>
          </a:xfrm>
          <a:prstGeom prst="rect">
            <a:avLst/>
          </a:prstGeom>
          <a:noFill/>
        </p:spPr>
        <p:txBody>
          <a:bodyPr wrap="square">
            <a:spAutoFit/>
          </a:bodyPr>
          <a:lstStyle/>
          <a:p>
            <a:r>
              <a:rPr lang="pl-PL" dirty="0" err="1">
                <a:latin typeface="Consolas" panose="020B0609020204030204" pitchFamily="49" charset="0"/>
              </a:rPr>
              <a:t>self.weights</a:t>
            </a:r>
            <a:r>
              <a:rPr lang="pl-PL" dirty="0">
                <a:latin typeface="Consolas" panose="020B0609020204030204" pitchFamily="49" charset="0"/>
              </a:rPr>
              <a:t> += np.dot(</a:t>
            </a:r>
          </a:p>
          <a:p>
            <a:r>
              <a:rPr lang="pl-PL" dirty="0">
                <a:latin typeface="Consolas" panose="020B0609020204030204" pitchFamily="49" charset="0"/>
              </a:rPr>
              <a:t>    </a:t>
            </a:r>
            <a:r>
              <a:rPr lang="pl-PL" dirty="0" err="1">
                <a:latin typeface="Consolas" panose="020B0609020204030204" pitchFamily="49" charset="0"/>
              </a:rPr>
              <a:t>train_input.T</a:t>
            </a:r>
            <a:r>
              <a:rPr lang="pl-PL" dirty="0">
                <a:latin typeface="Consolas" panose="020B0609020204030204" pitchFamily="49" charset="0"/>
              </a:rPr>
              <a:t>, error * </a:t>
            </a:r>
            <a:r>
              <a:rPr lang="pl-PL" dirty="0" err="1">
                <a:latin typeface="Consolas" panose="020B0609020204030204" pitchFamily="49" charset="0"/>
              </a:rPr>
              <a:t>self.d_sigmoid</a:t>
            </a:r>
            <a:r>
              <a:rPr lang="pl-PL" dirty="0">
                <a:latin typeface="Consolas" panose="020B0609020204030204" pitchFamily="49" charset="0"/>
              </a:rPr>
              <a:t>(</a:t>
            </a:r>
            <a:r>
              <a:rPr lang="pl-PL" dirty="0" err="1">
                <a:latin typeface="Consolas" panose="020B0609020204030204" pitchFamily="49" charset="0"/>
              </a:rPr>
              <a:t>propagation_result</a:t>
            </a:r>
            <a:r>
              <a:rPr lang="pl-PL" dirty="0">
                <a:latin typeface="Consolas" panose="020B0609020204030204" pitchFamily="49" charset="0"/>
              </a:rPr>
              <a:t>)</a:t>
            </a:r>
          </a:p>
          <a:p>
            <a:r>
              <a:rPr lang="pl-PL" dirty="0">
                <a:latin typeface="Consolas" panose="020B0609020204030204" pitchFamily="49" charset="0"/>
              </a:rPr>
              <a:t>)</a:t>
            </a:r>
          </a:p>
        </p:txBody>
      </p:sp>
      <p:sp>
        <p:nvSpPr>
          <p:cNvPr id="9" name="pole tekstowe 8">
            <a:extLst>
              <a:ext uri="{FF2B5EF4-FFF2-40B4-BE49-F238E27FC236}">
                <a16:creationId xmlns:a16="http://schemas.microsoft.com/office/drawing/2014/main" id="{F89C0B6A-7A6A-4522-ABA2-C7DC5AD6578B}"/>
              </a:ext>
            </a:extLst>
          </p:cNvPr>
          <p:cNvSpPr txBox="1"/>
          <p:nvPr/>
        </p:nvSpPr>
        <p:spPr>
          <a:xfrm>
            <a:off x="767291" y="4755277"/>
            <a:ext cx="9920283" cy="923330"/>
          </a:xfrm>
          <a:prstGeom prst="rect">
            <a:avLst/>
          </a:prstGeom>
          <a:noFill/>
        </p:spPr>
        <p:txBody>
          <a:bodyPr wrap="square">
            <a:spAutoFit/>
          </a:bodyPr>
          <a:lstStyle/>
          <a:p>
            <a:r>
              <a:rPr lang="pl-PL" dirty="0"/>
              <a:t>wykonuje opisane wcześniej obliczenia na każdej współrzędnej wektora wag. </a:t>
            </a:r>
          </a:p>
          <a:p>
            <a:r>
              <a:rPr lang="pl-PL" dirty="0"/>
              <a:t>Funkcja </a:t>
            </a:r>
            <a:r>
              <a:rPr lang="pl-PL" dirty="0">
                <a:latin typeface="Consolas" panose="020B0609020204030204" pitchFamily="49" charset="0"/>
              </a:rPr>
              <a:t>np.dot</a:t>
            </a:r>
            <a:r>
              <a:rPr lang="pl-PL" dirty="0"/>
              <a:t> odpowiada za mnożenie macierzy. </a:t>
            </a:r>
          </a:p>
          <a:p>
            <a:r>
              <a:rPr lang="pl-PL" dirty="0"/>
              <a:t>Wyrażenie </a:t>
            </a:r>
            <a:r>
              <a:rPr lang="pl-PL" dirty="0" err="1">
                <a:latin typeface="Consolas" panose="020B0609020204030204" pitchFamily="49" charset="0"/>
              </a:rPr>
              <a:t>train_input.T</a:t>
            </a:r>
            <a:r>
              <a:rPr lang="pl-PL" dirty="0">
                <a:latin typeface="Consolas" panose="020B0609020204030204" pitchFamily="49" charset="0"/>
              </a:rPr>
              <a:t> </a:t>
            </a:r>
            <a:r>
              <a:rPr lang="pl-PL" dirty="0"/>
              <a:t>to po prostu operacja transpozycji wektora (macierzy) </a:t>
            </a:r>
            <a:r>
              <a:rPr lang="pl-PL" dirty="0" err="1">
                <a:latin typeface="Consolas" panose="020B0609020204030204" pitchFamily="49" charset="0"/>
              </a:rPr>
              <a:t>train_input</a:t>
            </a:r>
            <a:r>
              <a:rPr lang="pl-PL" dirty="0"/>
              <a:t>.</a:t>
            </a:r>
          </a:p>
        </p:txBody>
      </p:sp>
    </p:spTree>
    <p:extLst>
      <p:ext uri="{BB962C8B-B14F-4D97-AF65-F5344CB8AC3E}">
        <p14:creationId xmlns:p14="http://schemas.microsoft.com/office/powerpoint/2010/main" val="2410153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51EECF5-CC8E-45E4-90FC-C0277EE17780}"/>
              </a:ext>
            </a:extLst>
          </p:cNvPr>
          <p:cNvSpPr>
            <a:spLocks noGrp="1"/>
          </p:cNvSpPr>
          <p:nvPr>
            <p:ph type="title"/>
          </p:nvPr>
        </p:nvSpPr>
        <p:spPr/>
        <p:txBody>
          <a:bodyPr/>
          <a:lstStyle/>
          <a:p>
            <a:r>
              <a:rPr lang="pl-PL" dirty="0"/>
              <a:t>Algorytm genetyczny</a:t>
            </a:r>
          </a:p>
        </p:txBody>
      </p:sp>
      <p:sp>
        <p:nvSpPr>
          <p:cNvPr id="3" name="Symbol zastępczy daty 2">
            <a:extLst>
              <a:ext uri="{FF2B5EF4-FFF2-40B4-BE49-F238E27FC236}">
                <a16:creationId xmlns:a16="http://schemas.microsoft.com/office/drawing/2014/main" id="{5198995C-010F-455C-BC72-59D894415724}"/>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9" name="pole tekstowe 8">
            <a:extLst>
              <a:ext uri="{FF2B5EF4-FFF2-40B4-BE49-F238E27FC236}">
                <a16:creationId xmlns:a16="http://schemas.microsoft.com/office/drawing/2014/main" id="{A947EFE9-507C-422F-BED7-CF1864ECA495}"/>
              </a:ext>
            </a:extLst>
          </p:cNvPr>
          <p:cNvSpPr txBox="1"/>
          <p:nvPr/>
        </p:nvSpPr>
        <p:spPr>
          <a:xfrm>
            <a:off x="947955" y="2274838"/>
            <a:ext cx="10058400" cy="2862322"/>
          </a:xfrm>
          <a:prstGeom prst="rect">
            <a:avLst/>
          </a:prstGeom>
          <a:noFill/>
        </p:spPr>
        <p:txBody>
          <a:bodyPr wrap="square">
            <a:spAutoFit/>
          </a:bodyPr>
          <a:lstStyle/>
          <a:p>
            <a:r>
              <a:rPr lang="pl-PL" dirty="0"/>
              <a:t>Problem, którego rozwiązania szukamy, definiuje środowisko, w którym istnieje pewna populacja osobników. </a:t>
            </a:r>
          </a:p>
          <a:p>
            <a:r>
              <a:rPr lang="pl-PL" dirty="0"/>
              <a:t>Każdy z osobników ma przypisany pewien zbiór informacji stanowiących jego genotyp, a będących podstawą do utworzenia fenotypu. </a:t>
            </a:r>
          </a:p>
          <a:p>
            <a:r>
              <a:rPr lang="pl-PL" dirty="0"/>
              <a:t>Fenotyp to zbiór cech podlegających ocenie funkcji przystosowania modelującej środowisko. Innymi słowy - genotyp opisuje proponowane rozwiązanie problemu, a funkcja przystosowania ocenia, jak dobre jest to rozwiązanie.</a:t>
            </a:r>
          </a:p>
          <a:p>
            <a:endParaRPr lang="pl-PL" dirty="0"/>
          </a:p>
          <a:p>
            <a:r>
              <a:rPr lang="pl-PL" dirty="0"/>
              <a:t>Genotyp składa się z chromosomów, gdzie zakodowany jest fenotyp i ewentualnie pewne informacje pomocnicze dla algorytmu genetycznego. Chromosom składa się z genów. </a:t>
            </a:r>
          </a:p>
        </p:txBody>
      </p:sp>
    </p:spTree>
    <p:extLst>
      <p:ext uri="{BB962C8B-B14F-4D97-AF65-F5344CB8AC3E}">
        <p14:creationId xmlns:p14="http://schemas.microsoft.com/office/powerpoint/2010/main" val="1343193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606E1D-AF35-4640-BADB-023CB9C2C134}"/>
              </a:ext>
            </a:extLst>
          </p:cNvPr>
          <p:cNvSpPr>
            <a:spLocks noGrp="1"/>
          </p:cNvSpPr>
          <p:nvPr>
            <p:ph type="title"/>
          </p:nvPr>
        </p:nvSpPr>
        <p:spPr/>
        <p:txBody>
          <a:bodyPr/>
          <a:lstStyle/>
          <a:p>
            <a:r>
              <a:rPr lang="pl-PL" dirty="0"/>
              <a:t>Algorytm genetyczny</a:t>
            </a:r>
          </a:p>
        </p:txBody>
      </p:sp>
      <p:sp>
        <p:nvSpPr>
          <p:cNvPr id="3" name="Symbol zastępczy daty 2">
            <a:extLst>
              <a:ext uri="{FF2B5EF4-FFF2-40B4-BE49-F238E27FC236}">
                <a16:creationId xmlns:a16="http://schemas.microsoft.com/office/drawing/2014/main" id="{D765C58C-099C-4DFE-99C6-A688E4F61740}"/>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7" name="pole tekstowe 6">
            <a:extLst>
              <a:ext uri="{FF2B5EF4-FFF2-40B4-BE49-F238E27FC236}">
                <a16:creationId xmlns:a16="http://schemas.microsoft.com/office/drawing/2014/main" id="{CE12C00F-0DAF-4717-A9AE-87A1F68996C4}"/>
              </a:ext>
            </a:extLst>
          </p:cNvPr>
          <p:cNvSpPr txBox="1"/>
          <p:nvPr/>
        </p:nvSpPr>
        <p:spPr>
          <a:xfrm>
            <a:off x="575894" y="2039626"/>
            <a:ext cx="8082914" cy="2862322"/>
          </a:xfrm>
          <a:prstGeom prst="rect">
            <a:avLst/>
          </a:prstGeom>
          <a:noFill/>
        </p:spPr>
        <p:txBody>
          <a:bodyPr wrap="square">
            <a:spAutoFit/>
          </a:bodyPr>
          <a:lstStyle/>
          <a:p>
            <a:r>
              <a:rPr lang="pl-PL" dirty="0"/>
              <a:t>Wspólnymi cechami algorytmów ewolucyjnych, odróżniającymi je od innych, tradycyjnych metod optymalizacji, są:</a:t>
            </a:r>
          </a:p>
          <a:p>
            <a:endParaRPr lang="pl-PL" dirty="0"/>
          </a:p>
          <a:p>
            <a:pPr marL="285750" indent="-285750">
              <a:buFont typeface="Arial" panose="020B0604020202020204" pitchFamily="34" charset="0"/>
              <a:buChar char="•"/>
            </a:pPr>
            <a:r>
              <a:rPr lang="pl-PL" dirty="0"/>
              <a:t>stosowanie operatorów genetycznych, które dostosowane są do postaci rozwiązań,</a:t>
            </a:r>
          </a:p>
          <a:p>
            <a:pPr marL="285750" indent="-285750">
              <a:buFont typeface="Arial" panose="020B0604020202020204" pitchFamily="34" charset="0"/>
              <a:buChar char="•"/>
            </a:pPr>
            <a:r>
              <a:rPr lang="pl-PL" dirty="0"/>
              <a:t>przetwarzanie populacji rozwiązań, prowadzące do równoległego przeszukiwania przestrzeni rozwiązań z różnych punktów, </a:t>
            </a:r>
          </a:p>
          <a:p>
            <a:pPr marL="285750" indent="-285750">
              <a:buFont typeface="Arial" panose="020B0604020202020204" pitchFamily="34" charset="0"/>
              <a:buChar char="•"/>
            </a:pPr>
            <a:r>
              <a:rPr lang="pl-PL" dirty="0"/>
              <a:t>w celu ukierunkowania procesu przeszukiwania wystarczającą informacją jest jakość aktualnych rozwiązań,</a:t>
            </a:r>
          </a:p>
          <a:p>
            <a:pPr marL="285750" indent="-285750">
              <a:buFont typeface="Arial" panose="020B0604020202020204" pitchFamily="34" charset="0"/>
              <a:buChar char="•"/>
            </a:pPr>
            <a:r>
              <a:rPr lang="pl-PL" dirty="0"/>
              <a:t>celowe wprowadzenie elementów losowych.</a:t>
            </a:r>
          </a:p>
        </p:txBody>
      </p:sp>
      <p:pic>
        <p:nvPicPr>
          <p:cNvPr id="9" name="Obraz 8" descr="Obraz zawierający strzałka&#10;&#10;Opis wygenerowany automatycznie">
            <a:extLst>
              <a:ext uri="{FF2B5EF4-FFF2-40B4-BE49-F238E27FC236}">
                <a16:creationId xmlns:a16="http://schemas.microsoft.com/office/drawing/2014/main" id="{7664DAED-9317-4B05-A4EE-36B85B29954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15695" y="2340429"/>
            <a:ext cx="2670110" cy="2670110"/>
          </a:xfrm>
          <a:prstGeom prst="rect">
            <a:avLst/>
          </a:prstGeom>
        </p:spPr>
      </p:pic>
    </p:spTree>
    <p:extLst>
      <p:ext uri="{BB962C8B-B14F-4D97-AF65-F5344CB8AC3E}">
        <p14:creationId xmlns:p14="http://schemas.microsoft.com/office/powerpoint/2010/main" val="941427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66C7919-5076-4DF5-BD27-D110DB59FDEF}"/>
              </a:ext>
            </a:extLst>
          </p:cNvPr>
          <p:cNvSpPr>
            <a:spLocks noGrp="1"/>
          </p:cNvSpPr>
          <p:nvPr>
            <p:ph type="title"/>
          </p:nvPr>
        </p:nvSpPr>
        <p:spPr/>
        <p:txBody>
          <a:bodyPr/>
          <a:lstStyle/>
          <a:p>
            <a:r>
              <a:rPr lang="pl-PL" dirty="0"/>
              <a:t>Algorytm genetyczny</a:t>
            </a:r>
          </a:p>
        </p:txBody>
      </p:sp>
      <p:sp>
        <p:nvSpPr>
          <p:cNvPr id="3" name="Symbol zastępczy daty 2">
            <a:extLst>
              <a:ext uri="{FF2B5EF4-FFF2-40B4-BE49-F238E27FC236}">
                <a16:creationId xmlns:a16="http://schemas.microsoft.com/office/drawing/2014/main" id="{966FC516-A1A8-451F-A1D8-FB4263FB1EF7}"/>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D90EA69A-C49D-4A08-B1B7-CE01ADCE2A69}"/>
              </a:ext>
            </a:extLst>
          </p:cNvPr>
          <p:cNvSpPr txBox="1"/>
          <p:nvPr/>
        </p:nvSpPr>
        <p:spPr>
          <a:xfrm>
            <a:off x="575894" y="2013968"/>
            <a:ext cx="11148969" cy="3416320"/>
          </a:xfrm>
          <a:prstGeom prst="rect">
            <a:avLst/>
          </a:prstGeom>
          <a:noFill/>
        </p:spPr>
        <p:txBody>
          <a:bodyPr wrap="square">
            <a:spAutoFit/>
          </a:bodyPr>
          <a:lstStyle/>
          <a:p>
            <a:r>
              <a:rPr lang="pl-PL" b="1" dirty="0"/>
              <a:t>Najczęściej działanie algorytmu przebiega następująco</a:t>
            </a:r>
            <a:r>
              <a:rPr lang="pl-PL" dirty="0"/>
              <a:t>:</a:t>
            </a:r>
          </a:p>
          <a:p>
            <a:endParaRPr lang="pl-PL" dirty="0"/>
          </a:p>
          <a:p>
            <a:pPr marL="342900" indent="-342900">
              <a:buFont typeface="+mj-lt"/>
              <a:buAutoNum type="arabicPeriod"/>
            </a:pPr>
            <a:r>
              <a:rPr lang="pl-PL" dirty="0"/>
              <a:t>Losowana jest pewna populacja początkowa.</a:t>
            </a:r>
          </a:p>
          <a:p>
            <a:pPr marL="342900" indent="-342900">
              <a:buFont typeface="+mj-lt"/>
              <a:buAutoNum type="arabicPeriod"/>
            </a:pPr>
            <a:r>
              <a:rPr lang="pl-PL" dirty="0"/>
              <a:t>Populacja poddawana jest ocenie (selekcja). Najlepiej przystosowane osobniki biorą udział w procesie reprodukcji.</a:t>
            </a:r>
          </a:p>
          <a:p>
            <a:pPr marL="342900" indent="-342900">
              <a:buFont typeface="+mj-lt"/>
              <a:buAutoNum type="arabicPeriod"/>
            </a:pPr>
            <a:r>
              <a:rPr lang="pl-PL" dirty="0"/>
              <a:t>Genotypy wybranych osobników poddawane są operatorom ewolucyjnym:</a:t>
            </a:r>
          </a:p>
          <a:p>
            <a:pPr marL="800100" lvl="1" indent="-342900">
              <a:buFont typeface="Arial" panose="020B0604020202020204" pitchFamily="34" charset="0"/>
              <a:buChar char="•"/>
            </a:pPr>
            <a:r>
              <a:rPr lang="pl-PL" dirty="0"/>
              <a:t>są ze sobą kojarzone poprzez złączanie genotypów rodziców (krzyżowanie),</a:t>
            </a:r>
          </a:p>
          <a:p>
            <a:pPr marL="800100" lvl="1" indent="-342900">
              <a:buFont typeface="Arial" panose="020B0604020202020204" pitchFamily="34" charset="0"/>
              <a:buChar char="•"/>
            </a:pPr>
            <a:r>
              <a:rPr lang="pl-PL" dirty="0"/>
              <a:t>przeprowadzana jest mutacja, czyli wprowadzenie drobnych losowych zmian.</a:t>
            </a:r>
          </a:p>
          <a:p>
            <a:pPr marL="342900" indent="-342900">
              <a:buFont typeface="+mj-lt"/>
              <a:buAutoNum type="arabicPeriod"/>
            </a:pPr>
            <a:r>
              <a:rPr lang="pl-PL" dirty="0"/>
              <a:t>Rodzi się drugie (kolejne) pokolenie. Aby utrzymać stałą liczbę osobników w populacji te najlepsze (według funkcji oceniającej fenotyp) są powielane, a najsłabsze usuwane. Jeżeli nie znaleziono dostatecznie dobrego rozwiązania, algorytm powraca do kroku drugiego. W przeciwnym wypadku wybieramy najlepszego osobnika z populacji - jego genotyp to uzyskany wynik.</a:t>
            </a:r>
          </a:p>
        </p:txBody>
      </p:sp>
    </p:spTree>
    <p:extLst>
      <p:ext uri="{BB962C8B-B14F-4D97-AF65-F5344CB8AC3E}">
        <p14:creationId xmlns:p14="http://schemas.microsoft.com/office/powerpoint/2010/main" val="4203330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F523CED-6A0C-446C-8ED7-575DDEC6D930}"/>
              </a:ext>
            </a:extLst>
          </p:cNvPr>
          <p:cNvSpPr>
            <a:spLocks noGrp="1"/>
          </p:cNvSpPr>
          <p:nvPr>
            <p:ph type="title"/>
          </p:nvPr>
        </p:nvSpPr>
        <p:spPr/>
        <p:txBody>
          <a:bodyPr/>
          <a:lstStyle/>
          <a:p>
            <a:r>
              <a:rPr lang="pl-PL" dirty="0"/>
              <a:t>Schemat prostego algorytmu genetycznego</a:t>
            </a:r>
          </a:p>
        </p:txBody>
      </p:sp>
      <p:sp>
        <p:nvSpPr>
          <p:cNvPr id="3" name="Symbol zastępczy daty 2">
            <a:extLst>
              <a:ext uri="{FF2B5EF4-FFF2-40B4-BE49-F238E27FC236}">
                <a16:creationId xmlns:a16="http://schemas.microsoft.com/office/drawing/2014/main" id="{669BDE0B-F993-4A2C-8A84-0504AAFAE5E4}"/>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pic>
        <p:nvPicPr>
          <p:cNvPr id="5" name="Obraz 4">
            <a:extLst>
              <a:ext uri="{FF2B5EF4-FFF2-40B4-BE49-F238E27FC236}">
                <a16:creationId xmlns:a16="http://schemas.microsoft.com/office/drawing/2014/main" id="{30E8BC6A-277B-41A4-BB34-DE307366ED23}"/>
              </a:ext>
            </a:extLst>
          </p:cNvPr>
          <p:cNvPicPr>
            <a:picLocks noChangeAspect="1"/>
          </p:cNvPicPr>
          <p:nvPr/>
        </p:nvPicPr>
        <p:blipFill rotWithShape="1">
          <a:blip r:embed="rId2"/>
          <a:srcRect l="23807" t="22593" r="30367" b="10081"/>
          <a:stretch/>
        </p:blipFill>
        <p:spPr>
          <a:xfrm>
            <a:off x="3179428" y="1972193"/>
            <a:ext cx="4974671" cy="3958823"/>
          </a:xfrm>
          <a:prstGeom prst="rect">
            <a:avLst/>
          </a:prstGeom>
        </p:spPr>
      </p:pic>
    </p:spTree>
    <p:extLst>
      <p:ext uri="{BB962C8B-B14F-4D97-AF65-F5344CB8AC3E}">
        <p14:creationId xmlns:p14="http://schemas.microsoft.com/office/powerpoint/2010/main" val="2049928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D52FD4-99C9-40E1-B2B2-F52659DAE2EB}"/>
              </a:ext>
            </a:extLst>
          </p:cNvPr>
          <p:cNvSpPr>
            <a:spLocks noGrp="1"/>
          </p:cNvSpPr>
          <p:nvPr>
            <p:ph type="title"/>
          </p:nvPr>
        </p:nvSpPr>
        <p:spPr/>
        <p:txBody>
          <a:bodyPr/>
          <a:lstStyle/>
          <a:p>
            <a:r>
              <a:rPr lang="pl-PL" dirty="0"/>
              <a:t>Algorytm genetyczny</a:t>
            </a:r>
          </a:p>
        </p:txBody>
      </p:sp>
      <p:sp>
        <p:nvSpPr>
          <p:cNvPr id="3" name="Symbol zastępczy daty 2">
            <a:extLst>
              <a:ext uri="{FF2B5EF4-FFF2-40B4-BE49-F238E27FC236}">
                <a16:creationId xmlns:a16="http://schemas.microsoft.com/office/drawing/2014/main" id="{B7685553-285E-4306-A67D-0FC4E4D00C6B}"/>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ECDB2AB0-5DA6-4DD4-9431-2826323452EB}"/>
              </a:ext>
            </a:extLst>
          </p:cNvPr>
          <p:cNvSpPr txBox="1"/>
          <p:nvPr/>
        </p:nvSpPr>
        <p:spPr>
          <a:xfrm>
            <a:off x="1075887" y="2690336"/>
            <a:ext cx="8823121" cy="1477328"/>
          </a:xfrm>
          <a:prstGeom prst="rect">
            <a:avLst/>
          </a:prstGeom>
          <a:noFill/>
        </p:spPr>
        <p:txBody>
          <a:bodyPr wrap="square">
            <a:spAutoFit/>
          </a:bodyPr>
          <a:lstStyle/>
          <a:p>
            <a:r>
              <a:rPr lang="pl-PL" dirty="0"/>
              <a:t>Działanie algorytmu genetycznego obejmuje kilka zagadnień potrzebnych do ustalenia:</a:t>
            </a:r>
          </a:p>
          <a:p>
            <a:r>
              <a:rPr lang="pl-PL" dirty="0"/>
              <a:t> </a:t>
            </a:r>
          </a:p>
          <a:p>
            <a:pPr marL="342900" indent="-342900">
              <a:buFont typeface="+mj-lt"/>
              <a:buAutoNum type="arabicPeriod"/>
            </a:pPr>
            <a:r>
              <a:rPr lang="pl-PL" dirty="0"/>
              <a:t>ustalenie genomu jako reprezentanta wyniku</a:t>
            </a:r>
          </a:p>
          <a:p>
            <a:pPr marL="342900" indent="-342900">
              <a:buFont typeface="+mj-lt"/>
              <a:buAutoNum type="arabicPeriod"/>
            </a:pPr>
            <a:r>
              <a:rPr lang="pl-PL" dirty="0"/>
              <a:t>ustalenie funkcji przystosowania/dopasowania</a:t>
            </a:r>
          </a:p>
          <a:p>
            <a:pPr marL="342900" indent="-342900">
              <a:buFont typeface="+mj-lt"/>
              <a:buAutoNum type="arabicPeriod"/>
            </a:pPr>
            <a:r>
              <a:rPr lang="pl-PL" dirty="0"/>
              <a:t>ustalenie operatorów przeszukiwania</a:t>
            </a:r>
          </a:p>
        </p:txBody>
      </p:sp>
    </p:spTree>
    <p:extLst>
      <p:ext uri="{BB962C8B-B14F-4D97-AF65-F5344CB8AC3E}">
        <p14:creationId xmlns:p14="http://schemas.microsoft.com/office/powerpoint/2010/main" val="572007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1189E7-0DAD-4884-928F-BDB8E11298BD}"/>
              </a:ext>
            </a:extLst>
          </p:cNvPr>
          <p:cNvSpPr>
            <a:spLocks noGrp="1"/>
          </p:cNvSpPr>
          <p:nvPr>
            <p:ph type="title"/>
          </p:nvPr>
        </p:nvSpPr>
        <p:spPr/>
        <p:txBody>
          <a:bodyPr/>
          <a:lstStyle/>
          <a:p>
            <a:r>
              <a:rPr lang="pl-PL" dirty="0"/>
              <a:t>Algorytm genetyczny - kodowanie</a:t>
            </a:r>
          </a:p>
        </p:txBody>
      </p:sp>
      <p:sp>
        <p:nvSpPr>
          <p:cNvPr id="3" name="Symbol zastępczy daty 2">
            <a:extLst>
              <a:ext uri="{FF2B5EF4-FFF2-40B4-BE49-F238E27FC236}">
                <a16:creationId xmlns:a16="http://schemas.microsoft.com/office/drawing/2014/main" id="{5465B52B-D900-4567-B10C-61687148D555}"/>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C176B836-5F0D-47B0-926C-DDB952EBA803}"/>
              </a:ext>
            </a:extLst>
          </p:cNvPr>
          <p:cNvSpPr txBox="1"/>
          <p:nvPr/>
        </p:nvSpPr>
        <p:spPr>
          <a:xfrm>
            <a:off x="575894" y="2284837"/>
            <a:ext cx="11090985" cy="3139321"/>
          </a:xfrm>
          <a:prstGeom prst="rect">
            <a:avLst/>
          </a:prstGeom>
          <a:noFill/>
        </p:spPr>
        <p:txBody>
          <a:bodyPr wrap="square">
            <a:spAutoFit/>
          </a:bodyPr>
          <a:lstStyle/>
          <a:p>
            <a:r>
              <a:rPr lang="pl-PL" dirty="0"/>
              <a:t>Kodowanie jest bardzo istotnym etapem projektowania algorytmu. Sposób zakodowania w chromosomie informacji o proponowanym rozwiązaniu wydatnie wpływa na szybkość i jakość znajdowanych wyników. Przyczyną takiego zjawiska jest wpływ kodowania na sposób w jaki przeszukiwana jest przestrzeń rozwiązań. Złe kodowanie może spowodować, że nigdy nie zostanie przeszukany fragment przestrzeni, w którym znajdują się najlepsze rozwiązania!</a:t>
            </a:r>
          </a:p>
          <a:p>
            <a:endParaRPr lang="pl-PL" dirty="0"/>
          </a:p>
          <a:p>
            <a:r>
              <a:rPr lang="pl-PL" dirty="0"/>
              <a:t>Najczęściej stosowane kodowania chromosomu:</a:t>
            </a:r>
          </a:p>
          <a:p>
            <a:endParaRPr lang="pl-PL" dirty="0"/>
          </a:p>
          <a:p>
            <a:pPr marL="285750" indent="-285750">
              <a:buFont typeface="Arial" panose="020B0604020202020204" pitchFamily="34" charset="0"/>
              <a:buChar char="•"/>
            </a:pPr>
            <a:r>
              <a:rPr lang="pl-PL" dirty="0"/>
              <a:t>wektorem genów, z których każdy z nich może być jedno- lub wielobitową liczbą całkowitą, bądź też liczbą rzeczywistą.</a:t>
            </a:r>
          </a:p>
          <a:p>
            <a:pPr marL="285750" indent="-285750">
              <a:buFont typeface="Arial" panose="020B0604020202020204" pitchFamily="34" charset="0"/>
              <a:buChar char="•"/>
            </a:pPr>
            <a:r>
              <a:rPr lang="pl-PL" dirty="0"/>
              <a:t>za pomocą drzewiastych struktur danych.</a:t>
            </a:r>
          </a:p>
        </p:txBody>
      </p:sp>
    </p:spTree>
    <p:extLst>
      <p:ext uri="{BB962C8B-B14F-4D97-AF65-F5344CB8AC3E}">
        <p14:creationId xmlns:p14="http://schemas.microsoft.com/office/powerpoint/2010/main" val="2972740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8807FB9-FA66-41A4-98C8-0DA3DD25725B}"/>
              </a:ext>
            </a:extLst>
          </p:cNvPr>
          <p:cNvSpPr>
            <a:spLocks noGrp="1"/>
          </p:cNvSpPr>
          <p:nvPr>
            <p:ph type="title"/>
          </p:nvPr>
        </p:nvSpPr>
        <p:spPr/>
        <p:txBody>
          <a:bodyPr/>
          <a:lstStyle/>
          <a:p>
            <a:r>
              <a:rPr lang="pl-PL" dirty="0"/>
              <a:t>Funkcja przystosowania</a:t>
            </a:r>
          </a:p>
        </p:txBody>
      </p:sp>
      <p:sp>
        <p:nvSpPr>
          <p:cNvPr id="3" name="Symbol zastępczy daty 2">
            <a:extLst>
              <a:ext uri="{FF2B5EF4-FFF2-40B4-BE49-F238E27FC236}">
                <a16:creationId xmlns:a16="http://schemas.microsoft.com/office/drawing/2014/main" id="{DD123229-4E7A-422D-ABA8-E68A61603077}"/>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04F761C7-B78C-432F-A938-44144A94667B}"/>
              </a:ext>
            </a:extLst>
          </p:cNvPr>
          <p:cNvSpPr txBox="1"/>
          <p:nvPr/>
        </p:nvSpPr>
        <p:spPr>
          <a:xfrm>
            <a:off x="575894" y="1882815"/>
            <a:ext cx="8566009" cy="1200329"/>
          </a:xfrm>
          <a:prstGeom prst="rect">
            <a:avLst/>
          </a:prstGeom>
          <a:noFill/>
        </p:spPr>
        <p:txBody>
          <a:bodyPr wrap="square">
            <a:spAutoFit/>
          </a:bodyPr>
          <a:lstStyle/>
          <a:p>
            <a:r>
              <a:rPr lang="pl-PL" dirty="0"/>
              <a:t>Proces wyboru osobników poddanych ocenie następuje według określonych kryteriów. Kryteria te zapisuje się w postaci funkcji oceny albo inaczej funkcji przystosowania. Algorytm genetyczny dąży zwykle do jej minimalizacji (maksymalizacji). Jako kryterium często przyjmowana jest funkcja celu rozważanego problemu optymalizacji. </a:t>
            </a:r>
          </a:p>
        </p:txBody>
      </p:sp>
      <p:sp>
        <p:nvSpPr>
          <p:cNvPr id="7" name="pole tekstowe 6">
            <a:extLst>
              <a:ext uri="{FF2B5EF4-FFF2-40B4-BE49-F238E27FC236}">
                <a16:creationId xmlns:a16="http://schemas.microsoft.com/office/drawing/2014/main" id="{97A142F7-B9DF-437C-A7C4-52D0B13A7674}"/>
              </a:ext>
            </a:extLst>
          </p:cNvPr>
          <p:cNvSpPr txBox="1"/>
          <p:nvPr/>
        </p:nvSpPr>
        <p:spPr>
          <a:xfrm>
            <a:off x="575894" y="3429000"/>
            <a:ext cx="10715688" cy="1785104"/>
          </a:xfrm>
          <a:prstGeom prst="rect">
            <a:avLst/>
          </a:prstGeom>
          <a:noFill/>
        </p:spPr>
        <p:txBody>
          <a:bodyPr wrap="square">
            <a:spAutoFit/>
          </a:bodyPr>
          <a:lstStyle/>
          <a:p>
            <a:r>
              <a:rPr lang="pl-PL" sz="2000" b="1" dirty="0"/>
              <a:t>Funkcja oceny </a:t>
            </a:r>
            <a:r>
              <a:rPr lang="pl-PL" dirty="0"/>
              <a:t>to miara jakości dowolnego osobnika (fenotypu, rozwiązania) w populacji. Dla każdego osobnika jest ona obliczana na podstawie pewnego modelu rozwiązywanego problemu. Załóżmy dla przykładu, że chcemy zaprojektować obwód elektryczny o pewnej charakterystyce. Funkcja oceny będzie premiowała rozwiązania najbardziej zbliżonej do tej charakterystyki, zbudowane z najmniejszej liczby elementów. W procesie selekcji faworyzowane będą najlepiej przystosowane osobniki. One staną się "rodzicami" dla populacji. </a:t>
            </a:r>
          </a:p>
        </p:txBody>
      </p:sp>
    </p:spTree>
    <p:extLst>
      <p:ext uri="{BB962C8B-B14F-4D97-AF65-F5344CB8AC3E}">
        <p14:creationId xmlns:p14="http://schemas.microsoft.com/office/powerpoint/2010/main" val="2939412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2D43506-5DA8-49AF-892A-57860A2BF065}"/>
              </a:ext>
            </a:extLst>
          </p:cNvPr>
          <p:cNvSpPr>
            <a:spLocks noGrp="1"/>
          </p:cNvSpPr>
          <p:nvPr>
            <p:ph type="title"/>
          </p:nvPr>
        </p:nvSpPr>
        <p:spPr/>
        <p:txBody>
          <a:bodyPr/>
          <a:lstStyle/>
          <a:p>
            <a:r>
              <a:rPr lang="pl-PL" dirty="0"/>
              <a:t>Metody selekcji</a:t>
            </a:r>
          </a:p>
        </p:txBody>
      </p:sp>
      <p:sp>
        <p:nvSpPr>
          <p:cNvPr id="3" name="Symbol zastępczy daty 2">
            <a:extLst>
              <a:ext uri="{FF2B5EF4-FFF2-40B4-BE49-F238E27FC236}">
                <a16:creationId xmlns:a16="http://schemas.microsoft.com/office/drawing/2014/main" id="{010E479D-44BC-430E-9398-A28C4247F886}"/>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57451909-C065-45EC-98D7-326E1FE5B1D7}"/>
              </a:ext>
            </a:extLst>
          </p:cNvPr>
          <p:cNvSpPr txBox="1"/>
          <p:nvPr/>
        </p:nvSpPr>
        <p:spPr>
          <a:xfrm>
            <a:off x="486561" y="1881025"/>
            <a:ext cx="11576808" cy="4247317"/>
          </a:xfrm>
          <a:prstGeom prst="rect">
            <a:avLst/>
          </a:prstGeom>
          <a:noFill/>
        </p:spPr>
        <p:txBody>
          <a:bodyPr wrap="square">
            <a:spAutoFit/>
          </a:bodyPr>
          <a:lstStyle/>
          <a:p>
            <a:r>
              <a:rPr lang="pl-PL" dirty="0"/>
              <a:t>Istnieje wiele metod selekcji. Dla przykładu można przedstawić tzw. metodę ruletki. Budujemy wirtualnie koło, którego wycinki odpowiadają poszczególnym osobnikom. Im lepszy osobnik, tym większy wycinek koła zajmuje. Rozmiar wycinków może zależeć od wartości funkcji oceny, jeśli wysoka wartość oceny oznacza wysokie przystosowanie. W takim układzie prawdopodobieństwo, że lepszy osobnik zostanie wybrany jako rodzic, jest większe. Niestety ewolucja przy takim algorytmie z każdym krokiem zwalnia. Jeżeli osobniki są podobne, to każdy dostaje równy wycinek koła fortuny i presja selekcyjna spada. Algorytm słabiej rozróżnia osobniki dobre od słabszych.</a:t>
            </a:r>
          </a:p>
          <a:p>
            <a:endParaRPr lang="pl-PL" dirty="0"/>
          </a:p>
          <a:p>
            <a:r>
              <a:rPr lang="pl-PL" dirty="0"/>
              <a:t>Pozbawiona tej wady jest metoda rankingowa. Obliczamy dla każdego osobnika funkcję oceny i ustawiamy je w szeregu najlepszy-najgorszy. Pierwsi na liście dostają prawo do rozmnażania, a reszta usuwana jest z populacji. Wadą metody jest niewrażliwość na różnice pomiędzy kolejnymi osobnikami w kolejce. Może się okazać, że sąsiadujące na liście rozwiązania mają różne wartości funkcji oceny, ale dostają prawie taką samą ilość potomstwa.</a:t>
            </a:r>
          </a:p>
          <a:p>
            <a:endParaRPr lang="pl-PL" dirty="0"/>
          </a:p>
          <a:p>
            <a:r>
              <a:rPr lang="pl-PL" dirty="0"/>
              <a:t>Istnieją także metody selekcji wielokryterialnej. Tworzymy kilka różnych funkcji oceny (oceniających pewne wybrane cechy osobników osobno). Dla przykładu osobniki mogą być ułożone nie w jednym, ale w kilku szeregach najlepszy-najgorszy, a proces selekcji jest bardziej złożony. </a:t>
            </a:r>
          </a:p>
        </p:txBody>
      </p:sp>
    </p:spTree>
    <p:extLst>
      <p:ext uri="{BB962C8B-B14F-4D97-AF65-F5344CB8AC3E}">
        <p14:creationId xmlns:p14="http://schemas.microsoft.com/office/powerpoint/2010/main" val="408203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E65036D4-46BD-4A9D-8ACF-E1B55220C117}"/>
              </a:ext>
            </a:extLst>
          </p:cNvPr>
          <p:cNvSpPr>
            <a:spLocks noGrp="1"/>
          </p:cNvSpPr>
          <p:nvPr>
            <p:ph type="title"/>
          </p:nvPr>
        </p:nvSpPr>
        <p:spPr/>
        <p:txBody>
          <a:bodyPr/>
          <a:lstStyle/>
          <a:p>
            <a:r>
              <a:rPr lang="pl-PL" dirty="0" err="1"/>
              <a:t>NumPy</a:t>
            </a:r>
            <a:endParaRPr lang="pl-PL" dirty="0"/>
          </a:p>
        </p:txBody>
      </p:sp>
      <p:sp>
        <p:nvSpPr>
          <p:cNvPr id="4" name="Prostokąt 3">
            <a:extLst>
              <a:ext uri="{FF2B5EF4-FFF2-40B4-BE49-F238E27FC236}">
                <a16:creationId xmlns:a16="http://schemas.microsoft.com/office/drawing/2014/main" id="{477EDC54-8B29-4B3D-A8B7-201306AE0491}"/>
              </a:ext>
            </a:extLst>
          </p:cNvPr>
          <p:cNvSpPr/>
          <p:nvPr/>
        </p:nvSpPr>
        <p:spPr>
          <a:xfrm>
            <a:off x="609599" y="1876631"/>
            <a:ext cx="10912764" cy="2677656"/>
          </a:xfrm>
          <a:prstGeom prst="rect">
            <a:avLst/>
          </a:prstGeom>
        </p:spPr>
        <p:txBody>
          <a:bodyPr wrap="square">
            <a:spAutoFit/>
          </a:bodyPr>
          <a:lstStyle/>
          <a:p>
            <a:r>
              <a:rPr lang="pl-PL" sz="2400" dirty="0" err="1"/>
              <a:t>NumPy</a:t>
            </a:r>
            <a:r>
              <a:rPr lang="pl-PL" sz="2400" dirty="0"/>
              <a:t> jest podstawowym pakietem do obliczeń naukowych w </a:t>
            </a:r>
            <a:r>
              <a:rPr lang="pl-PL" sz="2400" dirty="0" err="1"/>
              <a:t>Pythonie</a:t>
            </a:r>
            <a:r>
              <a:rPr lang="pl-PL" sz="2400" dirty="0"/>
              <a:t>. </a:t>
            </a:r>
          </a:p>
          <a:p>
            <a:r>
              <a:rPr lang="pl-PL" sz="2400" dirty="0"/>
              <a:t>Jest to biblioteka </a:t>
            </a:r>
            <a:r>
              <a:rPr lang="pl-PL" sz="2400" dirty="0" err="1"/>
              <a:t>Python</a:t>
            </a:r>
            <a:r>
              <a:rPr lang="pl-PL" sz="2400" dirty="0"/>
              <a:t>, która zapewnia wielowymiarowy obiekt tablicowy, różne obiekty pochodne (takie jak zamaskowane tablice i macierze) oraz zestaw procedur umożliwiających szybkie operacje na tablicach, w tym matematyczne, logiczne, manipulowanie kształtami, sortowanie, wybieranie, we / wy , dyskretne transformaty Fouriera, podstawowa algebra liniowa, podstawowe operacje statystyczne, symulacja losowa i wiele innych.</a:t>
            </a:r>
          </a:p>
        </p:txBody>
      </p:sp>
      <p:pic>
        <p:nvPicPr>
          <p:cNvPr id="5" name="Picture 5">
            <a:extLst>
              <a:ext uri="{FF2B5EF4-FFF2-40B4-BE49-F238E27FC236}">
                <a16:creationId xmlns:a16="http://schemas.microsoft.com/office/drawing/2014/main" id="{7FA7BA3F-0A7B-4FBC-B9BB-78BCE57C5240}"/>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319308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daty 2">
            <a:extLst>
              <a:ext uri="{FF2B5EF4-FFF2-40B4-BE49-F238E27FC236}">
                <a16:creationId xmlns:a16="http://schemas.microsoft.com/office/drawing/2014/main" id="{CF3928C4-132B-4536-A337-98167896D670}"/>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DEB90F3B-0747-40D9-95AE-1D6B3D1CC16A}"/>
              </a:ext>
            </a:extLst>
          </p:cNvPr>
          <p:cNvSpPr txBox="1"/>
          <p:nvPr/>
        </p:nvSpPr>
        <p:spPr>
          <a:xfrm>
            <a:off x="922789" y="1584438"/>
            <a:ext cx="9857064" cy="3139321"/>
          </a:xfrm>
          <a:prstGeom prst="rect">
            <a:avLst/>
          </a:prstGeom>
          <a:noFill/>
        </p:spPr>
        <p:txBody>
          <a:bodyPr wrap="square">
            <a:spAutoFit/>
          </a:bodyPr>
          <a:lstStyle/>
          <a:p>
            <a:r>
              <a:rPr lang="pl-PL" dirty="0"/>
              <a:t>Selekcja daje większe prawdopodobieństwo reprodukcji osobnikom o dużym przystosowaniu, więc kolejne pokolenia są coraz lepiej przystosowane. </a:t>
            </a:r>
          </a:p>
          <a:p>
            <a:r>
              <a:rPr lang="pl-PL" dirty="0"/>
              <a:t>Spada jednak różnorodność genotypu populacji - populacja z czasem zostaje zmonopolizowana przez nieznacznie różniące się (lub wręcz identyczne) odmiany tego samego osobnika. </a:t>
            </a:r>
          </a:p>
          <a:p>
            <a:r>
              <a:rPr lang="pl-PL" dirty="0"/>
              <a:t>Objawia się to zbieżnością kolejnych, najlepszych rozwiązań do pewnej granicy. </a:t>
            </a:r>
          </a:p>
          <a:p>
            <a:endParaRPr lang="pl-PL" dirty="0"/>
          </a:p>
          <a:p>
            <a:r>
              <a:rPr lang="pl-PL" dirty="0"/>
              <a:t>Czasami zbieżność jest przedwczesna, a ewolucja utyka i uzyskane rozwiązania przedstawiają pewne ekstrema lokalne. Mogą być one dalekie od oczekiwanych rozwiązań globalnych, czyli tych najlepszych w całej przeszukiwanej przestrzeni. </a:t>
            </a:r>
          </a:p>
          <a:p>
            <a:endParaRPr lang="pl-PL" dirty="0"/>
          </a:p>
          <a:p>
            <a:r>
              <a:rPr lang="pl-PL" dirty="0"/>
              <a:t>Częściowym rozwiązaniem tego problemu jest losowa mutacja genotypu osobników. </a:t>
            </a:r>
          </a:p>
        </p:txBody>
      </p:sp>
    </p:spTree>
    <p:extLst>
      <p:ext uri="{BB962C8B-B14F-4D97-AF65-F5344CB8AC3E}">
        <p14:creationId xmlns:p14="http://schemas.microsoft.com/office/powerpoint/2010/main" val="2651989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4C43C59-D4CA-49AE-84A7-ED3B097DFB07}"/>
              </a:ext>
            </a:extLst>
          </p:cNvPr>
          <p:cNvSpPr>
            <a:spLocks noGrp="1"/>
          </p:cNvSpPr>
          <p:nvPr>
            <p:ph type="title"/>
          </p:nvPr>
        </p:nvSpPr>
        <p:spPr/>
        <p:txBody>
          <a:bodyPr/>
          <a:lstStyle/>
          <a:p>
            <a:r>
              <a:rPr lang="pl-PL" dirty="0"/>
              <a:t>Operatory krzyżowania</a:t>
            </a:r>
          </a:p>
        </p:txBody>
      </p:sp>
      <p:sp>
        <p:nvSpPr>
          <p:cNvPr id="3" name="Symbol zastępczy daty 2">
            <a:extLst>
              <a:ext uri="{FF2B5EF4-FFF2-40B4-BE49-F238E27FC236}">
                <a16:creationId xmlns:a16="http://schemas.microsoft.com/office/drawing/2014/main" id="{9C872B7D-B4CD-445C-8F8A-F9EABD2537D2}"/>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7" name="pole tekstowe 6">
            <a:extLst>
              <a:ext uri="{FF2B5EF4-FFF2-40B4-BE49-F238E27FC236}">
                <a16:creationId xmlns:a16="http://schemas.microsoft.com/office/drawing/2014/main" id="{A3CA2664-B5CE-43C0-A84D-ED81FBEA0EFE}"/>
              </a:ext>
            </a:extLst>
          </p:cNvPr>
          <p:cNvSpPr txBox="1"/>
          <p:nvPr/>
        </p:nvSpPr>
        <p:spPr>
          <a:xfrm>
            <a:off x="277131" y="3312246"/>
            <a:ext cx="11627141" cy="2308324"/>
          </a:xfrm>
          <a:prstGeom prst="rect">
            <a:avLst/>
          </a:prstGeom>
          <a:noFill/>
        </p:spPr>
        <p:txBody>
          <a:bodyPr wrap="square">
            <a:spAutoFit/>
          </a:bodyPr>
          <a:lstStyle/>
          <a:p>
            <a:endParaRPr lang="pl-PL" dirty="0"/>
          </a:p>
          <a:p>
            <a:r>
              <a:rPr lang="pl-PL" dirty="0"/>
              <a:t>Sposób krzyżowania jest zależny od kodowania chromosomów i specyfiki problemu. Jednak można wskazać kilka standardowych metod krzyżowania:</a:t>
            </a:r>
          </a:p>
          <a:p>
            <a:endParaRPr lang="pl-PL" dirty="0"/>
          </a:p>
          <a:p>
            <a:pPr marL="342900" indent="-342900">
              <a:buFont typeface="+mj-lt"/>
              <a:buAutoNum type="arabicPeriod"/>
            </a:pPr>
            <a:r>
              <a:rPr lang="pl-PL" dirty="0"/>
              <a:t>Rozcięcie dwóch chromosomów i stworzenie nowego poprzez sklejenie lewej części jednego rodzica z prawą częścią drugiego rodzica (dla chromosomów z kodowaniem binarnym i całkowitoliczbowym),</a:t>
            </a:r>
          </a:p>
          <a:p>
            <a:pPr marL="342900" indent="-342900">
              <a:buFont typeface="+mj-lt"/>
              <a:buAutoNum type="arabicPeriod"/>
            </a:pPr>
            <a:r>
              <a:rPr lang="pl-PL" dirty="0"/>
              <a:t>Stosowanie operacji logicznych (kodowanie binarne),</a:t>
            </a:r>
          </a:p>
          <a:p>
            <a:pPr marL="342900" indent="-342900">
              <a:buFont typeface="+mj-lt"/>
              <a:buAutoNum type="arabicPeriod"/>
            </a:pPr>
            <a:r>
              <a:rPr lang="pl-PL" dirty="0"/>
              <a:t>Obliczenie wartości średniej genów (kodowanie liczbami rzeczywistymi).</a:t>
            </a:r>
          </a:p>
        </p:txBody>
      </p:sp>
      <p:sp>
        <p:nvSpPr>
          <p:cNvPr id="9" name="pole tekstowe 8">
            <a:extLst>
              <a:ext uri="{FF2B5EF4-FFF2-40B4-BE49-F238E27FC236}">
                <a16:creationId xmlns:a16="http://schemas.microsoft.com/office/drawing/2014/main" id="{5042EE04-6E38-4282-B952-DF3C7E2D3099}"/>
              </a:ext>
            </a:extLst>
          </p:cNvPr>
          <p:cNvSpPr txBox="1"/>
          <p:nvPr/>
        </p:nvSpPr>
        <p:spPr>
          <a:xfrm>
            <a:off x="287728" y="1717990"/>
            <a:ext cx="10903186" cy="923330"/>
          </a:xfrm>
          <a:prstGeom prst="rect">
            <a:avLst/>
          </a:prstGeom>
          <a:noFill/>
        </p:spPr>
        <p:txBody>
          <a:bodyPr wrap="square">
            <a:spAutoFit/>
          </a:bodyPr>
          <a:lstStyle/>
          <a:p>
            <a:r>
              <a:rPr lang="pl-PL" dirty="0"/>
              <a:t>Krzyżowanie polega na połączeniu niektórych (wybierane losowo) genotypów w jeden. Kojarzenie ma sprawić, że potomek dwóch osobników rodzicielskich ma zespół cech, który jest kombinacją ich cech (może się zdarzyć, że tych najlepszych).</a:t>
            </a:r>
          </a:p>
        </p:txBody>
      </p:sp>
      <p:pic>
        <p:nvPicPr>
          <p:cNvPr id="11" name="Obraz 10">
            <a:extLst>
              <a:ext uri="{FF2B5EF4-FFF2-40B4-BE49-F238E27FC236}">
                <a16:creationId xmlns:a16="http://schemas.microsoft.com/office/drawing/2014/main" id="{BD8C6DC6-BEFC-4D50-85C1-8CCE3F87F349}"/>
              </a:ext>
            </a:extLst>
          </p:cNvPr>
          <p:cNvPicPr>
            <a:picLocks noChangeAspect="1"/>
          </p:cNvPicPr>
          <p:nvPr/>
        </p:nvPicPr>
        <p:blipFill rotWithShape="1">
          <a:blip r:embed="rId2"/>
          <a:srcRect l="32065" t="57876" r="13371" b="27998"/>
          <a:stretch/>
        </p:blipFill>
        <p:spPr>
          <a:xfrm>
            <a:off x="2122414" y="2696774"/>
            <a:ext cx="6652469" cy="932878"/>
          </a:xfrm>
          <a:prstGeom prst="rect">
            <a:avLst/>
          </a:prstGeom>
        </p:spPr>
      </p:pic>
    </p:spTree>
    <p:extLst>
      <p:ext uri="{BB962C8B-B14F-4D97-AF65-F5344CB8AC3E}">
        <p14:creationId xmlns:p14="http://schemas.microsoft.com/office/powerpoint/2010/main" val="1038962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518C0C4-BB07-4BFF-B2EC-13AAAA323D75}"/>
              </a:ext>
            </a:extLst>
          </p:cNvPr>
          <p:cNvSpPr>
            <a:spLocks noGrp="1"/>
          </p:cNvSpPr>
          <p:nvPr>
            <p:ph type="title"/>
          </p:nvPr>
        </p:nvSpPr>
        <p:spPr/>
        <p:txBody>
          <a:bodyPr/>
          <a:lstStyle/>
          <a:p>
            <a:r>
              <a:rPr lang="pl-PL" dirty="0"/>
              <a:t>Operatory mutacji</a:t>
            </a:r>
          </a:p>
        </p:txBody>
      </p:sp>
      <p:sp>
        <p:nvSpPr>
          <p:cNvPr id="3" name="Symbol zastępczy daty 2">
            <a:extLst>
              <a:ext uri="{FF2B5EF4-FFF2-40B4-BE49-F238E27FC236}">
                <a16:creationId xmlns:a16="http://schemas.microsoft.com/office/drawing/2014/main" id="{312BD5BF-BB96-4E25-B5E1-0012AB82F6B5}"/>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3A4D1840-9F17-4DB6-850F-C1F797D08AA5}"/>
              </a:ext>
            </a:extLst>
          </p:cNvPr>
          <p:cNvSpPr txBox="1"/>
          <p:nvPr/>
        </p:nvSpPr>
        <p:spPr>
          <a:xfrm>
            <a:off x="575894" y="1919348"/>
            <a:ext cx="11392250" cy="3693319"/>
          </a:xfrm>
          <a:prstGeom prst="rect">
            <a:avLst/>
          </a:prstGeom>
          <a:noFill/>
        </p:spPr>
        <p:txBody>
          <a:bodyPr wrap="square">
            <a:spAutoFit/>
          </a:bodyPr>
          <a:lstStyle/>
          <a:p>
            <a:r>
              <a:rPr lang="pl-PL" b="1" dirty="0"/>
              <a:t>Mutacja</a:t>
            </a:r>
            <a:r>
              <a:rPr lang="pl-PL" dirty="0"/>
              <a:t> wprowadza do genotypu losowe zmiany. Jej zadaniem jest wprowadzanie różnorodności w populacji, czyli zapobieganie (przynajmniej częściowe) przedwczesnej zbieżności algorytmu. Mutacja zachodzi z pewnym przyjętym prawdopodobieństwem - zazwyczaj rzędu 1%. Jest ono niskie, ponieważ zbyt silna mutacja przynosi efekt odwrotny do zamierzonego: zamiast subtelnie różnicować dobre rozwiązania - niszczy je. Stąd w procesie ewolucji mutacja ma znaczenie drugorzędne, szczególnie w przypadku długich chromosomów.</a:t>
            </a:r>
          </a:p>
          <a:p>
            <a:endParaRPr lang="pl-PL" dirty="0"/>
          </a:p>
          <a:p>
            <a:r>
              <a:rPr lang="pl-PL" dirty="0"/>
              <a:t>W przypadku chromosomów kodowanych binarnie losuje się zazwyczaj dwa geny i zamienia się je miejscami bądź np. neguje pewien wylosowany gen.</a:t>
            </a:r>
          </a:p>
          <a:p>
            <a:endParaRPr lang="pl-PL" dirty="0"/>
          </a:p>
          <a:p>
            <a:r>
              <a:rPr lang="pl-PL" dirty="0"/>
              <a:t>W przypadku genotypów zakodowanych liczbami całkowitymi stosuje się permutacje.</a:t>
            </a:r>
          </a:p>
          <a:p>
            <a:endParaRPr lang="pl-PL" dirty="0"/>
          </a:p>
          <a:p>
            <a:r>
              <a:rPr lang="pl-PL" dirty="0"/>
              <a:t>W przypadku genotypów zakodowanych liczbami rzeczywistymi wprowadza się do przypadkowych genów losowe zmiany o danym rozkładzie - najczęściej normalnym. </a:t>
            </a:r>
          </a:p>
        </p:txBody>
      </p:sp>
    </p:spTree>
    <p:extLst>
      <p:ext uri="{BB962C8B-B14F-4D97-AF65-F5344CB8AC3E}">
        <p14:creationId xmlns:p14="http://schemas.microsoft.com/office/powerpoint/2010/main" val="3171269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8778BE4-9FE7-4FFC-8F62-5AB376549B2C}"/>
              </a:ext>
            </a:extLst>
          </p:cNvPr>
          <p:cNvSpPr>
            <a:spLocks noGrp="1"/>
          </p:cNvSpPr>
          <p:nvPr>
            <p:ph type="title"/>
          </p:nvPr>
        </p:nvSpPr>
        <p:spPr/>
        <p:txBody>
          <a:bodyPr/>
          <a:lstStyle/>
          <a:p>
            <a:r>
              <a:rPr lang="pl-PL" dirty="0"/>
              <a:t>Algorytm Genetyczny  - biblioteki </a:t>
            </a:r>
            <a:r>
              <a:rPr lang="pl-PL" dirty="0" err="1"/>
              <a:t>pythona</a:t>
            </a:r>
            <a:endParaRPr lang="pl-PL" dirty="0"/>
          </a:p>
        </p:txBody>
      </p:sp>
      <p:sp>
        <p:nvSpPr>
          <p:cNvPr id="3" name="Symbol zastępczy daty 2">
            <a:extLst>
              <a:ext uri="{FF2B5EF4-FFF2-40B4-BE49-F238E27FC236}">
                <a16:creationId xmlns:a16="http://schemas.microsoft.com/office/drawing/2014/main" id="{B35B9E53-5040-4D98-88C0-E6421FFCC906}"/>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6ECC9FD6-D1EC-47DD-A271-D4C6205DE9C6}"/>
              </a:ext>
            </a:extLst>
          </p:cNvPr>
          <p:cNvSpPr txBox="1"/>
          <p:nvPr/>
        </p:nvSpPr>
        <p:spPr>
          <a:xfrm>
            <a:off x="1604395" y="2390754"/>
            <a:ext cx="6094602" cy="1600438"/>
          </a:xfrm>
          <a:prstGeom prst="rect">
            <a:avLst/>
          </a:prstGeom>
          <a:noFill/>
        </p:spPr>
        <p:txBody>
          <a:bodyPr wrap="square">
            <a:spAutoFit/>
          </a:bodyPr>
          <a:lstStyle/>
          <a:p>
            <a:pPr marL="285750" indent="-285750">
              <a:buFont typeface="Arial" panose="020B0604020202020204" pitchFamily="34" charset="0"/>
              <a:buChar char="•"/>
            </a:pPr>
            <a:r>
              <a:rPr lang="pl-PL" sz="2000" b="1" dirty="0" err="1"/>
              <a:t>geneticalgorithm</a:t>
            </a:r>
            <a:r>
              <a:rPr lang="pl-PL" sz="2000" b="1" dirty="0"/>
              <a:t> 1.0.2</a:t>
            </a:r>
          </a:p>
          <a:p>
            <a:pPr marL="285750" indent="-285750">
              <a:buFont typeface="Arial" panose="020B0604020202020204" pitchFamily="34" charset="0"/>
              <a:buChar char="•"/>
            </a:pPr>
            <a:r>
              <a:rPr lang="pl-PL" sz="2000" b="1" dirty="0" err="1"/>
              <a:t>Deap</a:t>
            </a:r>
            <a:r>
              <a:rPr lang="pl-PL" sz="2000" b="1" dirty="0"/>
              <a:t> </a:t>
            </a:r>
            <a:r>
              <a:rPr lang="pl-PL" sz="2000" b="1" dirty="0" err="1"/>
              <a:t>python</a:t>
            </a:r>
            <a:endParaRPr lang="pl-PL" sz="2000" b="1" dirty="0"/>
          </a:p>
          <a:p>
            <a:pPr marL="285750" indent="-285750">
              <a:buFont typeface="Arial" panose="020B0604020202020204" pitchFamily="34" charset="0"/>
              <a:buChar char="•"/>
            </a:pPr>
            <a:r>
              <a:rPr lang="pl-PL" sz="2000" b="1" dirty="0"/>
              <a:t>PYEASYGA - https://pypi.org/project/pyeasyga/</a:t>
            </a:r>
          </a:p>
          <a:p>
            <a:pPr marL="285750" indent="-285750">
              <a:buFont typeface="Arial" panose="020B0604020202020204" pitchFamily="34" charset="0"/>
              <a:buChar char="•"/>
            </a:pPr>
            <a:r>
              <a:rPr lang="pl-PL" sz="2000" b="1" dirty="0" err="1"/>
              <a:t>Pyvolution</a:t>
            </a:r>
            <a:r>
              <a:rPr lang="pl-PL" sz="2000" b="1" dirty="0"/>
              <a:t> 1.0 </a:t>
            </a:r>
          </a:p>
          <a:p>
            <a:endParaRPr lang="pl-PL" dirty="0"/>
          </a:p>
        </p:txBody>
      </p:sp>
    </p:spTree>
    <p:extLst>
      <p:ext uri="{BB962C8B-B14F-4D97-AF65-F5344CB8AC3E}">
        <p14:creationId xmlns:p14="http://schemas.microsoft.com/office/powerpoint/2010/main" val="1558324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323049BF-67F1-4813-BAF6-06C9B0B05E82}"/>
              </a:ext>
            </a:extLst>
          </p:cNvPr>
          <p:cNvSpPr>
            <a:spLocks noGrp="1"/>
          </p:cNvSpPr>
          <p:nvPr>
            <p:ph type="title"/>
          </p:nvPr>
        </p:nvSpPr>
        <p:spPr/>
        <p:txBody>
          <a:bodyPr>
            <a:normAutofit/>
          </a:bodyPr>
          <a:lstStyle/>
          <a:p>
            <a:r>
              <a:rPr lang="pl-PL" dirty="0" err="1"/>
              <a:t>NumPy</a:t>
            </a:r>
            <a:endParaRPr lang="pl-PL" dirty="0"/>
          </a:p>
        </p:txBody>
      </p:sp>
      <p:sp>
        <p:nvSpPr>
          <p:cNvPr id="4" name="Prostokąt 3">
            <a:extLst>
              <a:ext uri="{FF2B5EF4-FFF2-40B4-BE49-F238E27FC236}">
                <a16:creationId xmlns:a16="http://schemas.microsoft.com/office/drawing/2014/main" id="{11723156-005C-4BDC-9496-F3EC2B2B01CE}"/>
              </a:ext>
            </a:extLst>
          </p:cNvPr>
          <p:cNvSpPr/>
          <p:nvPr/>
        </p:nvSpPr>
        <p:spPr>
          <a:xfrm>
            <a:off x="489528" y="1451391"/>
            <a:ext cx="11092872" cy="2308324"/>
          </a:xfrm>
          <a:prstGeom prst="rect">
            <a:avLst/>
          </a:prstGeom>
        </p:spPr>
        <p:txBody>
          <a:bodyPr wrap="square">
            <a:spAutoFit/>
          </a:bodyPr>
          <a:lstStyle/>
          <a:p>
            <a:r>
              <a:rPr lang="pl-PL" sz="2400" b="1" dirty="0"/>
              <a:t>Podstawą pakietu </a:t>
            </a:r>
            <a:r>
              <a:rPr lang="pl-PL" sz="2400" b="1" dirty="0" err="1"/>
              <a:t>NumPy</a:t>
            </a:r>
            <a:r>
              <a:rPr lang="pl-PL" sz="2400" b="1" dirty="0"/>
              <a:t> jest obiekt </a:t>
            </a:r>
            <a:r>
              <a:rPr lang="pl-PL" sz="2400" b="1" dirty="0" err="1"/>
              <a:t>ndarray</a:t>
            </a:r>
            <a:r>
              <a:rPr lang="pl-PL" sz="2400" b="1" dirty="0"/>
              <a:t>.</a:t>
            </a:r>
            <a:r>
              <a:rPr lang="pl-PL" sz="2400" dirty="0"/>
              <a:t> Obejmuje to n-wymiarowe tablice jednorodnych typów danych, przy czym wiele operacji jest wykonywanych w skompilowanym kodzie w celu zwiększenia wydajności. </a:t>
            </a:r>
          </a:p>
          <a:p>
            <a:endParaRPr lang="pl-PL" sz="2400" dirty="0"/>
          </a:p>
          <a:p>
            <a:r>
              <a:rPr lang="pl-PL" sz="2400" dirty="0"/>
              <a:t>Istnieje kilka ważnych różnic między tablicami </a:t>
            </a:r>
            <a:r>
              <a:rPr lang="pl-PL" sz="2400" dirty="0" err="1"/>
              <a:t>NumPy</a:t>
            </a:r>
            <a:r>
              <a:rPr lang="pl-PL" sz="2400" dirty="0"/>
              <a:t> a standardowymi sekwencjami </a:t>
            </a:r>
            <a:r>
              <a:rPr lang="pl-PL" sz="2400" dirty="0" err="1"/>
              <a:t>Pythona</a:t>
            </a:r>
            <a:r>
              <a:rPr lang="pl-PL" sz="2400" dirty="0"/>
              <a:t>:</a:t>
            </a:r>
          </a:p>
        </p:txBody>
      </p:sp>
      <p:sp>
        <p:nvSpPr>
          <p:cNvPr id="5" name="Prostokąt 4">
            <a:extLst>
              <a:ext uri="{FF2B5EF4-FFF2-40B4-BE49-F238E27FC236}">
                <a16:creationId xmlns:a16="http://schemas.microsoft.com/office/drawing/2014/main" id="{D83FB9EB-C717-4B9E-A651-9A47CB4779B1}"/>
              </a:ext>
            </a:extLst>
          </p:cNvPr>
          <p:cNvSpPr/>
          <p:nvPr/>
        </p:nvSpPr>
        <p:spPr>
          <a:xfrm>
            <a:off x="489529" y="4236032"/>
            <a:ext cx="10940473" cy="1200329"/>
          </a:xfrm>
          <a:prstGeom prst="rect">
            <a:avLst/>
          </a:prstGeom>
        </p:spPr>
        <p:txBody>
          <a:bodyPr wrap="square">
            <a:spAutoFit/>
          </a:bodyPr>
          <a:lstStyle/>
          <a:p>
            <a:r>
              <a:rPr lang="pl-PL" sz="2400" dirty="0">
                <a:solidFill>
                  <a:schemeClr val="tx2">
                    <a:lumMod val="75000"/>
                  </a:schemeClr>
                </a:solidFill>
              </a:rPr>
              <a:t>Tablice </a:t>
            </a:r>
            <a:r>
              <a:rPr lang="pl-PL" sz="2400" dirty="0" err="1">
                <a:solidFill>
                  <a:schemeClr val="tx2">
                    <a:lumMod val="75000"/>
                  </a:schemeClr>
                </a:solidFill>
              </a:rPr>
              <a:t>NumPy</a:t>
            </a:r>
            <a:r>
              <a:rPr lang="pl-PL" sz="2400" dirty="0">
                <a:solidFill>
                  <a:schemeClr val="tx2">
                    <a:lumMod val="75000"/>
                  </a:schemeClr>
                </a:solidFill>
              </a:rPr>
              <a:t> mają ustalony rozmiar podczas tworzenia, w przeciwieństwie do list w języku </a:t>
            </a:r>
            <a:r>
              <a:rPr lang="pl-PL" sz="2400" dirty="0" err="1">
                <a:solidFill>
                  <a:schemeClr val="tx2">
                    <a:lumMod val="75000"/>
                  </a:schemeClr>
                </a:solidFill>
              </a:rPr>
              <a:t>Python</a:t>
            </a:r>
            <a:r>
              <a:rPr lang="pl-PL" sz="2400" dirty="0">
                <a:solidFill>
                  <a:schemeClr val="tx2">
                    <a:lumMod val="75000"/>
                  </a:schemeClr>
                </a:solidFill>
              </a:rPr>
              <a:t> (które mogą dynamicznie rosnąć). Zmiana rozmiaru </a:t>
            </a:r>
            <a:r>
              <a:rPr lang="pl-PL" sz="2400" dirty="0" err="1">
                <a:solidFill>
                  <a:schemeClr val="tx2">
                    <a:lumMod val="75000"/>
                  </a:schemeClr>
                </a:solidFill>
              </a:rPr>
              <a:t>ndarray</a:t>
            </a:r>
            <a:r>
              <a:rPr lang="pl-PL" sz="2400" dirty="0">
                <a:solidFill>
                  <a:schemeClr val="tx2">
                    <a:lumMod val="75000"/>
                  </a:schemeClr>
                </a:solidFill>
              </a:rPr>
              <a:t> spowoduje utworzenie nowej tablicy i usunięcie oryginału.</a:t>
            </a:r>
          </a:p>
        </p:txBody>
      </p:sp>
      <p:pic>
        <p:nvPicPr>
          <p:cNvPr id="6" name="Picture 5">
            <a:extLst>
              <a:ext uri="{FF2B5EF4-FFF2-40B4-BE49-F238E27FC236}">
                <a16:creationId xmlns:a16="http://schemas.microsoft.com/office/drawing/2014/main" id="{07287E21-D197-4589-8372-BA48DCC82F60}"/>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3478935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B3D6855A-48F5-4E45-A1E0-5BE5218F308C}"/>
              </a:ext>
            </a:extLst>
          </p:cNvPr>
          <p:cNvSpPr>
            <a:spLocks noGrp="1"/>
          </p:cNvSpPr>
          <p:nvPr>
            <p:ph type="title"/>
          </p:nvPr>
        </p:nvSpPr>
        <p:spPr/>
        <p:txBody>
          <a:bodyPr/>
          <a:lstStyle/>
          <a:p>
            <a:endParaRPr lang="pl-PL"/>
          </a:p>
        </p:txBody>
      </p:sp>
      <p:sp>
        <p:nvSpPr>
          <p:cNvPr id="4" name="Prostokąt 3">
            <a:extLst>
              <a:ext uri="{FF2B5EF4-FFF2-40B4-BE49-F238E27FC236}">
                <a16:creationId xmlns:a16="http://schemas.microsoft.com/office/drawing/2014/main" id="{ACBF5584-1918-418F-AD4D-E63AE9D3D3CC}"/>
              </a:ext>
            </a:extLst>
          </p:cNvPr>
          <p:cNvSpPr/>
          <p:nvPr/>
        </p:nvSpPr>
        <p:spPr>
          <a:xfrm>
            <a:off x="669636" y="1414323"/>
            <a:ext cx="10418619" cy="1200329"/>
          </a:xfrm>
          <a:prstGeom prst="rect">
            <a:avLst/>
          </a:prstGeom>
        </p:spPr>
        <p:txBody>
          <a:bodyPr wrap="square">
            <a:spAutoFit/>
          </a:bodyPr>
          <a:lstStyle/>
          <a:p>
            <a:r>
              <a:rPr lang="pl-PL" sz="2400" dirty="0"/>
              <a:t> Wszystkie elementy tablicy </a:t>
            </a:r>
            <a:r>
              <a:rPr lang="pl-PL" sz="2400" dirty="0" err="1"/>
              <a:t>NumPy</a:t>
            </a:r>
            <a:r>
              <a:rPr lang="pl-PL" sz="2400" dirty="0"/>
              <a:t> muszą mieć ten sam typ danych, a zatem będą miały ten sam rozmiar w pamięci. Wyjątek: można mieć tablice obiektów (</a:t>
            </a:r>
            <a:r>
              <a:rPr lang="pl-PL" sz="2400" dirty="0" err="1"/>
              <a:t>Python</a:t>
            </a:r>
            <a:r>
              <a:rPr lang="pl-PL" sz="2400" dirty="0"/>
              <a:t>, w tym </a:t>
            </a:r>
            <a:r>
              <a:rPr lang="pl-PL" sz="2400" dirty="0" err="1"/>
              <a:t>NumPy</a:t>
            </a:r>
            <a:r>
              <a:rPr lang="pl-PL" sz="2400" dirty="0"/>
              <a:t>), co pozwala na tablice elementów o różnych rozmiarach.</a:t>
            </a:r>
          </a:p>
        </p:txBody>
      </p:sp>
      <p:sp>
        <p:nvSpPr>
          <p:cNvPr id="5" name="Prostokąt 4">
            <a:extLst>
              <a:ext uri="{FF2B5EF4-FFF2-40B4-BE49-F238E27FC236}">
                <a16:creationId xmlns:a16="http://schemas.microsoft.com/office/drawing/2014/main" id="{7DA3C763-4A5B-495D-9C10-C0554114F638}"/>
              </a:ext>
            </a:extLst>
          </p:cNvPr>
          <p:cNvSpPr/>
          <p:nvPr/>
        </p:nvSpPr>
        <p:spPr>
          <a:xfrm>
            <a:off x="660401" y="3252420"/>
            <a:ext cx="10783455" cy="1569660"/>
          </a:xfrm>
          <a:prstGeom prst="rect">
            <a:avLst/>
          </a:prstGeom>
        </p:spPr>
        <p:txBody>
          <a:bodyPr wrap="square">
            <a:spAutoFit/>
          </a:bodyPr>
          <a:lstStyle/>
          <a:p>
            <a:r>
              <a:rPr lang="pl-PL" sz="2400" dirty="0"/>
              <a:t> Tablice </a:t>
            </a:r>
            <a:r>
              <a:rPr lang="pl-PL" sz="2400" dirty="0" err="1"/>
              <a:t>NumPy</a:t>
            </a:r>
            <a:r>
              <a:rPr lang="pl-PL" sz="2400" dirty="0"/>
              <a:t> ułatwiają zaawansowane operacje matematyczne i inne operacje na dużej liczbie danych. Zazwyczaj takie operacje są wykonywane bardziej wydajnie i przy użyciu mniejszego kodu niż jest to możliwe przy użyciu wbudowanych sekwencji </a:t>
            </a:r>
            <a:r>
              <a:rPr lang="pl-PL" sz="2400" dirty="0" err="1"/>
              <a:t>Pythona</a:t>
            </a:r>
            <a:r>
              <a:rPr lang="pl-PL" sz="2400" dirty="0"/>
              <a:t>.</a:t>
            </a:r>
          </a:p>
        </p:txBody>
      </p:sp>
      <p:pic>
        <p:nvPicPr>
          <p:cNvPr id="6" name="Picture 5">
            <a:extLst>
              <a:ext uri="{FF2B5EF4-FFF2-40B4-BE49-F238E27FC236}">
                <a16:creationId xmlns:a16="http://schemas.microsoft.com/office/drawing/2014/main" id="{C4A792BE-61D3-4475-8649-D158A46CF58E}"/>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218394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75C99755-0E5C-43D4-B547-E0371DD2FE16}"/>
              </a:ext>
            </a:extLst>
          </p:cNvPr>
          <p:cNvSpPr>
            <a:spLocks noGrp="1"/>
          </p:cNvSpPr>
          <p:nvPr>
            <p:ph type="title"/>
          </p:nvPr>
        </p:nvSpPr>
        <p:spPr/>
        <p:txBody>
          <a:bodyPr/>
          <a:lstStyle/>
          <a:p>
            <a:endParaRPr lang="pl-PL"/>
          </a:p>
        </p:txBody>
      </p:sp>
      <p:sp>
        <p:nvSpPr>
          <p:cNvPr id="4" name="Prostokąt 3">
            <a:extLst>
              <a:ext uri="{FF2B5EF4-FFF2-40B4-BE49-F238E27FC236}">
                <a16:creationId xmlns:a16="http://schemas.microsoft.com/office/drawing/2014/main" id="{88B0FBA9-F8C0-4CE9-94C0-A08BC5D5D8C4}"/>
              </a:ext>
            </a:extLst>
          </p:cNvPr>
          <p:cNvSpPr/>
          <p:nvPr/>
        </p:nvSpPr>
        <p:spPr>
          <a:xfrm>
            <a:off x="646545" y="1724355"/>
            <a:ext cx="11282219" cy="2677656"/>
          </a:xfrm>
          <a:prstGeom prst="rect">
            <a:avLst/>
          </a:prstGeom>
        </p:spPr>
        <p:txBody>
          <a:bodyPr wrap="square">
            <a:spAutoFit/>
          </a:bodyPr>
          <a:lstStyle/>
          <a:p>
            <a:r>
              <a:rPr lang="pl-PL" sz="2400" dirty="0"/>
              <a:t>Coraz więcej naukowych i matematycznych pakietów opartych na </a:t>
            </a:r>
            <a:r>
              <a:rPr lang="pl-PL" sz="2400" dirty="0" err="1"/>
              <a:t>Pythonie</a:t>
            </a:r>
            <a:r>
              <a:rPr lang="pl-PL" sz="2400" dirty="0"/>
              <a:t> korzysta z tablic </a:t>
            </a:r>
            <a:r>
              <a:rPr lang="pl-PL" sz="2400" dirty="0" err="1"/>
              <a:t>NumPy</a:t>
            </a:r>
            <a:r>
              <a:rPr lang="pl-PL" sz="2400" dirty="0"/>
              <a:t>; chociaż zwykle obsługują one wejście sekwencji </a:t>
            </a:r>
            <a:r>
              <a:rPr lang="pl-PL" sz="2400" dirty="0" err="1"/>
              <a:t>Python</a:t>
            </a:r>
            <a:r>
              <a:rPr lang="pl-PL" sz="2400" dirty="0"/>
              <a:t>, przetwarzają takie dane wejściowe na tablice </a:t>
            </a:r>
            <a:r>
              <a:rPr lang="pl-PL" sz="2400" dirty="0" err="1"/>
              <a:t>NumPy</a:t>
            </a:r>
            <a:r>
              <a:rPr lang="pl-PL" sz="2400" dirty="0"/>
              <a:t> przed przetwarzaniem i często wysyłają tablice </a:t>
            </a:r>
            <a:r>
              <a:rPr lang="pl-PL" sz="2400" dirty="0" err="1"/>
              <a:t>NumPy</a:t>
            </a:r>
            <a:r>
              <a:rPr lang="pl-PL" sz="2400" dirty="0"/>
              <a:t>. Innymi słowy, aby efektywnie korzystać z większości (być może nawet większości) dzisiejszego naukowego / matematycznego oprogramowania opartego na języku </a:t>
            </a:r>
            <a:r>
              <a:rPr lang="pl-PL" sz="2400" dirty="0" err="1"/>
              <a:t>Python</a:t>
            </a:r>
            <a:r>
              <a:rPr lang="pl-PL" sz="2400" dirty="0"/>
              <a:t>, sama wiedza o tym, jak korzystać z wbudowanych typów sekwencji w </a:t>
            </a:r>
            <a:r>
              <a:rPr lang="pl-PL" sz="2400" dirty="0" err="1"/>
              <a:t>Pythonie</a:t>
            </a:r>
            <a:r>
              <a:rPr lang="pl-PL" sz="2400" dirty="0"/>
              <a:t>, jest niewystarczająca - trzeba także wiedzieć, jak korzystać z tablic </a:t>
            </a:r>
            <a:r>
              <a:rPr lang="pl-PL" sz="2400" dirty="0" err="1"/>
              <a:t>NumPy</a:t>
            </a:r>
            <a:r>
              <a:rPr lang="pl-PL" sz="2400" dirty="0"/>
              <a:t>.</a:t>
            </a:r>
          </a:p>
        </p:txBody>
      </p:sp>
      <p:pic>
        <p:nvPicPr>
          <p:cNvPr id="5" name="Picture 5">
            <a:extLst>
              <a:ext uri="{FF2B5EF4-FFF2-40B4-BE49-F238E27FC236}">
                <a16:creationId xmlns:a16="http://schemas.microsoft.com/office/drawing/2014/main" id="{0CE9CD30-099D-45F9-A43D-5348832BCE99}"/>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1770926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90747A-1F18-43A3-9008-8D8559A86CF0}"/>
              </a:ext>
            </a:extLst>
          </p:cNvPr>
          <p:cNvSpPr>
            <a:spLocks noGrp="1"/>
          </p:cNvSpPr>
          <p:nvPr>
            <p:ph type="title"/>
          </p:nvPr>
        </p:nvSpPr>
        <p:spPr/>
        <p:txBody>
          <a:bodyPr>
            <a:normAutofit/>
          </a:bodyPr>
          <a:lstStyle/>
          <a:p>
            <a:r>
              <a:rPr lang="pl-PL" dirty="0"/>
              <a:t>Rodzaje </a:t>
            </a:r>
            <a:r>
              <a:rPr lang="pl-PL" dirty="0" err="1"/>
              <a:t>algorymów</a:t>
            </a:r>
            <a:r>
              <a:rPr lang="pl-PL" dirty="0"/>
              <a:t> ze względu na obszar zastosowań</a:t>
            </a:r>
          </a:p>
        </p:txBody>
      </p:sp>
      <p:sp>
        <p:nvSpPr>
          <p:cNvPr id="3" name="Prostokąt 2">
            <a:extLst>
              <a:ext uri="{FF2B5EF4-FFF2-40B4-BE49-F238E27FC236}">
                <a16:creationId xmlns:a16="http://schemas.microsoft.com/office/drawing/2014/main" id="{0542249A-7CE9-44EB-9BAF-50FDCE686536}"/>
              </a:ext>
            </a:extLst>
          </p:cNvPr>
          <p:cNvSpPr/>
          <p:nvPr/>
        </p:nvSpPr>
        <p:spPr>
          <a:xfrm>
            <a:off x="421019" y="1268925"/>
            <a:ext cx="6096000" cy="4893647"/>
          </a:xfrm>
          <a:prstGeom prst="rect">
            <a:avLst/>
          </a:prstGeom>
        </p:spPr>
        <p:txBody>
          <a:bodyPr wrap="square">
            <a:spAutoFit/>
          </a:bodyPr>
          <a:lstStyle/>
          <a:p>
            <a:r>
              <a:rPr lang="pl-PL" sz="2400" b="1" dirty="0"/>
              <a:t>Klasyfikacja (</a:t>
            </a:r>
            <a:r>
              <a:rPr lang="pl-PL" sz="2400" b="1" dirty="0" err="1"/>
              <a:t>classification</a:t>
            </a:r>
            <a:r>
              <a:rPr lang="pl-PL" sz="2400" b="1" dirty="0"/>
              <a:t>)</a:t>
            </a:r>
          </a:p>
          <a:p>
            <a:endParaRPr lang="pl-PL" sz="2400" dirty="0"/>
          </a:p>
          <a:p>
            <a:r>
              <a:rPr lang="pl-PL" sz="2400" dirty="0"/>
              <a:t>Dane wejściowe (np. pomiar długości i szerokości) dzielimy na dwie lub więcej klas (etykiet), a system musi stworzyć model, który przypisze odpowiednie etykiety do odpowiednich danych. Zwykle stosuje się do tego rozwiązania nadzorowanego uczenia się. Dobrym przykładek jest filtrowanie spamu. Na podstawie danych wejściowych (e-maile) system nadaje odpowiednią etykietę: „spam” lub „nie spam”. Innym przykładem może być rozpoznawanie pisma ręcznego.</a:t>
            </a:r>
          </a:p>
        </p:txBody>
      </p:sp>
      <p:pic>
        <p:nvPicPr>
          <p:cNvPr id="5" name="Obraz 4" descr="Obraz zawierający tekst, mapa&#10;&#10;Opis wygenerowany automatycznie">
            <a:extLst>
              <a:ext uri="{FF2B5EF4-FFF2-40B4-BE49-F238E27FC236}">
                <a16:creationId xmlns:a16="http://schemas.microsoft.com/office/drawing/2014/main" id="{20EDC63F-602E-48B7-AC56-9B7A7BCC410A}"/>
              </a:ext>
            </a:extLst>
          </p:cNvPr>
          <p:cNvPicPr>
            <a:picLocks noChangeAspect="1"/>
          </p:cNvPicPr>
          <p:nvPr/>
        </p:nvPicPr>
        <p:blipFill>
          <a:blip r:embed="rId2"/>
          <a:stretch>
            <a:fillRect/>
          </a:stretch>
        </p:blipFill>
        <p:spPr>
          <a:xfrm>
            <a:off x="6339841" y="1995053"/>
            <a:ext cx="5486400" cy="4114800"/>
          </a:xfrm>
          <a:prstGeom prst="rect">
            <a:avLst/>
          </a:prstGeom>
        </p:spPr>
      </p:pic>
      <p:pic>
        <p:nvPicPr>
          <p:cNvPr id="6" name="Picture 5">
            <a:extLst>
              <a:ext uri="{FF2B5EF4-FFF2-40B4-BE49-F238E27FC236}">
                <a16:creationId xmlns:a16="http://schemas.microsoft.com/office/drawing/2014/main" id="{FCF57C6F-980A-44A5-BD2B-EA269A5CECDE}"/>
              </a:ext>
            </a:extLst>
          </p:cNvPr>
          <p:cNvPicPr>
            <a:picLocks noChangeAspect="1"/>
          </p:cNvPicPr>
          <p:nvPr/>
        </p:nvPicPr>
        <p:blipFill>
          <a:blip r:embed="rId3"/>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40773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290CBFBE-B85B-4015-A2FB-AD623DA4E624}"/>
              </a:ext>
            </a:extLst>
          </p:cNvPr>
          <p:cNvSpPr>
            <a:spLocks noGrp="1"/>
          </p:cNvSpPr>
          <p:nvPr>
            <p:ph type="body" sz="quarter" idx="27"/>
          </p:nvPr>
        </p:nvSpPr>
        <p:spPr>
          <a:xfrm>
            <a:off x="609601" y="1138187"/>
            <a:ext cx="4960127" cy="4979741"/>
          </a:xfrm>
        </p:spPr>
        <p:txBody>
          <a:bodyPr>
            <a:normAutofit/>
          </a:bodyPr>
          <a:lstStyle/>
          <a:p>
            <a:pPr marL="0" indent="0">
              <a:buNone/>
            </a:pPr>
            <a:r>
              <a:rPr lang="pl-PL" b="1" dirty="0"/>
              <a:t>Regresja (</a:t>
            </a:r>
            <a:r>
              <a:rPr lang="pl-PL" b="1" dirty="0" err="1"/>
              <a:t>regression</a:t>
            </a:r>
            <a:r>
              <a:rPr lang="pl-PL" b="1" dirty="0"/>
              <a:t>)</a:t>
            </a:r>
          </a:p>
          <a:p>
            <a:pPr marL="0" indent="0">
              <a:buNone/>
            </a:pPr>
            <a:endParaRPr lang="pl-PL" dirty="0"/>
          </a:p>
          <a:p>
            <a:pPr marL="0" indent="0">
              <a:buNone/>
            </a:pPr>
            <a:r>
              <a:rPr lang="pl-PL" dirty="0"/>
              <a:t>W tym przypadku dane wejściowe są podobne jak przy klasyfikacji, ale na wyjściu oczekujemy wartości ciągłych a nie dyskretnych. Klasycznym przykładem regresji (w tym przypadku liniowej) będzie przewidywanie ceny domu na podstawie jego wielkości i położenia (przy założeniu, że potrafimy przedstawić położenie jako wartość liczbową).</a:t>
            </a:r>
          </a:p>
        </p:txBody>
      </p:sp>
      <p:sp>
        <p:nvSpPr>
          <p:cNvPr id="3" name="Tytuł 2">
            <a:extLst>
              <a:ext uri="{FF2B5EF4-FFF2-40B4-BE49-F238E27FC236}">
                <a16:creationId xmlns:a16="http://schemas.microsoft.com/office/drawing/2014/main" id="{FDD74104-6643-4620-B6F2-FBDA9C394616}"/>
              </a:ext>
            </a:extLst>
          </p:cNvPr>
          <p:cNvSpPr>
            <a:spLocks noGrp="1"/>
          </p:cNvSpPr>
          <p:nvPr>
            <p:ph type="title"/>
          </p:nvPr>
        </p:nvSpPr>
        <p:spPr/>
        <p:txBody>
          <a:bodyPr/>
          <a:lstStyle/>
          <a:p>
            <a:endParaRPr lang="pl-PL"/>
          </a:p>
        </p:txBody>
      </p:sp>
      <p:pic>
        <p:nvPicPr>
          <p:cNvPr id="5" name="Obraz 4" descr="Obraz zawierający jasne, czerwony, siedzi, wiszące&#10;&#10;Opis wygenerowany automatycznie">
            <a:extLst>
              <a:ext uri="{FF2B5EF4-FFF2-40B4-BE49-F238E27FC236}">
                <a16:creationId xmlns:a16="http://schemas.microsoft.com/office/drawing/2014/main" id="{1E76CE71-6A41-4D26-891E-46609EF6A6ED}"/>
              </a:ext>
            </a:extLst>
          </p:cNvPr>
          <p:cNvPicPr>
            <a:picLocks noChangeAspect="1"/>
          </p:cNvPicPr>
          <p:nvPr/>
        </p:nvPicPr>
        <p:blipFill>
          <a:blip r:embed="rId2"/>
          <a:stretch>
            <a:fillRect/>
          </a:stretch>
        </p:blipFill>
        <p:spPr>
          <a:xfrm>
            <a:off x="6197352" y="1773381"/>
            <a:ext cx="4341697" cy="454521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a:extLst>
              <a:ext uri="{FF2B5EF4-FFF2-40B4-BE49-F238E27FC236}">
                <a16:creationId xmlns:a16="http://schemas.microsoft.com/office/drawing/2014/main" id="{458EA905-1C22-4376-92D0-B8A6A1C1850F}"/>
              </a:ext>
            </a:extLst>
          </p:cNvPr>
          <p:cNvPicPr>
            <a:picLocks noChangeAspect="1"/>
          </p:cNvPicPr>
          <p:nvPr/>
        </p:nvPicPr>
        <p:blipFill>
          <a:blip r:embed="rId3"/>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3539096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FF4D82CA-D5D8-4F5F-BF82-9FBDA86A56D6}"/>
              </a:ext>
            </a:extLst>
          </p:cNvPr>
          <p:cNvSpPr>
            <a:spLocks noGrp="1"/>
          </p:cNvSpPr>
          <p:nvPr>
            <p:ph type="title"/>
          </p:nvPr>
        </p:nvSpPr>
        <p:spPr/>
        <p:txBody>
          <a:bodyPr/>
          <a:lstStyle/>
          <a:p>
            <a:endParaRPr lang="pl-PL"/>
          </a:p>
        </p:txBody>
      </p:sp>
      <p:sp>
        <p:nvSpPr>
          <p:cNvPr id="4" name="Prostokąt 3">
            <a:extLst>
              <a:ext uri="{FF2B5EF4-FFF2-40B4-BE49-F238E27FC236}">
                <a16:creationId xmlns:a16="http://schemas.microsoft.com/office/drawing/2014/main" id="{2C4CB03F-D835-426D-8F83-411E264D426C}"/>
              </a:ext>
            </a:extLst>
          </p:cNvPr>
          <p:cNvSpPr/>
          <p:nvPr/>
        </p:nvSpPr>
        <p:spPr>
          <a:xfrm>
            <a:off x="701699" y="1317166"/>
            <a:ext cx="6096000" cy="4893647"/>
          </a:xfrm>
          <a:prstGeom prst="rect">
            <a:avLst/>
          </a:prstGeom>
        </p:spPr>
        <p:txBody>
          <a:bodyPr>
            <a:spAutoFit/>
          </a:bodyPr>
          <a:lstStyle/>
          <a:p>
            <a:r>
              <a:rPr lang="pl-PL" sz="2400" b="1" dirty="0"/>
              <a:t>Grupowanie (</a:t>
            </a:r>
            <a:r>
              <a:rPr lang="pl-PL" sz="2400" b="1" dirty="0" err="1"/>
              <a:t>clustering</a:t>
            </a:r>
            <a:r>
              <a:rPr lang="pl-PL" sz="2400" b="1" dirty="0"/>
              <a:t>)</a:t>
            </a:r>
          </a:p>
          <a:p>
            <a:endParaRPr lang="pl-PL" sz="2400" dirty="0"/>
          </a:p>
          <a:p>
            <a:r>
              <a:rPr lang="pl-PL" sz="2400" dirty="0"/>
              <a:t>Zbiór dowolnych danych dzielony jest na grupy. W odróżnieniu od klasyfikacji, grupy na wejściu nie są znane. To właśnie algorytm odpowiedzialny jest za znalezienie reguł, które powodują przynależność konkretnych wartości do grup. Najczęściej nadajemy ręcznie ilość grup, która ma zostać wydzielona ze zbioru. Jest to klasyczny przypadek uczenia nienadzorowanego. Inne nazwy tego zagadnienia to: analiza skupień lub klasteryzacja.</a:t>
            </a:r>
          </a:p>
        </p:txBody>
      </p:sp>
      <p:pic>
        <p:nvPicPr>
          <p:cNvPr id="6" name="Obraz 5">
            <a:extLst>
              <a:ext uri="{FF2B5EF4-FFF2-40B4-BE49-F238E27FC236}">
                <a16:creationId xmlns:a16="http://schemas.microsoft.com/office/drawing/2014/main" id="{CE8A3D3C-AEC0-403A-A78F-399A82B5A79E}"/>
              </a:ext>
            </a:extLst>
          </p:cNvPr>
          <p:cNvPicPr>
            <a:picLocks noChangeAspect="1"/>
          </p:cNvPicPr>
          <p:nvPr/>
        </p:nvPicPr>
        <p:blipFill>
          <a:blip r:embed="rId2"/>
          <a:stretch>
            <a:fillRect/>
          </a:stretch>
        </p:blipFill>
        <p:spPr>
          <a:xfrm>
            <a:off x="6535651" y="2208414"/>
            <a:ext cx="5046749" cy="3785061"/>
          </a:xfrm>
          <a:prstGeom prst="rect">
            <a:avLst/>
          </a:prstGeom>
        </p:spPr>
      </p:pic>
      <p:pic>
        <p:nvPicPr>
          <p:cNvPr id="5" name="Picture 5">
            <a:extLst>
              <a:ext uri="{FF2B5EF4-FFF2-40B4-BE49-F238E27FC236}">
                <a16:creationId xmlns:a16="http://schemas.microsoft.com/office/drawing/2014/main" id="{4628AEA8-86C5-42F0-841E-8EECAE15E44F}"/>
              </a:ext>
            </a:extLst>
          </p:cNvPr>
          <p:cNvPicPr>
            <a:picLocks noChangeAspect="1"/>
          </p:cNvPicPr>
          <p:nvPr/>
        </p:nvPicPr>
        <p:blipFill>
          <a:blip r:embed="rId3"/>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178989419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53_TF33552983" id="{E9BF0B52-2F89-4E1E-B7CE-BCE7A121B426}" vid="{5B52913E-0AFA-412C-891F-3779D08C8844}"/>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{9036FDFA-BC46-40A9-82B4-CC38FCA44762}tf33552983_win32</Template>
  <TotalTime>1677</TotalTime>
  <Words>2874</Words>
  <Application>Microsoft Office PowerPoint</Application>
  <PresentationFormat>Panoramiczny</PresentationFormat>
  <Paragraphs>215</Paragraphs>
  <Slides>33</Slides>
  <Notes>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33</vt:i4>
      </vt:variant>
    </vt:vector>
  </HeadingPairs>
  <TitlesOfParts>
    <vt:vector size="40" baseType="lpstr">
      <vt:lpstr>Arial</vt:lpstr>
      <vt:lpstr>Calibri</vt:lpstr>
      <vt:lpstr>Consolas</vt:lpstr>
      <vt:lpstr>Franklin Gothic Book</vt:lpstr>
      <vt:lpstr>Franklin Gothic Demi</vt:lpstr>
      <vt:lpstr>Wingdings 2</vt:lpstr>
      <vt:lpstr>DividendVTI</vt:lpstr>
      <vt:lpstr>Programowanie w języku Python  - wykład 4</vt:lpstr>
      <vt:lpstr>Agenda</vt:lpstr>
      <vt:lpstr>NumPy</vt:lpstr>
      <vt:lpstr>NumPy</vt:lpstr>
      <vt:lpstr>Prezentacja programu PowerPoint</vt:lpstr>
      <vt:lpstr>Prezentacja programu PowerPoint</vt:lpstr>
      <vt:lpstr>Rodzaje algorymów ze względu na obszar zastosowań</vt:lpstr>
      <vt:lpstr>Prezentacja programu PowerPoint</vt:lpstr>
      <vt:lpstr>Prezentacja programu PowerPoint</vt:lpstr>
      <vt:lpstr>Prezentacja programu PowerPoint</vt:lpstr>
      <vt:lpstr>Prezentacja programu PowerPoint</vt:lpstr>
      <vt:lpstr>ZASTOSOWANIA</vt:lpstr>
      <vt:lpstr>Sieci neuronowe</vt:lpstr>
      <vt:lpstr>Sieci neuronowe</vt:lpstr>
      <vt:lpstr>Prezentacja programu PowerPoint</vt:lpstr>
      <vt:lpstr>Przykład</vt:lpstr>
      <vt:lpstr>Prezentacja programu PowerPoint</vt:lpstr>
      <vt:lpstr>Propagacja wsteczna</vt:lpstr>
      <vt:lpstr>Propagacja wsteczna</vt:lpstr>
      <vt:lpstr>Przykład - funkcje</vt:lpstr>
      <vt:lpstr>Przykład Funkcje</vt:lpstr>
      <vt:lpstr>Algorytm genetyczny</vt:lpstr>
      <vt:lpstr>Algorytm genetyczny</vt:lpstr>
      <vt:lpstr>Algorytm genetyczny</vt:lpstr>
      <vt:lpstr>Schemat prostego algorytmu genetycznego</vt:lpstr>
      <vt:lpstr>Algorytm genetyczny</vt:lpstr>
      <vt:lpstr>Algorytm genetyczny - kodowanie</vt:lpstr>
      <vt:lpstr>Funkcja przystosowania</vt:lpstr>
      <vt:lpstr>Metody selekcji</vt:lpstr>
      <vt:lpstr>Prezentacja programu PowerPoint</vt:lpstr>
      <vt:lpstr>Operatory krzyżowania</vt:lpstr>
      <vt:lpstr>Operatory mutacji</vt:lpstr>
      <vt:lpstr>Algorytm Genetyczny  - biblioteki pythona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Programowanie w języku Python</dc:title>
  <dc:creator>Marcin Albiniak</dc:creator>
  <cp:lastModifiedBy>Marcin Albiniak</cp:lastModifiedBy>
  <cp:revision>106</cp:revision>
  <dcterms:created xsi:type="dcterms:W3CDTF">2021-04-07T18:19:17Z</dcterms:created>
  <dcterms:modified xsi:type="dcterms:W3CDTF">2021-04-16T17:28:35Z</dcterms:modified>
</cp:coreProperties>
</file>