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9" r:id="rId3"/>
    <p:sldId id="260" r:id="rId4"/>
    <p:sldId id="261" r:id="rId5"/>
    <p:sldId id="262" r:id="rId6"/>
    <p:sldId id="346" r:id="rId7"/>
    <p:sldId id="347" r:id="rId8"/>
    <p:sldId id="348" r:id="rId9"/>
    <p:sldId id="350" r:id="rId10"/>
    <p:sldId id="351" r:id="rId11"/>
    <p:sldId id="373" r:id="rId12"/>
    <p:sldId id="367" r:id="rId13"/>
    <p:sldId id="263" r:id="rId14"/>
    <p:sldId id="264" r:id="rId15"/>
    <p:sldId id="265" r:id="rId16"/>
    <p:sldId id="266" r:id="rId17"/>
    <p:sldId id="267" r:id="rId18"/>
    <p:sldId id="374" r:id="rId19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1B49EE-D55C-4AD5-AE6A-B09AB57F7266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051B73-E311-44BF-8D6D-9137AB9F3DE8}" type="datetime1">
              <a:rPr lang="pl-PL" smtClean="0"/>
              <a:t>21.04.2021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55EE4-F95C-49B3-ACD4-7CA3D00C795E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1D04E-0CE8-4348-8D3C-4F97263154FA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a — symbol zastępczy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9848F2-EC7B-4A2E-A4EA-D56A99AC03B6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12" name="Stopka — symbol zastępczy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Numer slajdu — symbol zastępczy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596" y="6451601"/>
            <a:ext cx="1066800" cy="163383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09601" y="6356351"/>
            <a:ext cx="550332" cy="36512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40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 flipV="1">
            <a:off x="0" y="1077229"/>
            <a:ext cx="12192000" cy="6095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609585" rtl="0" eaLnBrk="1" latinLnBrk="0" hangingPunct="1"/>
            <a:endParaRPr lang="pl-PL" sz="2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" y="1138187"/>
            <a:ext cx="10981267" cy="5218163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0" name="Tytuł 3"/>
          <p:cNvSpPr>
            <a:spLocks noGrp="1"/>
          </p:cNvSpPr>
          <p:nvPr>
            <p:ph type="title" hasCustomPrompt="1"/>
          </p:nvPr>
        </p:nvSpPr>
        <p:spPr>
          <a:xfrm>
            <a:off x="609600" y="157008"/>
            <a:ext cx="10972800" cy="91214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4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02B9CC-9A39-4A3E-A11C-2AA5A4A43696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3DF7B8-0E4E-4FC5-86DA-BF07D7501F68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115373-D71C-43CC-A9B0-C5F5B0EAD476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BF620-47B2-4AAA-B965-6575C26AEC58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70DB5-3B74-47E3-90B3-6FF4DAF5961C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CD3F3-1BA2-48DE-B1B4-BBD3C3E3D436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D2385E3-AC97-41FD-8DF3-B71EB60EA90E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2DF53-D588-4215-BD5B-BCC4BBD41867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61BBFD0-E849-4FC2-BFF9-605B90695325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Obraz 11" descr="FE_POWER_poziom_pl-1_rgb">
            <a:extLst>
              <a:ext uri="{FF2B5EF4-FFF2-40B4-BE49-F238E27FC236}">
                <a16:creationId xmlns:a16="http://schemas.microsoft.com/office/drawing/2014/main" id="{297F5173-0E6E-44BA-BFA4-EF21A3440C5C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91" y="6052439"/>
            <a:ext cx="5753100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  <p:sldLayoutId id="2147483763" r:id="rId12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rmydre2008/6012029995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rtcangokgoz.com/django-recaptcha-eklenti-duzenlem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ask_%28web_framework%29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ramid_web_framework_logo_on_transparent_background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Bottle_(web_framework)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macionprofesional.info/certificaciones-con-mas-valor-en-programacion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gboos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Prostokąt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r>
              <a:rPr lang="pl-PL" dirty="0"/>
              <a:t>Programowanie w języku </a:t>
            </a:r>
            <a:r>
              <a:rPr lang="pl-PL" dirty="0" err="1"/>
              <a:t>Python</a:t>
            </a:r>
            <a:r>
              <a:rPr lang="pl-PL" dirty="0"/>
              <a:t>  - wykład 5</a:t>
            </a:r>
            <a:endParaRPr lang="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D</a:t>
            </a:r>
            <a:r>
              <a:rPr lang="pl" dirty="0"/>
              <a:t>r inż. M</a:t>
            </a:r>
            <a:r>
              <a:rPr lang="pl-PL" dirty="0"/>
              <a:t>a</a:t>
            </a:r>
            <a:r>
              <a:rPr lang="pl" dirty="0"/>
              <a:t>rcin Albiniak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Obraz 5" descr="Zbliżenie logo&#10;&#10;Automatycznie generowany opis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666" y="3113448"/>
            <a:ext cx="11260667" cy="3310466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AB529187-6F00-9646-A041-39FEC9D804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DOM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939" y="713750"/>
            <a:ext cx="4200658" cy="525082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8622143-AE10-4D37-AD56-9F7F25600C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6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</a:t>
            </a:r>
          </a:p>
        </p:txBody>
      </p:sp>
      <p:pic>
        <p:nvPicPr>
          <p:cNvPr id="4" name="Obraz 3" descr="Wzorzec projektowania kontrolera widoku model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49" y="3429000"/>
            <a:ext cx="2768600" cy="2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rostokąt 4"/>
          <p:cNvSpPr/>
          <p:nvPr/>
        </p:nvSpPr>
        <p:spPr>
          <a:xfrm>
            <a:off x="261259" y="1595519"/>
            <a:ext cx="7613123" cy="35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pl-PL" sz="2667" dirty="0">
                <a:solidFill>
                  <a:srgbClr val="2A2A2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l-PL" sz="2667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215423" y="1419221"/>
            <a:ext cx="93135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Wzorzec architektury MVC (Model-</a:t>
            </a:r>
            <a:r>
              <a:rPr lang="pl-PL" sz="2400" dirty="0" err="1"/>
              <a:t>View</a:t>
            </a:r>
            <a:r>
              <a:rPr lang="pl-PL" sz="2400" dirty="0"/>
              <a:t>-Controller) dzieli aplikację na trzy główne składniki: model, widok i kontroler. Struktura </a:t>
            </a:r>
            <a:r>
              <a:rPr lang="pl-PL" sz="2400" dirty="0" err="1"/>
              <a:t>Frameworków</a:t>
            </a:r>
            <a:r>
              <a:rPr lang="pl-PL" sz="2400" dirty="0"/>
              <a:t> MVC dostarcza wzorzec do tworzenia aplikacji sieci Web alternatywny w stosunku do innych rozwiązań sieci Web. MVC to niewielka, wysoce testowalna struktura prezentacji, która jest zintegrowana z istniejącymi funkcjami platform </a:t>
            </a:r>
            <a:r>
              <a:rPr lang="pl-PL" sz="2400" dirty="0" err="1"/>
              <a:t>Pythona</a:t>
            </a:r>
            <a:r>
              <a:rPr lang="pl-PL" sz="2400" dirty="0"/>
              <a:t>, takimi jak strony wzorcowe i uwierzytelnianie oparte na członkostwie.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A4F54233-AEE3-47FF-B1D9-888E4D97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5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>
          <a:xfrm>
            <a:off x="609600" y="1138188"/>
            <a:ext cx="10981267" cy="240035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biblioteka CSS, rozwijany przez programistów </a:t>
            </a:r>
            <a:r>
              <a:rPr lang="pl-PL" dirty="0" err="1"/>
              <a:t>Twittera</a:t>
            </a:r>
            <a:r>
              <a:rPr lang="pl-PL" dirty="0"/>
              <a:t>. </a:t>
            </a:r>
          </a:p>
          <a:p>
            <a:pPr marL="0" indent="0">
              <a:buNone/>
            </a:pPr>
            <a:r>
              <a:rPr lang="pl-PL" dirty="0"/>
              <a:t>Zawiera zestaw przydatnych narzędzi ułatwiających tworzenie interfejsu graficznego stron oraz aplikacji internetowych. Bazuje głównie na gotowych rozwiązaniach HTML oraz CSS (kompilowanych z plików Less) i może być stosowany m.in. do stylizacji takich elementów jak teksty, formularze, przyciski, wykresy, nawigacje i innych komponentów wyświetlanych na stronie. Biblioteka korzysta także z języka JavaScript.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BOOTSTRAP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13" y="3119088"/>
            <a:ext cx="3252788" cy="325278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C6C7054-6D58-4182-815C-343DB4F2A9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7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0AD2E7-F5A3-4AE7-92FA-303D2A1B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aplikacji www z użyciem </a:t>
            </a:r>
            <a:r>
              <a:rPr lang="pl-PL" dirty="0" err="1"/>
              <a:t>Pythona</a:t>
            </a:r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472C1E2-D25E-4085-B5A8-99AC39A5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A70DB5-3B74-47E3-90B3-6FF4DAF5961C}" type="datetime1">
              <a:rPr lang="pl-PL" smtClean="0"/>
              <a:t>21.04.2021</a:t>
            </a:fld>
            <a:endParaRPr lang="en-US" dirty="0"/>
          </a:p>
        </p:txBody>
      </p:sp>
      <p:pic>
        <p:nvPicPr>
          <p:cNvPr id="8" name="Obraz 7" descr="Obraz zawierający klawiatura, komputer, wewnątrz, sprzęt elektroniczny&#10;&#10;Opis wygenerowany automatycznie">
            <a:extLst>
              <a:ext uri="{FF2B5EF4-FFF2-40B4-BE49-F238E27FC236}">
                <a16:creationId xmlns:a16="http://schemas.microsoft.com/office/drawing/2014/main" id="{B34F8839-E8A8-43A6-B04F-D9DF2414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5512" y="2647561"/>
            <a:ext cx="3033900" cy="227542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962B3845-BF55-4E94-9AE4-224974C8E41F}"/>
              </a:ext>
            </a:extLst>
          </p:cNvPr>
          <p:cNvSpPr txBox="1"/>
          <p:nvPr/>
        </p:nvSpPr>
        <p:spPr>
          <a:xfrm>
            <a:off x="886408" y="2500604"/>
            <a:ext cx="6719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Platformy do tworzenie aplikacji www:</a:t>
            </a:r>
          </a:p>
          <a:p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Django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Flask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Bottle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Pyramid</a:t>
            </a:r>
            <a:endParaRPr lang="pl-P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F3765-7F6D-4A0A-BEDB-5812A9F4D8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4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4C7C1C-5795-462A-B2E8-D2999691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DJANGO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716257C-B252-44A8-98F5-2F14E396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A70DB5-3B74-47E3-90B3-6FF4DAF5961C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2D3CDD9-1AF4-4179-8EE6-B57BC97F0415}"/>
              </a:ext>
            </a:extLst>
          </p:cNvPr>
          <p:cNvSpPr txBox="1"/>
          <p:nvPr/>
        </p:nvSpPr>
        <p:spPr>
          <a:xfrm>
            <a:off x="850861" y="2316626"/>
            <a:ext cx="65398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 wolny i otwarty </a:t>
            </a:r>
            <a:r>
              <a:rPr lang="pl-PL" dirty="0" err="1"/>
              <a:t>framework</a:t>
            </a:r>
            <a:r>
              <a:rPr lang="pl-PL" dirty="0"/>
              <a:t> przeznaczony do tworzenia aplikacji internetowych, napisany w </a:t>
            </a:r>
            <a:r>
              <a:rPr lang="pl-PL" dirty="0" err="1"/>
              <a:t>Pythonie</a:t>
            </a:r>
            <a:r>
              <a:rPr lang="pl-PL" dirty="0"/>
              <a:t>. Powstał pod koniec 2003 roku jako ewolucyjne rozwinięcie aplikacji internetowych, tworzonych przez grupę programistów związanych z Lawrence </a:t>
            </a:r>
            <a:r>
              <a:rPr lang="pl-PL" dirty="0" err="1"/>
              <a:t>Journal</a:t>
            </a:r>
            <a:r>
              <a:rPr lang="pl-PL" dirty="0"/>
              <a:t>-World. W 2005 roku kod </a:t>
            </a:r>
            <a:r>
              <a:rPr lang="pl-PL" dirty="0" err="1"/>
              <a:t>Django</a:t>
            </a:r>
            <a:r>
              <a:rPr lang="pl-PL" dirty="0"/>
              <a:t> został wydany na licencji BSD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DD53EB0-1EC7-45F8-BAF5-5BC62C73F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82596" y="3023882"/>
            <a:ext cx="3722914" cy="2094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913157-00C7-4203-A7C5-B0AA65A172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59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8A0A77-E10D-46A3-A3DE-9A968B3A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FLASK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1726AC2-6ECD-41D9-B461-6708EE1A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A70DB5-3B74-47E3-90B3-6FF4DAF5961C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D1957AB-B65A-44BD-9D5E-8EA7D2EC658F}"/>
              </a:ext>
            </a:extLst>
          </p:cNvPr>
          <p:cNvSpPr txBox="1"/>
          <p:nvPr/>
        </p:nvSpPr>
        <p:spPr>
          <a:xfrm>
            <a:off x="817307" y="2363327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Flask</a:t>
            </a:r>
            <a:r>
              <a:rPr lang="pl-PL" dirty="0"/>
              <a:t> – mikro </a:t>
            </a:r>
            <a:r>
              <a:rPr lang="pl-PL" dirty="0" err="1"/>
              <a:t>framework</a:t>
            </a:r>
            <a:r>
              <a:rPr lang="pl-PL" dirty="0"/>
              <a:t> aplikacji webowych napisany w języku </a:t>
            </a:r>
            <a:r>
              <a:rPr lang="pl-PL" dirty="0" err="1"/>
              <a:t>Python</a:t>
            </a:r>
            <a:r>
              <a:rPr lang="pl-PL" dirty="0"/>
              <a:t>. Jest sklasyfikowany jako micro-</a:t>
            </a:r>
            <a:r>
              <a:rPr lang="pl-PL" dirty="0" err="1"/>
              <a:t>framework</a:t>
            </a:r>
            <a:r>
              <a:rPr lang="pl-PL" dirty="0"/>
              <a:t>, ponieważ nie wymaga określonych narzędzi ani bibliotek.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9629AD9-0D70-4D08-9332-47F3A26A8AEA}"/>
              </a:ext>
            </a:extLst>
          </p:cNvPr>
          <p:cNvSpPr txBox="1"/>
          <p:nvPr/>
        </p:nvSpPr>
        <p:spPr>
          <a:xfrm>
            <a:off x="817307" y="4240283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Flask</a:t>
            </a:r>
            <a:r>
              <a:rPr lang="pl-PL" dirty="0"/>
              <a:t> oferuje sugestie, ale nie wymusza żadnych zależności ani układu projektu. Do programisty należy wybór narzędzi i bibliotek, których chcą używać. Społeczność udostępnia wiele rozszerzeń, które ułatwiają dodawanie nowych funkcji. 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71D4426-0887-4EF9-B587-20489C0B4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60641" y="3111849"/>
            <a:ext cx="4306350" cy="1686654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248ACB02-BE3F-4550-8FA0-E870C31702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4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9D630D-5D8E-4A26-8657-94A12B2E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Pyramid</a:t>
            </a:r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AE09777-0005-4CB9-996E-B7DC4F8E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A70DB5-3B74-47E3-90B3-6FF4DAF5961C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442F2C0-D324-41F6-AC09-A27B03B566BE}"/>
              </a:ext>
            </a:extLst>
          </p:cNvPr>
          <p:cNvSpPr txBox="1"/>
          <p:nvPr/>
        </p:nvSpPr>
        <p:spPr>
          <a:xfrm>
            <a:off x="575894" y="2155700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Pyramid</a:t>
            </a:r>
            <a:r>
              <a:rPr lang="pl-PL" dirty="0"/>
              <a:t> to </a:t>
            </a:r>
            <a:r>
              <a:rPr lang="pl-PL" dirty="0" err="1"/>
              <a:t>framework</a:t>
            </a:r>
            <a:r>
              <a:rPr lang="pl-PL" dirty="0"/>
              <a:t> aplikacji internetowych w języku </a:t>
            </a:r>
            <a:r>
              <a:rPr lang="pl-PL" dirty="0" err="1"/>
              <a:t>Python</a:t>
            </a:r>
            <a:r>
              <a:rPr lang="pl-PL" dirty="0"/>
              <a:t>. Ma na celu ułatwienie tworzenia aplikacji internetowych. Jest to oprogramowanie typu open </a:t>
            </a:r>
            <a:r>
              <a:rPr lang="pl-PL" dirty="0" err="1"/>
              <a:t>source</a:t>
            </a:r>
            <a:r>
              <a:rPr lang="pl-PL" dirty="0"/>
              <a:t>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AB54433-665A-4906-B292-02208561B2FD}"/>
              </a:ext>
            </a:extLst>
          </p:cNvPr>
          <p:cNvSpPr txBox="1"/>
          <p:nvPr/>
        </p:nvSpPr>
        <p:spPr>
          <a:xfrm>
            <a:off x="575894" y="3258934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Pyramid</a:t>
            </a:r>
            <a:r>
              <a:rPr lang="pl-PL" dirty="0"/>
              <a:t> kieruje się następującymi zasadami projektowania i inżynierii: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Prostota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Minimalizm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Dokumentacja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Otwartość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Niezawodność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D9818A9-1D93-4C34-901B-7796DCE71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29049" y="1652631"/>
            <a:ext cx="2539703" cy="2440754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286381CA-35D5-42F2-9229-18A0E5DCA2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8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F2B1AF-CC9A-4F8D-851A-2BA54B2A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BOTTLE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59C481A-00AD-41C9-99E7-6D208E7B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A70DB5-3B74-47E3-90B3-6FF4DAF5961C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836A034-7A1B-47DF-9825-B3D7136396DC}"/>
              </a:ext>
            </a:extLst>
          </p:cNvPr>
          <p:cNvSpPr txBox="1"/>
          <p:nvPr/>
        </p:nvSpPr>
        <p:spPr>
          <a:xfrm>
            <a:off x="668172" y="1945894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 err="1"/>
              <a:t>Bottle</a:t>
            </a:r>
            <a:r>
              <a:rPr lang="pl-PL" dirty="0"/>
              <a:t> to szybki, prosty i lekki mikro- </a:t>
            </a:r>
            <a:r>
              <a:rPr lang="pl-PL" dirty="0" err="1"/>
              <a:t>framework</a:t>
            </a:r>
            <a:r>
              <a:rPr lang="pl-PL" dirty="0"/>
              <a:t> WWW WSGI dla </a:t>
            </a:r>
            <a:r>
              <a:rPr lang="pl-PL" dirty="0" err="1"/>
              <a:t>Pythona</a:t>
            </a:r>
            <a:r>
              <a:rPr lang="pl-PL" dirty="0"/>
              <a:t>. </a:t>
            </a:r>
          </a:p>
          <a:p>
            <a:r>
              <a:rPr lang="pl-PL" dirty="0"/>
              <a:t>Jest dystrybuowany jako pojedynczy moduł plików i nie ma żadnych zależności innych niż biblioteka standardowa języka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CC5E561-8466-47B4-B60C-CCFC0D3F540C}"/>
              </a:ext>
            </a:extLst>
          </p:cNvPr>
          <p:cNvSpPr txBox="1"/>
          <p:nvPr/>
        </p:nvSpPr>
        <p:spPr>
          <a:xfrm>
            <a:off x="668172" y="3651127"/>
            <a:ext cx="111351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 Cechy </a:t>
            </a:r>
            <a:r>
              <a:rPr lang="pl-PL" dirty="0" err="1"/>
              <a:t>framworka</a:t>
            </a:r>
            <a:endParaRPr lang="pl-PL" dirty="0"/>
          </a:p>
          <a:p>
            <a:endParaRPr lang="pl-PL" dirty="0"/>
          </a:p>
          <a:p>
            <a:r>
              <a:rPr lang="pl-PL" b="1" dirty="0"/>
              <a:t>Routing</a:t>
            </a:r>
            <a:r>
              <a:rPr lang="pl-PL" dirty="0"/>
              <a:t>: żądania mapowania </a:t>
            </a:r>
            <a:r>
              <a:rPr lang="pl-PL" dirty="0" err="1"/>
              <a:t>wywołań</a:t>
            </a:r>
            <a:r>
              <a:rPr lang="pl-PL" dirty="0"/>
              <a:t> funkcji z obsługą czystych i dynamicznych adresów URL.</a:t>
            </a:r>
          </a:p>
          <a:p>
            <a:r>
              <a:rPr lang="pl-PL" b="1" dirty="0"/>
              <a:t>Szablony</a:t>
            </a:r>
            <a:r>
              <a:rPr lang="pl-PL" dirty="0"/>
              <a:t>: Szybki i </a:t>
            </a:r>
            <a:r>
              <a:rPr lang="pl-PL" dirty="0" err="1"/>
              <a:t>pythonowy</a:t>
            </a:r>
            <a:r>
              <a:rPr lang="pl-PL" dirty="0"/>
              <a:t> wbudowany silnik szablonów oraz obsługa szablonów </a:t>
            </a:r>
            <a:r>
              <a:rPr lang="pl-PL" dirty="0" err="1"/>
              <a:t>mako</a:t>
            </a:r>
            <a:r>
              <a:rPr lang="pl-PL" dirty="0"/>
              <a:t>, jinja2 i </a:t>
            </a:r>
            <a:r>
              <a:rPr lang="pl-PL" dirty="0" err="1"/>
              <a:t>cheetah</a:t>
            </a:r>
            <a:r>
              <a:rPr lang="pl-PL" dirty="0"/>
              <a:t>.</a:t>
            </a:r>
          </a:p>
          <a:p>
            <a:r>
              <a:rPr lang="pl-PL" b="1" dirty="0"/>
              <a:t>Narzędzia</a:t>
            </a:r>
            <a:r>
              <a:rPr lang="pl-PL" dirty="0"/>
              <a:t>: wygodny dostęp do danych formularzy, przesyłanych plików, plików cookie, nagłówków i innych metadanych związanych z HTTP.</a:t>
            </a:r>
          </a:p>
          <a:p>
            <a:r>
              <a:rPr lang="pl-PL" b="1" dirty="0"/>
              <a:t>Serwer</a:t>
            </a:r>
            <a:r>
              <a:rPr lang="pl-PL" dirty="0"/>
              <a:t>: wbudowany serwer programistyczny HTTP i obsługa wklejania, </a:t>
            </a:r>
            <a:r>
              <a:rPr lang="pl-PL" dirty="0" err="1"/>
              <a:t>bjoern</a:t>
            </a:r>
            <a:r>
              <a:rPr lang="pl-PL" dirty="0"/>
              <a:t>, </a:t>
            </a:r>
            <a:r>
              <a:rPr lang="pl-PL" dirty="0" err="1"/>
              <a:t>gae</a:t>
            </a:r>
            <a:r>
              <a:rPr lang="pl-PL" dirty="0"/>
              <a:t>, </a:t>
            </a:r>
            <a:r>
              <a:rPr lang="pl-PL" dirty="0" err="1"/>
              <a:t>cherrypy</a:t>
            </a:r>
            <a:r>
              <a:rPr lang="pl-PL" dirty="0"/>
              <a:t> lub dowolnego innego serwera HTTP obsługującego WSGI. 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EB3CFD8-3EB0-4BB3-B377-8140E0AFC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78971" y="1455451"/>
            <a:ext cx="4924338" cy="1731213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1B21D96-653D-4542-B5B5-1D3B135571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58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8A4CC0-3637-4E3F-B522-7D8B685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Certyfikcja</a:t>
            </a:r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AE31761-A555-47B9-802C-2BF4457E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A70DB5-3B74-47E3-90B3-6FF4DAF5961C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A19827F-0800-4101-A6E1-12724637E5B1}"/>
              </a:ext>
            </a:extLst>
          </p:cNvPr>
          <p:cNvSpPr txBox="1"/>
          <p:nvPr/>
        </p:nvSpPr>
        <p:spPr>
          <a:xfrm>
            <a:off x="1419836" y="212230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https://pythoninstitute.org/certification/</a:t>
            </a:r>
          </a:p>
        </p:txBody>
      </p:sp>
      <p:pic>
        <p:nvPicPr>
          <p:cNvPr id="9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8FD48478-4B3A-4A41-BB3A-5EBBDC952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36278" y="1360828"/>
            <a:ext cx="5852172" cy="2261621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5B66FD6-8D3D-45EA-8974-C16969BFE8B5}"/>
              </a:ext>
            </a:extLst>
          </p:cNvPr>
          <p:cNvSpPr txBox="1"/>
          <p:nvPr/>
        </p:nvSpPr>
        <p:spPr>
          <a:xfrm>
            <a:off x="1419836" y="4043196"/>
            <a:ext cx="9334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https://docs.microsoft.com/en-us/learn/certifications/exams/98-381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04F5ECC8-4B6A-4D1C-BBE6-8C809E74CD73}"/>
              </a:ext>
            </a:extLst>
          </p:cNvPr>
          <p:cNvSpPr txBox="1"/>
          <p:nvPr/>
        </p:nvSpPr>
        <p:spPr>
          <a:xfrm>
            <a:off x="1419836" y="4850841"/>
            <a:ext cx="9133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https://digitaldefynd.com/best-python-tutorial-class-certification-course-training-online/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0A72CEB4-00C3-4F03-A88E-E4D84FAD1F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8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B6A0AE-39AF-4A7C-96F6-52CBFC76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262B1DE-B58F-4FC6-B1BF-DE06F788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A70DB5-3B74-47E3-90B3-6FF4DAF5961C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7C78E0A-11D1-4D57-82AE-791095591014}"/>
              </a:ext>
            </a:extLst>
          </p:cNvPr>
          <p:cNvSpPr txBox="1"/>
          <p:nvPr/>
        </p:nvSpPr>
        <p:spPr>
          <a:xfrm>
            <a:off x="2493628" y="1916052"/>
            <a:ext cx="68684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 err="1"/>
              <a:t>XGBoost</a:t>
            </a:r>
            <a:r>
              <a:rPr lang="pl-PL" dirty="0"/>
              <a:t>  - wzmocnienie gradientowe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Zastosowania języka </a:t>
            </a:r>
            <a:r>
              <a:rPr lang="pl-PL" dirty="0" err="1"/>
              <a:t>Python</a:t>
            </a:r>
            <a:r>
              <a:rPr lang="pl-PL" dirty="0"/>
              <a:t>  - tworzenie aplikacji Webowych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Wzorzec MVC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Platformy: </a:t>
            </a:r>
            <a:r>
              <a:rPr lang="pl-PL" dirty="0" err="1"/>
              <a:t>Django</a:t>
            </a:r>
            <a:r>
              <a:rPr lang="pl-PL" dirty="0"/>
              <a:t>, </a:t>
            </a:r>
            <a:r>
              <a:rPr lang="pl-PL" dirty="0" err="1"/>
              <a:t>Bottle</a:t>
            </a:r>
            <a:r>
              <a:rPr lang="pl-PL" dirty="0"/>
              <a:t>, </a:t>
            </a:r>
            <a:r>
              <a:rPr lang="pl-PL" dirty="0" err="1"/>
              <a:t>Flask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Technologie używane do tworzenia aplikacji www (</a:t>
            </a:r>
            <a:r>
              <a:rPr lang="pl-PL" dirty="0" err="1"/>
              <a:t>html</a:t>
            </a:r>
            <a:r>
              <a:rPr lang="pl-PL" dirty="0"/>
              <a:t>, </a:t>
            </a:r>
            <a:r>
              <a:rPr lang="pl-PL" dirty="0" err="1"/>
              <a:t>css</a:t>
            </a:r>
            <a:r>
              <a:rPr lang="pl-PL" dirty="0"/>
              <a:t>, </a:t>
            </a:r>
            <a:r>
              <a:rPr lang="pl-PL" dirty="0" err="1"/>
              <a:t>js</a:t>
            </a:r>
            <a:r>
              <a:rPr lang="pl-PL" dirty="0"/>
              <a:t>, </a:t>
            </a:r>
            <a:r>
              <a:rPr lang="pl-PL" dirty="0" err="1"/>
              <a:t>bootstrap</a:t>
            </a:r>
            <a:r>
              <a:rPr lang="pl-PL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Źródła 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Certyfikacja 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Co dalej?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ymbol zastępczy tekstu 4">
            <a:extLst>
              <a:ext uri="{FF2B5EF4-FFF2-40B4-BE49-F238E27FC236}">
                <a16:creationId xmlns:a16="http://schemas.microsoft.com/office/drawing/2014/main" id="{2CE0F821-BF1C-42EC-9CAF-ED89822AA7D1}"/>
              </a:ext>
            </a:extLst>
          </p:cNvPr>
          <p:cNvSpPr txBox="1">
            <a:spLocks/>
          </p:cNvSpPr>
          <p:nvPr/>
        </p:nvSpPr>
        <p:spPr>
          <a:xfrm>
            <a:off x="2898600" y="3917701"/>
            <a:ext cx="7105272" cy="27975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ymbol zastępczy tekstu 7">
            <a:extLst>
              <a:ext uri="{FF2B5EF4-FFF2-40B4-BE49-F238E27FC236}">
                <a16:creationId xmlns:a16="http://schemas.microsoft.com/office/drawing/2014/main" id="{51C0DE9C-3211-4B99-BE9D-80C1A9A5E0AC}"/>
              </a:ext>
            </a:extLst>
          </p:cNvPr>
          <p:cNvSpPr txBox="1">
            <a:spLocks/>
          </p:cNvSpPr>
          <p:nvPr/>
        </p:nvSpPr>
        <p:spPr>
          <a:xfrm>
            <a:off x="2898600" y="5030929"/>
            <a:ext cx="7105272" cy="27975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9C0B5E24-495F-D24C-9333-D9C7EDE2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9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591A30-05B4-4308-BC4D-EBB5D093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XGBoost</a:t>
            </a:r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2802AD7-AF0A-42AA-90E4-DB17DDDD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A70DB5-3B74-47E3-90B3-6FF4DAF5961C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3F11418-1412-4B77-BA4E-AE40CDADF7FB}"/>
              </a:ext>
            </a:extLst>
          </p:cNvPr>
          <p:cNvSpPr txBox="1"/>
          <p:nvPr/>
        </p:nvSpPr>
        <p:spPr>
          <a:xfrm>
            <a:off x="575894" y="2155700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XGBoost</a:t>
            </a:r>
            <a:r>
              <a:rPr lang="pl-PL" dirty="0"/>
              <a:t> jest zbiorowym, bazującym na drzewach, algorytmem uczenia maszynowego, wykorzystującym strukturę wzmacniającą gradient.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AAA964F-F504-460E-A294-9012DE118F60}"/>
              </a:ext>
            </a:extLst>
          </p:cNvPr>
          <p:cNvSpPr txBox="1"/>
          <p:nvPr/>
        </p:nvSpPr>
        <p:spPr>
          <a:xfrm>
            <a:off x="6263779" y="3854228"/>
            <a:ext cx="57219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Algorytm </a:t>
            </a:r>
            <a:r>
              <a:rPr lang="pl-PL" dirty="0" err="1"/>
              <a:t>XGBoost</a:t>
            </a:r>
            <a:r>
              <a:rPr lang="pl-PL" dirty="0"/>
              <a:t> był wynikiem projektu badawczego zorganizowanego na Uniwersytecie w Waszyngtonie. Carlos </a:t>
            </a:r>
            <a:r>
              <a:rPr lang="pl-PL" dirty="0" err="1"/>
              <a:t>Guestrin</a:t>
            </a:r>
            <a:r>
              <a:rPr lang="pl-PL" dirty="0"/>
              <a:t> i </a:t>
            </a:r>
            <a:r>
              <a:rPr lang="pl-PL" dirty="0" err="1"/>
              <a:t>Tianqi</a:t>
            </a:r>
            <a:r>
              <a:rPr lang="pl-PL" dirty="0"/>
              <a:t> Chen przedstawili swój referat na konferencji SIGKDD w latach 2016. Od tego czasu </a:t>
            </a:r>
            <a:r>
              <a:rPr lang="pl-PL" dirty="0" err="1"/>
              <a:t>XGBoost</a:t>
            </a:r>
            <a:r>
              <a:rPr lang="pl-PL" dirty="0"/>
              <a:t> stał się znanym algorytmem, który zrewolucjonizował środowisko nauki maszynowej.</a:t>
            </a:r>
          </a:p>
        </p:txBody>
      </p:sp>
      <p:pic>
        <p:nvPicPr>
          <p:cNvPr id="9" name="Obraz 8" descr="Obraz zawierający tekst, zastawa stołowa, naczynia, talerz&#10;&#10;Opis wygenerowany automatycznie">
            <a:extLst>
              <a:ext uri="{FF2B5EF4-FFF2-40B4-BE49-F238E27FC236}">
                <a16:creationId xmlns:a16="http://schemas.microsoft.com/office/drawing/2014/main" id="{87B09E3E-EFAF-4222-8522-8F016AE9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63779" y="1223824"/>
            <a:ext cx="5180952" cy="1993651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12BCE18-3B4A-4EB7-BFCF-62E8A4771F2C}"/>
              </a:ext>
            </a:extLst>
          </p:cNvPr>
          <p:cNvSpPr txBox="1"/>
          <p:nvPr/>
        </p:nvSpPr>
        <p:spPr>
          <a:xfrm>
            <a:off x="139667" y="4269726"/>
            <a:ext cx="595633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sz="2400" dirty="0">
                <a:solidFill>
                  <a:schemeClr val="accent3">
                    <a:lumMod val="50000"/>
                  </a:schemeClr>
                </a:solidFill>
              </a:rPr>
              <a:t>https://xgboost.readthedocs.io/en/latest/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2EFB93F-C2D1-4504-A1B5-3C84655DB9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0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ACC9FE-E445-409A-854D-1EADCFDB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 XGBOOST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7F357DE-8E33-4D5E-BBDE-DAB5A016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A70DB5-3B74-47E3-90B3-6FF4DAF5961C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1D5386F-69F1-4CF8-9398-871A70A3B588}"/>
              </a:ext>
            </a:extLst>
          </p:cNvPr>
          <p:cNvSpPr txBox="1"/>
          <p:nvPr/>
        </p:nvSpPr>
        <p:spPr>
          <a:xfrm>
            <a:off x="946954" y="2924872"/>
            <a:ext cx="94543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Szeroki zakres zastosowań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Łatwo przenośny  - wieloplatformowy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Integracja z chmurą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Bardzo wysoka wydajność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Wiele możliwości łączenia z innymi rozwiązaniami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D618938-B66F-40BF-9ADB-6746816F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5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115A8C-546D-45FE-A0E8-7F8F6365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Wydajność 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73F026D-23C0-451C-81CC-428A3E82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A70DB5-3B74-47E3-90B3-6FF4DAF5961C}" type="datetime1">
              <a:rPr lang="pl-PL" smtClean="0"/>
              <a:t>21.04.2021</a:t>
            </a:fld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F0E6E9D-7AD5-4945-9210-126D78611AA5}"/>
              </a:ext>
            </a:extLst>
          </p:cNvPr>
          <p:cNvSpPr txBox="1"/>
          <p:nvPr/>
        </p:nvSpPr>
        <p:spPr>
          <a:xfrm>
            <a:off x="505437" y="2050595"/>
            <a:ext cx="92761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Maszyny do zwiększania gradientu i </a:t>
            </a:r>
            <a:r>
              <a:rPr lang="pl-PL" dirty="0" err="1"/>
              <a:t>XGBoost</a:t>
            </a:r>
            <a:r>
              <a:rPr lang="pl-PL" dirty="0"/>
              <a:t> to metody drzewa zespołów. Wykorzystują one architekturę zstępowania gradientu w celu zastosowania zasady </a:t>
            </a:r>
            <a:r>
              <a:rPr lang="pl-PL" b="1" dirty="0" err="1"/>
              <a:t>boost</a:t>
            </a:r>
            <a:r>
              <a:rPr lang="pl-PL" b="1" dirty="0"/>
              <a:t> </a:t>
            </a:r>
            <a:r>
              <a:rPr lang="pl-PL" b="1" dirty="0" err="1"/>
              <a:t>poor</a:t>
            </a:r>
            <a:r>
              <a:rPr lang="pl-PL" b="1" dirty="0"/>
              <a:t> </a:t>
            </a:r>
            <a:r>
              <a:rPr lang="pl-PL" b="1" dirty="0" err="1"/>
              <a:t>learners</a:t>
            </a:r>
            <a:r>
              <a:rPr lang="pl-PL" dirty="0"/>
              <a:t>. </a:t>
            </a:r>
          </a:p>
          <a:p>
            <a:r>
              <a:rPr lang="pl-PL" b="1" dirty="0"/>
              <a:t>Extreme Gradient </a:t>
            </a:r>
            <a:r>
              <a:rPr lang="pl-PL" b="1" dirty="0" err="1"/>
              <a:t>Boost</a:t>
            </a:r>
            <a:r>
              <a:rPr lang="pl-PL" b="1" dirty="0"/>
              <a:t> </a:t>
            </a:r>
            <a:r>
              <a:rPr lang="pl-PL" dirty="0"/>
              <a:t>znacząco poprawia szkielet GBM poprzez wdrożenie ulepszeń algorytmicznych i optymalizację systemów.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8C6B302-A825-41F2-ACB5-AC138D5348A7}"/>
              </a:ext>
            </a:extLst>
          </p:cNvPr>
          <p:cNvSpPr txBox="1"/>
          <p:nvPr/>
        </p:nvSpPr>
        <p:spPr>
          <a:xfrm>
            <a:off x="4454554" y="5159121"/>
            <a:ext cx="76172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 err="1">
                <a:latin typeface="Artifakt Element Heavy" panose="020B0B03050000020004" pitchFamily="34" charset="-18"/>
                <a:ea typeface="Artifakt Element Heavy" panose="020B0B03050000020004" pitchFamily="34" charset="-18"/>
                <a:cs typeface="Aharoni" panose="020B0604020202020204" pitchFamily="2" charset="-79"/>
              </a:rPr>
              <a:t>XGBoost</a:t>
            </a:r>
            <a:r>
              <a:rPr lang="pl-PL" sz="2000" dirty="0">
                <a:latin typeface="Artifakt Element Heavy" panose="020B0B03050000020004" pitchFamily="34" charset="-18"/>
                <a:ea typeface="Artifakt Element Heavy" panose="020B0B03050000020004" pitchFamily="34" charset="-18"/>
                <a:cs typeface="Aharoni" panose="020B0604020202020204" pitchFamily="2" charset="-79"/>
              </a:rPr>
              <a:t> może być przyszłością </a:t>
            </a:r>
            <a:r>
              <a:rPr lang="pl-PL" sz="2800" b="1" dirty="0" err="1">
                <a:latin typeface="Artifakt Element Heavy" panose="020B0B03050000020004" pitchFamily="34" charset="-18"/>
                <a:ea typeface="Artifakt Element Heavy" panose="020B0B03050000020004" pitchFamily="34" charset="-18"/>
                <a:cs typeface="Aharoni" panose="020B0604020202020204" pitchFamily="2" charset="-79"/>
              </a:rPr>
              <a:t>machine</a:t>
            </a:r>
            <a:r>
              <a:rPr lang="pl-PL" sz="2800" b="1" dirty="0">
                <a:latin typeface="Artifakt Element Heavy" panose="020B0B03050000020004" pitchFamily="34" charset="-18"/>
                <a:ea typeface="Artifakt Element Heavy" panose="020B0B03050000020004" pitchFamily="34" charset="-18"/>
                <a:cs typeface="Aharoni" panose="020B0604020202020204" pitchFamily="2" charset="-79"/>
              </a:rPr>
              <a:t> learning</a:t>
            </a:r>
            <a:r>
              <a:rPr lang="pl-PL" sz="2000" b="1" dirty="0">
                <a:latin typeface="Artifakt Element Heavy" panose="020B0B03050000020004" pitchFamily="34" charset="-18"/>
                <a:ea typeface="Artifakt Element Heavy" panose="020B0B03050000020004" pitchFamily="34" charset="-18"/>
                <a:cs typeface="Aharoni" panose="020B0604020202020204" pitchFamily="2" charset="-79"/>
              </a:rPr>
              <a:t>…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FD0AAF9-DE8E-42CB-BE3B-D1FFC06264C8}"/>
              </a:ext>
            </a:extLst>
          </p:cNvPr>
          <p:cNvSpPr txBox="1"/>
          <p:nvPr/>
        </p:nvSpPr>
        <p:spPr>
          <a:xfrm>
            <a:off x="645952" y="3758268"/>
            <a:ext cx="10737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 wydajność </a:t>
            </a:r>
            <a:r>
              <a:rPr lang="pl-PL" dirty="0" err="1"/>
              <a:t>XGBoost</a:t>
            </a:r>
            <a:r>
              <a:rPr lang="pl-PL" dirty="0"/>
              <a:t> odpowiada optymalizacja systemowa taka jak: </a:t>
            </a:r>
            <a:r>
              <a:rPr lang="pl-PL" dirty="0" err="1"/>
              <a:t>paralelizacja</a:t>
            </a:r>
            <a:r>
              <a:rPr lang="pl-PL" dirty="0"/>
              <a:t>, przycinanie drzew, </a:t>
            </a:r>
          </a:p>
          <a:p>
            <a:r>
              <a:rPr lang="pl-PL" dirty="0"/>
              <a:t>optymalizacja sprzętowa.</a:t>
            </a:r>
          </a:p>
          <a:p>
            <a:r>
              <a:rPr lang="pl-PL" dirty="0"/>
              <a:t>Dodatkowo dochodzi optymalizacja algorytmiczna: </a:t>
            </a:r>
            <a:r>
              <a:rPr lang="pl-PL" dirty="0" err="1"/>
              <a:t>regularyzacja</a:t>
            </a:r>
            <a:r>
              <a:rPr lang="pl-PL" dirty="0"/>
              <a:t> (upraszczanie modeli), walidacja krzyżowa</a:t>
            </a:r>
          </a:p>
          <a:p>
            <a:r>
              <a:rPr lang="pl-PL" dirty="0"/>
              <a:t>(pozwala ograniczyć liczbę iteracji), </a:t>
            </a:r>
            <a:r>
              <a:rPr lang="pl-PL" dirty="0" err="1"/>
              <a:t>Sparsity</a:t>
            </a:r>
            <a:r>
              <a:rPr lang="pl-PL" dirty="0"/>
              <a:t> </a:t>
            </a:r>
            <a:r>
              <a:rPr lang="pl-PL" dirty="0" err="1"/>
              <a:t>Awerness</a:t>
            </a:r>
            <a:r>
              <a:rPr lang="pl-PL" dirty="0"/>
              <a:t>(użycie uproszczonych funkcji i wzorów), elementy analizy statystycznej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A9AB952-8E8A-4520-ADE3-72ADED7B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pl-PL" dirty="0"/>
              <a:t>HTML5 jako połączenie wielu standardów: HTML, CSS, JS, XML itd.</a:t>
            </a:r>
          </a:p>
          <a:p>
            <a:r>
              <a:rPr lang="pl-PL" dirty="0"/>
              <a:t>Nowe ulepszone funkcje HTML5:</a:t>
            </a:r>
          </a:p>
          <a:p>
            <a:pPr lvl="1"/>
            <a:r>
              <a:rPr lang="pl-PL" dirty="0"/>
              <a:t>Ulepszona semantyka</a:t>
            </a:r>
          </a:p>
          <a:p>
            <a:pPr lvl="1"/>
            <a:r>
              <a:rPr lang="pl-PL" dirty="0"/>
              <a:t>Formularze</a:t>
            </a:r>
          </a:p>
          <a:p>
            <a:pPr lvl="1"/>
            <a:r>
              <a:rPr lang="pl-PL" dirty="0" err="1"/>
              <a:t>Canvas</a:t>
            </a:r>
            <a:r>
              <a:rPr lang="pl-PL" dirty="0"/>
              <a:t> – rysowanie na płótnie</a:t>
            </a:r>
          </a:p>
          <a:p>
            <a:pPr lvl="1"/>
            <a:r>
              <a:rPr lang="pl-PL" dirty="0"/>
              <a:t>Funkcje Drag and Drop</a:t>
            </a:r>
          </a:p>
          <a:p>
            <a:pPr lvl="1"/>
            <a:r>
              <a:rPr lang="pl-PL" dirty="0"/>
              <a:t>Lokalne przechowywanie danych</a:t>
            </a:r>
          </a:p>
          <a:p>
            <a:pPr lvl="1"/>
            <a:r>
              <a:rPr lang="pl-PL" dirty="0"/>
              <a:t>Przesyłanie wiadomości między stronami</a:t>
            </a:r>
          </a:p>
          <a:p>
            <a:pPr lvl="1"/>
            <a:r>
              <a:rPr lang="pl-PL" dirty="0"/>
              <a:t>Powiadomienia na pulpicie</a:t>
            </a:r>
          </a:p>
          <a:p>
            <a:pPr lvl="1"/>
            <a:r>
              <a:rPr lang="pl-PL" dirty="0"/>
              <a:t>Audio i Video</a:t>
            </a:r>
          </a:p>
          <a:p>
            <a:pPr lvl="1"/>
            <a:r>
              <a:rPr lang="pl-PL" dirty="0"/>
              <a:t>Gniazda sieciowe</a:t>
            </a:r>
          </a:p>
          <a:p>
            <a:pPr lvl="1"/>
            <a:r>
              <a:rPr lang="pl-PL" dirty="0" err="1"/>
              <a:t>Geolokalizacja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Historia</a:t>
            </a:r>
          </a:p>
          <a:p>
            <a:pPr lvl="1"/>
            <a:r>
              <a:rPr lang="pl-PL" dirty="0" err="1"/>
              <a:t>Mikrodane</a:t>
            </a:r>
            <a:endParaRPr lang="pl-PL" dirty="0"/>
          </a:p>
          <a:p>
            <a:pPr lvl="1"/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HTML5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57" y="2589695"/>
            <a:ext cx="2790687" cy="279068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CEE556A-909A-49EC-B72E-BE34BC3C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4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pl-PL" dirty="0"/>
              <a:t>Standard prezentacji wizualnej stron www – CSS – </a:t>
            </a:r>
            <a:r>
              <a:rPr lang="pl-PL" dirty="0" err="1"/>
              <a:t>Cascading</a:t>
            </a:r>
            <a:r>
              <a:rPr lang="pl-PL" dirty="0"/>
              <a:t> Style </a:t>
            </a:r>
            <a:r>
              <a:rPr lang="pl-PL" dirty="0" err="1"/>
              <a:t>Sheets</a:t>
            </a:r>
            <a:endParaRPr lang="pl-PL" dirty="0"/>
          </a:p>
          <a:p>
            <a:r>
              <a:rPr lang="pl-PL" dirty="0"/>
              <a:t>Nowy standard wizualizacji stron HTML5 – CSS3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CSS 3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946" y="1438152"/>
            <a:ext cx="2095500" cy="29845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B8460C1-59F5-4E7F-9492-B79FC75A78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5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>
          <a:xfrm>
            <a:off x="609600" y="1138188"/>
            <a:ext cx="10981267" cy="3400328"/>
          </a:xfrm>
        </p:spPr>
        <p:txBody>
          <a:bodyPr/>
          <a:lstStyle/>
          <a:p>
            <a:r>
              <a:rPr lang="pl-PL" dirty="0"/>
              <a:t>Użycie JavaScript</a:t>
            </a:r>
          </a:p>
          <a:p>
            <a:r>
              <a:rPr lang="pl-PL" dirty="0"/>
              <a:t>JavaScript jako łącznik wielu technologii</a:t>
            </a:r>
          </a:p>
          <a:p>
            <a:r>
              <a:rPr lang="pl-PL" dirty="0"/>
              <a:t>Krok dalej – AJAX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JavaScript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837" y="1768890"/>
            <a:ext cx="5273432" cy="2964621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2096655" y="3251201"/>
            <a:ext cx="3930072" cy="618836"/>
          </a:xfrm>
          <a:prstGeom prst="rect">
            <a:avLst/>
          </a:prstGeom>
        </p:spPr>
        <p:txBody>
          <a:bodyPr vert="horz" wrap="square" lIns="121920" tIns="60960" rIns="121920" bIns="60960" rtlCol="0">
            <a:normAutofit/>
          </a:bodyPr>
          <a:lstStyle/>
          <a:p>
            <a:r>
              <a:rPr lang="pl-PL" sz="2400" dirty="0"/>
              <a:t>ECMA - </a:t>
            </a:r>
            <a:r>
              <a:rPr lang="pl-PL" sz="2400" dirty="0" err="1"/>
              <a:t>ECMAScript</a:t>
            </a:r>
            <a:endParaRPr lang="pl-PL" sz="24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403928" y="4538515"/>
            <a:ext cx="2304473" cy="618836"/>
          </a:xfrm>
          <a:prstGeom prst="rect">
            <a:avLst/>
          </a:prstGeom>
        </p:spPr>
        <p:txBody>
          <a:bodyPr vert="horz" wrap="square" lIns="121920" tIns="60960" rIns="121920" bIns="60960" rtlCol="0">
            <a:normAutofit/>
          </a:bodyPr>
          <a:lstStyle/>
          <a:p>
            <a:r>
              <a:rPr lang="pl-PL" sz="2400" dirty="0"/>
              <a:t>JavaScript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863109" y="4538517"/>
            <a:ext cx="2304473" cy="618836"/>
          </a:xfrm>
          <a:prstGeom prst="rect">
            <a:avLst/>
          </a:prstGeom>
        </p:spPr>
        <p:txBody>
          <a:bodyPr vert="horz" wrap="square" lIns="121920" tIns="60960" rIns="121920" bIns="60960" rtlCol="0">
            <a:normAutofit/>
          </a:bodyPr>
          <a:lstStyle/>
          <a:p>
            <a:r>
              <a:rPr lang="pl-PL" sz="2400" dirty="0" err="1"/>
              <a:t>ActionScript</a:t>
            </a:r>
            <a:endParaRPr lang="pl-PL" sz="2400" dirty="0"/>
          </a:p>
        </p:txBody>
      </p:sp>
      <p:sp>
        <p:nvSpPr>
          <p:cNvPr id="8" name="Strzałka w dół 7"/>
          <p:cNvSpPr/>
          <p:nvPr/>
        </p:nvSpPr>
        <p:spPr>
          <a:xfrm>
            <a:off x="2161309" y="3870037"/>
            <a:ext cx="323272" cy="56053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pl-PL" sz="2400"/>
          </a:p>
        </p:txBody>
      </p:sp>
      <p:sp>
        <p:nvSpPr>
          <p:cNvPr id="9" name="Strzałka w dół 8"/>
          <p:cNvSpPr/>
          <p:nvPr/>
        </p:nvSpPr>
        <p:spPr>
          <a:xfrm>
            <a:off x="4692073" y="3870035"/>
            <a:ext cx="323272" cy="56053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pl-PL" sz="240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FFEEC0CB-0E37-4A59-93C0-996D190E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pliku HTML5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34" y="1228036"/>
            <a:ext cx="4550593" cy="4731986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F2BB8468-2485-405B-9553-971BC1BC1D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6770" y="6423914"/>
            <a:ext cx="1090341" cy="2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376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3_TF33552983" id="{E9BF0B52-2F89-4E1E-B7CE-BCE7A121B426}" vid="{5B52913E-0AFA-412C-891F-3779D08C8844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{9036FDFA-BC46-40A9-82B4-CC38FCA44762}tf33552983_win32</Template>
  <TotalTime>1846</TotalTime>
  <Words>794</Words>
  <Application>Microsoft Office PowerPoint</Application>
  <PresentationFormat>Panoramiczny</PresentationFormat>
  <Paragraphs>113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6" baseType="lpstr">
      <vt:lpstr>Arial</vt:lpstr>
      <vt:lpstr>Artifakt Element Heavy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Programowanie w języku Python  - wykład 5</vt:lpstr>
      <vt:lpstr>Agenda</vt:lpstr>
      <vt:lpstr>XGBoost</vt:lpstr>
      <vt:lpstr>Zalety XGBOOST</vt:lpstr>
      <vt:lpstr>Wydajność </vt:lpstr>
      <vt:lpstr>HTML5</vt:lpstr>
      <vt:lpstr>CSS 3</vt:lpstr>
      <vt:lpstr>JavaScript</vt:lpstr>
      <vt:lpstr>Architektura pliku HTML5</vt:lpstr>
      <vt:lpstr>MODEL DOM</vt:lpstr>
      <vt:lpstr>MVC</vt:lpstr>
      <vt:lpstr>BOOTSTRAP</vt:lpstr>
      <vt:lpstr>Tworzenie aplikacji www z użyciem Pythona</vt:lpstr>
      <vt:lpstr>DJANGO</vt:lpstr>
      <vt:lpstr>FLASK</vt:lpstr>
      <vt:lpstr>Pyramid</vt:lpstr>
      <vt:lpstr>BOTTLE</vt:lpstr>
      <vt:lpstr>Certyfikcja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języku Python</dc:title>
  <dc:creator>Marcin Albiniak</dc:creator>
  <cp:lastModifiedBy>Marcin Albiniak</cp:lastModifiedBy>
  <cp:revision>123</cp:revision>
  <dcterms:created xsi:type="dcterms:W3CDTF">2021-04-07T18:19:17Z</dcterms:created>
  <dcterms:modified xsi:type="dcterms:W3CDTF">2021-04-21T16:10:24Z</dcterms:modified>
</cp:coreProperties>
</file>