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6"/>
  </p:notesMasterIdLst>
  <p:handoutMasterIdLst>
    <p:handoutMasterId r:id="rId27"/>
  </p:handoutMasterIdLst>
  <p:sldIdLst>
    <p:sldId id="257" r:id="rId2"/>
    <p:sldId id="259" r:id="rId3"/>
    <p:sldId id="403" r:id="rId4"/>
    <p:sldId id="408" r:id="rId5"/>
    <p:sldId id="409" r:id="rId6"/>
    <p:sldId id="404" r:id="rId7"/>
    <p:sldId id="405" r:id="rId8"/>
    <p:sldId id="406" r:id="rId9"/>
    <p:sldId id="398" r:id="rId10"/>
    <p:sldId id="348" r:id="rId11"/>
    <p:sldId id="349" r:id="rId12"/>
    <p:sldId id="350" r:id="rId13"/>
    <p:sldId id="399" r:id="rId14"/>
    <p:sldId id="412" r:id="rId15"/>
    <p:sldId id="407" r:id="rId16"/>
    <p:sldId id="411" r:id="rId17"/>
    <p:sldId id="410" r:id="rId18"/>
    <p:sldId id="345" r:id="rId19"/>
    <p:sldId id="346" r:id="rId20"/>
    <p:sldId id="355" r:id="rId21"/>
    <p:sldId id="356" r:id="rId22"/>
    <p:sldId id="357" r:id="rId23"/>
    <p:sldId id="359" r:id="rId24"/>
    <p:sldId id="360" r:id="rId25"/>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BC4295-4F06-4380-8715-FFBD17BD2CB5}"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B469697B-3305-4E85-86A4-EFB9C2493AA5}">
      <dgm:prSet/>
      <dgm:spPr/>
      <dgm:t>
        <a:bodyPr/>
        <a:lstStyle/>
        <a:p>
          <a:r>
            <a:rPr lang="pl-PL" b="0" dirty="0" err="1"/>
            <a:t>Python</a:t>
          </a:r>
          <a:r>
            <a:rPr lang="pl-PL" b="0" dirty="0"/>
            <a:t> – </a:t>
          </a:r>
          <a:r>
            <a:rPr lang="pl-PL" b="0" dirty="0" err="1"/>
            <a:t>TensorFlow</a:t>
          </a:r>
          <a:r>
            <a:rPr lang="pl-PL" b="0" dirty="0"/>
            <a:t>, KERAS, </a:t>
          </a:r>
          <a:r>
            <a:rPr lang="pl-PL" b="0" dirty="0" err="1"/>
            <a:t>NumPy</a:t>
          </a:r>
          <a:r>
            <a:rPr lang="pl-PL" b="0" dirty="0"/>
            <a:t>, </a:t>
          </a:r>
          <a:r>
            <a:rPr lang="pl-PL" b="0" dirty="0" err="1"/>
            <a:t>Pandas</a:t>
          </a:r>
          <a:r>
            <a:rPr lang="pl-PL" b="0" dirty="0"/>
            <a:t>, </a:t>
          </a:r>
          <a:r>
            <a:rPr lang="pl-PL" b="0" dirty="0" err="1"/>
            <a:t>scikit-learn</a:t>
          </a:r>
          <a:r>
            <a:rPr lang="pl-PL" b="0" dirty="0"/>
            <a:t>, </a:t>
          </a:r>
          <a:r>
            <a:rPr lang="pl-PL" b="0" dirty="0" err="1"/>
            <a:t>SciPy</a:t>
          </a:r>
          <a:endParaRPr lang="en-US" dirty="0"/>
        </a:p>
      </dgm:t>
    </dgm:pt>
    <dgm:pt modelId="{1726C2F7-ABE6-4D92-90A4-B050723D582E}" type="parTrans" cxnId="{7C1B600A-73B8-4C9B-ADCD-7AD900AB247E}">
      <dgm:prSet/>
      <dgm:spPr/>
      <dgm:t>
        <a:bodyPr/>
        <a:lstStyle/>
        <a:p>
          <a:endParaRPr lang="en-US"/>
        </a:p>
      </dgm:t>
    </dgm:pt>
    <dgm:pt modelId="{4A85C18F-D6AD-4C0A-BB64-3FB35B5E9E1F}" type="sibTrans" cxnId="{7C1B600A-73B8-4C9B-ADCD-7AD900AB247E}">
      <dgm:prSet/>
      <dgm:spPr/>
      <dgm:t>
        <a:bodyPr/>
        <a:lstStyle/>
        <a:p>
          <a:endParaRPr lang="en-US"/>
        </a:p>
      </dgm:t>
    </dgm:pt>
    <dgm:pt modelId="{CAF7D2C9-46F7-4C44-869B-9C1C77193B38}">
      <dgm:prSet/>
      <dgm:spPr/>
      <dgm:t>
        <a:bodyPr/>
        <a:lstStyle/>
        <a:p>
          <a:r>
            <a:rPr lang="pl-PL" b="0" dirty="0"/>
            <a:t>Java – </a:t>
          </a:r>
          <a:r>
            <a:rPr lang="pl-PL" b="0" dirty="0" err="1"/>
            <a:t>TensorFlow</a:t>
          </a:r>
          <a:r>
            <a:rPr lang="pl-PL" b="0" dirty="0"/>
            <a:t>, Apache </a:t>
          </a:r>
          <a:r>
            <a:rPr lang="pl-PL" b="0" dirty="0" err="1"/>
            <a:t>Spark’s</a:t>
          </a:r>
          <a:r>
            <a:rPr lang="pl-PL" b="0" dirty="0"/>
            <a:t> </a:t>
          </a:r>
          <a:r>
            <a:rPr lang="pl-PL" b="0" dirty="0" err="1"/>
            <a:t>Mlib</a:t>
          </a:r>
          <a:r>
            <a:rPr lang="pl-PL" b="0" dirty="0"/>
            <a:t>, </a:t>
          </a:r>
          <a:r>
            <a:rPr lang="pl-PL" b="0" dirty="0" err="1"/>
            <a:t>Deep</a:t>
          </a:r>
          <a:r>
            <a:rPr lang="pl-PL" b="0" dirty="0"/>
            <a:t> Learning for Java, ELKI, Java-ML, JSAT, </a:t>
          </a:r>
          <a:r>
            <a:rPr lang="pl-PL" b="0" dirty="0" err="1"/>
            <a:t>Mahout</a:t>
          </a:r>
          <a:r>
            <a:rPr lang="pl-PL" b="0" dirty="0"/>
            <a:t>, MALLET</a:t>
          </a:r>
          <a:endParaRPr lang="en-US" dirty="0"/>
        </a:p>
      </dgm:t>
    </dgm:pt>
    <dgm:pt modelId="{EFF3DFBD-8D30-4637-BD00-5D3EDA32B32A}" type="parTrans" cxnId="{6A1DEF52-8BF6-47DC-8DA3-35C150AE0BB3}">
      <dgm:prSet/>
      <dgm:spPr/>
      <dgm:t>
        <a:bodyPr/>
        <a:lstStyle/>
        <a:p>
          <a:endParaRPr lang="en-US"/>
        </a:p>
      </dgm:t>
    </dgm:pt>
    <dgm:pt modelId="{2EB1636E-624C-4F14-A8DC-802EE5B9A74E}" type="sibTrans" cxnId="{6A1DEF52-8BF6-47DC-8DA3-35C150AE0BB3}">
      <dgm:prSet/>
      <dgm:spPr/>
      <dgm:t>
        <a:bodyPr/>
        <a:lstStyle/>
        <a:p>
          <a:endParaRPr lang="en-US"/>
        </a:p>
      </dgm:t>
    </dgm:pt>
    <dgm:pt modelId="{EC35633E-009D-48B1-857C-8DF92619DF24}">
      <dgm:prSet/>
      <dgm:spPr/>
      <dgm:t>
        <a:bodyPr/>
        <a:lstStyle/>
        <a:p>
          <a:r>
            <a:rPr lang="pl-PL" b="0" dirty="0"/>
            <a:t>JavaScript – </a:t>
          </a:r>
          <a:r>
            <a:rPr lang="pl-PL" b="0" dirty="0" err="1"/>
            <a:t>TensorFlow</a:t>
          </a:r>
          <a:r>
            <a:rPr lang="pl-PL" b="0" dirty="0"/>
            <a:t>, ml5js, brain.js (</a:t>
          </a:r>
          <a:r>
            <a:rPr lang="pl-PL" b="0" dirty="0" err="1"/>
            <a:t>Neural</a:t>
          </a:r>
          <a:r>
            <a:rPr lang="pl-PL" b="0" dirty="0"/>
            <a:t> Networks), </a:t>
          </a:r>
          <a:r>
            <a:rPr lang="pl-PL" b="0" dirty="0" err="1"/>
            <a:t>Synaptic</a:t>
          </a:r>
          <a:r>
            <a:rPr lang="pl-PL" b="0" dirty="0"/>
            <a:t> (</a:t>
          </a:r>
          <a:r>
            <a:rPr lang="pl-PL" b="0" dirty="0" err="1"/>
            <a:t>Neural</a:t>
          </a:r>
          <a:r>
            <a:rPr lang="pl-PL" b="0" dirty="0"/>
            <a:t> Networks), Natural (Natural Language Processing), </a:t>
          </a:r>
          <a:r>
            <a:rPr lang="pl-PL" b="0" dirty="0" err="1"/>
            <a:t>ConvNetJS</a:t>
          </a:r>
          <a:r>
            <a:rPr lang="pl-PL" b="0" dirty="0"/>
            <a:t> (</a:t>
          </a:r>
          <a:r>
            <a:rPr lang="pl-PL" b="0" dirty="0" err="1"/>
            <a:t>Convolutional</a:t>
          </a:r>
          <a:r>
            <a:rPr lang="pl-PL" b="0" dirty="0"/>
            <a:t> </a:t>
          </a:r>
          <a:r>
            <a:rPr lang="pl-PL" b="0" dirty="0" err="1"/>
            <a:t>Neural</a:t>
          </a:r>
          <a:r>
            <a:rPr lang="pl-PL" b="0" dirty="0"/>
            <a:t> Networks), </a:t>
          </a:r>
          <a:r>
            <a:rPr lang="en-US" b="0" dirty="0" err="1"/>
            <a:t>mljs</a:t>
          </a:r>
          <a:r>
            <a:rPr lang="en-US" b="0" dirty="0"/>
            <a:t> (A set of sub-libraries with a variety of functions)</a:t>
          </a:r>
          <a:r>
            <a:rPr lang="pl-PL" b="0" dirty="0"/>
            <a:t>, </a:t>
          </a:r>
          <a:r>
            <a:rPr lang="pl-PL" b="0" dirty="0" err="1"/>
            <a:t>Neataptic</a:t>
          </a:r>
          <a:r>
            <a:rPr lang="pl-PL" b="0" dirty="0"/>
            <a:t> (</a:t>
          </a:r>
          <a:r>
            <a:rPr lang="pl-PL" b="0" dirty="0" err="1"/>
            <a:t>Neural</a:t>
          </a:r>
          <a:r>
            <a:rPr lang="pl-PL" b="0" dirty="0"/>
            <a:t> Networks), </a:t>
          </a:r>
          <a:r>
            <a:rPr lang="pl-PL" b="0" dirty="0" err="1"/>
            <a:t>Webdnn</a:t>
          </a:r>
          <a:r>
            <a:rPr lang="pl-PL" b="0" dirty="0"/>
            <a:t> (</a:t>
          </a:r>
          <a:r>
            <a:rPr lang="pl-PL" b="0" dirty="0" err="1"/>
            <a:t>Deep</a:t>
          </a:r>
          <a:r>
            <a:rPr lang="pl-PL" b="0" dirty="0"/>
            <a:t> Learning)</a:t>
          </a:r>
          <a:endParaRPr lang="en-US" dirty="0"/>
        </a:p>
      </dgm:t>
    </dgm:pt>
    <dgm:pt modelId="{5BF2CA60-90C0-4F99-BA08-5923E9AE4A56}" type="parTrans" cxnId="{4D1962F1-DDAC-450E-A287-2B53CF2DF440}">
      <dgm:prSet/>
      <dgm:spPr/>
      <dgm:t>
        <a:bodyPr/>
        <a:lstStyle/>
        <a:p>
          <a:endParaRPr lang="en-US"/>
        </a:p>
      </dgm:t>
    </dgm:pt>
    <dgm:pt modelId="{FC735F1E-97F6-41F8-B672-4AC05974F10C}" type="sibTrans" cxnId="{4D1962F1-DDAC-450E-A287-2B53CF2DF440}">
      <dgm:prSet/>
      <dgm:spPr/>
      <dgm:t>
        <a:bodyPr/>
        <a:lstStyle/>
        <a:p>
          <a:endParaRPr lang="en-US"/>
        </a:p>
      </dgm:t>
    </dgm:pt>
    <dgm:pt modelId="{BF43220B-2BEF-4CEC-B468-B924424CAC9E}">
      <dgm:prSet/>
      <dgm:spPr/>
      <dgm:t>
        <a:bodyPr/>
        <a:lstStyle/>
        <a:p>
          <a:r>
            <a:rPr lang="pl-PL" b="0" dirty="0"/>
            <a:t>.NET</a:t>
          </a:r>
        </a:p>
        <a:p>
          <a:r>
            <a:rPr lang="pl-PL" b="0" dirty="0"/>
            <a:t>ML.NET</a:t>
          </a:r>
          <a:endParaRPr lang="en-US" dirty="0"/>
        </a:p>
      </dgm:t>
    </dgm:pt>
    <dgm:pt modelId="{3916C916-12C5-4753-9AC0-3FF342B9ADD9}" type="parTrans" cxnId="{F3BCDB89-83EF-4A3A-933D-FD07F4DC8263}">
      <dgm:prSet/>
      <dgm:spPr/>
      <dgm:t>
        <a:bodyPr/>
        <a:lstStyle/>
        <a:p>
          <a:endParaRPr lang="en-US"/>
        </a:p>
      </dgm:t>
    </dgm:pt>
    <dgm:pt modelId="{C58C053F-8AFF-4CC0-AD8B-45F9706AA188}" type="sibTrans" cxnId="{F3BCDB89-83EF-4A3A-933D-FD07F4DC8263}">
      <dgm:prSet/>
      <dgm:spPr/>
      <dgm:t>
        <a:bodyPr/>
        <a:lstStyle/>
        <a:p>
          <a:endParaRPr lang="en-US"/>
        </a:p>
      </dgm:t>
    </dgm:pt>
    <dgm:pt modelId="{21033CD9-7B92-4B9D-B83F-97D4B3F20718}" type="pres">
      <dgm:prSet presAssocID="{87BC4295-4F06-4380-8715-FFBD17BD2CB5}" presName="root" presStyleCnt="0">
        <dgm:presLayoutVars>
          <dgm:dir/>
          <dgm:resizeHandles val="exact"/>
        </dgm:presLayoutVars>
      </dgm:prSet>
      <dgm:spPr/>
    </dgm:pt>
    <dgm:pt modelId="{4B77B533-EDC3-41F2-B17F-191E33869039}" type="pres">
      <dgm:prSet presAssocID="{B469697B-3305-4E85-86A4-EFB9C2493AA5}" presName="compNode" presStyleCnt="0"/>
      <dgm:spPr/>
    </dgm:pt>
    <dgm:pt modelId="{A118346C-C66C-4122-96E6-62F66C662EFA}" type="pres">
      <dgm:prSet presAssocID="{B469697B-3305-4E85-86A4-EFB9C2493A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ake"/>
        </a:ext>
      </dgm:extLst>
    </dgm:pt>
    <dgm:pt modelId="{94EB56AF-1848-4CBC-AAB0-A828BF451B19}" type="pres">
      <dgm:prSet presAssocID="{B469697B-3305-4E85-86A4-EFB9C2493AA5}" presName="spaceRect" presStyleCnt="0"/>
      <dgm:spPr/>
    </dgm:pt>
    <dgm:pt modelId="{B1A7B36F-F37F-410C-96B4-6CFE770709FD}" type="pres">
      <dgm:prSet presAssocID="{B469697B-3305-4E85-86A4-EFB9C2493AA5}" presName="textRect" presStyleLbl="revTx" presStyleIdx="0" presStyleCnt="4">
        <dgm:presLayoutVars>
          <dgm:chMax val="1"/>
          <dgm:chPref val="1"/>
        </dgm:presLayoutVars>
      </dgm:prSet>
      <dgm:spPr/>
    </dgm:pt>
    <dgm:pt modelId="{BD5D2D00-BCB4-4760-8168-1DB3BE8A7669}" type="pres">
      <dgm:prSet presAssocID="{4A85C18F-D6AD-4C0A-BB64-3FB35B5E9E1F}" presName="sibTrans" presStyleCnt="0"/>
      <dgm:spPr/>
    </dgm:pt>
    <dgm:pt modelId="{656FBC55-26EB-4DFF-A332-B7025BE261A5}" type="pres">
      <dgm:prSet presAssocID="{CAF7D2C9-46F7-4C44-869B-9C1C77193B38}" presName="compNode" presStyleCnt="0"/>
      <dgm:spPr/>
    </dgm:pt>
    <dgm:pt modelId="{EA8835C9-C377-4D6A-B9BC-CC41C5889362}" type="pres">
      <dgm:prSet presAssocID="{CAF7D2C9-46F7-4C44-869B-9C1C77193B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lue"/>
        </a:ext>
      </dgm:extLst>
    </dgm:pt>
    <dgm:pt modelId="{DBF6B499-43E5-4373-8D55-B847A7DFA606}" type="pres">
      <dgm:prSet presAssocID="{CAF7D2C9-46F7-4C44-869B-9C1C77193B38}" presName="spaceRect" presStyleCnt="0"/>
      <dgm:spPr/>
    </dgm:pt>
    <dgm:pt modelId="{7A5C30F1-DC4F-4420-A269-982AD3F54A74}" type="pres">
      <dgm:prSet presAssocID="{CAF7D2C9-46F7-4C44-869B-9C1C77193B38}" presName="textRect" presStyleLbl="revTx" presStyleIdx="1" presStyleCnt="4">
        <dgm:presLayoutVars>
          <dgm:chMax val="1"/>
          <dgm:chPref val="1"/>
        </dgm:presLayoutVars>
      </dgm:prSet>
      <dgm:spPr/>
    </dgm:pt>
    <dgm:pt modelId="{BB17D61E-6A63-4E19-A013-DBD63E1430A1}" type="pres">
      <dgm:prSet presAssocID="{2EB1636E-624C-4F14-A8DC-802EE5B9A74E}" presName="sibTrans" presStyleCnt="0"/>
      <dgm:spPr/>
    </dgm:pt>
    <dgm:pt modelId="{A93A53B8-572D-4DB8-A437-16F17491E23B}" type="pres">
      <dgm:prSet presAssocID="{EC35633E-009D-48B1-857C-8DF92619DF24}" presName="compNode" presStyleCnt="0"/>
      <dgm:spPr/>
    </dgm:pt>
    <dgm:pt modelId="{32F5B5DA-990C-4EF0-8A31-C47E045B74E8}" type="pres">
      <dgm:prSet presAssocID="{EC35633E-009D-48B1-857C-8DF92619DF2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1431C4EF-8D42-437C-A5DC-85F18CA2D9B5}" type="pres">
      <dgm:prSet presAssocID="{EC35633E-009D-48B1-857C-8DF92619DF24}" presName="spaceRect" presStyleCnt="0"/>
      <dgm:spPr/>
    </dgm:pt>
    <dgm:pt modelId="{432A931D-ADB4-41F6-8D00-569DAADB5B99}" type="pres">
      <dgm:prSet presAssocID="{EC35633E-009D-48B1-857C-8DF92619DF24}" presName="textRect" presStyleLbl="revTx" presStyleIdx="2" presStyleCnt="4">
        <dgm:presLayoutVars>
          <dgm:chMax val="1"/>
          <dgm:chPref val="1"/>
        </dgm:presLayoutVars>
      </dgm:prSet>
      <dgm:spPr/>
    </dgm:pt>
    <dgm:pt modelId="{9853EA5B-EDBD-4DA9-9BA9-B2474F7ADA27}" type="pres">
      <dgm:prSet presAssocID="{FC735F1E-97F6-41F8-B672-4AC05974F10C}" presName="sibTrans" presStyleCnt="0"/>
      <dgm:spPr/>
    </dgm:pt>
    <dgm:pt modelId="{77D69371-D47A-4324-A3FE-D79BEA419EA4}" type="pres">
      <dgm:prSet presAssocID="{BF43220B-2BEF-4CEC-B468-B924424CAC9E}" presName="compNode" presStyleCnt="0"/>
      <dgm:spPr/>
    </dgm:pt>
    <dgm:pt modelId="{57BDC7AA-603C-4938-A4C5-D061BC05A0A8}" type="pres">
      <dgm:prSet presAssocID="{BF43220B-2BEF-4CEC-B468-B924424CAC9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DD9E92B0-09C1-4047-A9DE-EDB8EC1FF3AD}" type="pres">
      <dgm:prSet presAssocID="{BF43220B-2BEF-4CEC-B468-B924424CAC9E}" presName="spaceRect" presStyleCnt="0"/>
      <dgm:spPr/>
    </dgm:pt>
    <dgm:pt modelId="{5B9D070A-57D3-4598-B351-EAE697EF1474}" type="pres">
      <dgm:prSet presAssocID="{BF43220B-2BEF-4CEC-B468-B924424CAC9E}" presName="textRect" presStyleLbl="revTx" presStyleIdx="3" presStyleCnt="4">
        <dgm:presLayoutVars>
          <dgm:chMax val="1"/>
          <dgm:chPref val="1"/>
        </dgm:presLayoutVars>
      </dgm:prSet>
      <dgm:spPr/>
    </dgm:pt>
  </dgm:ptLst>
  <dgm:cxnLst>
    <dgm:cxn modelId="{7C1B600A-73B8-4C9B-ADCD-7AD900AB247E}" srcId="{87BC4295-4F06-4380-8715-FFBD17BD2CB5}" destId="{B469697B-3305-4E85-86A4-EFB9C2493AA5}" srcOrd="0" destOrd="0" parTransId="{1726C2F7-ABE6-4D92-90A4-B050723D582E}" sibTransId="{4A85C18F-D6AD-4C0A-BB64-3FB35B5E9E1F}"/>
    <dgm:cxn modelId="{81910361-4A0E-4574-B028-A064804ADF64}" type="presOf" srcId="{EC35633E-009D-48B1-857C-8DF92619DF24}" destId="{432A931D-ADB4-41F6-8D00-569DAADB5B99}" srcOrd="0" destOrd="0" presId="urn:microsoft.com/office/officeart/2018/2/layout/IconLabelList"/>
    <dgm:cxn modelId="{6A1DEF52-8BF6-47DC-8DA3-35C150AE0BB3}" srcId="{87BC4295-4F06-4380-8715-FFBD17BD2CB5}" destId="{CAF7D2C9-46F7-4C44-869B-9C1C77193B38}" srcOrd="1" destOrd="0" parTransId="{EFF3DFBD-8D30-4637-BD00-5D3EDA32B32A}" sibTransId="{2EB1636E-624C-4F14-A8DC-802EE5B9A74E}"/>
    <dgm:cxn modelId="{F3BCDB89-83EF-4A3A-933D-FD07F4DC8263}" srcId="{87BC4295-4F06-4380-8715-FFBD17BD2CB5}" destId="{BF43220B-2BEF-4CEC-B468-B924424CAC9E}" srcOrd="3" destOrd="0" parTransId="{3916C916-12C5-4753-9AC0-3FF342B9ADD9}" sibTransId="{C58C053F-8AFF-4CC0-AD8B-45F9706AA188}"/>
    <dgm:cxn modelId="{B5D57F9D-6AE5-4F75-BA87-B9D99A9E2F81}" type="presOf" srcId="{CAF7D2C9-46F7-4C44-869B-9C1C77193B38}" destId="{7A5C30F1-DC4F-4420-A269-982AD3F54A74}" srcOrd="0" destOrd="0" presId="urn:microsoft.com/office/officeart/2018/2/layout/IconLabelList"/>
    <dgm:cxn modelId="{C25F0EAC-AA5E-4030-9711-D01F1ED49281}" type="presOf" srcId="{87BC4295-4F06-4380-8715-FFBD17BD2CB5}" destId="{21033CD9-7B92-4B9D-B83F-97D4B3F20718}" srcOrd="0" destOrd="0" presId="urn:microsoft.com/office/officeart/2018/2/layout/IconLabelList"/>
    <dgm:cxn modelId="{0C97E3B7-E2CB-40D1-BA09-7F93794A9A42}" type="presOf" srcId="{BF43220B-2BEF-4CEC-B468-B924424CAC9E}" destId="{5B9D070A-57D3-4598-B351-EAE697EF1474}" srcOrd="0" destOrd="0" presId="urn:microsoft.com/office/officeart/2018/2/layout/IconLabelList"/>
    <dgm:cxn modelId="{7DEDFCE0-7170-43A6-8317-8E157C3CE9CE}" type="presOf" srcId="{B469697B-3305-4E85-86A4-EFB9C2493AA5}" destId="{B1A7B36F-F37F-410C-96B4-6CFE770709FD}" srcOrd="0" destOrd="0" presId="urn:microsoft.com/office/officeart/2018/2/layout/IconLabelList"/>
    <dgm:cxn modelId="{4D1962F1-DDAC-450E-A287-2B53CF2DF440}" srcId="{87BC4295-4F06-4380-8715-FFBD17BD2CB5}" destId="{EC35633E-009D-48B1-857C-8DF92619DF24}" srcOrd="2" destOrd="0" parTransId="{5BF2CA60-90C0-4F99-BA08-5923E9AE4A56}" sibTransId="{FC735F1E-97F6-41F8-B672-4AC05974F10C}"/>
    <dgm:cxn modelId="{5B5E2DFF-9E7A-4145-8E5A-10AEFF5F4B4E}" type="presParOf" srcId="{21033CD9-7B92-4B9D-B83F-97D4B3F20718}" destId="{4B77B533-EDC3-41F2-B17F-191E33869039}" srcOrd="0" destOrd="0" presId="urn:microsoft.com/office/officeart/2018/2/layout/IconLabelList"/>
    <dgm:cxn modelId="{EFE1DA51-2304-41AC-8692-D75DD800A201}" type="presParOf" srcId="{4B77B533-EDC3-41F2-B17F-191E33869039}" destId="{A118346C-C66C-4122-96E6-62F66C662EFA}" srcOrd="0" destOrd="0" presId="urn:microsoft.com/office/officeart/2018/2/layout/IconLabelList"/>
    <dgm:cxn modelId="{424E9976-02C9-4F92-96EC-28E47F8F7FAD}" type="presParOf" srcId="{4B77B533-EDC3-41F2-B17F-191E33869039}" destId="{94EB56AF-1848-4CBC-AAB0-A828BF451B19}" srcOrd="1" destOrd="0" presId="urn:microsoft.com/office/officeart/2018/2/layout/IconLabelList"/>
    <dgm:cxn modelId="{0D0B460D-08D2-4E88-88D1-1C09F9B20F97}" type="presParOf" srcId="{4B77B533-EDC3-41F2-B17F-191E33869039}" destId="{B1A7B36F-F37F-410C-96B4-6CFE770709FD}" srcOrd="2" destOrd="0" presId="urn:microsoft.com/office/officeart/2018/2/layout/IconLabelList"/>
    <dgm:cxn modelId="{887B9726-70CE-4ABB-B7A9-FFA18B5AB639}" type="presParOf" srcId="{21033CD9-7B92-4B9D-B83F-97D4B3F20718}" destId="{BD5D2D00-BCB4-4760-8168-1DB3BE8A7669}" srcOrd="1" destOrd="0" presId="urn:microsoft.com/office/officeart/2018/2/layout/IconLabelList"/>
    <dgm:cxn modelId="{D68F734C-F958-4339-B438-ED680CE5E9B1}" type="presParOf" srcId="{21033CD9-7B92-4B9D-B83F-97D4B3F20718}" destId="{656FBC55-26EB-4DFF-A332-B7025BE261A5}" srcOrd="2" destOrd="0" presId="urn:microsoft.com/office/officeart/2018/2/layout/IconLabelList"/>
    <dgm:cxn modelId="{F9FC0CE2-38E2-4083-97EB-CADC12381578}" type="presParOf" srcId="{656FBC55-26EB-4DFF-A332-B7025BE261A5}" destId="{EA8835C9-C377-4D6A-B9BC-CC41C5889362}" srcOrd="0" destOrd="0" presId="urn:microsoft.com/office/officeart/2018/2/layout/IconLabelList"/>
    <dgm:cxn modelId="{D26945FD-DC4B-41E8-BEF4-FC09E0390FB0}" type="presParOf" srcId="{656FBC55-26EB-4DFF-A332-B7025BE261A5}" destId="{DBF6B499-43E5-4373-8D55-B847A7DFA606}" srcOrd="1" destOrd="0" presId="urn:microsoft.com/office/officeart/2018/2/layout/IconLabelList"/>
    <dgm:cxn modelId="{2C01D80C-99BD-47E4-9D53-BB3BC20DDFF4}" type="presParOf" srcId="{656FBC55-26EB-4DFF-A332-B7025BE261A5}" destId="{7A5C30F1-DC4F-4420-A269-982AD3F54A74}" srcOrd="2" destOrd="0" presId="urn:microsoft.com/office/officeart/2018/2/layout/IconLabelList"/>
    <dgm:cxn modelId="{DEEAFD2F-E866-4FC0-9F1C-39FBC29F7B3C}" type="presParOf" srcId="{21033CD9-7B92-4B9D-B83F-97D4B3F20718}" destId="{BB17D61E-6A63-4E19-A013-DBD63E1430A1}" srcOrd="3" destOrd="0" presId="urn:microsoft.com/office/officeart/2018/2/layout/IconLabelList"/>
    <dgm:cxn modelId="{488BDB67-A8F8-4425-9AF2-17BF367C3AA1}" type="presParOf" srcId="{21033CD9-7B92-4B9D-B83F-97D4B3F20718}" destId="{A93A53B8-572D-4DB8-A437-16F17491E23B}" srcOrd="4" destOrd="0" presId="urn:microsoft.com/office/officeart/2018/2/layout/IconLabelList"/>
    <dgm:cxn modelId="{0B235273-B9FA-451A-A7F3-78D18DBE50FA}" type="presParOf" srcId="{A93A53B8-572D-4DB8-A437-16F17491E23B}" destId="{32F5B5DA-990C-4EF0-8A31-C47E045B74E8}" srcOrd="0" destOrd="0" presId="urn:microsoft.com/office/officeart/2018/2/layout/IconLabelList"/>
    <dgm:cxn modelId="{2D28A9FC-A5F7-406B-87A6-C11F078E6E01}" type="presParOf" srcId="{A93A53B8-572D-4DB8-A437-16F17491E23B}" destId="{1431C4EF-8D42-437C-A5DC-85F18CA2D9B5}" srcOrd="1" destOrd="0" presId="urn:microsoft.com/office/officeart/2018/2/layout/IconLabelList"/>
    <dgm:cxn modelId="{4E8B5BA2-411D-4DB2-B4FC-E4A34978CE16}" type="presParOf" srcId="{A93A53B8-572D-4DB8-A437-16F17491E23B}" destId="{432A931D-ADB4-41F6-8D00-569DAADB5B99}" srcOrd="2" destOrd="0" presId="urn:microsoft.com/office/officeart/2018/2/layout/IconLabelList"/>
    <dgm:cxn modelId="{D05DB3D1-2250-4494-B168-568E4D5F7CBE}" type="presParOf" srcId="{21033CD9-7B92-4B9D-B83F-97D4B3F20718}" destId="{9853EA5B-EDBD-4DA9-9BA9-B2474F7ADA27}" srcOrd="5" destOrd="0" presId="urn:microsoft.com/office/officeart/2018/2/layout/IconLabelList"/>
    <dgm:cxn modelId="{20F441DC-824A-4799-95FD-DD8E0F8AC7B3}" type="presParOf" srcId="{21033CD9-7B92-4B9D-B83F-97D4B3F20718}" destId="{77D69371-D47A-4324-A3FE-D79BEA419EA4}" srcOrd="6" destOrd="0" presId="urn:microsoft.com/office/officeart/2018/2/layout/IconLabelList"/>
    <dgm:cxn modelId="{91BF50F7-8BA1-4A99-B5E6-DADEBAE6762D}" type="presParOf" srcId="{77D69371-D47A-4324-A3FE-D79BEA419EA4}" destId="{57BDC7AA-603C-4938-A4C5-D061BC05A0A8}" srcOrd="0" destOrd="0" presId="urn:microsoft.com/office/officeart/2018/2/layout/IconLabelList"/>
    <dgm:cxn modelId="{6D17B0A1-8F83-4F8A-BEA4-F237020E373F}" type="presParOf" srcId="{77D69371-D47A-4324-A3FE-D79BEA419EA4}" destId="{DD9E92B0-09C1-4047-A9DE-EDB8EC1FF3AD}" srcOrd="1" destOrd="0" presId="urn:microsoft.com/office/officeart/2018/2/layout/IconLabelList"/>
    <dgm:cxn modelId="{900EC621-6977-45C7-B0EC-39E064AF00E9}" type="presParOf" srcId="{77D69371-D47A-4324-A3FE-D79BEA419EA4}" destId="{5B9D070A-57D3-4598-B351-EAE697EF147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8346C-C66C-4122-96E6-62F66C662EFA}">
      <dsp:nvSpPr>
        <dsp:cNvPr id="0" name=""/>
        <dsp:cNvSpPr/>
      </dsp:nvSpPr>
      <dsp:spPr>
        <a:xfrm>
          <a:off x="772846" y="1305586"/>
          <a:ext cx="1068238" cy="10682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A7B36F-F37F-410C-96B4-6CFE770709FD}">
      <dsp:nvSpPr>
        <dsp:cNvPr id="0" name=""/>
        <dsp:cNvSpPr/>
      </dsp:nvSpPr>
      <dsp:spPr>
        <a:xfrm>
          <a:off x="120034" y="2765074"/>
          <a:ext cx="23738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pl-PL" sz="1100" b="0" kern="1200" dirty="0" err="1"/>
            <a:t>Python</a:t>
          </a:r>
          <a:r>
            <a:rPr lang="pl-PL" sz="1100" b="0" kern="1200" dirty="0"/>
            <a:t> – </a:t>
          </a:r>
          <a:r>
            <a:rPr lang="pl-PL" sz="1100" b="0" kern="1200" dirty="0" err="1"/>
            <a:t>TensorFlow</a:t>
          </a:r>
          <a:r>
            <a:rPr lang="pl-PL" sz="1100" b="0" kern="1200" dirty="0"/>
            <a:t>, KERAS, </a:t>
          </a:r>
          <a:r>
            <a:rPr lang="pl-PL" sz="1100" b="0" kern="1200" dirty="0" err="1"/>
            <a:t>NumPy</a:t>
          </a:r>
          <a:r>
            <a:rPr lang="pl-PL" sz="1100" b="0" kern="1200" dirty="0"/>
            <a:t>, </a:t>
          </a:r>
          <a:r>
            <a:rPr lang="pl-PL" sz="1100" b="0" kern="1200" dirty="0" err="1"/>
            <a:t>Pandas</a:t>
          </a:r>
          <a:r>
            <a:rPr lang="pl-PL" sz="1100" b="0" kern="1200" dirty="0"/>
            <a:t>, </a:t>
          </a:r>
          <a:r>
            <a:rPr lang="pl-PL" sz="1100" b="0" kern="1200" dirty="0" err="1"/>
            <a:t>scikit-learn</a:t>
          </a:r>
          <a:r>
            <a:rPr lang="pl-PL" sz="1100" b="0" kern="1200" dirty="0"/>
            <a:t>, </a:t>
          </a:r>
          <a:r>
            <a:rPr lang="pl-PL" sz="1100" b="0" kern="1200" dirty="0" err="1"/>
            <a:t>SciPy</a:t>
          </a:r>
          <a:endParaRPr lang="en-US" sz="1100" kern="1200" dirty="0"/>
        </a:p>
      </dsp:txBody>
      <dsp:txXfrm>
        <a:off x="120034" y="2765074"/>
        <a:ext cx="2373862" cy="1147500"/>
      </dsp:txXfrm>
    </dsp:sp>
    <dsp:sp modelId="{EA8835C9-C377-4D6A-B9BC-CC41C5889362}">
      <dsp:nvSpPr>
        <dsp:cNvPr id="0" name=""/>
        <dsp:cNvSpPr/>
      </dsp:nvSpPr>
      <dsp:spPr>
        <a:xfrm>
          <a:off x="3562134" y="1305586"/>
          <a:ext cx="1068238" cy="10682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5C30F1-DC4F-4420-A269-982AD3F54A74}">
      <dsp:nvSpPr>
        <dsp:cNvPr id="0" name=""/>
        <dsp:cNvSpPr/>
      </dsp:nvSpPr>
      <dsp:spPr>
        <a:xfrm>
          <a:off x="2909322" y="2765074"/>
          <a:ext cx="23738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pl-PL" sz="1100" b="0" kern="1200" dirty="0"/>
            <a:t>Java – </a:t>
          </a:r>
          <a:r>
            <a:rPr lang="pl-PL" sz="1100" b="0" kern="1200" dirty="0" err="1"/>
            <a:t>TensorFlow</a:t>
          </a:r>
          <a:r>
            <a:rPr lang="pl-PL" sz="1100" b="0" kern="1200" dirty="0"/>
            <a:t>, Apache </a:t>
          </a:r>
          <a:r>
            <a:rPr lang="pl-PL" sz="1100" b="0" kern="1200" dirty="0" err="1"/>
            <a:t>Spark’s</a:t>
          </a:r>
          <a:r>
            <a:rPr lang="pl-PL" sz="1100" b="0" kern="1200" dirty="0"/>
            <a:t> </a:t>
          </a:r>
          <a:r>
            <a:rPr lang="pl-PL" sz="1100" b="0" kern="1200" dirty="0" err="1"/>
            <a:t>Mlib</a:t>
          </a:r>
          <a:r>
            <a:rPr lang="pl-PL" sz="1100" b="0" kern="1200" dirty="0"/>
            <a:t>, </a:t>
          </a:r>
          <a:r>
            <a:rPr lang="pl-PL" sz="1100" b="0" kern="1200" dirty="0" err="1"/>
            <a:t>Deep</a:t>
          </a:r>
          <a:r>
            <a:rPr lang="pl-PL" sz="1100" b="0" kern="1200" dirty="0"/>
            <a:t> Learning for Java, ELKI, Java-ML, JSAT, </a:t>
          </a:r>
          <a:r>
            <a:rPr lang="pl-PL" sz="1100" b="0" kern="1200" dirty="0" err="1"/>
            <a:t>Mahout</a:t>
          </a:r>
          <a:r>
            <a:rPr lang="pl-PL" sz="1100" b="0" kern="1200" dirty="0"/>
            <a:t>, MALLET</a:t>
          </a:r>
          <a:endParaRPr lang="en-US" sz="1100" kern="1200" dirty="0"/>
        </a:p>
      </dsp:txBody>
      <dsp:txXfrm>
        <a:off x="2909322" y="2765074"/>
        <a:ext cx="2373862" cy="1147500"/>
      </dsp:txXfrm>
    </dsp:sp>
    <dsp:sp modelId="{32F5B5DA-990C-4EF0-8A31-C47E045B74E8}">
      <dsp:nvSpPr>
        <dsp:cNvPr id="0" name=""/>
        <dsp:cNvSpPr/>
      </dsp:nvSpPr>
      <dsp:spPr>
        <a:xfrm>
          <a:off x="6351423" y="1305586"/>
          <a:ext cx="1068238" cy="10682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2A931D-ADB4-41F6-8D00-569DAADB5B99}">
      <dsp:nvSpPr>
        <dsp:cNvPr id="0" name=""/>
        <dsp:cNvSpPr/>
      </dsp:nvSpPr>
      <dsp:spPr>
        <a:xfrm>
          <a:off x="5698610" y="2765074"/>
          <a:ext cx="23738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pl-PL" sz="1100" b="0" kern="1200" dirty="0"/>
            <a:t>JavaScript – </a:t>
          </a:r>
          <a:r>
            <a:rPr lang="pl-PL" sz="1100" b="0" kern="1200" dirty="0" err="1"/>
            <a:t>TensorFlow</a:t>
          </a:r>
          <a:r>
            <a:rPr lang="pl-PL" sz="1100" b="0" kern="1200" dirty="0"/>
            <a:t>, ml5js, brain.js (</a:t>
          </a:r>
          <a:r>
            <a:rPr lang="pl-PL" sz="1100" b="0" kern="1200" dirty="0" err="1"/>
            <a:t>Neural</a:t>
          </a:r>
          <a:r>
            <a:rPr lang="pl-PL" sz="1100" b="0" kern="1200" dirty="0"/>
            <a:t> Networks), </a:t>
          </a:r>
          <a:r>
            <a:rPr lang="pl-PL" sz="1100" b="0" kern="1200" dirty="0" err="1"/>
            <a:t>Synaptic</a:t>
          </a:r>
          <a:r>
            <a:rPr lang="pl-PL" sz="1100" b="0" kern="1200" dirty="0"/>
            <a:t> (</a:t>
          </a:r>
          <a:r>
            <a:rPr lang="pl-PL" sz="1100" b="0" kern="1200" dirty="0" err="1"/>
            <a:t>Neural</a:t>
          </a:r>
          <a:r>
            <a:rPr lang="pl-PL" sz="1100" b="0" kern="1200" dirty="0"/>
            <a:t> Networks), Natural (Natural Language Processing), </a:t>
          </a:r>
          <a:r>
            <a:rPr lang="pl-PL" sz="1100" b="0" kern="1200" dirty="0" err="1"/>
            <a:t>ConvNetJS</a:t>
          </a:r>
          <a:r>
            <a:rPr lang="pl-PL" sz="1100" b="0" kern="1200" dirty="0"/>
            <a:t> (</a:t>
          </a:r>
          <a:r>
            <a:rPr lang="pl-PL" sz="1100" b="0" kern="1200" dirty="0" err="1"/>
            <a:t>Convolutional</a:t>
          </a:r>
          <a:r>
            <a:rPr lang="pl-PL" sz="1100" b="0" kern="1200" dirty="0"/>
            <a:t> </a:t>
          </a:r>
          <a:r>
            <a:rPr lang="pl-PL" sz="1100" b="0" kern="1200" dirty="0" err="1"/>
            <a:t>Neural</a:t>
          </a:r>
          <a:r>
            <a:rPr lang="pl-PL" sz="1100" b="0" kern="1200" dirty="0"/>
            <a:t> Networks), </a:t>
          </a:r>
          <a:r>
            <a:rPr lang="en-US" sz="1100" b="0" kern="1200" dirty="0" err="1"/>
            <a:t>mljs</a:t>
          </a:r>
          <a:r>
            <a:rPr lang="en-US" sz="1100" b="0" kern="1200" dirty="0"/>
            <a:t> (A set of sub-libraries with a variety of functions)</a:t>
          </a:r>
          <a:r>
            <a:rPr lang="pl-PL" sz="1100" b="0" kern="1200" dirty="0"/>
            <a:t>, </a:t>
          </a:r>
          <a:r>
            <a:rPr lang="pl-PL" sz="1100" b="0" kern="1200" dirty="0" err="1"/>
            <a:t>Neataptic</a:t>
          </a:r>
          <a:r>
            <a:rPr lang="pl-PL" sz="1100" b="0" kern="1200" dirty="0"/>
            <a:t> (</a:t>
          </a:r>
          <a:r>
            <a:rPr lang="pl-PL" sz="1100" b="0" kern="1200" dirty="0" err="1"/>
            <a:t>Neural</a:t>
          </a:r>
          <a:r>
            <a:rPr lang="pl-PL" sz="1100" b="0" kern="1200" dirty="0"/>
            <a:t> Networks), </a:t>
          </a:r>
          <a:r>
            <a:rPr lang="pl-PL" sz="1100" b="0" kern="1200" dirty="0" err="1"/>
            <a:t>Webdnn</a:t>
          </a:r>
          <a:r>
            <a:rPr lang="pl-PL" sz="1100" b="0" kern="1200" dirty="0"/>
            <a:t> (</a:t>
          </a:r>
          <a:r>
            <a:rPr lang="pl-PL" sz="1100" b="0" kern="1200" dirty="0" err="1"/>
            <a:t>Deep</a:t>
          </a:r>
          <a:r>
            <a:rPr lang="pl-PL" sz="1100" b="0" kern="1200" dirty="0"/>
            <a:t> Learning)</a:t>
          </a:r>
          <a:endParaRPr lang="en-US" sz="1100" kern="1200" dirty="0"/>
        </a:p>
      </dsp:txBody>
      <dsp:txXfrm>
        <a:off x="5698610" y="2765074"/>
        <a:ext cx="2373862" cy="1147500"/>
      </dsp:txXfrm>
    </dsp:sp>
    <dsp:sp modelId="{57BDC7AA-603C-4938-A4C5-D061BC05A0A8}">
      <dsp:nvSpPr>
        <dsp:cNvPr id="0" name=""/>
        <dsp:cNvSpPr/>
      </dsp:nvSpPr>
      <dsp:spPr>
        <a:xfrm>
          <a:off x="9140711" y="1305586"/>
          <a:ext cx="1068238" cy="10682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9D070A-57D3-4598-B351-EAE697EF1474}">
      <dsp:nvSpPr>
        <dsp:cNvPr id="0" name=""/>
        <dsp:cNvSpPr/>
      </dsp:nvSpPr>
      <dsp:spPr>
        <a:xfrm>
          <a:off x="8487899" y="2765074"/>
          <a:ext cx="2373862"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pl-PL" sz="1100" b="0" kern="1200" dirty="0"/>
            <a:t>.NET</a:t>
          </a:r>
        </a:p>
        <a:p>
          <a:pPr marL="0" lvl="0" indent="0" algn="ctr" defTabSz="488950">
            <a:lnSpc>
              <a:spcPct val="90000"/>
            </a:lnSpc>
            <a:spcBef>
              <a:spcPct val="0"/>
            </a:spcBef>
            <a:spcAft>
              <a:spcPct val="35000"/>
            </a:spcAft>
            <a:buNone/>
          </a:pPr>
          <a:r>
            <a:rPr lang="pl-PL" sz="1100" b="0" kern="1200" dirty="0"/>
            <a:t>ML.NET</a:t>
          </a:r>
          <a:endParaRPr lang="en-US" sz="1100" kern="1200" dirty="0"/>
        </a:p>
      </dsp:txBody>
      <dsp:txXfrm>
        <a:off x="8487899" y="2765074"/>
        <a:ext cx="2373862" cy="1147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41B49EE-D55C-4AD5-AE6A-B09AB57F7266}" type="datetime1">
              <a:rPr lang="pl-PL" smtClean="0"/>
              <a:t>16.04.2021</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3051B73-E311-44BF-8D6D-9137AB9F3DE8}" type="datetime1">
              <a:rPr lang="pl-PL" smtClean="0"/>
              <a:t>16.04.2021</a:t>
            </a:fld>
            <a:endParaRPr lang="en-US"/>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2514D64-BFD3-464E-8A52-07B4CA58294A}" type="slidenum">
              <a:rPr lang="pl-PL" smtClean="0"/>
              <a:pPr/>
              <a:t>19</a:t>
            </a:fld>
            <a:endParaRPr lang="pl-PL"/>
          </a:p>
        </p:txBody>
      </p:sp>
    </p:spTree>
    <p:extLst>
      <p:ext uri="{BB962C8B-B14F-4D97-AF65-F5344CB8AC3E}">
        <p14:creationId xmlns:p14="http://schemas.microsoft.com/office/powerpoint/2010/main" val="93416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7" name="Prostokąt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l-PL"/>
              <a:t>Kliknij, aby edytować styl</a:t>
            </a:r>
            <a:endParaRPr lang="en-US" dirty="0"/>
          </a:p>
        </p:txBody>
      </p:sp>
      <p:sp>
        <p:nvSpPr>
          <p:cNvPr id="3" name="Podtytuł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l-PL"/>
              <a:t>Kliknij, aby edytować styl wzorca podtytułu</a:t>
            </a:r>
            <a:endParaRPr lang="en-US" dirty="0"/>
          </a:p>
        </p:txBody>
      </p:sp>
      <p:sp>
        <p:nvSpPr>
          <p:cNvPr id="8" name="Data — symbol zastępczy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6A255EE4-F95C-49B3-ACD4-7CA3D00C795E}" type="datetime1">
              <a:rPr lang="pl-PL" smtClean="0"/>
              <a:t>16.04.2021</a:t>
            </a:fld>
            <a:endParaRPr lang="en-US" dirty="0"/>
          </a:p>
        </p:txBody>
      </p:sp>
      <p:sp>
        <p:nvSpPr>
          <p:cNvPr id="9" name="Stopka — symbol zastępczy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9" name="Tytuł 1"/>
          <p:cNvSpPr>
            <a:spLocks noGrp="1"/>
          </p:cNvSpPr>
          <p:nvPr>
            <p:ph type="title"/>
          </p:nvPr>
        </p:nvSpPr>
        <p:spPr>
          <a:xfrm>
            <a:off x="581192" y="702156"/>
            <a:ext cx="11029616" cy="1013800"/>
          </a:xfrm>
        </p:spPr>
        <p:txBody>
          <a:bodyPr rtlCol="0"/>
          <a:lstStyle/>
          <a:p>
            <a:pPr rtl="0"/>
            <a:r>
              <a:rPr lang="pl-PL"/>
              <a:t>Kliknij, aby edytować styl</a:t>
            </a:r>
            <a:endParaRPr lang="en-US" dirty="0"/>
          </a:p>
        </p:txBody>
      </p:sp>
      <p:sp>
        <p:nvSpPr>
          <p:cNvPr id="3" name="Tekst pionowy — symbol zastępczy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a — symbol zastępczy 3"/>
          <p:cNvSpPr>
            <a:spLocks noGrp="1"/>
          </p:cNvSpPr>
          <p:nvPr>
            <p:ph type="dt" sz="half" idx="10"/>
          </p:nvPr>
        </p:nvSpPr>
        <p:spPr/>
        <p:txBody>
          <a:bodyPr rtlCol="0"/>
          <a:lstStyle/>
          <a:p>
            <a:pPr rtl="0"/>
            <a:fld id="{73F1D04E-0CE8-4348-8D3C-4F97263154FA}" type="datetime1">
              <a:rPr lang="pl-PL" smtClean="0"/>
              <a:t>16.04.2021</a:t>
            </a:fld>
            <a:endParaRPr lang="en-US" dirty="0"/>
          </a:p>
        </p:txBody>
      </p:sp>
      <p:sp>
        <p:nvSpPr>
          <p:cNvPr id="5" name="Stopka — symbol zastępczy 4"/>
          <p:cNvSpPr>
            <a:spLocks noGrp="1"/>
          </p:cNvSpPr>
          <p:nvPr>
            <p:ph type="ftr" sz="quarter" idx="11"/>
          </p:nvPr>
        </p:nvSpPr>
        <p:spPr/>
        <p:txBody>
          <a:bodyPr rtlCol="0"/>
          <a:lstStyle/>
          <a:p>
            <a:pPr rtl="0"/>
            <a:endParaRPr lang="en-US" dirty="0"/>
          </a:p>
        </p:txBody>
      </p:sp>
      <p:sp>
        <p:nvSpPr>
          <p:cNvPr id="6" name="Numer slajdu — symbol zastępczy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Prostokąt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pionowy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l-PL"/>
              <a:t>Kliknij, aby edytować styl</a:t>
            </a:r>
            <a:endParaRPr lang="en-US" dirty="0"/>
          </a:p>
        </p:txBody>
      </p:sp>
      <p:sp>
        <p:nvSpPr>
          <p:cNvPr id="3" name="Tekst pionowy — symbol zastępczy 2"/>
          <p:cNvSpPr>
            <a:spLocks noGrp="1"/>
          </p:cNvSpPr>
          <p:nvPr>
            <p:ph type="body" orient="vert" idx="1"/>
          </p:nvPr>
        </p:nvSpPr>
        <p:spPr>
          <a:xfrm>
            <a:off x="774923" y="863600"/>
            <a:ext cx="7161625" cy="4807326"/>
          </a:xfrm>
        </p:spPr>
        <p:txBody>
          <a:bodyPr vert="eaVert" rtlCol="0" anchor="t"/>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8" name="Prostokąt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Prostokąt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Prostokąt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a — symbol zastępczy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99848F2-EC7B-4A2E-A4EA-D56A99AC03B6}" type="datetime1">
              <a:rPr lang="pl-PL" smtClean="0"/>
              <a:t>16.04.2021</a:t>
            </a:fld>
            <a:endParaRPr lang="en-US" dirty="0"/>
          </a:p>
        </p:txBody>
      </p:sp>
      <p:sp>
        <p:nvSpPr>
          <p:cNvPr id="12" name="Stopka — symbol zastępczy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Numer slajdu — symbol zastępczy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p:bg>
      <p:bgPr>
        <a:solidFill>
          <a:schemeClr val="bg1"/>
        </a:solidFill>
        <a:effectLst/>
      </p:bgPr>
    </p:bg>
    <p:spTree>
      <p:nvGrpSpPr>
        <p:cNvPr id="1" name=""/>
        <p:cNvGrpSpPr/>
        <p:nvPr/>
      </p:nvGrpSpPr>
      <p:grpSpPr>
        <a:xfrm>
          <a:off x="0" y="0"/>
          <a:ext cx="0" cy="0"/>
          <a:chOff x="0" y="0"/>
          <a:chExt cx="0" cy="0"/>
        </a:xfrm>
      </p:grpSpPr>
      <p:pic>
        <p:nvPicPr>
          <p:cNvPr id="12" name="Obraz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4596" y="6451601"/>
            <a:ext cx="1066800" cy="163383"/>
          </a:xfrm>
          <a:prstGeom prst="rect">
            <a:avLst/>
          </a:prstGeom>
        </p:spPr>
      </p:pic>
      <p:sp>
        <p:nvSpPr>
          <p:cNvPr id="14" name="Symbol zastępczy numeru slajdu 5"/>
          <p:cNvSpPr>
            <a:spLocks noGrp="1"/>
          </p:cNvSpPr>
          <p:nvPr>
            <p:ph type="sldNum" sz="quarter" idx="12"/>
          </p:nvPr>
        </p:nvSpPr>
        <p:spPr>
          <a:xfrm>
            <a:off x="609601" y="6356351"/>
            <a:ext cx="550332" cy="365124"/>
          </a:xfrm>
          <a:prstGeom prst="rect">
            <a:avLst/>
          </a:prstGeom>
          <a:noFill/>
        </p:spPr>
        <p:txBody>
          <a:bodyPr vert="horz" lIns="91440" tIns="45720" rIns="91440" bIns="45720" rtlCol="0" anchor="ctr"/>
          <a:lstStyle>
            <a:lvl1pPr>
              <a:defRPr lang="pl-PL" sz="1400" smtClean="0">
                <a:solidFill>
                  <a:schemeClr val="accent1"/>
                </a:solidFill>
              </a:defRPr>
            </a:lvl1pPr>
          </a:lstStyle>
          <a:p>
            <a:pPr algn="ctr"/>
            <a:fld id="{B398D967-AF51-1944-8D3F-4D6A679B2400}" type="slidenum">
              <a:rPr lang="pl-PL" smtClean="0"/>
              <a:pPr algn="ctr"/>
              <a:t>‹#›</a:t>
            </a:fld>
            <a:endParaRPr lang="pl-PL" dirty="0"/>
          </a:p>
        </p:txBody>
      </p:sp>
      <p:sp>
        <p:nvSpPr>
          <p:cNvPr id="17" name="Prostokąt 16"/>
          <p:cNvSpPr/>
          <p:nvPr userDrawn="1"/>
        </p:nvSpPr>
        <p:spPr>
          <a:xfrm flipV="1">
            <a:off x="0" y="1077229"/>
            <a:ext cx="12192000" cy="6095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609585" rtl="0" eaLnBrk="1" latinLnBrk="0" hangingPunct="1"/>
            <a:endParaRPr lang="pl-PL" sz="2400" kern="1200">
              <a:solidFill>
                <a:schemeClr val="lt1"/>
              </a:solidFill>
              <a:latin typeface="+mn-lt"/>
              <a:ea typeface="+mn-ea"/>
              <a:cs typeface="+mn-cs"/>
            </a:endParaRPr>
          </a:p>
        </p:txBody>
      </p:sp>
      <p:sp>
        <p:nvSpPr>
          <p:cNvPr id="13" name="Symbol zastępczy tekstu 3"/>
          <p:cNvSpPr>
            <a:spLocks noGrp="1"/>
          </p:cNvSpPr>
          <p:nvPr>
            <p:ph type="body" sz="quarter" idx="27" hasCustomPrompt="1"/>
          </p:nvPr>
        </p:nvSpPr>
        <p:spPr>
          <a:xfrm>
            <a:off x="609600" y="1138187"/>
            <a:ext cx="10981267" cy="5218163"/>
          </a:xfrm>
        </p:spPr>
        <p:txBody>
          <a:bodyPr/>
          <a:lstStyle>
            <a:lvl1pPr>
              <a:defRPr b="0"/>
            </a:lvl1pPr>
            <a:lvl4pPr>
              <a:defRPr/>
            </a:lvl4pPr>
            <a:lvl5pPr>
              <a:defRPr/>
            </a:lvl5pPr>
          </a:lstStyle>
          <a:p>
            <a:pPr lvl="0"/>
            <a:r>
              <a:rPr lang="pl-PL" dirty="0" err="1"/>
              <a:t>Click</a:t>
            </a:r>
            <a:r>
              <a:rPr lang="pl-PL" dirty="0"/>
              <a:t> to </a:t>
            </a:r>
            <a:r>
              <a:rPr lang="pl-PL" dirty="0" err="1"/>
              <a:t>edit</a:t>
            </a:r>
            <a:endParaRPr lang="pl-PL" dirty="0"/>
          </a:p>
          <a:p>
            <a:pPr lvl="1"/>
            <a:r>
              <a:rPr lang="pl-PL" dirty="0" err="1"/>
              <a:t>Second</a:t>
            </a:r>
            <a:r>
              <a:rPr lang="pl-PL" dirty="0"/>
              <a:t> </a:t>
            </a:r>
            <a:r>
              <a:rPr lang="pl-PL" dirty="0" err="1"/>
              <a:t>level</a:t>
            </a:r>
            <a:endParaRPr lang="pl-PL" dirty="0"/>
          </a:p>
          <a:p>
            <a:pPr lvl="2"/>
            <a:r>
              <a:rPr lang="pl-PL" dirty="0"/>
              <a:t>Third </a:t>
            </a:r>
            <a:r>
              <a:rPr lang="pl-PL" dirty="0" err="1"/>
              <a:t>level</a:t>
            </a:r>
            <a:endParaRPr lang="pl-PL" dirty="0"/>
          </a:p>
          <a:p>
            <a:pPr lvl="3"/>
            <a:r>
              <a:rPr lang="pl-PL" dirty="0" err="1"/>
              <a:t>Fourth</a:t>
            </a:r>
            <a:r>
              <a:rPr lang="pl-PL" dirty="0"/>
              <a:t> </a:t>
            </a:r>
            <a:r>
              <a:rPr lang="pl-PL" dirty="0" err="1"/>
              <a:t>level</a:t>
            </a:r>
            <a:endParaRPr lang="pl-PL" dirty="0"/>
          </a:p>
          <a:p>
            <a:pPr lvl="4"/>
            <a:r>
              <a:rPr lang="pl-PL" dirty="0" err="1"/>
              <a:t>Fifth</a:t>
            </a:r>
            <a:r>
              <a:rPr lang="pl-PL" dirty="0"/>
              <a:t> </a:t>
            </a:r>
            <a:r>
              <a:rPr lang="pl-PL" dirty="0" err="1"/>
              <a:t>level</a:t>
            </a:r>
            <a:endParaRPr lang="pl-PL" dirty="0"/>
          </a:p>
        </p:txBody>
      </p:sp>
      <p:sp>
        <p:nvSpPr>
          <p:cNvPr id="10" name="Tytuł 3"/>
          <p:cNvSpPr>
            <a:spLocks noGrp="1"/>
          </p:cNvSpPr>
          <p:nvPr>
            <p:ph type="title" hasCustomPrompt="1"/>
          </p:nvPr>
        </p:nvSpPr>
        <p:spPr>
          <a:xfrm>
            <a:off x="609600" y="157008"/>
            <a:ext cx="10972800" cy="912147"/>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1668188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aph">
    <p:bg>
      <p:bgPr>
        <a:solidFill>
          <a:schemeClr val="bg1"/>
        </a:solidFill>
        <a:effectLst/>
      </p:bgPr>
    </p:bg>
    <p:spTree>
      <p:nvGrpSpPr>
        <p:cNvPr id="1" name=""/>
        <p:cNvGrpSpPr/>
        <p:nvPr/>
      </p:nvGrpSpPr>
      <p:grpSpPr>
        <a:xfrm>
          <a:off x="0" y="0"/>
          <a:ext cx="0" cy="0"/>
          <a:chOff x="0" y="0"/>
          <a:chExt cx="0" cy="0"/>
        </a:xfrm>
      </p:grpSpPr>
      <p:sp>
        <p:nvSpPr>
          <p:cNvPr id="11" name="Symbol zastępczy wykresu 10"/>
          <p:cNvSpPr>
            <a:spLocks noGrp="1"/>
          </p:cNvSpPr>
          <p:nvPr>
            <p:ph type="chart" sz="quarter" idx="15" hasCustomPrompt="1"/>
          </p:nvPr>
        </p:nvSpPr>
        <p:spPr>
          <a:xfrm>
            <a:off x="609599" y="1138189"/>
            <a:ext cx="10981796" cy="5218161"/>
          </a:xfrm>
        </p:spPr>
        <p:txBody>
          <a:bodyPr lIns="0" rIns="0" anchor="ctr"/>
          <a:lstStyle>
            <a:lvl1pPr algn="ctr">
              <a:buNone/>
              <a:defRPr/>
            </a:lvl1pPr>
          </a:lstStyle>
          <a:p>
            <a:r>
              <a:rPr lang="pl-PL" dirty="0"/>
              <a:t>Insert </a:t>
            </a:r>
            <a:r>
              <a:rPr lang="pl-PL" dirty="0" err="1"/>
              <a:t>Graph</a:t>
            </a:r>
            <a:endParaRPr lang="pl-PL" dirty="0"/>
          </a:p>
        </p:txBody>
      </p:sp>
      <p:pic>
        <p:nvPicPr>
          <p:cNvPr id="14" name="Obraz 1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4596" y="6451601"/>
            <a:ext cx="1066800" cy="163383"/>
          </a:xfrm>
          <a:prstGeom prst="rect">
            <a:avLst/>
          </a:prstGeom>
        </p:spPr>
      </p:pic>
      <p:sp>
        <p:nvSpPr>
          <p:cNvPr id="15" name="Symbol zastępczy numeru slajdu 5"/>
          <p:cNvSpPr>
            <a:spLocks noGrp="1"/>
          </p:cNvSpPr>
          <p:nvPr>
            <p:ph type="sldNum" sz="quarter" idx="12"/>
          </p:nvPr>
        </p:nvSpPr>
        <p:spPr>
          <a:xfrm>
            <a:off x="609601" y="6356351"/>
            <a:ext cx="550332" cy="365124"/>
          </a:xfrm>
          <a:prstGeom prst="rect">
            <a:avLst/>
          </a:prstGeom>
          <a:noFill/>
        </p:spPr>
        <p:txBody>
          <a:bodyPr vert="horz" lIns="91440" tIns="45720" rIns="91440" bIns="45720" rtlCol="0" anchor="ctr"/>
          <a:lstStyle>
            <a:lvl1pPr>
              <a:defRPr lang="pl-PL" sz="1400" smtClean="0">
                <a:solidFill>
                  <a:schemeClr val="accent1"/>
                </a:solidFill>
              </a:defRPr>
            </a:lvl1pPr>
          </a:lstStyle>
          <a:p>
            <a:pPr algn="ctr"/>
            <a:fld id="{B398D967-AF51-1944-8D3F-4D6A679B2400}" type="slidenum">
              <a:rPr lang="pl-PL" smtClean="0"/>
              <a:pPr algn="ctr"/>
              <a:t>‹#›</a:t>
            </a:fld>
            <a:endParaRPr lang="pl-PL" dirty="0"/>
          </a:p>
        </p:txBody>
      </p:sp>
      <p:sp>
        <p:nvSpPr>
          <p:cNvPr id="12" name="Prostokąt 11"/>
          <p:cNvSpPr/>
          <p:nvPr userDrawn="1"/>
        </p:nvSpPr>
        <p:spPr>
          <a:xfrm flipV="1">
            <a:off x="0" y="1077229"/>
            <a:ext cx="12192000" cy="60959"/>
          </a:xfrm>
          <a:prstGeom prst="rect">
            <a:avLst/>
          </a:prstGeom>
          <a:gradFill>
            <a:gsLst>
              <a:gs pos="0">
                <a:schemeClr val="tx2"/>
              </a:gs>
              <a:gs pos="100000">
                <a:schemeClr val="accent3"/>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algn="ctr" defTabSz="609585" rtl="0" eaLnBrk="1" latinLnBrk="0" hangingPunct="1"/>
            <a:endParaRPr lang="pl-PL" sz="2400" kern="1200">
              <a:solidFill>
                <a:schemeClr val="lt1"/>
              </a:solidFill>
              <a:latin typeface="+mn-lt"/>
              <a:ea typeface="+mn-ea"/>
              <a:cs typeface="+mn-cs"/>
            </a:endParaRPr>
          </a:p>
        </p:txBody>
      </p:sp>
      <p:sp>
        <p:nvSpPr>
          <p:cNvPr id="2" name="Tytuł 1"/>
          <p:cNvSpPr>
            <a:spLocks noGrp="1"/>
          </p:cNvSpPr>
          <p:nvPr>
            <p:ph type="title" hasCustomPrompt="1"/>
          </p:nvPr>
        </p:nvSpPr>
        <p:spPr>
          <a:xfrm>
            <a:off x="609600" y="143153"/>
            <a:ext cx="10972800" cy="934076"/>
          </a:xfrm>
        </p:spPr>
        <p:txBody>
          <a:bodyPr/>
          <a:lstStyle>
            <a:lvl1pPr algn="l">
              <a:defRPr/>
            </a:lvl1pPr>
          </a:lstStyle>
          <a:p>
            <a:r>
              <a:rPr lang="pl-PL" dirty="0"/>
              <a:t>INSERT </a:t>
            </a:r>
            <a:r>
              <a:rPr lang="pl-PL" dirty="0" err="1"/>
              <a:t>TITLE</a:t>
            </a:r>
            <a:endParaRPr lang="en-US" dirty="0"/>
          </a:p>
        </p:txBody>
      </p:sp>
    </p:spTree>
    <p:extLst>
      <p:ext uri="{BB962C8B-B14F-4D97-AF65-F5344CB8AC3E}">
        <p14:creationId xmlns:p14="http://schemas.microsoft.com/office/powerpoint/2010/main" val="392116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581192" y="702156"/>
            <a:ext cx="11029616" cy="1188720"/>
          </a:xfrm>
        </p:spPr>
        <p:txBody>
          <a:bodyPr rtlCol="0"/>
          <a:lstStyle/>
          <a:p>
            <a:pPr rtl="0"/>
            <a:r>
              <a:rPr lang="pl-PL"/>
              <a:t>Kliknij, aby edytować styl</a:t>
            </a:r>
            <a:endParaRPr lang="en-US" dirty="0"/>
          </a:p>
        </p:txBody>
      </p:sp>
      <p:sp>
        <p:nvSpPr>
          <p:cNvPr id="3" name="Zawartość — symbol zastępczy 2"/>
          <p:cNvSpPr>
            <a:spLocks noGrp="1"/>
          </p:cNvSpPr>
          <p:nvPr>
            <p:ph idx="1"/>
          </p:nvPr>
        </p:nvSpPr>
        <p:spPr>
          <a:xfrm>
            <a:off x="581192" y="2340864"/>
            <a:ext cx="11029615" cy="3634486"/>
          </a:xfrm>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8" name="Data — symbol zastępczy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4002B9CC-9A39-4A3E-A11C-2AA5A4A43696}" type="datetime1">
              <a:rPr lang="pl-PL" smtClean="0"/>
              <a:t>16.04.2021</a:t>
            </a:fld>
            <a:endParaRPr lang="en-US" dirty="0"/>
          </a:p>
        </p:txBody>
      </p:sp>
      <p:sp>
        <p:nvSpPr>
          <p:cNvPr id="9" name="Stopka — symbol zastępczy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8" name="Prostokąt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l-PL"/>
              <a:t>Kliknij, aby edytować styl</a:t>
            </a:r>
            <a:endParaRPr lang="en-US" dirty="0"/>
          </a:p>
        </p:txBody>
      </p:sp>
      <p:sp>
        <p:nvSpPr>
          <p:cNvPr id="3" name="Tekst — symbol zastępczy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l-PL"/>
              <a:t>Kliknij, aby edytować style wzorca tekstu</a:t>
            </a:r>
          </a:p>
        </p:txBody>
      </p:sp>
      <p:sp>
        <p:nvSpPr>
          <p:cNvPr id="7" name="Data — symbol zastępczy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143DF7B8-0E4E-4FC5-86DA-BF07D7501F68}" type="datetime1">
              <a:rPr lang="pl-PL" smtClean="0"/>
              <a:t>16.04.2021</a:t>
            </a:fld>
            <a:endParaRPr lang="en-US" dirty="0"/>
          </a:p>
        </p:txBody>
      </p:sp>
      <p:sp>
        <p:nvSpPr>
          <p:cNvPr id="9" name="Stopka — symbol zastępczy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581193" y="729658"/>
            <a:ext cx="11029616" cy="988332"/>
          </a:xfrm>
        </p:spPr>
        <p:txBody>
          <a:bodyPr rtlCol="0"/>
          <a:lstStyle/>
          <a:p>
            <a:pPr rtl="0"/>
            <a:r>
              <a:rPr lang="pl-PL"/>
              <a:t>Kliknij, aby edytować styl</a:t>
            </a:r>
            <a:endParaRPr lang="en-US" dirty="0"/>
          </a:p>
        </p:txBody>
      </p:sp>
      <p:sp>
        <p:nvSpPr>
          <p:cNvPr id="3" name="Zawartość — symbol zastępczy 2"/>
          <p:cNvSpPr>
            <a:spLocks noGrp="1"/>
          </p:cNvSpPr>
          <p:nvPr>
            <p:ph sz="half" idx="1"/>
          </p:nvPr>
        </p:nvSpPr>
        <p:spPr>
          <a:xfrm>
            <a:off x="581193" y="2228003"/>
            <a:ext cx="5194767" cy="3633047"/>
          </a:xfrm>
        </p:spPr>
        <p:txBody>
          <a:bodyPr rtlCol="0">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Zawartość — symbol zastępczy 3"/>
          <p:cNvSpPr>
            <a:spLocks noGrp="1"/>
          </p:cNvSpPr>
          <p:nvPr>
            <p:ph sz="half" idx="2"/>
          </p:nvPr>
        </p:nvSpPr>
        <p:spPr>
          <a:xfrm>
            <a:off x="6416039" y="2228003"/>
            <a:ext cx="5194769" cy="3633047"/>
          </a:xfrm>
        </p:spPr>
        <p:txBody>
          <a:bodyPr rtlCol="0">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5" name="Data — symbol zastępczy 4"/>
          <p:cNvSpPr>
            <a:spLocks noGrp="1"/>
          </p:cNvSpPr>
          <p:nvPr>
            <p:ph type="dt" sz="half" idx="10"/>
          </p:nvPr>
        </p:nvSpPr>
        <p:spPr/>
        <p:txBody>
          <a:bodyPr rtlCol="0"/>
          <a:lstStyle/>
          <a:p>
            <a:pPr rtl="0"/>
            <a:fld id="{20115373-D71C-43CC-A9B0-C5F5B0EAD476}" type="datetime1">
              <a:rPr lang="pl-PL" smtClean="0"/>
              <a:t>16.04.2021</a:t>
            </a:fld>
            <a:endParaRPr lang="en-US" dirty="0"/>
          </a:p>
        </p:txBody>
      </p:sp>
      <p:sp>
        <p:nvSpPr>
          <p:cNvPr id="6" name="Stopka — symbol zastępczy 5"/>
          <p:cNvSpPr>
            <a:spLocks noGrp="1"/>
          </p:cNvSpPr>
          <p:nvPr>
            <p:ph type="ftr" sz="quarter" idx="11"/>
          </p:nvPr>
        </p:nvSpPr>
        <p:spPr/>
        <p:txBody>
          <a:bodyPr rtlCol="0"/>
          <a:lstStyle/>
          <a:p>
            <a:pPr rtl="0"/>
            <a:endParaRPr lang="en-US" dirty="0"/>
          </a:p>
        </p:txBody>
      </p:sp>
      <p:sp>
        <p:nvSpPr>
          <p:cNvPr id="7" name="Numer slajdu — symbol zastępczy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12" name="Tytuł 1"/>
          <p:cNvSpPr>
            <a:spLocks noGrp="1"/>
          </p:cNvSpPr>
          <p:nvPr>
            <p:ph type="title"/>
          </p:nvPr>
        </p:nvSpPr>
        <p:spPr>
          <a:xfrm>
            <a:off x="581193" y="729658"/>
            <a:ext cx="11029616" cy="988332"/>
          </a:xfrm>
        </p:spPr>
        <p:txBody>
          <a:bodyPr rtlCol="0"/>
          <a:lstStyle/>
          <a:p>
            <a:pPr rtl="0"/>
            <a:r>
              <a:rPr lang="pl-PL"/>
              <a:t>Kliknij, aby edytować styl</a:t>
            </a:r>
            <a:endParaRPr lang="en-US" dirty="0"/>
          </a:p>
        </p:txBody>
      </p:sp>
      <p:sp>
        <p:nvSpPr>
          <p:cNvPr id="3" name="Tekst — symbol zastępczy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4" name="Zawartość — symbol zastępczy 3"/>
          <p:cNvSpPr>
            <a:spLocks noGrp="1"/>
          </p:cNvSpPr>
          <p:nvPr>
            <p:ph sz="half" idx="2"/>
          </p:nvPr>
        </p:nvSpPr>
        <p:spPr>
          <a:xfrm>
            <a:off x="581194" y="2926052"/>
            <a:ext cx="5194766" cy="2934999"/>
          </a:xfrm>
        </p:spPr>
        <p:txBody>
          <a:bodyPr rtlCol="0" anchor="t">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5" name="Tekst — symbol zastępczy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l-PL"/>
              <a:t>Kliknij, aby edytować style wzorca tekstu</a:t>
            </a:r>
          </a:p>
        </p:txBody>
      </p:sp>
      <p:sp>
        <p:nvSpPr>
          <p:cNvPr id="6" name="Zawartość — symbol zastępczy 5"/>
          <p:cNvSpPr>
            <a:spLocks noGrp="1"/>
          </p:cNvSpPr>
          <p:nvPr>
            <p:ph sz="quarter" idx="4"/>
          </p:nvPr>
        </p:nvSpPr>
        <p:spPr>
          <a:xfrm>
            <a:off x="6416037" y="2926052"/>
            <a:ext cx="5194771" cy="2934999"/>
          </a:xfrm>
        </p:spPr>
        <p:txBody>
          <a:bodyPr rtlCol="0" anchor="t">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7" name="Data — symbol zastępczy 6"/>
          <p:cNvSpPr>
            <a:spLocks noGrp="1"/>
          </p:cNvSpPr>
          <p:nvPr>
            <p:ph type="dt" sz="half" idx="10"/>
          </p:nvPr>
        </p:nvSpPr>
        <p:spPr/>
        <p:txBody>
          <a:bodyPr rtlCol="0"/>
          <a:lstStyle/>
          <a:p>
            <a:pPr rtl="0"/>
            <a:fld id="{C24BF620-47B2-4AAA-B965-6575C26AEC58}" type="datetime1">
              <a:rPr lang="pl-PL" smtClean="0"/>
              <a:t>16.04.2021</a:t>
            </a:fld>
            <a:endParaRPr lang="en-US" dirty="0"/>
          </a:p>
        </p:txBody>
      </p:sp>
      <p:sp>
        <p:nvSpPr>
          <p:cNvPr id="8" name="Stopka — symbol zastępczy 7"/>
          <p:cNvSpPr>
            <a:spLocks noGrp="1"/>
          </p:cNvSpPr>
          <p:nvPr>
            <p:ph type="ftr" sz="quarter" idx="11"/>
          </p:nvPr>
        </p:nvSpPr>
        <p:spPr/>
        <p:txBody>
          <a:bodyPr rtlCol="0"/>
          <a:lstStyle/>
          <a:p>
            <a:pPr rtl="0"/>
            <a:endParaRPr lang="en-US" dirty="0"/>
          </a:p>
        </p:txBody>
      </p:sp>
      <p:sp>
        <p:nvSpPr>
          <p:cNvPr id="9" name="Numer slajdu — symbol zastępczy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8" name="Tytuł 1"/>
          <p:cNvSpPr>
            <a:spLocks noGrp="1"/>
          </p:cNvSpPr>
          <p:nvPr>
            <p:ph type="title"/>
          </p:nvPr>
        </p:nvSpPr>
        <p:spPr>
          <a:xfrm>
            <a:off x="575894" y="729658"/>
            <a:ext cx="11029616" cy="988332"/>
          </a:xfrm>
        </p:spPr>
        <p:txBody>
          <a:bodyPr rtlCol="0"/>
          <a:lstStyle/>
          <a:p>
            <a:pPr rtl="0"/>
            <a:r>
              <a:rPr lang="pl-PL"/>
              <a:t>Kliknij, aby edytować styl</a:t>
            </a:r>
            <a:endParaRPr lang="en-US" dirty="0"/>
          </a:p>
        </p:txBody>
      </p:sp>
      <p:sp>
        <p:nvSpPr>
          <p:cNvPr id="3" name="Data — symbol zastępczy 2"/>
          <p:cNvSpPr>
            <a:spLocks noGrp="1"/>
          </p:cNvSpPr>
          <p:nvPr>
            <p:ph type="dt" sz="half" idx="10"/>
          </p:nvPr>
        </p:nvSpPr>
        <p:spPr/>
        <p:txBody>
          <a:bodyPr rtlCol="0"/>
          <a:lstStyle/>
          <a:p>
            <a:pPr rtl="0"/>
            <a:fld id="{98A70DB5-3B74-47E3-90B3-6FF4DAF5961C}" type="datetime1">
              <a:rPr lang="pl-PL" smtClean="0"/>
              <a:t>16.04.2021</a:t>
            </a:fld>
            <a:endParaRPr lang="en-US" dirty="0"/>
          </a:p>
        </p:txBody>
      </p:sp>
      <p:sp>
        <p:nvSpPr>
          <p:cNvPr id="4" name="Stopka — symbol zastępczy 3"/>
          <p:cNvSpPr>
            <a:spLocks noGrp="1"/>
          </p:cNvSpPr>
          <p:nvPr>
            <p:ph type="ftr" sz="quarter" idx="11"/>
          </p:nvPr>
        </p:nvSpPr>
        <p:spPr/>
        <p:txBody>
          <a:bodyPr rtlCol="0"/>
          <a:lstStyle/>
          <a:p>
            <a:pPr rtl="0"/>
            <a:endParaRPr lang="en-US" dirty="0"/>
          </a:p>
        </p:txBody>
      </p:sp>
      <p:sp>
        <p:nvSpPr>
          <p:cNvPr id="5" name="Numer slajdu — symbol zastępczy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fld id="{5ECCD3F3-1BA2-48DE-B1B4-BBD3C3E3D436}" type="datetime1">
              <a:rPr lang="pl-PL" smtClean="0"/>
              <a:t>16.04.2021</a:t>
            </a:fld>
            <a:endParaRPr lang="en-US" dirty="0"/>
          </a:p>
        </p:txBody>
      </p:sp>
      <p:sp>
        <p:nvSpPr>
          <p:cNvPr id="3" name="Stopka — symbol zastępczy 2"/>
          <p:cNvSpPr>
            <a:spLocks noGrp="1"/>
          </p:cNvSpPr>
          <p:nvPr>
            <p:ph type="ftr" sz="quarter" idx="11"/>
          </p:nvPr>
        </p:nvSpPr>
        <p:spPr/>
        <p:txBody>
          <a:bodyPr rtlCol="0"/>
          <a:lstStyle/>
          <a:p>
            <a:pPr rtl="0"/>
            <a:endParaRPr lang="en-US" dirty="0"/>
          </a:p>
        </p:txBody>
      </p:sp>
      <p:sp>
        <p:nvSpPr>
          <p:cNvPr id="4" name="Numer slajdu — symbol zastępczy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9" name="Prostokąt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l-PL"/>
              <a:t>Kliknij, aby edytować styl</a:t>
            </a:r>
            <a:endParaRPr lang="en-US" dirty="0"/>
          </a:p>
        </p:txBody>
      </p:sp>
      <p:sp>
        <p:nvSpPr>
          <p:cNvPr id="3" name="Zawartość — symbol zastępczy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Tekst — symbol zastępczy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8" name="Data — symbol zastępczy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5D2385E3-AC97-41FD-8DF3-B71EB60EA90E}" type="datetime1">
              <a:rPr lang="pl-PL" smtClean="0"/>
              <a:t>16.04.2021</a:t>
            </a:fld>
            <a:endParaRPr lang="en-US" dirty="0"/>
          </a:p>
        </p:txBody>
      </p:sp>
      <p:sp>
        <p:nvSpPr>
          <p:cNvPr id="10" name="Stopka — symbol zastępczy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Numer slajdu — symbol zastępczy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l-PL"/>
              <a:t>Kliknij, aby edytować styl</a:t>
            </a:r>
            <a:endParaRPr lang="en-US" dirty="0"/>
          </a:p>
        </p:txBody>
      </p:sp>
      <p:sp>
        <p:nvSpPr>
          <p:cNvPr id="3" name="Obraz — symbol zastępczy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l-PL"/>
              <a:t>Kliknij ikonę, aby dodać obraz</a:t>
            </a:r>
            <a:endParaRPr lang="en-US" dirty="0"/>
          </a:p>
        </p:txBody>
      </p:sp>
      <p:sp>
        <p:nvSpPr>
          <p:cNvPr id="4" name="Tekst — symbol zastępczy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5" name="Data — symbol zastępczy 4"/>
          <p:cNvSpPr>
            <a:spLocks noGrp="1"/>
          </p:cNvSpPr>
          <p:nvPr>
            <p:ph type="dt" sz="half" idx="10"/>
          </p:nvPr>
        </p:nvSpPr>
        <p:spPr/>
        <p:txBody>
          <a:bodyPr rtlCol="0"/>
          <a:lstStyle/>
          <a:p>
            <a:pPr rtl="0"/>
            <a:fld id="{8732DF53-D588-4215-BD5B-BCC4BBD41867}" type="datetime1">
              <a:rPr lang="pl-PL" smtClean="0"/>
              <a:t>16.04.2021</a:t>
            </a:fld>
            <a:endParaRPr lang="en-US" dirty="0"/>
          </a:p>
        </p:txBody>
      </p:sp>
      <p:sp>
        <p:nvSpPr>
          <p:cNvPr id="6" name="Stopka — symbol zastępczy 5"/>
          <p:cNvSpPr>
            <a:spLocks noGrp="1"/>
          </p:cNvSpPr>
          <p:nvPr>
            <p:ph type="ftr" sz="quarter" idx="11"/>
          </p:nvPr>
        </p:nvSpPr>
        <p:spPr/>
        <p:txBody>
          <a:bodyPr rtlCol="0"/>
          <a:lstStyle/>
          <a:p>
            <a:pPr algn="l" rtl="0"/>
            <a:endParaRPr lang="en-US" dirty="0"/>
          </a:p>
        </p:txBody>
      </p:sp>
      <p:sp>
        <p:nvSpPr>
          <p:cNvPr id="7" name="Numer slajdu — symbol zastępczy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l"/>
              <a:t>Kliknij, aby edytować styl wzorca tytułu</a:t>
            </a:r>
            <a:endParaRPr lang="en-US" dirty="0"/>
          </a:p>
        </p:txBody>
      </p:sp>
      <p:sp>
        <p:nvSpPr>
          <p:cNvPr id="3" name="Tekst — symbol zastępczy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l"/>
              <a:t>Kliknij, aby edytować style wzorca tekstu</a:t>
            </a:r>
          </a:p>
          <a:p>
            <a:pPr lvl="1" rtl="0"/>
            <a:r>
              <a:rPr lang="pl"/>
              <a:t>Drugi poziom</a:t>
            </a:r>
          </a:p>
          <a:p>
            <a:pPr lvl="2" rtl="0"/>
            <a:r>
              <a:rPr lang="pl"/>
              <a:t>Trzeci poziom</a:t>
            </a:r>
          </a:p>
          <a:p>
            <a:pPr lvl="3" rtl="0"/>
            <a:r>
              <a:rPr lang="pl"/>
              <a:t>Czwarty poziom</a:t>
            </a:r>
          </a:p>
          <a:p>
            <a:pPr lvl="4" rtl="0"/>
            <a:r>
              <a:rPr lang="pl"/>
              <a:t>Piąty poziom</a:t>
            </a:r>
            <a:endParaRPr lang="en-US" dirty="0"/>
          </a:p>
        </p:txBody>
      </p:sp>
      <p:sp>
        <p:nvSpPr>
          <p:cNvPr id="4" name="Data — symbol zastępczy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161BBFD0-E849-4FC2-BFF9-605B90695325}" type="datetime1">
              <a:rPr lang="pl-PL" smtClean="0"/>
              <a:t>16.04.2021</a:t>
            </a:fld>
            <a:endParaRPr lang="en-US" dirty="0"/>
          </a:p>
        </p:txBody>
      </p:sp>
      <p:sp>
        <p:nvSpPr>
          <p:cNvPr id="5" name="Stopka — symbol zastępczy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Numer slajdu — symbol zastępczy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Prostokąt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Prostokąt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Prostokąt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2" name="Obraz 11" descr="FE_POWER_poziom_pl-1_rgb">
            <a:extLst>
              <a:ext uri="{FF2B5EF4-FFF2-40B4-BE49-F238E27FC236}">
                <a16:creationId xmlns:a16="http://schemas.microsoft.com/office/drawing/2014/main" id="{297F5173-0E6E-44BA-BFA4-EF21A3440C5C}"/>
              </a:ext>
            </a:extLst>
          </p:cNvPr>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3377391" y="6052439"/>
            <a:ext cx="5753100" cy="742950"/>
          </a:xfrm>
          <a:prstGeom prst="rect">
            <a:avLst/>
          </a:prstGeom>
          <a:noFill/>
          <a:ln>
            <a:noFill/>
          </a:ln>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 id="2147483764" r:id="rId13"/>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Prostokąt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ytuł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pl-PL" dirty="0"/>
              <a:t>Programowanie w języku </a:t>
            </a:r>
            <a:r>
              <a:rPr lang="pl-PL" dirty="0" err="1"/>
              <a:t>Python</a:t>
            </a:r>
            <a:r>
              <a:rPr lang="pl-PL" dirty="0"/>
              <a:t>  - wykład 3</a:t>
            </a:r>
            <a:endParaRPr lang="pl" dirty="0"/>
          </a:p>
        </p:txBody>
      </p:sp>
      <p:sp>
        <p:nvSpPr>
          <p:cNvPr id="3" name="Podtytuł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l-PL" dirty="0"/>
              <a:t>D</a:t>
            </a:r>
            <a:r>
              <a:rPr lang="pl" dirty="0"/>
              <a:t>r inż. M</a:t>
            </a:r>
            <a:r>
              <a:rPr lang="pl-PL" dirty="0"/>
              <a:t>a</a:t>
            </a:r>
            <a:r>
              <a:rPr lang="pl" dirty="0"/>
              <a:t>rcin Albiniak</a:t>
            </a:r>
          </a:p>
        </p:txBody>
      </p:sp>
      <p:sp>
        <p:nvSpPr>
          <p:cNvPr id="20" name="Prostokąt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Prostokąt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Prostokąt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Obraz 5" descr="Zbliżenie logo&#10;&#10;Automatycznie generowany opis">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9" name="Picture 5">
            <a:extLst>
              <a:ext uri="{FF2B5EF4-FFF2-40B4-BE49-F238E27FC236}">
                <a16:creationId xmlns:a16="http://schemas.microsoft.com/office/drawing/2014/main" id="{AB529187-6F00-9646-A041-39FEC9D80458}"/>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667277F9-7777-4B92-AABE-1DE5F4045B2C}"/>
              </a:ext>
            </a:extLst>
          </p:cNvPr>
          <p:cNvSpPr>
            <a:spLocks noGrp="1"/>
          </p:cNvSpPr>
          <p:nvPr>
            <p:ph type="title"/>
          </p:nvPr>
        </p:nvSpPr>
        <p:spPr/>
        <p:txBody>
          <a:bodyPr>
            <a:normAutofit fontScale="90000"/>
          </a:bodyPr>
          <a:lstStyle/>
          <a:p>
            <a:r>
              <a:rPr lang="pl-PL" dirty="0"/>
              <a:t>Biblioteki i pakiety wspierające implementację </a:t>
            </a:r>
            <a:r>
              <a:rPr lang="pl-PL" dirty="0" err="1"/>
              <a:t>algotymów</a:t>
            </a:r>
            <a:r>
              <a:rPr lang="pl-PL" dirty="0"/>
              <a:t> ML</a:t>
            </a:r>
          </a:p>
        </p:txBody>
      </p:sp>
      <p:pic>
        <p:nvPicPr>
          <p:cNvPr id="5" name="Obraz 4" descr="Obraz zawierający urządzenie&#10;&#10;Opis wygenerowany automatycznie">
            <a:extLst>
              <a:ext uri="{FF2B5EF4-FFF2-40B4-BE49-F238E27FC236}">
                <a16:creationId xmlns:a16="http://schemas.microsoft.com/office/drawing/2014/main" id="{6C1FEC52-4FC6-4964-AECC-D52C90F26B0B}"/>
              </a:ext>
            </a:extLst>
          </p:cNvPr>
          <p:cNvPicPr>
            <a:picLocks noChangeAspect="1"/>
          </p:cNvPicPr>
          <p:nvPr/>
        </p:nvPicPr>
        <p:blipFill>
          <a:blip r:embed="rId2"/>
          <a:stretch>
            <a:fillRect/>
          </a:stretch>
        </p:blipFill>
        <p:spPr>
          <a:xfrm>
            <a:off x="4418642" y="1197699"/>
            <a:ext cx="7578095" cy="5093563"/>
          </a:xfrm>
          <a:prstGeom prst="rect">
            <a:avLst/>
          </a:prstGeom>
        </p:spPr>
      </p:pic>
      <p:sp>
        <p:nvSpPr>
          <p:cNvPr id="6" name="Prostokąt 5">
            <a:extLst>
              <a:ext uri="{FF2B5EF4-FFF2-40B4-BE49-F238E27FC236}">
                <a16:creationId xmlns:a16="http://schemas.microsoft.com/office/drawing/2014/main" id="{E73DB389-C810-4EE6-AADB-05C46046D85C}"/>
              </a:ext>
            </a:extLst>
          </p:cNvPr>
          <p:cNvSpPr/>
          <p:nvPr/>
        </p:nvSpPr>
        <p:spPr>
          <a:xfrm>
            <a:off x="66675" y="3763531"/>
            <a:ext cx="4967288" cy="1938992"/>
          </a:xfrm>
          <a:prstGeom prst="rect">
            <a:avLst/>
          </a:prstGeom>
        </p:spPr>
        <p:txBody>
          <a:bodyPr wrap="square">
            <a:spAutoFit/>
          </a:bodyPr>
          <a:lstStyle/>
          <a:p>
            <a:r>
              <a:rPr lang="pl-PL" sz="2400" dirty="0"/>
              <a:t>Zarządzanie pakietami, zależnościami i środowiskiem dla dowolnego języka - </a:t>
            </a:r>
            <a:r>
              <a:rPr lang="pl-PL" sz="2400" dirty="0" err="1"/>
              <a:t>Python</a:t>
            </a:r>
            <a:r>
              <a:rPr lang="pl-PL" sz="2400" dirty="0"/>
              <a:t>, R, </a:t>
            </a:r>
            <a:r>
              <a:rPr lang="pl-PL" sz="2400" dirty="0" err="1"/>
              <a:t>Ruby</a:t>
            </a:r>
            <a:r>
              <a:rPr lang="pl-PL" sz="2400" dirty="0"/>
              <a:t>, </a:t>
            </a:r>
            <a:r>
              <a:rPr lang="pl-PL" sz="2400" dirty="0" err="1"/>
              <a:t>Lua</a:t>
            </a:r>
            <a:r>
              <a:rPr lang="pl-PL" sz="2400" dirty="0"/>
              <a:t>, Scala, Java, JavaScript, C / C ++, FORTRAN i inne.</a:t>
            </a:r>
          </a:p>
        </p:txBody>
      </p:sp>
    </p:spTree>
    <p:extLst>
      <p:ext uri="{BB962C8B-B14F-4D97-AF65-F5344CB8AC3E}">
        <p14:creationId xmlns:p14="http://schemas.microsoft.com/office/powerpoint/2010/main" val="306892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ED1A0C4E-262A-48A7-AF3E-2F07F253B50B}"/>
              </a:ext>
            </a:extLst>
          </p:cNvPr>
          <p:cNvSpPr>
            <a:spLocks noGrp="1"/>
          </p:cNvSpPr>
          <p:nvPr>
            <p:ph type="title"/>
          </p:nvPr>
        </p:nvSpPr>
        <p:spPr/>
        <p:txBody>
          <a:bodyPr/>
          <a:lstStyle/>
          <a:p>
            <a:r>
              <a:rPr lang="pl-PL" dirty="0"/>
              <a:t>ANACONDA</a:t>
            </a:r>
          </a:p>
        </p:txBody>
      </p:sp>
      <p:sp>
        <p:nvSpPr>
          <p:cNvPr id="4" name="Prostokąt 3">
            <a:extLst>
              <a:ext uri="{FF2B5EF4-FFF2-40B4-BE49-F238E27FC236}">
                <a16:creationId xmlns:a16="http://schemas.microsoft.com/office/drawing/2014/main" id="{1C236CCF-FB5B-4D5E-8F4D-1DC169950B8E}"/>
              </a:ext>
            </a:extLst>
          </p:cNvPr>
          <p:cNvSpPr/>
          <p:nvPr/>
        </p:nvSpPr>
        <p:spPr>
          <a:xfrm>
            <a:off x="300037" y="1336120"/>
            <a:ext cx="11201400" cy="2677656"/>
          </a:xfrm>
          <a:prstGeom prst="rect">
            <a:avLst/>
          </a:prstGeom>
        </p:spPr>
        <p:txBody>
          <a:bodyPr wrap="square">
            <a:spAutoFit/>
          </a:bodyPr>
          <a:lstStyle/>
          <a:p>
            <a:r>
              <a:rPr lang="pl-PL" sz="2400" dirty="0" err="1"/>
              <a:t>Conda</a:t>
            </a:r>
            <a:r>
              <a:rPr lang="pl-PL" sz="2400" dirty="0"/>
              <a:t> to system zarządzania pakietami typu open </a:t>
            </a:r>
            <a:r>
              <a:rPr lang="pl-PL" sz="2400" dirty="0" err="1"/>
              <a:t>source</a:t>
            </a:r>
            <a:r>
              <a:rPr lang="pl-PL" sz="2400" dirty="0"/>
              <a:t> i system zarządzania środowiskiem, który działa w systemach Windows, </a:t>
            </a:r>
            <a:r>
              <a:rPr lang="pl-PL" sz="2400" dirty="0" err="1"/>
              <a:t>macOS</a:t>
            </a:r>
            <a:r>
              <a:rPr lang="pl-PL" sz="2400" dirty="0"/>
              <a:t> i Linux. </a:t>
            </a:r>
          </a:p>
          <a:p>
            <a:r>
              <a:rPr lang="pl-PL" sz="2400" dirty="0" err="1"/>
              <a:t>Conda</a:t>
            </a:r>
            <a:r>
              <a:rPr lang="pl-PL" sz="2400" dirty="0"/>
              <a:t> szybko instaluje, uruchamia i aktualizuje pakiety oraz ich zależności. </a:t>
            </a:r>
            <a:r>
              <a:rPr lang="pl-PL" sz="2400" dirty="0" err="1"/>
              <a:t>Conda</a:t>
            </a:r>
            <a:r>
              <a:rPr lang="pl-PL" sz="2400" dirty="0"/>
              <a:t> z łatwością tworzy, zapisuje, ładuje i przełącza między środowiskami na komputerze lokalnym. </a:t>
            </a:r>
          </a:p>
          <a:p>
            <a:r>
              <a:rPr lang="pl-PL" sz="2400" dirty="0"/>
              <a:t>Został stworzony dla programów w języku </a:t>
            </a:r>
            <a:r>
              <a:rPr lang="pl-PL" sz="2400" dirty="0" err="1"/>
              <a:t>Python</a:t>
            </a:r>
            <a:r>
              <a:rPr lang="pl-PL" sz="2400" dirty="0"/>
              <a:t>, ale może pakować i dystrybuować oprogramowanie dla dowolnego języka.</a:t>
            </a:r>
          </a:p>
        </p:txBody>
      </p:sp>
      <p:sp>
        <p:nvSpPr>
          <p:cNvPr id="5" name="Prostokąt 4">
            <a:extLst>
              <a:ext uri="{FF2B5EF4-FFF2-40B4-BE49-F238E27FC236}">
                <a16:creationId xmlns:a16="http://schemas.microsoft.com/office/drawing/2014/main" id="{9F2D0A03-4706-4C42-B293-ABD776422D40}"/>
              </a:ext>
            </a:extLst>
          </p:cNvPr>
          <p:cNvSpPr/>
          <p:nvPr/>
        </p:nvSpPr>
        <p:spPr>
          <a:xfrm>
            <a:off x="300038" y="4438095"/>
            <a:ext cx="11625263" cy="1200329"/>
          </a:xfrm>
          <a:prstGeom prst="rect">
            <a:avLst/>
          </a:prstGeom>
        </p:spPr>
        <p:txBody>
          <a:bodyPr wrap="square">
            <a:spAutoFit/>
          </a:bodyPr>
          <a:lstStyle/>
          <a:p>
            <a:r>
              <a:rPr lang="pl-PL" sz="2400" dirty="0" err="1"/>
              <a:t>Conda</a:t>
            </a:r>
            <a:r>
              <a:rPr lang="pl-PL" sz="2400" dirty="0"/>
              <a:t> jako menedżer pakietów pomaga znaleźć i zainstalować pakiety. Jeśli potrzebujesz pakietu, który wymaga innej wersji </a:t>
            </a:r>
            <a:r>
              <a:rPr lang="pl-PL" sz="2400" dirty="0" err="1"/>
              <a:t>Pythona</a:t>
            </a:r>
            <a:r>
              <a:rPr lang="pl-PL" sz="2400" dirty="0"/>
              <a:t>, nie musisz przełączać się do innego menedżera środowiska, ponieważ </a:t>
            </a:r>
            <a:r>
              <a:rPr lang="pl-PL" sz="2400" dirty="0" err="1"/>
              <a:t>conda</a:t>
            </a:r>
            <a:r>
              <a:rPr lang="pl-PL" sz="2400" dirty="0"/>
              <a:t> jest również menedżerem środowiska. </a:t>
            </a:r>
          </a:p>
        </p:txBody>
      </p:sp>
    </p:spTree>
    <p:extLst>
      <p:ext uri="{BB962C8B-B14F-4D97-AF65-F5344CB8AC3E}">
        <p14:creationId xmlns:p14="http://schemas.microsoft.com/office/powerpoint/2010/main" val="348438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982BE84B-9901-4DF5-84E8-42EBCEA70381}"/>
              </a:ext>
            </a:extLst>
          </p:cNvPr>
          <p:cNvSpPr>
            <a:spLocks noGrp="1"/>
          </p:cNvSpPr>
          <p:nvPr>
            <p:ph type="title"/>
          </p:nvPr>
        </p:nvSpPr>
        <p:spPr/>
        <p:txBody>
          <a:bodyPr/>
          <a:lstStyle/>
          <a:p>
            <a:r>
              <a:rPr lang="pl-PL" dirty="0"/>
              <a:t>ANACONDA</a:t>
            </a:r>
          </a:p>
        </p:txBody>
      </p:sp>
      <p:sp>
        <p:nvSpPr>
          <p:cNvPr id="4" name="Prostokąt 3">
            <a:extLst>
              <a:ext uri="{FF2B5EF4-FFF2-40B4-BE49-F238E27FC236}">
                <a16:creationId xmlns:a16="http://schemas.microsoft.com/office/drawing/2014/main" id="{A5F6940F-5864-44CC-9845-36EA91E808DB}"/>
              </a:ext>
            </a:extLst>
          </p:cNvPr>
          <p:cNvSpPr/>
          <p:nvPr/>
        </p:nvSpPr>
        <p:spPr>
          <a:xfrm>
            <a:off x="757239" y="2985703"/>
            <a:ext cx="9939336" cy="1569660"/>
          </a:xfrm>
          <a:prstGeom prst="rect">
            <a:avLst/>
          </a:prstGeom>
        </p:spPr>
        <p:txBody>
          <a:bodyPr wrap="square">
            <a:spAutoFit/>
          </a:bodyPr>
          <a:lstStyle/>
          <a:p>
            <a:r>
              <a:rPr lang="pl-PL" sz="2400" dirty="0"/>
              <a:t>W domyślnej konfiguracji </a:t>
            </a:r>
            <a:r>
              <a:rPr lang="pl-PL" sz="2400" dirty="0" err="1"/>
              <a:t>conda</a:t>
            </a:r>
            <a:r>
              <a:rPr lang="pl-PL" sz="2400" dirty="0"/>
              <a:t> może instalować i zarządzać tysiącami pakietów i łączyć z systemami ciągłej integracji, takimi jak </a:t>
            </a:r>
            <a:r>
              <a:rPr lang="pl-PL" sz="2400" dirty="0" err="1"/>
              <a:t>Travis</a:t>
            </a:r>
            <a:r>
              <a:rPr lang="pl-PL" sz="2400" dirty="0"/>
              <a:t> CI i </a:t>
            </a:r>
            <a:r>
              <a:rPr lang="pl-PL" sz="2400" dirty="0" err="1"/>
              <a:t>AppVeyor</a:t>
            </a:r>
            <a:r>
              <a:rPr lang="pl-PL" sz="2400" dirty="0"/>
              <a:t>, aby zapewnić częste, automatyczne testowanie kodu.</a:t>
            </a:r>
          </a:p>
          <a:p>
            <a:endParaRPr lang="pl-PL" sz="2400" dirty="0"/>
          </a:p>
        </p:txBody>
      </p:sp>
      <p:sp>
        <p:nvSpPr>
          <p:cNvPr id="6" name="Prostokąt 5">
            <a:extLst>
              <a:ext uri="{FF2B5EF4-FFF2-40B4-BE49-F238E27FC236}">
                <a16:creationId xmlns:a16="http://schemas.microsoft.com/office/drawing/2014/main" id="{ACEEB23C-CE20-40D8-921E-92682B5DDA20}"/>
              </a:ext>
            </a:extLst>
          </p:cNvPr>
          <p:cNvSpPr/>
          <p:nvPr/>
        </p:nvSpPr>
        <p:spPr>
          <a:xfrm>
            <a:off x="757239" y="4660107"/>
            <a:ext cx="10742035" cy="1200329"/>
          </a:xfrm>
          <a:prstGeom prst="rect">
            <a:avLst/>
          </a:prstGeom>
        </p:spPr>
        <p:txBody>
          <a:bodyPr wrap="square">
            <a:spAutoFit/>
          </a:bodyPr>
          <a:lstStyle/>
          <a:p>
            <a:r>
              <a:rPr lang="pl-PL" sz="2400" dirty="0" err="1"/>
              <a:t>Conda</a:t>
            </a:r>
            <a:r>
              <a:rPr lang="pl-PL" sz="2400" dirty="0"/>
              <a:t> jest również zawarta w </a:t>
            </a:r>
            <a:r>
              <a:rPr lang="pl-PL" sz="2400" dirty="0" err="1"/>
              <a:t>Anaconda</a:t>
            </a:r>
            <a:r>
              <a:rPr lang="pl-PL" sz="2400" dirty="0"/>
              <a:t> Enterprise, która zapewnia pakiet korporacyjny i zarządzanie środowiskiem dla </a:t>
            </a:r>
            <a:r>
              <a:rPr lang="pl-PL" sz="2400" dirty="0" err="1"/>
              <a:t>Python</a:t>
            </a:r>
            <a:r>
              <a:rPr lang="pl-PL" sz="2400" dirty="0"/>
              <a:t>, R, Node.js, Java i innych stosów aplikacji.</a:t>
            </a:r>
          </a:p>
        </p:txBody>
      </p:sp>
      <p:sp>
        <p:nvSpPr>
          <p:cNvPr id="7" name="Prostokąt 6">
            <a:extLst>
              <a:ext uri="{FF2B5EF4-FFF2-40B4-BE49-F238E27FC236}">
                <a16:creationId xmlns:a16="http://schemas.microsoft.com/office/drawing/2014/main" id="{DA21C937-3F4D-4F91-AC68-E89643915501}"/>
              </a:ext>
            </a:extLst>
          </p:cNvPr>
          <p:cNvSpPr/>
          <p:nvPr/>
        </p:nvSpPr>
        <p:spPr>
          <a:xfrm>
            <a:off x="757239" y="1345049"/>
            <a:ext cx="10742035" cy="1200329"/>
          </a:xfrm>
          <a:prstGeom prst="rect">
            <a:avLst/>
          </a:prstGeom>
        </p:spPr>
        <p:txBody>
          <a:bodyPr wrap="square">
            <a:spAutoFit/>
          </a:bodyPr>
          <a:lstStyle/>
          <a:p>
            <a:r>
              <a:rPr lang="pl-PL" sz="2400" dirty="0"/>
              <a:t>Za pomocą zaledwie kilku poleceń możesz skonfigurować całkowicie oddzielne środowisko do uruchamiania tej innej wersji </a:t>
            </a:r>
            <a:r>
              <a:rPr lang="pl-PL" sz="2400" dirty="0" err="1"/>
              <a:t>Pythona</a:t>
            </a:r>
            <a:r>
              <a:rPr lang="pl-PL" sz="2400" dirty="0"/>
              <a:t>, jednocześnie kontynuując uruchamianie zwykłej wersji </a:t>
            </a:r>
            <a:r>
              <a:rPr lang="pl-PL" sz="2400" dirty="0" err="1"/>
              <a:t>Pythona</a:t>
            </a:r>
            <a:r>
              <a:rPr lang="pl-PL" sz="2400" dirty="0"/>
              <a:t> w normalnym środowisku.</a:t>
            </a:r>
          </a:p>
        </p:txBody>
      </p:sp>
    </p:spTree>
    <p:extLst>
      <p:ext uri="{BB962C8B-B14F-4D97-AF65-F5344CB8AC3E}">
        <p14:creationId xmlns:p14="http://schemas.microsoft.com/office/powerpoint/2010/main" val="54120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9B955EF-E2A1-4EA6-AAA3-79C3753FD718}"/>
              </a:ext>
            </a:extLst>
          </p:cNvPr>
          <p:cNvSpPr>
            <a:spLocks noGrp="1"/>
          </p:cNvSpPr>
          <p:nvPr>
            <p:ph type="title"/>
          </p:nvPr>
        </p:nvSpPr>
        <p:spPr/>
        <p:txBody>
          <a:bodyPr/>
          <a:lstStyle/>
          <a:p>
            <a:r>
              <a:rPr lang="pl-PL" dirty="0" err="1"/>
              <a:t>anaconda</a:t>
            </a:r>
            <a:endParaRPr lang="pl-PL" dirty="0"/>
          </a:p>
        </p:txBody>
      </p:sp>
      <p:sp>
        <p:nvSpPr>
          <p:cNvPr id="3" name="Symbol zastępczy daty 2">
            <a:extLst>
              <a:ext uri="{FF2B5EF4-FFF2-40B4-BE49-F238E27FC236}">
                <a16:creationId xmlns:a16="http://schemas.microsoft.com/office/drawing/2014/main" id="{6BC25DA3-221D-4D93-A7D2-4554334EEEB9}"/>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pic>
        <p:nvPicPr>
          <p:cNvPr id="5" name="Obraz 4">
            <a:extLst>
              <a:ext uri="{FF2B5EF4-FFF2-40B4-BE49-F238E27FC236}">
                <a16:creationId xmlns:a16="http://schemas.microsoft.com/office/drawing/2014/main" id="{B3461B0E-CF7E-47F9-BA0B-2633A67AC3F9}"/>
              </a:ext>
            </a:extLst>
          </p:cNvPr>
          <p:cNvPicPr>
            <a:picLocks noChangeAspect="1"/>
          </p:cNvPicPr>
          <p:nvPr/>
        </p:nvPicPr>
        <p:blipFill rotWithShape="1">
          <a:blip r:embed="rId2"/>
          <a:srcRect l="14282" t="10455" r="43291" b="9126"/>
          <a:stretch/>
        </p:blipFill>
        <p:spPr>
          <a:xfrm>
            <a:off x="6537185" y="1866122"/>
            <a:ext cx="3987773" cy="4094270"/>
          </a:xfrm>
          <a:prstGeom prst="rect">
            <a:avLst/>
          </a:prstGeom>
        </p:spPr>
      </p:pic>
      <p:sp>
        <p:nvSpPr>
          <p:cNvPr id="7" name="pole tekstowe 6">
            <a:extLst>
              <a:ext uri="{FF2B5EF4-FFF2-40B4-BE49-F238E27FC236}">
                <a16:creationId xmlns:a16="http://schemas.microsoft.com/office/drawing/2014/main" id="{CF139DB8-745E-4F0B-98BF-A0837BA2B9B8}"/>
              </a:ext>
            </a:extLst>
          </p:cNvPr>
          <p:cNvSpPr txBox="1"/>
          <p:nvPr/>
        </p:nvSpPr>
        <p:spPr>
          <a:xfrm>
            <a:off x="657916" y="3174593"/>
            <a:ext cx="6097554" cy="1477328"/>
          </a:xfrm>
          <a:prstGeom prst="rect">
            <a:avLst/>
          </a:prstGeom>
          <a:noFill/>
        </p:spPr>
        <p:txBody>
          <a:bodyPr wrap="square">
            <a:spAutoFit/>
          </a:bodyPr>
          <a:lstStyle/>
          <a:p>
            <a:r>
              <a:rPr lang="pl-PL" dirty="0" err="1"/>
              <a:t>Anaconda</a:t>
            </a:r>
            <a:r>
              <a:rPr lang="pl-PL" dirty="0"/>
              <a:t> to dystrybucja języków programowania </a:t>
            </a:r>
            <a:r>
              <a:rPr lang="pl-PL" dirty="0" err="1"/>
              <a:t>Python</a:t>
            </a:r>
            <a:r>
              <a:rPr lang="pl-PL" dirty="0"/>
              <a:t> i R do obliczeń naukowych, której celem jest uproszczenie zarządzania pakietami i ich wdrażania. Dystrybucja zawiera pakiety nauki danych odpowiednie dla systemów Windows, Linux i </a:t>
            </a:r>
            <a:r>
              <a:rPr lang="pl-PL" dirty="0" err="1"/>
              <a:t>macOS</a:t>
            </a:r>
            <a:r>
              <a:rPr lang="pl-PL" dirty="0"/>
              <a:t>.</a:t>
            </a:r>
          </a:p>
        </p:txBody>
      </p:sp>
      <p:pic>
        <p:nvPicPr>
          <p:cNvPr id="6" name="Picture 5">
            <a:extLst>
              <a:ext uri="{FF2B5EF4-FFF2-40B4-BE49-F238E27FC236}">
                <a16:creationId xmlns:a16="http://schemas.microsoft.com/office/drawing/2014/main" id="{9752EA1C-B6A7-1B4F-93DB-D0D4AF728790}"/>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1337853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9CA742-A663-4E41-9C37-D9D837740E4E}"/>
              </a:ext>
            </a:extLst>
          </p:cNvPr>
          <p:cNvSpPr>
            <a:spLocks noGrp="1"/>
          </p:cNvSpPr>
          <p:nvPr>
            <p:ph type="title"/>
          </p:nvPr>
        </p:nvSpPr>
        <p:spPr/>
        <p:txBody>
          <a:bodyPr/>
          <a:lstStyle/>
          <a:p>
            <a:r>
              <a:rPr lang="pl-PL" dirty="0"/>
              <a:t>DATALORE</a:t>
            </a:r>
          </a:p>
        </p:txBody>
      </p:sp>
      <p:sp>
        <p:nvSpPr>
          <p:cNvPr id="3" name="Symbol zastępczy daty 2">
            <a:extLst>
              <a:ext uri="{FF2B5EF4-FFF2-40B4-BE49-F238E27FC236}">
                <a16:creationId xmlns:a16="http://schemas.microsoft.com/office/drawing/2014/main" id="{37BC629A-388C-4013-8219-95274AD26D5F}"/>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pic>
        <p:nvPicPr>
          <p:cNvPr id="4" name="Picture 5">
            <a:extLst>
              <a:ext uri="{FF2B5EF4-FFF2-40B4-BE49-F238E27FC236}">
                <a16:creationId xmlns:a16="http://schemas.microsoft.com/office/drawing/2014/main" id="{13EA0B17-38BA-4362-81D0-E1BB09AA0A6B}"/>
              </a:ext>
            </a:extLst>
          </p:cNvPr>
          <p:cNvPicPr>
            <a:picLocks noChangeAspect="1"/>
          </p:cNvPicPr>
          <p:nvPr/>
        </p:nvPicPr>
        <p:blipFill>
          <a:blip r:embed="rId2"/>
          <a:srcRect/>
          <a:stretch>
            <a:fillRect/>
          </a:stretch>
        </p:blipFill>
        <p:spPr>
          <a:xfrm>
            <a:off x="196770" y="6423914"/>
            <a:ext cx="1090341" cy="265089"/>
          </a:xfrm>
          <a:prstGeom prst="rect">
            <a:avLst/>
          </a:prstGeom>
        </p:spPr>
      </p:pic>
      <p:sp>
        <p:nvSpPr>
          <p:cNvPr id="6" name="pole tekstowe 5">
            <a:extLst>
              <a:ext uri="{FF2B5EF4-FFF2-40B4-BE49-F238E27FC236}">
                <a16:creationId xmlns:a16="http://schemas.microsoft.com/office/drawing/2014/main" id="{730A69B0-3E4B-4644-AC6D-018C9B585B62}"/>
              </a:ext>
            </a:extLst>
          </p:cNvPr>
          <p:cNvSpPr txBox="1"/>
          <p:nvPr/>
        </p:nvSpPr>
        <p:spPr>
          <a:xfrm>
            <a:off x="741940" y="2762343"/>
            <a:ext cx="9563449" cy="3200876"/>
          </a:xfrm>
          <a:prstGeom prst="rect">
            <a:avLst/>
          </a:prstGeom>
          <a:noFill/>
        </p:spPr>
        <p:txBody>
          <a:bodyPr wrap="square">
            <a:spAutoFit/>
          </a:bodyPr>
          <a:lstStyle/>
          <a:p>
            <a:r>
              <a:rPr lang="pl-PL" sz="2000" b="1" dirty="0" err="1"/>
              <a:t>Datalore</a:t>
            </a:r>
            <a:r>
              <a:rPr lang="pl-PL" dirty="0"/>
              <a:t> jest zdefiniowany jako notatnik do nauki data science - online (z inteligentną pomocą w kodowaniu).</a:t>
            </a:r>
          </a:p>
          <a:p>
            <a:endParaRPr lang="pl-PL" dirty="0"/>
          </a:p>
          <a:p>
            <a:r>
              <a:rPr lang="pl-PL" dirty="0"/>
              <a:t>Przyjrzyjmy się bliżej definicji.</a:t>
            </a:r>
          </a:p>
          <a:p>
            <a:r>
              <a:rPr lang="pl-PL" sz="2000" b="1" dirty="0" err="1"/>
              <a:t>Datalore</a:t>
            </a:r>
            <a:r>
              <a:rPr lang="pl-PL" b="1" dirty="0"/>
              <a:t> jest w trybie online</a:t>
            </a:r>
          </a:p>
          <a:p>
            <a:endParaRPr lang="pl-PL" dirty="0"/>
          </a:p>
          <a:p>
            <a:r>
              <a:rPr lang="pl-PL" dirty="0"/>
              <a:t>W </a:t>
            </a:r>
            <a:r>
              <a:rPr lang="pl-PL" dirty="0" err="1"/>
              <a:t>Datalore</a:t>
            </a:r>
            <a:r>
              <a:rPr lang="pl-PL" dirty="0"/>
              <a:t> wszystkie obliczenia są wykonywane w chmurze. </a:t>
            </a:r>
          </a:p>
          <a:p>
            <a:r>
              <a:rPr lang="pl-PL" dirty="0"/>
              <a:t>Aby uruchomić kod </a:t>
            </a:r>
            <a:r>
              <a:rPr lang="pl-PL" dirty="0" err="1"/>
              <a:t>Pythona</a:t>
            </a:r>
            <a:r>
              <a:rPr lang="pl-PL" dirty="0"/>
              <a:t> i Kotlin, wystarczy otworzyć przeglądarkę, zarejestrować się na datalore.jetbrains.com i utworzyć swój pierwszy notatnik. </a:t>
            </a:r>
          </a:p>
          <a:p>
            <a:r>
              <a:rPr lang="pl-PL" dirty="0"/>
              <a:t>Nie jest wymagana żadna dodatkowa konfiguracja. </a:t>
            </a:r>
          </a:p>
          <a:p>
            <a:r>
              <a:rPr lang="pl-PL" dirty="0"/>
              <a:t>Najlepsze biblioteki do nauki </a:t>
            </a:r>
            <a:r>
              <a:rPr lang="pl-PL" b="1" dirty="0"/>
              <a:t>data science </a:t>
            </a:r>
            <a:r>
              <a:rPr lang="pl-PL" dirty="0"/>
              <a:t>są już wstępnie zainstalowane w </a:t>
            </a:r>
            <a:r>
              <a:rPr lang="pl-PL" sz="2000" b="1" dirty="0" err="1"/>
              <a:t>Datalore</a:t>
            </a:r>
            <a:r>
              <a:rPr lang="pl-PL" dirty="0"/>
              <a:t>. </a:t>
            </a:r>
          </a:p>
        </p:txBody>
      </p:sp>
      <p:pic>
        <p:nvPicPr>
          <p:cNvPr id="8" name="Obraz 7">
            <a:extLst>
              <a:ext uri="{FF2B5EF4-FFF2-40B4-BE49-F238E27FC236}">
                <a16:creationId xmlns:a16="http://schemas.microsoft.com/office/drawing/2014/main" id="{7E6E4B2D-130A-4DC5-9CFB-258255AE844F}"/>
              </a:ext>
            </a:extLst>
          </p:cNvPr>
          <p:cNvPicPr>
            <a:picLocks noChangeAspect="1"/>
          </p:cNvPicPr>
          <p:nvPr/>
        </p:nvPicPr>
        <p:blipFill rotWithShape="1">
          <a:blip r:embed="rId3"/>
          <a:srcRect l="13303" t="10780" r="56032" b="59622"/>
          <a:stretch/>
        </p:blipFill>
        <p:spPr>
          <a:xfrm>
            <a:off x="6342310" y="572053"/>
            <a:ext cx="4189437" cy="2190290"/>
          </a:xfrm>
          <a:prstGeom prst="rect">
            <a:avLst/>
          </a:prstGeom>
        </p:spPr>
      </p:pic>
    </p:spTree>
    <p:extLst>
      <p:ext uri="{BB962C8B-B14F-4D97-AF65-F5344CB8AC3E}">
        <p14:creationId xmlns:p14="http://schemas.microsoft.com/office/powerpoint/2010/main" val="114206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390E6DB-41A1-40CC-866E-11E6BF55557F}"/>
              </a:ext>
            </a:extLst>
          </p:cNvPr>
          <p:cNvSpPr>
            <a:spLocks noGrp="1"/>
          </p:cNvSpPr>
          <p:nvPr>
            <p:ph type="title"/>
          </p:nvPr>
        </p:nvSpPr>
        <p:spPr/>
        <p:txBody>
          <a:bodyPr/>
          <a:lstStyle/>
          <a:p>
            <a:r>
              <a:rPr lang="pl-PL" dirty="0"/>
              <a:t>Biblioteka </a:t>
            </a:r>
            <a:r>
              <a:rPr lang="pl-PL" sz="2800" b="0" i="0" u="none" strike="noStrike" baseline="0" dirty="0" err="1">
                <a:solidFill>
                  <a:srgbClr val="000000"/>
                </a:solidFill>
              </a:rPr>
              <a:t>pandas</a:t>
            </a:r>
            <a:br>
              <a:rPr lang="pl-PL" dirty="0"/>
            </a:br>
            <a:endParaRPr lang="pl-PL" dirty="0"/>
          </a:p>
        </p:txBody>
      </p:sp>
      <p:sp>
        <p:nvSpPr>
          <p:cNvPr id="3" name="Symbol zastępczy daty 2">
            <a:extLst>
              <a:ext uri="{FF2B5EF4-FFF2-40B4-BE49-F238E27FC236}">
                <a16:creationId xmlns:a16="http://schemas.microsoft.com/office/drawing/2014/main" id="{E1253BB4-2E07-4F17-8EEA-573C535204F7}"/>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C56859AF-9BD2-4241-A1BC-0D3795279FF7}"/>
              </a:ext>
            </a:extLst>
          </p:cNvPr>
          <p:cNvSpPr txBox="1"/>
          <p:nvPr/>
        </p:nvSpPr>
        <p:spPr>
          <a:xfrm>
            <a:off x="656438" y="1606302"/>
            <a:ext cx="10668699" cy="369332"/>
          </a:xfrm>
          <a:prstGeom prst="rect">
            <a:avLst/>
          </a:prstGeom>
          <a:noFill/>
        </p:spPr>
        <p:txBody>
          <a:bodyPr wrap="square">
            <a:spAutoFit/>
          </a:bodyPr>
          <a:lstStyle/>
          <a:p>
            <a:r>
              <a:rPr lang="pl-PL" dirty="0" err="1"/>
              <a:t>Pandas</a:t>
            </a:r>
            <a:r>
              <a:rPr lang="pl-PL" dirty="0"/>
              <a:t>, jest jednym z najbardziej rozbudowanych pakietów, do analizy danych, w języku </a:t>
            </a:r>
            <a:r>
              <a:rPr lang="pl-PL" dirty="0" err="1"/>
              <a:t>Python</a:t>
            </a:r>
            <a:r>
              <a:rPr lang="pl-PL" dirty="0"/>
              <a:t>.</a:t>
            </a:r>
          </a:p>
        </p:txBody>
      </p:sp>
      <p:sp>
        <p:nvSpPr>
          <p:cNvPr id="7" name="pole tekstowe 6">
            <a:extLst>
              <a:ext uri="{FF2B5EF4-FFF2-40B4-BE49-F238E27FC236}">
                <a16:creationId xmlns:a16="http://schemas.microsoft.com/office/drawing/2014/main" id="{6BE2BFA7-1E45-47B9-AF55-B6C34CBC8312}"/>
              </a:ext>
            </a:extLst>
          </p:cNvPr>
          <p:cNvSpPr txBox="1"/>
          <p:nvPr/>
        </p:nvSpPr>
        <p:spPr>
          <a:xfrm>
            <a:off x="1654728" y="2141636"/>
            <a:ext cx="6094602" cy="1200329"/>
          </a:xfrm>
          <a:prstGeom prst="rect">
            <a:avLst/>
          </a:prstGeom>
          <a:noFill/>
        </p:spPr>
        <p:txBody>
          <a:bodyPr wrap="square">
            <a:spAutoFit/>
          </a:bodyPr>
          <a:lstStyle/>
          <a:p>
            <a:endParaRPr lang="pl-PL" dirty="0"/>
          </a:p>
          <a:p>
            <a:r>
              <a:rPr lang="pl-PL" b="1" dirty="0"/>
              <a:t>Instalacja pakietu:</a:t>
            </a:r>
          </a:p>
          <a:p>
            <a:endParaRPr lang="pl-PL" dirty="0"/>
          </a:p>
          <a:p>
            <a:r>
              <a:rPr lang="pl-PL" dirty="0"/>
              <a:t>$ pip </a:t>
            </a:r>
            <a:r>
              <a:rPr lang="pl-PL" dirty="0" err="1"/>
              <a:t>install</a:t>
            </a:r>
            <a:r>
              <a:rPr lang="pl-PL" dirty="0"/>
              <a:t> </a:t>
            </a:r>
            <a:r>
              <a:rPr lang="pl-PL" dirty="0" err="1"/>
              <a:t>pandas</a:t>
            </a:r>
            <a:endParaRPr lang="pl-PL" dirty="0"/>
          </a:p>
        </p:txBody>
      </p:sp>
      <p:sp>
        <p:nvSpPr>
          <p:cNvPr id="9" name="pole tekstowe 8">
            <a:extLst>
              <a:ext uri="{FF2B5EF4-FFF2-40B4-BE49-F238E27FC236}">
                <a16:creationId xmlns:a16="http://schemas.microsoft.com/office/drawing/2014/main" id="{CD5ED4E9-2222-4BA8-A536-27D12EB8E5CA}"/>
              </a:ext>
            </a:extLst>
          </p:cNvPr>
          <p:cNvSpPr txBox="1"/>
          <p:nvPr/>
        </p:nvSpPr>
        <p:spPr>
          <a:xfrm>
            <a:off x="1654728" y="4015108"/>
            <a:ext cx="6094602" cy="923330"/>
          </a:xfrm>
          <a:prstGeom prst="rect">
            <a:avLst/>
          </a:prstGeom>
          <a:noFill/>
        </p:spPr>
        <p:txBody>
          <a:bodyPr wrap="square">
            <a:spAutoFit/>
          </a:bodyPr>
          <a:lstStyle/>
          <a:p>
            <a:r>
              <a:rPr lang="pl-PL" b="1" dirty="0"/>
              <a:t>Importowanie pakietu:</a:t>
            </a:r>
          </a:p>
          <a:p>
            <a:endParaRPr lang="pl-PL" dirty="0"/>
          </a:p>
          <a:p>
            <a:r>
              <a:rPr lang="pl-PL" dirty="0"/>
              <a:t>import </a:t>
            </a:r>
            <a:r>
              <a:rPr lang="pl-PL" dirty="0" err="1"/>
              <a:t>pandas</a:t>
            </a:r>
            <a:r>
              <a:rPr lang="pl-PL" dirty="0"/>
              <a:t> as </a:t>
            </a:r>
            <a:r>
              <a:rPr lang="pl-PL" dirty="0" err="1"/>
              <a:t>pd</a:t>
            </a:r>
            <a:endParaRPr lang="pl-PL" dirty="0"/>
          </a:p>
        </p:txBody>
      </p:sp>
      <p:pic>
        <p:nvPicPr>
          <p:cNvPr id="8" name="Picture 5">
            <a:extLst>
              <a:ext uri="{FF2B5EF4-FFF2-40B4-BE49-F238E27FC236}">
                <a16:creationId xmlns:a16="http://schemas.microsoft.com/office/drawing/2014/main" id="{D722D0B9-087A-344B-9159-690E329C2793}"/>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84087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CCE944-EC73-4D70-A1CB-142103FC37D3}"/>
              </a:ext>
            </a:extLst>
          </p:cNvPr>
          <p:cNvSpPr>
            <a:spLocks noGrp="1"/>
          </p:cNvSpPr>
          <p:nvPr>
            <p:ph type="title"/>
          </p:nvPr>
        </p:nvSpPr>
        <p:spPr/>
        <p:txBody>
          <a:bodyPr/>
          <a:lstStyle/>
          <a:p>
            <a:r>
              <a:rPr lang="pl-PL" dirty="0" err="1"/>
              <a:t>pandas</a:t>
            </a:r>
            <a:endParaRPr lang="pl-PL" dirty="0"/>
          </a:p>
        </p:txBody>
      </p:sp>
      <p:sp>
        <p:nvSpPr>
          <p:cNvPr id="3" name="Symbol zastępczy daty 2">
            <a:extLst>
              <a:ext uri="{FF2B5EF4-FFF2-40B4-BE49-F238E27FC236}">
                <a16:creationId xmlns:a16="http://schemas.microsoft.com/office/drawing/2014/main" id="{102342ED-3D16-4389-AB54-B3DD9E3C48A5}"/>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4C22314E-A876-4415-8E74-B6347BA8B9A2}"/>
              </a:ext>
            </a:extLst>
          </p:cNvPr>
          <p:cNvSpPr txBox="1"/>
          <p:nvPr/>
        </p:nvSpPr>
        <p:spPr>
          <a:xfrm>
            <a:off x="192948" y="1717990"/>
            <a:ext cx="4572000" cy="3693319"/>
          </a:xfrm>
          <a:prstGeom prst="rect">
            <a:avLst/>
          </a:prstGeom>
          <a:noFill/>
        </p:spPr>
        <p:txBody>
          <a:bodyPr wrap="square">
            <a:spAutoFit/>
          </a:bodyPr>
          <a:lstStyle/>
          <a:p>
            <a:r>
              <a:rPr lang="pl-PL" dirty="0"/>
              <a:t>Co można robić w </a:t>
            </a:r>
            <a:r>
              <a:rPr lang="pl-PL" b="1" dirty="0" err="1"/>
              <a:t>pandas</a:t>
            </a:r>
            <a:r>
              <a:rPr lang="pl-PL" dirty="0"/>
              <a:t>?</a:t>
            </a:r>
          </a:p>
          <a:p>
            <a:endParaRPr lang="pl-PL" dirty="0"/>
          </a:p>
          <a:p>
            <a:pPr marL="285750" indent="-285750" algn="just">
              <a:buFont typeface="Arial" panose="020B0604020202020204" pitchFamily="34" charset="0"/>
              <a:buChar char="•"/>
            </a:pPr>
            <a:r>
              <a:rPr lang="pl-PL" dirty="0">
                <a:effectLst/>
              </a:rPr>
              <a:t>załadować dane z plików o rozmaitym formacie danych (CSV, Excel, JSON i wiele innych )</a:t>
            </a:r>
          </a:p>
          <a:p>
            <a:pPr marL="285750" indent="-285750" algn="just">
              <a:buFont typeface="Arial" panose="020B0604020202020204" pitchFamily="34" charset="0"/>
              <a:buChar char="•"/>
            </a:pPr>
            <a:r>
              <a:rPr lang="pl-PL" dirty="0">
                <a:effectLst/>
              </a:rPr>
              <a:t>załadować dane bezpośrednio z baz danych</a:t>
            </a:r>
          </a:p>
          <a:p>
            <a:pPr marL="285750" indent="-285750" algn="just">
              <a:buFont typeface="Arial" panose="020B0604020202020204" pitchFamily="34" charset="0"/>
              <a:buChar char="•"/>
            </a:pPr>
            <a:r>
              <a:rPr lang="pl-PL" dirty="0">
                <a:effectLst/>
              </a:rPr>
              <a:t>wyczyścić dane i przygotować je do dalszej analizy</a:t>
            </a:r>
          </a:p>
          <a:p>
            <a:pPr marL="285750" indent="-285750" algn="just">
              <a:buFont typeface="Arial" panose="020B0604020202020204" pitchFamily="34" charset="0"/>
              <a:buChar char="•"/>
            </a:pPr>
            <a:r>
              <a:rPr lang="pl-PL" dirty="0">
                <a:effectLst/>
              </a:rPr>
              <a:t>Dokonać podstawowej analizy danych, takiej jaką znamy z Excel czy też SQL – np. grupowanie czy też tabele przestawne</a:t>
            </a:r>
          </a:p>
          <a:p>
            <a:pPr marL="285750" indent="-285750" algn="just">
              <a:buFont typeface="Arial" panose="020B0604020202020204" pitchFamily="34" charset="0"/>
              <a:buChar char="•"/>
            </a:pPr>
            <a:r>
              <a:rPr lang="pl-PL" dirty="0">
                <a:effectLst/>
              </a:rPr>
              <a:t>Zwizualizować nasze wyniki</a:t>
            </a:r>
          </a:p>
        </p:txBody>
      </p:sp>
      <p:pic>
        <p:nvPicPr>
          <p:cNvPr id="6" name="Obraz 5">
            <a:extLst>
              <a:ext uri="{FF2B5EF4-FFF2-40B4-BE49-F238E27FC236}">
                <a16:creationId xmlns:a16="http://schemas.microsoft.com/office/drawing/2014/main" id="{29184250-CA4E-429F-ABBE-E908319D665A}"/>
              </a:ext>
            </a:extLst>
          </p:cNvPr>
          <p:cNvPicPr>
            <a:picLocks noChangeAspect="1"/>
          </p:cNvPicPr>
          <p:nvPr/>
        </p:nvPicPr>
        <p:blipFill>
          <a:blip r:embed="rId2"/>
          <a:stretch>
            <a:fillRect/>
          </a:stretch>
        </p:blipFill>
        <p:spPr>
          <a:xfrm>
            <a:off x="5385732" y="2412372"/>
            <a:ext cx="6697211" cy="2603018"/>
          </a:xfrm>
          <a:prstGeom prst="rect">
            <a:avLst/>
          </a:prstGeom>
        </p:spPr>
      </p:pic>
      <p:pic>
        <p:nvPicPr>
          <p:cNvPr id="7" name="Picture 5">
            <a:extLst>
              <a:ext uri="{FF2B5EF4-FFF2-40B4-BE49-F238E27FC236}">
                <a16:creationId xmlns:a16="http://schemas.microsoft.com/office/drawing/2014/main" id="{51DDD93C-F67E-674E-B4A5-516FA91CBF14}"/>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165744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10AC655-B917-4F68-BC69-A241FEE242D6}"/>
              </a:ext>
            </a:extLst>
          </p:cNvPr>
          <p:cNvSpPr>
            <a:spLocks noGrp="1"/>
          </p:cNvSpPr>
          <p:nvPr>
            <p:ph type="title"/>
          </p:nvPr>
        </p:nvSpPr>
        <p:spPr/>
        <p:txBody>
          <a:bodyPr/>
          <a:lstStyle/>
          <a:p>
            <a:r>
              <a:rPr lang="pl-PL" dirty="0"/>
              <a:t>Podstawowe typy danych w </a:t>
            </a:r>
            <a:r>
              <a:rPr lang="pl-PL" dirty="0" err="1"/>
              <a:t>pandas</a:t>
            </a:r>
            <a:endParaRPr lang="pl-PL" dirty="0"/>
          </a:p>
        </p:txBody>
      </p:sp>
      <p:sp>
        <p:nvSpPr>
          <p:cNvPr id="3" name="Symbol zastępczy daty 2">
            <a:extLst>
              <a:ext uri="{FF2B5EF4-FFF2-40B4-BE49-F238E27FC236}">
                <a16:creationId xmlns:a16="http://schemas.microsoft.com/office/drawing/2014/main" id="{DDFBFA3F-273C-4238-9E9B-540CCFBD431D}"/>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92EF3117-62E0-42BA-A3A9-41EEC74A9669}"/>
              </a:ext>
            </a:extLst>
          </p:cNvPr>
          <p:cNvSpPr txBox="1"/>
          <p:nvPr/>
        </p:nvSpPr>
        <p:spPr>
          <a:xfrm>
            <a:off x="916497" y="2222812"/>
            <a:ext cx="8982511" cy="646331"/>
          </a:xfrm>
          <a:prstGeom prst="rect">
            <a:avLst/>
          </a:prstGeom>
          <a:noFill/>
        </p:spPr>
        <p:txBody>
          <a:bodyPr wrap="square">
            <a:spAutoFit/>
          </a:bodyPr>
          <a:lstStyle/>
          <a:p>
            <a:r>
              <a:rPr lang="pl-PL" dirty="0"/>
              <a:t>Pierwszy typ danych to </a:t>
            </a:r>
            <a:r>
              <a:rPr lang="pl-PL" b="1" dirty="0"/>
              <a:t>'Series</a:t>
            </a:r>
            <a:r>
              <a:rPr lang="pl-PL" dirty="0"/>
              <a:t>'. Dla analogii, możemy porównać ją do kolumny z Excela. Działa ona podobnie do listy w </a:t>
            </a:r>
            <a:r>
              <a:rPr lang="pl-PL" dirty="0" err="1"/>
              <a:t>Python</a:t>
            </a:r>
            <a:r>
              <a:rPr lang="pl-PL" dirty="0"/>
              <a:t>, jednak daje nam większe możliwości.</a:t>
            </a:r>
          </a:p>
        </p:txBody>
      </p:sp>
      <p:sp>
        <p:nvSpPr>
          <p:cNvPr id="7" name="pole tekstowe 6">
            <a:extLst>
              <a:ext uri="{FF2B5EF4-FFF2-40B4-BE49-F238E27FC236}">
                <a16:creationId xmlns:a16="http://schemas.microsoft.com/office/drawing/2014/main" id="{225B4660-73DF-423C-92EF-2ABEBF9C049A}"/>
              </a:ext>
            </a:extLst>
          </p:cNvPr>
          <p:cNvSpPr txBox="1"/>
          <p:nvPr/>
        </p:nvSpPr>
        <p:spPr>
          <a:xfrm>
            <a:off x="916497" y="3566911"/>
            <a:ext cx="8225406" cy="646331"/>
          </a:xfrm>
          <a:prstGeom prst="rect">
            <a:avLst/>
          </a:prstGeom>
          <a:noFill/>
        </p:spPr>
        <p:txBody>
          <a:bodyPr wrap="square">
            <a:spAutoFit/>
          </a:bodyPr>
          <a:lstStyle/>
          <a:p>
            <a:r>
              <a:rPr lang="pl-PL" dirty="0"/>
              <a:t>Drugi typ danych, to </a:t>
            </a:r>
            <a:r>
              <a:rPr lang="pl-PL" b="1" dirty="0" err="1"/>
              <a:t>DataFrame</a:t>
            </a:r>
            <a:r>
              <a:rPr lang="pl-PL" dirty="0"/>
              <a:t>. O ile 'Series' porównywaliśmy do kolumny, o tyle </a:t>
            </a:r>
            <a:r>
              <a:rPr lang="pl-PL" dirty="0" err="1"/>
              <a:t>DataFrame</a:t>
            </a:r>
            <a:r>
              <a:rPr lang="pl-PL" dirty="0"/>
              <a:t>, jest odpowiednikiem tabeli, czyli zestawieniem danych typu 'Series'.</a:t>
            </a:r>
          </a:p>
        </p:txBody>
      </p:sp>
      <p:pic>
        <p:nvPicPr>
          <p:cNvPr id="6" name="Picture 5">
            <a:extLst>
              <a:ext uri="{FF2B5EF4-FFF2-40B4-BE49-F238E27FC236}">
                <a16:creationId xmlns:a16="http://schemas.microsoft.com/office/drawing/2014/main" id="{F1F14544-35FA-434B-9849-B9FC0A1E7E6D}"/>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195644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30B532AF-C6AC-4CB2-8FC4-576DB1668FFA}"/>
              </a:ext>
            </a:extLst>
          </p:cNvPr>
          <p:cNvSpPr>
            <a:spLocks noGrp="1"/>
          </p:cNvSpPr>
          <p:nvPr>
            <p:ph type="body" sz="quarter" idx="27"/>
          </p:nvPr>
        </p:nvSpPr>
        <p:spPr/>
        <p:txBody>
          <a:bodyPr/>
          <a:lstStyle/>
          <a:p>
            <a:pPr marL="0" indent="0">
              <a:buNone/>
            </a:pPr>
            <a:r>
              <a:rPr lang="pl-PL" dirty="0"/>
              <a:t>Maszynowe uczenie się(ang. Machine Learning) jest analizą procesów uczenia się oraz tworzeniem systemów, które doskonalą swoje działanie na podstawie doświadczeń z przeszłości.</a:t>
            </a:r>
          </a:p>
          <a:p>
            <a:pPr marL="0" indent="0">
              <a:buNone/>
            </a:pPr>
            <a:endParaRPr lang="pl-PL" dirty="0"/>
          </a:p>
          <a:p>
            <a:pPr marL="0" indent="0">
              <a:buNone/>
            </a:pPr>
            <a:r>
              <a:rPr lang="pl-PL" dirty="0"/>
              <a:t>Machine Learning może być </a:t>
            </a:r>
            <a:r>
              <a:rPr lang="pl-PL" dirty="0" err="1"/>
              <a:t>realizowne</a:t>
            </a:r>
            <a:r>
              <a:rPr lang="pl-PL" dirty="0"/>
              <a:t> poprzez</a:t>
            </a:r>
          </a:p>
          <a:p>
            <a:r>
              <a:rPr lang="pl-PL" dirty="0"/>
              <a:t>Symbolicznego/indukcyjnego uczenia się na przykładach 	(</a:t>
            </a:r>
            <a:r>
              <a:rPr lang="pl-PL" dirty="0" err="1"/>
              <a:t>ang.symbolic</a:t>
            </a:r>
            <a:r>
              <a:rPr lang="pl-PL" dirty="0"/>
              <a:t>/</a:t>
            </a:r>
            <a:r>
              <a:rPr lang="pl-PL" dirty="0" err="1"/>
              <a:t>inductive</a:t>
            </a:r>
            <a:r>
              <a:rPr lang="pl-PL" dirty="0"/>
              <a:t> learning)</a:t>
            </a:r>
          </a:p>
          <a:p>
            <a:r>
              <a:rPr lang="pl-PL" dirty="0"/>
              <a:t>Sztucznych sieci neuronowych (ang. </a:t>
            </a:r>
            <a:r>
              <a:rPr lang="pl-PL" dirty="0" err="1"/>
              <a:t>artificial</a:t>
            </a:r>
            <a:r>
              <a:rPr lang="pl-PL" dirty="0"/>
              <a:t> </a:t>
            </a:r>
            <a:r>
              <a:rPr lang="pl-PL" dirty="0" err="1"/>
              <a:t>neural</a:t>
            </a:r>
            <a:r>
              <a:rPr lang="pl-PL" dirty="0"/>
              <a:t> networks)</a:t>
            </a:r>
          </a:p>
          <a:p>
            <a:r>
              <a:rPr lang="pl-PL" dirty="0" err="1"/>
              <a:t>Algorymy</a:t>
            </a:r>
            <a:r>
              <a:rPr lang="pl-PL" dirty="0"/>
              <a:t> genetyczne i Ewolucyjne</a:t>
            </a:r>
          </a:p>
          <a:p>
            <a:r>
              <a:rPr lang="pl-PL" dirty="0"/>
              <a:t>Szybkie Algorytmy np. typu </a:t>
            </a:r>
            <a:r>
              <a:rPr lang="pl-PL" dirty="0" err="1"/>
              <a:t>Fuzzy</a:t>
            </a:r>
            <a:r>
              <a:rPr lang="pl-PL" dirty="0"/>
              <a:t> </a:t>
            </a:r>
            <a:r>
              <a:rPr lang="pl-PL" dirty="0" err="1"/>
              <a:t>Logic</a:t>
            </a:r>
            <a:endParaRPr lang="pl-PL" dirty="0"/>
          </a:p>
          <a:p>
            <a:r>
              <a:rPr lang="pl-PL" dirty="0"/>
              <a:t>Algorytmy </a:t>
            </a:r>
            <a:r>
              <a:rPr lang="pl-PL" dirty="0" err="1"/>
              <a:t>Deep</a:t>
            </a:r>
            <a:r>
              <a:rPr lang="pl-PL" dirty="0"/>
              <a:t> Learning, Heurystyki </a:t>
            </a:r>
            <a:r>
              <a:rPr lang="pl-PL" dirty="0" err="1"/>
              <a:t>itd</a:t>
            </a:r>
            <a:endParaRPr lang="pl-PL" dirty="0"/>
          </a:p>
          <a:p>
            <a:endParaRPr lang="pl-PL" dirty="0"/>
          </a:p>
          <a:p>
            <a:pPr marL="0" indent="0">
              <a:buNone/>
            </a:pPr>
            <a:endParaRPr lang="pl-PL" dirty="0"/>
          </a:p>
        </p:txBody>
      </p:sp>
      <p:sp>
        <p:nvSpPr>
          <p:cNvPr id="3" name="Tytuł 2">
            <a:extLst>
              <a:ext uri="{FF2B5EF4-FFF2-40B4-BE49-F238E27FC236}">
                <a16:creationId xmlns:a16="http://schemas.microsoft.com/office/drawing/2014/main" id="{8D976AD4-9B5C-437C-B0C2-CA351E491ED6}"/>
              </a:ext>
            </a:extLst>
          </p:cNvPr>
          <p:cNvSpPr>
            <a:spLocks noGrp="1"/>
          </p:cNvSpPr>
          <p:nvPr>
            <p:ph type="title"/>
          </p:nvPr>
        </p:nvSpPr>
        <p:spPr/>
        <p:txBody>
          <a:bodyPr/>
          <a:lstStyle/>
          <a:p>
            <a:r>
              <a:rPr lang="pl-PL" dirty="0"/>
              <a:t>Co to jest maszynowe uczenie się ? (Machine Learning)</a:t>
            </a:r>
          </a:p>
        </p:txBody>
      </p:sp>
    </p:spTree>
    <p:extLst>
      <p:ext uri="{BB962C8B-B14F-4D97-AF65-F5344CB8AC3E}">
        <p14:creationId xmlns:p14="http://schemas.microsoft.com/office/powerpoint/2010/main" val="499166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F216A60A-14BE-4DCA-9FA1-628DFA7116FD}"/>
              </a:ext>
            </a:extLst>
          </p:cNvPr>
          <p:cNvSpPr>
            <a:spLocks noGrp="1"/>
          </p:cNvSpPr>
          <p:nvPr>
            <p:ph type="body" sz="quarter" idx="27"/>
          </p:nvPr>
        </p:nvSpPr>
        <p:spPr/>
        <p:txBody>
          <a:bodyPr/>
          <a:lstStyle/>
          <a:p>
            <a:r>
              <a:rPr lang="pl-PL" dirty="0"/>
              <a:t>Machine Learning (ML) – część sztucznej inteligencji (AI) lub inteligencji obliczeniowej (</a:t>
            </a:r>
            <a:r>
              <a:rPr lang="pl-PL" dirty="0" err="1"/>
              <a:t>Computational</a:t>
            </a:r>
            <a:r>
              <a:rPr lang="pl-PL" dirty="0"/>
              <a:t> </a:t>
            </a:r>
            <a:r>
              <a:rPr lang="pl-PL" dirty="0" err="1"/>
              <a:t>Intelligence</a:t>
            </a:r>
            <a:r>
              <a:rPr lang="pl-PL" dirty="0"/>
              <a:t> - CI)</a:t>
            </a:r>
          </a:p>
          <a:p>
            <a:endParaRPr lang="pl-PL" dirty="0"/>
          </a:p>
          <a:p>
            <a:r>
              <a:rPr lang="pl-PL" dirty="0"/>
              <a:t>Systemy adaptujące się, zmieniające swoje wewnętrzne parametry tak, aby rozpoznać charakter danych </a:t>
            </a:r>
          </a:p>
          <a:p>
            <a:endParaRPr lang="pl-PL" dirty="0"/>
          </a:p>
          <a:p>
            <a:r>
              <a:rPr lang="pl-PL" dirty="0"/>
              <a:t>ML umożliwia pozyskiwanie wiedzy na podstawie analizy </a:t>
            </a:r>
            <a:r>
              <a:rPr lang="pl-PL" dirty="0" err="1"/>
              <a:t>zachowań</a:t>
            </a:r>
            <a:r>
              <a:rPr lang="pl-PL" dirty="0"/>
              <a:t> ekspertów lub danych doświadczalnych</a:t>
            </a:r>
          </a:p>
          <a:p>
            <a:pPr marL="0" indent="0">
              <a:buNone/>
            </a:pPr>
            <a:endParaRPr lang="pl-PL" dirty="0"/>
          </a:p>
        </p:txBody>
      </p:sp>
      <p:sp>
        <p:nvSpPr>
          <p:cNvPr id="3" name="Tytuł 2">
            <a:extLst>
              <a:ext uri="{FF2B5EF4-FFF2-40B4-BE49-F238E27FC236}">
                <a16:creationId xmlns:a16="http://schemas.microsoft.com/office/drawing/2014/main" id="{D568983B-64DF-4E12-8AF8-CEF7724CD199}"/>
              </a:ext>
            </a:extLst>
          </p:cNvPr>
          <p:cNvSpPr>
            <a:spLocks noGrp="1"/>
          </p:cNvSpPr>
          <p:nvPr>
            <p:ph type="title"/>
          </p:nvPr>
        </p:nvSpPr>
        <p:spPr/>
        <p:txBody>
          <a:bodyPr/>
          <a:lstStyle/>
          <a:p>
            <a:r>
              <a:rPr lang="pl-PL" dirty="0"/>
              <a:t>Uczenie maszyn</a:t>
            </a:r>
          </a:p>
        </p:txBody>
      </p:sp>
    </p:spTree>
    <p:extLst>
      <p:ext uri="{BB962C8B-B14F-4D97-AF65-F5344CB8AC3E}">
        <p14:creationId xmlns:p14="http://schemas.microsoft.com/office/powerpoint/2010/main" val="353840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B6A0AE-39AF-4A7C-96F6-52CBFC76F69B}"/>
              </a:ext>
            </a:extLst>
          </p:cNvPr>
          <p:cNvSpPr>
            <a:spLocks noGrp="1"/>
          </p:cNvSpPr>
          <p:nvPr>
            <p:ph type="title"/>
          </p:nvPr>
        </p:nvSpPr>
        <p:spPr/>
        <p:txBody>
          <a:bodyPr/>
          <a:lstStyle/>
          <a:p>
            <a:r>
              <a:rPr lang="pl-PL" dirty="0"/>
              <a:t>Agenda</a:t>
            </a:r>
          </a:p>
        </p:txBody>
      </p:sp>
      <p:sp>
        <p:nvSpPr>
          <p:cNvPr id="3" name="Symbol zastępczy daty 2">
            <a:extLst>
              <a:ext uri="{FF2B5EF4-FFF2-40B4-BE49-F238E27FC236}">
                <a16:creationId xmlns:a16="http://schemas.microsoft.com/office/drawing/2014/main" id="{B262B1DE-B58F-4FC6-B1BF-DE06F7882E4B}"/>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97C78E0A-11D1-4D57-82AE-791095591014}"/>
              </a:ext>
            </a:extLst>
          </p:cNvPr>
          <p:cNvSpPr txBox="1"/>
          <p:nvPr/>
        </p:nvSpPr>
        <p:spPr>
          <a:xfrm>
            <a:off x="2493628" y="1916052"/>
            <a:ext cx="6094602" cy="4524315"/>
          </a:xfrm>
          <a:prstGeom prst="rect">
            <a:avLst/>
          </a:prstGeom>
          <a:noFill/>
        </p:spPr>
        <p:txBody>
          <a:bodyPr wrap="square">
            <a:spAutoFit/>
          </a:bodyPr>
          <a:lstStyle/>
          <a:p>
            <a:pPr marL="342900" indent="-342900">
              <a:buFont typeface="+mj-lt"/>
              <a:buAutoNum type="arabicPeriod"/>
            </a:pPr>
            <a:r>
              <a:rPr lang="pl-PL" dirty="0" err="1"/>
              <a:t>Metaprogramowanie</a:t>
            </a:r>
            <a:endParaRPr lang="pl-PL" dirty="0"/>
          </a:p>
          <a:p>
            <a:pPr marL="342900" indent="-342900">
              <a:buFont typeface="+mj-lt"/>
              <a:buAutoNum type="arabicPeriod"/>
            </a:pPr>
            <a:r>
              <a:rPr lang="pl-PL" dirty="0"/>
              <a:t>Enumeracje</a:t>
            </a:r>
          </a:p>
          <a:p>
            <a:pPr marL="342900" indent="-342900">
              <a:buFont typeface="+mj-lt"/>
              <a:buAutoNum type="arabicPeriod"/>
            </a:pPr>
            <a:r>
              <a:rPr lang="pl-PL" dirty="0"/>
              <a:t>Wielowątkowość</a:t>
            </a:r>
          </a:p>
          <a:p>
            <a:pPr marL="342900" indent="-342900">
              <a:buFont typeface="+mj-lt"/>
              <a:buAutoNum type="arabicPeriod"/>
            </a:pPr>
            <a:r>
              <a:rPr lang="pl-PL" dirty="0"/>
              <a:t>Biblioteka </a:t>
            </a:r>
            <a:r>
              <a:rPr lang="pl-PL" sz="1800" b="0" i="0" u="none" strike="noStrike" baseline="0" dirty="0" err="1">
                <a:solidFill>
                  <a:srgbClr val="000000"/>
                </a:solidFill>
              </a:rPr>
              <a:t>concurrent.futures</a:t>
            </a:r>
            <a:endParaRPr lang="pl-PL" sz="1800" b="0" i="0" u="none" strike="noStrike" baseline="0" dirty="0">
              <a:solidFill>
                <a:srgbClr val="000000"/>
              </a:solidFill>
            </a:endParaRPr>
          </a:p>
          <a:p>
            <a:pPr marL="342900" indent="-342900">
              <a:buFont typeface="+mj-lt"/>
              <a:buAutoNum type="arabicPeriod"/>
            </a:pPr>
            <a:r>
              <a:rPr lang="pl-PL" dirty="0" err="1"/>
              <a:t>Conda</a:t>
            </a:r>
            <a:r>
              <a:rPr lang="pl-PL" dirty="0"/>
              <a:t> i </a:t>
            </a:r>
            <a:r>
              <a:rPr lang="pl-PL" dirty="0" err="1"/>
              <a:t>Anaconda</a:t>
            </a:r>
            <a:endParaRPr lang="pl-PL" dirty="0"/>
          </a:p>
          <a:p>
            <a:pPr marL="342900" indent="-342900">
              <a:buFont typeface="+mj-lt"/>
              <a:buAutoNum type="arabicPeriod"/>
            </a:pPr>
            <a:r>
              <a:rPr lang="pl-PL" dirty="0" err="1"/>
              <a:t>Joupiter</a:t>
            </a:r>
            <a:r>
              <a:rPr lang="pl-PL" dirty="0"/>
              <a:t> Notebook</a:t>
            </a:r>
          </a:p>
          <a:p>
            <a:pPr marL="342900" indent="-342900">
              <a:buFont typeface="+mj-lt"/>
              <a:buAutoNum type="arabicPeriod"/>
            </a:pPr>
            <a:r>
              <a:rPr lang="pl-PL" dirty="0"/>
              <a:t>Biblioteka </a:t>
            </a:r>
            <a:r>
              <a:rPr lang="pl-PL" dirty="0" err="1"/>
              <a:t>pandas</a:t>
            </a:r>
            <a:endParaRPr lang="pl-PL" dirty="0"/>
          </a:p>
          <a:p>
            <a:pPr marL="342900" indent="-342900">
              <a:buFont typeface="+mj-lt"/>
              <a:buAutoNum type="arabicPeriod"/>
            </a:pPr>
            <a:r>
              <a:rPr lang="pl-PL" dirty="0"/>
              <a:t>Podstawy Machine Learning  - Ekosystem </a:t>
            </a:r>
            <a:r>
              <a:rPr lang="pl-PL" dirty="0" err="1"/>
              <a:t>Python</a:t>
            </a:r>
            <a:endParaRPr lang="pl-PL" dirty="0"/>
          </a:p>
          <a:p>
            <a:pPr marL="342900" indent="-342900">
              <a:buFont typeface="+mj-lt"/>
              <a:buAutoNum type="arabicPeriod"/>
            </a:pPr>
            <a:r>
              <a:rPr lang="pl-PL" dirty="0"/>
              <a:t>Co dalej?</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pl-PL" dirty="0"/>
          </a:p>
          <a:p>
            <a:pPr marL="342900" indent="-342900">
              <a:buFont typeface="+mj-lt"/>
              <a:buAutoNum type="arabicPeriod"/>
            </a:pPr>
            <a:endParaRPr lang="en-US" dirty="0"/>
          </a:p>
        </p:txBody>
      </p:sp>
      <p:sp>
        <p:nvSpPr>
          <p:cNvPr id="6" name="Symbol zastępczy tekstu 4">
            <a:extLst>
              <a:ext uri="{FF2B5EF4-FFF2-40B4-BE49-F238E27FC236}">
                <a16:creationId xmlns:a16="http://schemas.microsoft.com/office/drawing/2014/main" id="{2CE0F821-BF1C-42EC-9CAF-ED89822AA7D1}"/>
              </a:ext>
            </a:extLst>
          </p:cNvPr>
          <p:cNvSpPr txBox="1">
            <a:spLocks/>
          </p:cNvSpPr>
          <p:nvPr/>
        </p:nvSpPr>
        <p:spPr>
          <a:xfrm>
            <a:off x="2898600" y="3917701"/>
            <a:ext cx="7105272" cy="279757"/>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9" name="Symbol zastępczy tekstu 7">
            <a:extLst>
              <a:ext uri="{FF2B5EF4-FFF2-40B4-BE49-F238E27FC236}">
                <a16:creationId xmlns:a16="http://schemas.microsoft.com/office/drawing/2014/main" id="{51C0DE9C-3211-4B99-BE9D-80C1A9A5E0AC}"/>
              </a:ext>
            </a:extLst>
          </p:cNvPr>
          <p:cNvSpPr txBox="1">
            <a:spLocks/>
          </p:cNvSpPr>
          <p:nvPr/>
        </p:nvSpPr>
        <p:spPr>
          <a:xfrm>
            <a:off x="2898600" y="5030929"/>
            <a:ext cx="7105272" cy="279757"/>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pic>
        <p:nvPicPr>
          <p:cNvPr id="7" name="Picture 5">
            <a:extLst>
              <a:ext uri="{FF2B5EF4-FFF2-40B4-BE49-F238E27FC236}">
                <a16:creationId xmlns:a16="http://schemas.microsoft.com/office/drawing/2014/main" id="{9C0B5E24-495F-D24C-9333-D9C7EDE2143A}"/>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218779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D1EAA1B-762A-4945-A181-C44660FF6A75}"/>
              </a:ext>
            </a:extLst>
          </p:cNvPr>
          <p:cNvSpPr>
            <a:spLocks noGrp="1"/>
          </p:cNvSpPr>
          <p:nvPr>
            <p:ph type="title"/>
          </p:nvPr>
        </p:nvSpPr>
        <p:spPr/>
        <p:txBody>
          <a:bodyPr/>
          <a:lstStyle/>
          <a:p>
            <a:r>
              <a:rPr lang="pl-PL" dirty="0" err="1"/>
              <a:t>Scikit-learn</a:t>
            </a:r>
            <a:endParaRPr lang="pl-PL" dirty="0"/>
          </a:p>
        </p:txBody>
      </p:sp>
      <p:sp>
        <p:nvSpPr>
          <p:cNvPr id="4" name="Prostokąt 3">
            <a:extLst>
              <a:ext uri="{FF2B5EF4-FFF2-40B4-BE49-F238E27FC236}">
                <a16:creationId xmlns:a16="http://schemas.microsoft.com/office/drawing/2014/main" id="{09C0085B-B7F0-492C-B76F-9C298F3ADA83}"/>
              </a:ext>
            </a:extLst>
          </p:cNvPr>
          <p:cNvSpPr/>
          <p:nvPr/>
        </p:nvSpPr>
        <p:spPr>
          <a:xfrm>
            <a:off x="609600" y="1516846"/>
            <a:ext cx="8668328" cy="2308324"/>
          </a:xfrm>
          <a:prstGeom prst="rect">
            <a:avLst/>
          </a:prstGeom>
        </p:spPr>
        <p:txBody>
          <a:bodyPr wrap="square">
            <a:spAutoFit/>
          </a:bodyPr>
          <a:lstStyle/>
          <a:p>
            <a:r>
              <a:rPr lang="pl-PL" sz="2400" dirty="0" err="1"/>
              <a:t>Scikit-learn</a:t>
            </a:r>
            <a:r>
              <a:rPr lang="pl-PL" sz="2400" dirty="0"/>
              <a:t> to darmowa biblioteka do uczenia maszynowego dla języka programowania </a:t>
            </a:r>
            <a:r>
              <a:rPr lang="pl-PL" sz="2400" dirty="0" err="1"/>
              <a:t>Python</a:t>
            </a:r>
            <a:r>
              <a:rPr lang="pl-PL" sz="2400" dirty="0"/>
              <a:t>. Zawiera różne algorytmy klasyfikacji, regresji i </a:t>
            </a:r>
            <a:r>
              <a:rPr lang="pl-PL" sz="2400" dirty="0" err="1"/>
              <a:t>klastrowania</a:t>
            </a:r>
            <a:r>
              <a:rPr lang="pl-PL" sz="2400" dirty="0"/>
              <a:t>, w tym maszyny wektorów pomocniczych, losowe drzewa, zwiększanie gradientu, k-średnie i DBSCAN, i jest zaprojektowany do współpracy z bibliotekami numerycznymi i naukowymi </a:t>
            </a:r>
            <a:r>
              <a:rPr lang="pl-PL" sz="2400" dirty="0" err="1"/>
              <a:t>Python</a:t>
            </a:r>
            <a:r>
              <a:rPr lang="pl-PL" sz="2400" dirty="0"/>
              <a:t> </a:t>
            </a:r>
            <a:r>
              <a:rPr lang="pl-PL" sz="2400" dirty="0" err="1"/>
              <a:t>NumPy</a:t>
            </a:r>
            <a:r>
              <a:rPr lang="pl-PL" sz="2400" dirty="0"/>
              <a:t> i </a:t>
            </a:r>
            <a:r>
              <a:rPr lang="pl-PL" sz="2400" dirty="0" err="1"/>
              <a:t>SciPy</a:t>
            </a:r>
            <a:r>
              <a:rPr lang="pl-PL" sz="2400" dirty="0"/>
              <a:t>.</a:t>
            </a:r>
          </a:p>
        </p:txBody>
      </p:sp>
      <p:pic>
        <p:nvPicPr>
          <p:cNvPr id="6" name="Obraz 5">
            <a:extLst>
              <a:ext uri="{FF2B5EF4-FFF2-40B4-BE49-F238E27FC236}">
                <a16:creationId xmlns:a16="http://schemas.microsoft.com/office/drawing/2014/main" id="{D4C6CA01-7A03-411F-B648-4FDDF7CB7829}"/>
              </a:ext>
            </a:extLst>
          </p:cNvPr>
          <p:cNvPicPr>
            <a:picLocks noChangeAspect="1"/>
          </p:cNvPicPr>
          <p:nvPr/>
        </p:nvPicPr>
        <p:blipFill>
          <a:blip r:embed="rId2"/>
          <a:stretch>
            <a:fillRect/>
          </a:stretch>
        </p:blipFill>
        <p:spPr>
          <a:xfrm>
            <a:off x="5859549" y="3308477"/>
            <a:ext cx="5962996" cy="3209769"/>
          </a:xfrm>
          <a:prstGeom prst="rect">
            <a:avLst/>
          </a:prstGeom>
        </p:spPr>
      </p:pic>
    </p:spTree>
    <p:extLst>
      <p:ext uri="{BB962C8B-B14F-4D97-AF65-F5344CB8AC3E}">
        <p14:creationId xmlns:p14="http://schemas.microsoft.com/office/powerpoint/2010/main" val="302433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2FD2A6A9-07A9-41DA-82EB-35333C71E4CB}"/>
              </a:ext>
            </a:extLst>
          </p:cNvPr>
          <p:cNvSpPr>
            <a:spLocks noGrp="1"/>
          </p:cNvSpPr>
          <p:nvPr>
            <p:ph type="title"/>
          </p:nvPr>
        </p:nvSpPr>
        <p:spPr/>
        <p:txBody>
          <a:bodyPr/>
          <a:lstStyle/>
          <a:p>
            <a:r>
              <a:rPr lang="pl-PL" dirty="0" err="1"/>
              <a:t>TensorFlow</a:t>
            </a:r>
            <a:endParaRPr lang="pl-PL" dirty="0"/>
          </a:p>
        </p:txBody>
      </p:sp>
      <p:sp>
        <p:nvSpPr>
          <p:cNvPr id="4" name="Prostokąt 3">
            <a:extLst>
              <a:ext uri="{FF2B5EF4-FFF2-40B4-BE49-F238E27FC236}">
                <a16:creationId xmlns:a16="http://schemas.microsoft.com/office/drawing/2014/main" id="{5F748F14-D6B9-4E62-8053-78EC256EC507}"/>
              </a:ext>
            </a:extLst>
          </p:cNvPr>
          <p:cNvSpPr/>
          <p:nvPr/>
        </p:nvSpPr>
        <p:spPr>
          <a:xfrm>
            <a:off x="519114" y="1486376"/>
            <a:ext cx="7967663" cy="2308324"/>
          </a:xfrm>
          <a:prstGeom prst="rect">
            <a:avLst/>
          </a:prstGeom>
        </p:spPr>
        <p:txBody>
          <a:bodyPr wrap="square">
            <a:spAutoFit/>
          </a:bodyPr>
          <a:lstStyle/>
          <a:p>
            <a:r>
              <a:rPr lang="pl-PL" sz="2400" dirty="0" err="1"/>
              <a:t>TensorFlow</a:t>
            </a:r>
            <a:r>
              <a:rPr lang="pl-PL" sz="2400" dirty="0"/>
              <a:t> to kompleksowa platforma typu open </a:t>
            </a:r>
            <a:r>
              <a:rPr lang="pl-PL" sz="2400" dirty="0" err="1"/>
              <a:t>source</a:t>
            </a:r>
            <a:r>
              <a:rPr lang="pl-PL" sz="2400" dirty="0"/>
              <a:t> do uczenia maszynowego. Posiada wszechstronny, elastyczny ekosystem narzędzi, bibliotek i zasobów społecznościowych, który pozwala badaczom wykorzystać najnowocześniejsze technologie ML, a programiści łatwo budują i wdrażają aplikacje oparte na ML.</a:t>
            </a:r>
          </a:p>
        </p:txBody>
      </p:sp>
      <p:pic>
        <p:nvPicPr>
          <p:cNvPr id="6" name="Obraz 5" descr="Obraz zawierający tekst, znak&#10;&#10;Opis wygenerowany automatycznie">
            <a:extLst>
              <a:ext uri="{FF2B5EF4-FFF2-40B4-BE49-F238E27FC236}">
                <a16:creationId xmlns:a16="http://schemas.microsoft.com/office/drawing/2014/main" id="{3666E9D5-36BB-4138-AE21-AD5E2D58F9A8}"/>
              </a:ext>
            </a:extLst>
          </p:cNvPr>
          <p:cNvPicPr>
            <a:picLocks noChangeAspect="1"/>
          </p:cNvPicPr>
          <p:nvPr/>
        </p:nvPicPr>
        <p:blipFill>
          <a:blip r:embed="rId2"/>
          <a:stretch>
            <a:fillRect/>
          </a:stretch>
        </p:blipFill>
        <p:spPr>
          <a:xfrm>
            <a:off x="7729912" y="2933469"/>
            <a:ext cx="3778411" cy="3148676"/>
          </a:xfrm>
          <a:prstGeom prst="rect">
            <a:avLst/>
          </a:prstGeom>
        </p:spPr>
      </p:pic>
    </p:spTree>
    <p:extLst>
      <p:ext uri="{BB962C8B-B14F-4D97-AF65-F5344CB8AC3E}">
        <p14:creationId xmlns:p14="http://schemas.microsoft.com/office/powerpoint/2010/main" val="216271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5566CBBC-8E59-46D6-95EA-2B470DBAE91C}"/>
              </a:ext>
            </a:extLst>
          </p:cNvPr>
          <p:cNvSpPr>
            <a:spLocks noGrp="1"/>
          </p:cNvSpPr>
          <p:nvPr>
            <p:ph type="title"/>
          </p:nvPr>
        </p:nvSpPr>
        <p:spPr/>
        <p:txBody>
          <a:bodyPr/>
          <a:lstStyle/>
          <a:p>
            <a:r>
              <a:rPr lang="pl-PL" dirty="0"/>
              <a:t>KERAS</a:t>
            </a:r>
          </a:p>
        </p:txBody>
      </p:sp>
      <p:sp>
        <p:nvSpPr>
          <p:cNvPr id="4" name="Prostokąt 3">
            <a:extLst>
              <a:ext uri="{FF2B5EF4-FFF2-40B4-BE49-F238E27FC236}">
                <a16:creationId xmlns:a16="http://schemas.microsoft.com/office/drawing/2014/main" id="{BBA0B3D4-0573-405D-AF5E-0533F478FB6C}"/>
              </a:ext>
            </a:extLst>
          </p:cNvPr>
          <p:cNvSpPr/>
          <p:nvPr/>
        </p:nvSpPr>
        <p:spPr>
          <a:xfrm>
            <a:off x="801716" y="1912040"/>
            <a:ext cx="6096000" cy="1569660"/>
          </a:xfrm>
          <a:prstGeom prst="rect">
            <a:avLst/>
          </a:prstGeom>
        </p:spPr>
        <p:txBody>
          <a:bodyPr>
            <a:spAutoFit/>
          </a:bodyPr>
          <a:lstStyle/>
          <a:p>
            <a:r>
              <a:rPr lang="pl-PL" sz="2400" dirty="0" err="1"/>
              <a:t>Keras</a:t>
            </a:r>
            <a:r>
              <a:rPr lang="pl-PL" sz="2400" dirty="0"/>
              <a:t> to biblioteka sieci neuronowych typu open </a:t>
            </a:r>
            <a:r>
              <a:rPr lang="pl-PL" sz="2400" dirty="0" err="1"/>
              <a:t>source</a:t>
            </a:r>
            <a:r>
              <a:rPr lang="pl-PL" sz="2400" dirty="0"/>
              <a:t> napisana w języku </a:t>
            </a:r>
            <a:r>
              <a:rPr lang="pl-PL" sz="2400" dirty="0" err="1"/>
              <a:t>Python</a:t>
            </a:r>
            <a:r>
              <a:rPr lang="pl-PL" sz="2400" dirty="0"/>
              <a:t>. Może działać na </a:t>
            </a:r>
            <a:r>
              <a:rPr lang="pl-PL" sz="2400" dirty="0" err="1"/>
              <a:t>TensorFlow</a:t>
            </a:r>
            <a:r>
              <a:rPr lang="pl-PL" sz="2400" dirty="0"/>
              <a:t>, Microsoft </a:t>
            </a:r>
            <a:r>
              <a:rPr lang="pl-PL" sz="2400" dirty="0" err="1"/>
              <a:t>Cognitive</a:t>
            </a:r>
            <a:r>
              <a:rPr lang="pl-PL" sz="2400" dirty="0"/>
              <a:t> Toolkit, R, </a:t>
            </a:r>
            <a:r>
              <a:rPr lang="pl-PL" sz="2400" dirty="0" err="1"/>
              <a:t>Theano</a:t>
            </a:r>
            <a:r>
              <a:rPr lang="pl-PL" sz="2400" dirty="0"/>
              <a:t> lub </a:t>
            </a:r>
            <a:r>
              <a:rPr lang="pl-PL" sz="2400" dirty="0" err="1"/>
              <a:t>PlaidML</a:t>
            </a:r>
            <a:r>
              <a:rPr lang="pl-PL" sz="2400" dirty="0"/>
              <a:t>.</a:t>
            </a:r>
          </a:p>
        </p:txBody>
      </p:sp>
      <p:pic>
        <p:nvPicPr>
          <p:cNvPr id="6" name="Obraz 5" descr="Obraz zawierający znak, rysunek&#10;&#10;Opis wygenerowany automatycznie">
            <a:extLst>
              <a:ext uri="{FF2B5EF4-FFF2-40B4-BE49-F238E27FC236}">
                <a16:creationId xmlns:a16="http://schemas.microsoft.com/office/drawing/2014/main" id="{BB3F8781-8C88-477E-BD29-4CDB50B5CD9E}"/>
              </a:ext>
            </a:extLst>
          </p:cNvPr>
          <p:cNvPicPr>
            <a:picLocks noChangeAspect="1"/>
          </p:cNvPicPr>
          <p:nvPr/>
        </p:nvPicPr>
        <p:blipFill>
          <a:blip r:embed="rId2"/>
          <a:stretch>
            <a:fillRect/>
          </a:stretch>
        </p:blipFill>
        <p:spPr>
          <a:xfrm>
            <a:off x="7218681" y="3118196"/>
            <a:ext cx="2986115" cy="2986115"/>
          </a:xfrm>
          <a:prstGeom prst="rect">
            <a:avLst/>
          </a:prstGeom>
        </p:spPr>
      </p:pic>
    </p:spTree>
    <p:extLst>
      <p:ext uri="{BB962C8B-B14F-4D97-AF65-F5344CB8AC3E}">
        <p14:creationId xmlns:p14="http://schemas.microsoft.com/office/powerpoint/2010/main" val="4083088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4600E88D-B3E0-4C0D-B10E-374319C0234C}"/>
              </a:ext>
            </a:extLst>
          </p:cNvPr>
          <p:cNvSpPr>
            <a:spLocks noGrp="1"/>
          </p:cNvSpPr>
          <p:nvPr>
            <p:ph type="title"/>
          </p:nvPr>
        </p:nvSpPr>
        <p:spPr>
          <a:xfrm>
            <a:off x="600605" y="579380"/>
            <a:ext cx="10972800" cy="934076"/>
          </a:xfrm>
        </p:spPr>
        <p:txBody>
          <a:bodyPr anchor="b">
            <a:normAutofit/>
          </a:bodyPr>
          <a:lstStyle/>
          <a:p>
            <a:pPr>
              <a:lnSpc>
                <a:spcPct val="90000"/>
              </a:lnSpc>
            </a:pPr>
            <a:r>
              <a:rPr lang="pl-PL" dirty="0" err="1"/>
              <a:t>Imlementacja</a:t>
            </a:r>
            <a:r>
              <a:rPr lang="pl-PL" dirty="0"/>
              <a:t> </a:t>
            </a:r>
            <a:r>
              <a:rPr lang="pl-PL" dirty="0" err="1"/>
              <a:t>algorymów</a:t>
            </a:r>
            <a:r>
              <a:rPr lang="pl-PL" dirty="0"/>
              <a:t> AI z użyciem rożnych języków programowania</a:t>
            </a:r>
          </a:p>
        </p:txBody>
      </p:sp>
      <p:graphicFrame>
        <p:nvGraphicFramePr>
          <p:cNvPr id="5" name="Symbol zastępczy tekstu 1">
            <a:extLst>
              <a:ext uri="{FF2B5EF4-FFF2-40B4-BE49-F238E27FC236}">
                <a16:creationId xmlns:a16="http://schemas.microsoft.com/office/drawing/2014/main" id="{1B2C5126-2727-4DAA-8B2B-87E1756C7E12}"/>
              </a:ext>
            </a:extLst>
          </p:cNvPr>
          <p:cNvGraphicFramePr/>
          <p:nvPr/>
        </p:nvGraphicFramePr>
        <p:xfrm>
          <a:off x="609599" y="1138189"/>
          <a:ext cx="10981796" cy="5218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4056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3B4F5A0F-CAF2-4E44-A29B-8EDD72F93399}"/>
              </a:ext>
            </a:extLst>
          </p:cNvPr>
          <p:cNvSpPr>
            <a:spLocks noGrp="1"/>
          </p:cNvSpPr>
          <p:nvPr>
            <p:ph type="body" sz="quarter" idx="27"/>
          </p:nvPr>
        </p:nvSpPr>
        <p:spPr/>
        <p:txBody>
          <a:bodyPr>
            <a:normAutofit/>
          </a:bodyPr>
          <a:lstStyle/>
          <a:p>
            <a:r>
              <a:rPr lang="pl-PL" b="1" dirty="0"/>
              <a:t>Uczenie nadzorowane (</a:t>
            </a:r>
            <a:r>
              <a:rPr lang="pl-PL" b="1" dirty="0" err="1"/>
              <a:t>supervised</a:t>
            </a:r>
            <a:r>
              <a:rPr lang="pl-PL" b="1" dirty="0"/>
              <a:t> learning)</a:t>
            </a:r>
            <a:endParaRPr lang="pl-PL" dirty="0"/>
          </a:p>
          <a:p>
            <a:pPr marL="533387" lvl="1" indent="0">
              <a:buNone/>
            </a:pPr>
            <a:r>
              <a:rPr lang="pl-PL" dirty="0"/>
              <a:t>System na wstępie otrzymuje dane zarówno wejściowe (np. pomiary) jak i wyjściowe (np. etykiety). Jego zadaniem jest utworzenie odpowiednich reguł (generalizacja), które mapują wejście na wyjście. Po odpowiednim wytrenowaniu system taki powinien móc prawidłowo przypisać wyjście dla obiektu którego dotychczas nie było na wejściu.</a:t>
            </a:r>
          </a:p>
          <a:p>
            <a:r>
              <a:rPr lang="pl-PL" b="1" dirty="0"/>
              <a:t>Uczenie nienadzorowane (</a:t>
            </a:r>
            <a:r>
              <a:rPr lang="pl-PL" b="1" dirty="0" err="1"/>
              <a:t>unsupervised</a:t>
            </a:r>
            <a:r>
              <a:rPr lang="pl-PL" b="1" dirty="0"/>
              <a:t> learning)</a:t>
            </a:r>
            <a:endParaRPr lang="pl-PL" dirty="0"/>
          </a:p>
          <a:p>
            <a:pPr marL="533387" lvl="1" indent="0">
              <a:buNone/>
            </a:pPr>
            <a:r>
              <a:rPr lang="pl-PL" dirty="0"/>
              <a:t>W tym przypadku algorytm nie otrzymuje oczekiwanych danych wyjściowych (etykiet). Musi sam znaleźć odpowiednią regułę, która cechuje wejście i w miarę możliwości zgeneralizować ją.</a:t>
            </a:r>
          </a:p>
          <a:p>
            <a:r>
              <a:rPr lang="pl-PL" b="1" dirty="0"/>
              <a:t>Uczenie przez wzmacnianie (</a:t>
            </a:r>
            <a:r>
              <a:rPr lang="pl-PL" b="1" dirty="0" err="1"/>
              <a:t>reinforcement</a:t>
            </a:r>
            <a:r>
              <a:rPr lang="pl-PL" b="1" dirty="0"/>
              <a:t> learning)</a:t>
            </a:r>
            <a:endParaRPr lang="pl-PL" dirty="0"/>
          </a:p>
          <a:p>
            <a:pPr marL="533387" lvl="1" indent="0">
              <a:buNone/>
            </a:pPr>
            <a:r>
              <a:rPr lang="pl-PL" dirty="0"/>
              <a:t>Ten sposób zakłada, że system działa w środowisku nieznanym. Brak jest określonych danych wejściowych i wyjściowych. Jedyną informacją jaką otrzymuje „uczeń” jest </a:t>
            </a:r>
            <a:r>
              <a:rPr lang="pl-PL" b="1" dirty="0"/>
              <a:t>sygnał wzmocnienia</a:t>
            </a:r>
            <a:r>
              <a:rPr lang="pl-PL" dirty="0"/>
              <a:t>, który może być pozytywny (nagroda) w przypadku podejmowania trafnych decyzji lub negatywny w przypadku mylenia się (kara).</a:t>
            </a:r>
          </a:p>
          <a:p>
            <a:pPr marL="0" indent="0">
              <a:buNone/>
            </a:pPr>
            <a:endParaRPr lang="pl-PL" dirty="0"/>
          </a:p>
        </p:txBody>
      </p:sp>
      <p:sp>
        <p:nvSpPr>
          <p:cNvPr id="3" name="Tytuł 2">
            <a:extLst>
              <a:ext uri="{FF2B5EF4-FFF2-40B4-BE49-F238E27FC236}">
                <a16:creationId xmlns:a16="http://schemas.microsoft.com/office/drawing/2014/main" id="{CAB199D6-C059-4BC7-85F8-5F77A479994B}"/>
              </a:ext>
            </a:extLst>
          </p:cNvPr>
          <p:cNvSpPr>
            <a:spLocks noGrp="1"/>
          </p:cNvSpPr>
          <p:nvPr>
            <p:ph type="title"/>
          </p:nvPr>
        </p:nvSpPr>
        <p:spPr/>
        <p:txBody>
          <a:bodyPr/>
          <a:lstStyle/>
          <a:p>
            <a:r>
              <a:rPr lang="pl-PL" dirty="0"/>
              <a:t>Sposoby uczenia się</a:t>
            </a:r>
          </a:p>
        </p:txBody>
      </p:sp>
    </p:spTree>
    <p:extLst>
      <p:ext uri="{BB962C8B-B14F-4D97-AF65-F5344CB8AC3E}">
        <p14:creationId xmlns:p14="http://schemas.microsoft.com/office/powerpoint/2010/main" val="242115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63BC6C6-444A-4545-88B8-8B0B7E411D64}"/>
              </a:ext>
            </a:extLst>
          </p:cNvPr>
          <p:cNvSpPr>
            <a:spLocks noGrp="1"/>
          </p:cNvSpPr>
          <p:nvPr>
            <p:ph type="title"/>
          </p:nvPr>
        </p:nvSpPr>
        <p:spPr/>
        <p:txBody>
          <a:bodyPr/>
          <a:lstStyle/>
          <a:p>
            <a:r>
              <a:rPr lang="pl-PL" dirty="0" err="1"/>
              <a:t>metaprogramowanie</a:t>
            </a:r>
            <a:endParaRPr lang="pl-PL" dirty="0"/>
          </a:p>
        </p:txBody>
      </p:sp>
      <p:sp>
        <p:nvSpPr>
          <p:cNvPr id="3" name="Symbol zastępczy daty 2">
            <a:extLst>
              <a:ext uri="{FF2B5EF4-FFF2-40B4-BE49-F238E27FC236}">
                <a16:creationId xmlns:a16="http://schemas.microsoft.com/office/drawing/2014/main" id="{4A9B5C48-314D-4C23-81CC-8806F046F0C2}"/>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3BDF6987-BA07-45D2-BE41-C4F1C2EDF5F0}"/>
              </a:ext>
            </a:extLst>
          </p:cNvPr>
          <p:cNvSpPr txBox="1"/>
          <p:nvPr/>
        </p:nvSpPr>
        <p:spPr>
          <a:xfrm>
            <a:off x="575894" y="2020990"/>
            <a:ext cx="8495951" cy="1754326"/>
          </a:xfrm>
          <a:prstGeom prst="rect">
            <a:avLst/>
          </a:prstGeom>
          <a:noFill/>
        </p:spPr>
        <p:txBody>
          <a:bodyPr wrap="square">
            <a:spAutoFit/>
          </a:bodyPr>
          <a:lstStyle/>
          <a:p>
            <a:r>
              <a:rPr lang="pl-PL" b="1" dirty="0" err="1"/>
              <a:t>Metaprogramowanie</a:t>
            </a:r>
            <a:r>
              <a:rPr lang="pl-PL" dirty="0"/>
              <a:t> – technika umożliwiająca programom tworzenie lub modyfikację kodu innych programów (lub ich samych). Program będący w stanie modyfikować lub generować kod innego programu nazywa się </a:t>
            </a:r>
            <a:r>
              <a:rPr lang="pl-PL" dirty="0" err="1"/>
              <a:t>metaprogramem</a:t>
            </a:r>
            <a:r>
              <a:rPr lang="pl-PL" dirty="0"/>
              <a:t>.</a:t>
            </a:r>
          </a:p>
          <a:p>
            <a:endParaRPr lang="pl-PL" dirty="0"/>
          </a:p>
          <a:p>
            <a:r>
              <a:rPr lang="pl-PL" dirty="0"/>
              <a:t>Wykorzystanie zasad </a:t>
            </a:r>
            <a:r>
              <a:rPr lang="pl-PL" dirty="0" err="1"/>
              <a:t>metaprogramowania</a:t>
            </a:r>
            <a:r>
              <a:rPr lang="pl-PL" dirty="0"/>
              <a:t> pozwala na przykład na dynamiczną modyfikację programu podczas jego kompilacji. </a:t>
            </a:r>
          </a:p>
        </p:txBody>
      </p:sp>
      <p:sp>
        <p:nvSpPr>
          <p:cNvPr id="7" name="pole tekstowe 6">
            <a:extLst>
              <a:ext uri="{FF2B5EF4-FFF2-40B4-BE49-F238E27FC236}">
                <a16:creationId xmlns:a16="http://schemas.microsoft.com/office/drawing/2014/main" id="{DC67301C-6EC6-4FA7-8B20-2C67C9E211DB}"/>
              </a:ext>
            </a:extLst>
          </p:cNvPr>
          <p:cNvSpPr txBox="1"/>
          <p:nvPr/>
        </p:nvSpPr>
        <p:spPr>
          <a:xfrm>
            <a:off x="575893" y="4315947"/>
            <a:ext cx="8559717" cy="369332"/>
          </a:xfrm>
          <a:prstGeom prst="rect">
            <a:avLst/>
          </a:prstGeom>
          <a:noFill/>
        </p:spPr>
        <p:txBody>
          <a:bodyPr wrap="square">
            <a:spAutoFit/>
          </a:bodyPr>
          <a:lstStyle/>
          <a:p>
            <a:r>
              <a:rPr lang="pl-PL" b="1" dirty="0" err="1"/>
              <a:t>Python</a:t>
            </a:r>
            <a:r>
              <a:rPr lang="pl-PL" dirty="0"/>
              <a:t> jest językiem refleksyjnym – wykonywany program jest traktowany jak dane.</a:t>
            </a:r>
          </a:p>
        </p:txBody>
      </p:sp>
      <p:pic>
        <p:nvPicPr>
          <p:cNvPr id="6" name="Picture 5">
            <a:extLst>
              <a:ext uri="{FF2B5EF4-FFF2-40B4-BE49-F238E27FC236}">
                <a16:creationId xmlns:a16="http://schemas.microsoft.com/office/drawing/2014/main" id="{E30EC06C-B643-274C-B39B-5F1C265C1E6F}"/>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417339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D6C7AEC-B179-4A0B-9BA1-D1813C491B01}"/>
              </a:ext>
            </a:extLst>
          </p:cNvPr>
          <p:cNvSpPr>
            <a:spLocks noGrp="1"/>
          </p:cNvSpPr>
          <p:nvPr>
            <p:ph type="title"/>
          </p:nvPr>
        </p:nvSpPr>
        <p:spPr/>
        <p:txBody>
          <a:bodyPr/>
          <a:lstStyle/>
          <a:p>
            <a:r>
              <a:rPr lang="pl-PL" dirty="0" err="1"/>
              <a:t>metaprogramowanie</a:t>
            </a:r>
            <a:endParaRPr lang="pl-PL" dirty="0"/>
          </a:p>
        </p:txBody>
      </p:sp>
      <p:sp>
        <p:nvSpPr>
          <p:cNvPr id="3" name="Symbol zastępczy daty 2">
            <a:extLst>
              <a:ext uri="{FF2B5EF4-FFF2-40B4-BE49-F238E27FC236}">
                <a16:creationId xmlns:a16="http://schemas.microsoft.com/office/drawing/2014/main" id="{089FA8C5-66A1-4DD3-B588-BD0DE04EA0A8}"/>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C1554E89-7922-46C4-96C5-D013A5C9BF30}"/>
              </a:ext>
            </a:extLst>
          </p:cNvPr>
          <p:cNvSpPr txBox="1"/>
          <p:nvPr/>
        </p:nvSpPr>
        <p:spPr>
          <a:xfrm>
            <a:off x="1101055" y="2294200"/>
            <a:ext cx="6094602" cy="923330"/>
          </a:xfrm>
          <a:prstGeom prst="rect">
            <a:avLst/>
          </a:prstGeom>
          <a:noFill/>
        </p:spPr>
        <p:txBody>
          <a:bodyPr wrap="square">
            <a:spAutoFit/>
          </a:bodyPr>
          <a:lstStyle/>
          <a:p>
            <a:r>
              <a:rPr lang="pl-PL" dirty="0"/>
              <a:t>Klasy są obiektami: </a:t>
            </a:r>
          </a:p>
          <a:p>
            <a:pPr marL="285750" indent="-285750">
              <a:buFont typeface="Arial" panose="020B0604020202020204" pitchFamily="34" charset="0"/>
              <a:buChar char="•"/>
            </a:pPr>
            <a:r>
              <a:rPr lang="pl-PL" dirty="0"/>
              <a:t>klasy </a:t>
            </a:r>
            <a:r>
              <a:rPr lang="pl-PL" dirty="0" err="1"/>
              <a:t>type</a:t>
            </a:r>
            <a:r>
              <a:rPr lang="pl-PL" dirty="0"/>
              <a:t>– </a:t>
            </a:r>
            <a:r>
              <a:rPr lang="pl-PL" dirty="0" err="1"/>
              <a:t>new</a:t>
            </a:r>
            <a:r>
              <a:rPr lang="pl-PL" dirty="0"/>
              <a:t>-style </a:t>
            </a:r>
            <a:r>
              <a:rPr lang="pl-PL" dirty="0" err="1"/>
              <a:t>classes</a:t>
            </a:r>
            <a:r>
              <a:rPr lang="pl-PL" dirty="0"/>
              <a:t>  (kasy w nowym stylu)</a:t>
            </a:r>
          </a:p>
          <a:p>
            <a:pPr marL="285750" indent="-285750">
              <a:buFont typeface="Arial" panose="020B0604020202020204" pitchFamily="34" charset="0"/>
              <a:buChar char="•"/>
            </a:pPr>
            <a:r>
              <a:rPr lang="pl-PL" dirty="0"/>
              <a:t>klasy </a:t>
            </a:r>
            <a:r>
              <a:rPr lang="pl-PL" dirty="0" err="1"/>
              <a:t>types.ClassType</a:t>
            </a:r>
            <a:r>
              <a:rPr lang="pl-PL" dirty="0"/>
              <a:t>– </a:t>
            </a:r>
            <a:r>
              <a:rPr lang="pl-PL" dirty="0" err="1"/>
              <a:t>classic</a:t>
            </a:r>
            <a:r>
              <a:rPr lang="pl-PL" dirty="0"/>
              <a:t> </a:t>
            </a:r>
            <a:r>
              <a:rPr lang="pl-PL" dirty="0" err="1"/>
              <a:t>classes</a:t>
            </a:r>
            <a:r>
              <a:rPr lang="pl-PL" dirty="0"/>
              <a:t> (klasyczne)</a:t>
            </a:r>
          </a:p>
        </p:txBody>
      </p:sp>
      <p:sp>
        <p:nvSpPr>
          <p:cNvPr id="7" name="pole tekstowe 6">
            <a:extLst>
              <a:ext uri="{FF2B5EF4-FFF2-40B4-BE49-F238E27FC236}">
                <a16:creationId xmlns:a16="http://schemas.microsoft.com/office/drawing/2014/main" id="{5A1E4051-6E5B-4558-B775-38DE04DD30CA}"/>
              </a:ext>
            </a:extLst>
          </p:cNvPr>
          <p:cNvSpPr txBox="1"/>
          <p:nvPr/>
        </p:nvSpPr>
        <p:spPr>
          <a:xfrm>
            <a:off x="1168166" y="3470574"/>
            <a:ext cx="10517697" cy="369332"/>
          </a:xfrm>
          <a:prstGeom prst="rect">
            <a:avLst/>
          </a:prstGeom>
          <a:noFill/>
        </p:spPr>
        <p:txBody>
          <a:bodyPr wrap="square">
            <a:spAutoFit/>
          </a:bodyPr>
          <a:lstStyle/>
          <a:p>
            <a:r>
              <a:rPr lang="pl-PL" dirty="0"/>
              <a:t>W </a:t>
            </a:r>
            <a:r>
              <a:rPr lang="pl-PL" dirty="0" err="1"/>
              <a:t>metaprogramowaniu</a:t>
            </a:r>
            <a:r>
              <a:rPr lang="pl-PL" dirty="0"/>
              <a:t> nic nie stoi na przeszkodzie, aby klasy były obiektami dowolnej klasy (</a:t>
            </a:r>
            <a:r>
              <a:rPr lang="pl-PL" dirty="0" err="1"/>
              <a:t>metaklasy</a:t>
            </a:r>
            <a:r>
              <a:rPr lang="pl-PL" dirty="0"/>
              <a:t>)</a:t>
            </a:r>
          </a:p>
        </p:txBody>
      </p:sp>
      <p:sp>
        <p:nvSpPr>
          <p:cNvPr id="9" name="pole tekstowe 8">
            <a:extLst>
              <a:ext uri="{FF2B5EF4-FFF2-40B4-BE49-F238E27FC236}">
                <a16:creationId xmlns:a16="http://schemas.microsoft.com/office/drawing/2014/main" id="{9EB0D9A3-928D-4511-BA5B-A614FB955D0E}"/>
              </a:ext>
            </a:extLst>
          </p:cNvPr>
          <p:cNvSpPr txBox="1"/>
          <p:nvPr/>
        </p:nvSpPr>
        <p:spPr>
          <a:xfrm>
            <a:off x="1168166" y="4508449"/>
            <a:ext cx="6094602" cy="1200329"/>
          </a:xfrm>
          <a:prstGeom prst="rect">
            <a:avLst/>
          </a:prstGeom>
          <a:noFill/>
        </p:spPr>
        <p:txBody>
          <a:bodyPr wrap="square">
            <a:spAutoFit/>
          </a:bodyPr>
          <a:lstStyle/>
          <a:p>
            <a:r>
              <a:rPr lang="pl-PL" b="1" dirty="0"/>
              <a:t>Dlaczego </a:t>
            </a:r>
            <a:r>
              <a:rPr lang="pl-PL" b="1" dirty="0" err="1"/>
              <a:t>metaprogramujemy</a:t>
            </a:r>
            <a:r>
              <a:rPr lang="pl-PL" b="1" dirty="0"/>
              <a:t>?</a:t>
            </a:r>
          </a:p>
          <a:p>
            <a:endParaRPr lang="pl-PL" dirty="0"/>
          </a:p>
          <a:p>
            <a:pPr marL="285750" indent="-285750">
              <a:buFont typeface="Arial" panose="020B0604020202020204" pitchFamily="34" charset="0"/>
              <a:buChar char="•"/>
            </a:pPr>
            <a:r>
              <a:rPr lang="pl-PL" dirty="0"/>
              <a:t>kontrola tworzenia klasy (metody__</a:t>
            </a:r>
            <a:r>
              <a:rPr lang="pl-PL" dirty="0" err="1"/>
              <a:t>new</a:t>
            </a:r>
            <a:r>
              <a:rPr lang="pl-PL" dirty="0"/>
              <a:t>__i__</a:t>
            </a:r>
            <a:r>
              <a:rPr lang="pl-PL" dirty="0" err="1"/>
              <a:t>init</a:t>
            </a:r>
            <a:r>
              <a:rPr lang="pl-PL" dirty="0"/>
              <a:t>__)</a:t>
            </a:r>
          </a:p>
          <a:p>
            <a:pPr marL="285750" indent="-285750">
              <a:buFont typeface="Arial" panose="020B0604020202020204" pitchFamily="34" charset="0"/>
              <a:buChar char="•"/>
            </a:pPr>
            <a:r>
              <a:rPr lang="pl-PL" dirty="0"/>
              <a:t>kontrola tworzenia obiektów klasy (metoda__</a:t>
            </a:r>
            <a:r>
              <a:rPr lang="pl-PL" dirty="0" err="1"/>
              <a:t>call</a:t>
            </a:r>
            <a:r>
              <a:rPr lang="pl-PL" dirty="0"/>
              <a:t>__)</a:t>
            </a:r>
          </a:p>
        </p:txBody>
      </p:sp>
      <p:pic>
        <p:nvPicPr>
          <p:cNvPr id="8" name="Picture 5">
            <a:extLst>
              <a:ext uri="{FF2B5EF4-FFF2-40B4-BE49-F238E27FC236}">
                <a16:creationId xmlns:a16="http://schemas.microsoft.com/office/drawing/2014/main" id="{1BAE1587-6632-6F44-9AFA-3348D26B2EDB}"/>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658157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14C53AF-0378-4E72-B8F6-DE432CD5751F}"/>
              </a:ext>
            </a:extLst>
          </p:cNvPr>
          <p:cNvSpPr>
            <a:spLocks noGrp="1"/>
          </p:cNvSpPr>
          <p:nvPr>
            <p:ph type="title"/>
          </p:nvPr>
        </p:nvSpPr>
        <p:spPr/>
        <p:txBody>
          <a:bodyPr/>
          <a:lstStyle/>
          <a:p>
            <a:r>
              <a:rPr lang="pl-PL" dirty="0" err="1"/>
              <a:t>metaprogramowanie</a:t>
            </a:r>
            <a:endParaRPr lang="pl-PL" dirty="0"/>
          </a:p>
        </p:txBody>
      </p:sp>
      <p:sp>
        <p:nvSpPr>
          <p:cNvPr id="3" name="Symbol zastępczy daty 2">
            <a:extLst>
              <a:ext uri="{FF2B5EF4-FFF2-40B4-BE49-F238E27FC236}">
                <a16:creationId xmlns:a16="http://schemas.microsoft.com/office/drawing/2014/main" id="{4512DE73-9E18-45B8-B0A8-D12251B96BB2}"/>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F645E854-7859-4A23-B6AF-237437C38C38}"/>
              </a:ext>
            </a:extLst>
          </p:cNvPr>
          <p:cNvSpPr txBox="1"/>
          <p:nvPr/>
        </p:nvSpPr>
        <p:spPr>
          <a:xfrm>
            <a:off x="832607" y="1971142"/>
            <a:ext cx="6094602" cy="1477328"/>
          </a:xfrm>
          <a:prstGeom prst="rect">
            <a:avLst/>
          </a:prstGeom>
          <a:noFill/>
        </p:spPr>
        <p:txBody>
          <a:bodyPr wrap="square">
            <a:spAutoFit/>
          </a:bodyPr>
          <a:lstStyle/>
          <a:p>
            <a:r>
              <a:rPr lang="pl-PL" dirty="0" err="1"/>
              <a:t>Metaklasa</a:t>
            </a:r>
            <a:r>
              <a:rPr lang="pl-PL" dirty="0"/>
              <a:t> danej klasy jest określona przez:</a:t>
            </a:r>
          </a:p>
          <a:p>
            <a:pPr marL="285750" indent="-285750">
              <a:buFont typeface="Arial" panose="020B0604020202020204" pitchFamily="34" charset="0"/>
              <a:buChar char="•"/>
            </a:pPr>
            <a:r>
              <a:rPr lang="pl-PL" dirty="0"/>
              <a:t>Atrybut __</a:t>
            </a:r>
            <a:r>
              <a:rPr lang="pl-PL" dirty="0" err="1"/>
              <a:t>metaclass</a:t>
            </a:r>
            <a:r>
              <a:rPr lang="pl-PL" dirty="0"/>
              <a:t>__</a:t>
            </a:r>
          </a:p>
          <a:p>
            <a:pPr marL="285750" indent="-285750">
              <a:buFont typeface="Arial" panose="020B0604020202020204" pitchFamily="34" charset="0"/>
              <a:buChar char="•"/>
            </a:pPr>
            <a:r>
              <a:rPr lang="pl-PL" dirty="0" err="1"/>
              <a:t>metaklasa</a:t>
            </a:r>
            <a:r>
              <a:rPr lang="pl-PL" dirty="0"/>
              <a:t> jednej z klas bazowych</a:t>
            </a:r>
          </a:p>
          <a:p>
            <a:pPr marL="285750" indent="-285750">
              <a:buFont typeface="Arial" panose="020B0604020202020204" pitchFamily="34" charset="0"/>
              <a:buChar char="•"/>
            </a:pPr>
            <a:r>
              <a:rPr lang="pl-PL" dirty="0"/>
              <a:t>zmienną globalną __</a:t>
            </a:r>
            <a:r>
              <a:rPr lang="pl-PL" dirty="0" err="1"/>
              <a:t>metaclass</a:t>
            </a:r>
            <a:r>
              <a:rPr lang="pl-PL" dirty="0"/>
              <a:t>__</a:t>
            </a:r>
          </a:p>
          <a:p>
            <a:pPr marL="285750" indent="-285750">
              <a:buFont typeface="Arial" panose="020B0604020202020204" pitchFamily="34" charset="0"/>
              <a:buChar char="•"/>
            </a:pPr>
            <a:r>
              <a:rPr lang="pl-PL" dirty="0" err="1"/>
              <a:t>types.ClassType</a:t>
            </a:r>
            <a:endParaRPr lang="pl-PL" dirty="0"/>
          </a:p>
        </p:txBody>
      </p:sp>
      <p:sp>
        <p:nvSpPr>
          <p:cNvPr id="7" name="pole tekstowe 6">
            <a:extLst>
              <a:ext uri="{FF2B5EF4-FFF2-40B4-BE49-F238E27FC236}">
                <a16:creationId xmlns:a16="http://schemas.microsoft.com/office/drawing/2014/main" id="{F14182A2-79C8-448D-B4C5-352D851CCB8D}"/>
              </a:ext>
            </a:extLst>
          </p:cNvPr>
          <p:cNvSpPr txBox="1"/>
          <p:nvPr/>
        </p:nvSpPr>
        <p:spPr>
          <a:xfrm>
            <a:off x="731940" y="3701622"/>
            <a:ext cx="6094602" cy="2339102"/>
          </a:xfrm>
          <a:prstGeom prst="rect">
            <a:avLst/>
          </a:prstGeom>
          <a:noFill/>
        </p:spPr>
        <p:txBody>
          <a:bodyPr wrap="square">
            <a:spAutoFit/>
          </a:bodyPr>
          <a:lstStyle/>
          <a:p>
            <a:r>
              <a:rPr lang="pl-PL" b="1" dirty="0"/>
              <a:t>Tworzenie klasy skutkuje wywołaniem </a:t>
            </a:r>
            <a:r>
              <a:rPr lang="pl-PL" b="1" dirty="0" err="1"/>
              <a:t>metaklasy</a:t>
            </a:r>
            <a:r>
              <a:rPr lang="pl-PL" b="1" dirty="0"/>
              <a:t>:</a:t>
            </a:r>
          </a:p>
          <a:p>
            <a:endParaRPr lang="pl-PL" dirty="0"/>
          </a:p>
          <a:p>
            <a:r>
              <a:rPr lang="pl-PL" sz="2000" b="1" dirty="0"/>
              <a:t>M(</a:t>
            </a:r>
            <a:r>
              <a:rPr lang="pl-PL" sz="2000" b="1" dirty="0" err="1"/>
              <a:t>name</a:t>
            </a:r>
            <a:r>
              <a:rPr lang="pl-PL" sz="2000" b="1" dirty="0"/>
              <a:t> ,  </a:t>
            </a:r>
            <a:r>
              <a:rPr lang="pl-PL" sz="2000" b="1" dirty="0" err="1"/>
              <a:t>bases</a:t>
            </a:r>
            <a:r>
              <a:rPr lang="pl-PL" sz="2000" b="1" dirty="0"/>
              <a:t> , </a:t>
            </a:r>
            <a:r>
              <a:rPr lang="pl-PL" sz="2000" b="1" dirty="0" err="1"/>
              <a:t>dict</a:t>
            </a:r>
            <a:r>
              <a:rPr lang="pl-PL" sz="2000" b="1" dirty="0"/>
              <a:t>)</a:t>
            </a:r>
          </a:p>
          <a:p>
            <a:endParaRPr lang="pl-PL" dirty="0"/>
          </a:p>
          <a:p>
            <a:r>
              <a:rPr lang="pl-PL" dirty="0"/>
              <a:t>gdzie:</a:t>
            </a:r>
          </a:p>
          <a:p>
            <a:r>
              <a:rPr lang="pl-PL" b="1" dirty="0" err="1"/>
              <a:t>name</a:t>
            </a:r>
            <a:r>
              <a:rPr lang="pl-PL" dirty="0"/>
              <a:t>– nazwa klasy</a:t>
            </a:r>
          </a:p>
          <a:p>
            <a:r>
              <a:rPr lang="pl-PL" b="1" dirty="0" err="1"/>
              <a:t>bases</a:t>
            </a:r>
            <a:r>
              <a:rPr lang="pl-PL" dirty="0"/>
              <a:t>– klasy bazowe</a:t>
            </a:r>
          </a:p>
          <a:p>
            <a:r>
              <a:rPr lang="pl-PL" b="1" dirty="0" err="1"/>
              <a:t>dict</a:t>
            </a:r>
            <a:r>
              <a:rPr lang="pl-PL" dirty="0"/>
              <a:t>– elementy klasy</a:t>
            </a:r>
          </a:p>
        </p:txBody>
      </p:sp>
      <p:pic>
        <p:nvPicPr>
          <p:cNvPr id="6" name="Picture 5">
            <a:extLst>
              <a:ext uri="{FF2B5EF4-FFF2-40B4-BE49-F238E27FC236}">
                <a16:creationId xmlns:a16="http://schemas.microsoft.com/office/drawing/2014/main" id="{9C867688-543E-3645-B557-3B829B1CA72E}"/>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67329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1AF525-5D3B-4EF8-AEF6-79380F3F875A}"/>
              </a:ext>
            </a:extLst>
          </p:cNvPr>
          <p:cNvSpPr>
            <a:spLocks noGrp="1"/>
          </p:cNvSpPr>
          <p:nvPr>
            <p:ph type="title"/>
          </p:nvPr>
        </p:nvSpPr>
        <p:spPr/>
        <p:txBody>
          <a:bodyPr/>
          <a:lstStyle/>
          <a:p>
            <a:r>
              <a:rPr lang="pl-PL" dirty="0"/>
              <a:t>enumeracje</a:t>
            </a:r>
          </a:p>
        </p:txBody>
      </p:sp>
      <p:sp>
        <p:nvSpPr>
          <p:cNvPr id="3" name="Symbol zastępczy daty 2">
            <a:extLst>
              <a:ext uri="{FF2B5EF4-FFF2-40B4-BE49-F238E27FC236}">
                <a16:creationId xmlns:a16="http://schemas.microsoft.com/office/drawing/2014/main" id="{382E6072-CB74-4FAB-9F53-E2C742DD2A9D}"/>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A0614366-037F-411B-B74E-261299EBBCAB}"/>
              </a:ext>
            </a:extLst>
          </p:cNvPr>
          <p:cNvSpPr txBox="1"/>
          <p:nvPr/>
        </p:nvSpPr>
        <p:spPr>
          <a:xfrm>
            <a:off x="731940" y="2782669"/>
            <a:ext cx="4133675" cy="923330"/>
          </a:xfrm>
          <a:prstGeom prst="rect">
            <a:avLst/>
          </a:prstGeom>
          <a:noFill/>
        </p:spPr>
        <p:txBody>
          <a:bodyPr wrap="square">
            <a:spAutoFit/>
          </a:bodyPr>
          <a:lstStyle/>
          <a:p>
            <a:r>
              <a:rPr lang="pl-PL" dirty="0" err="1"/>
              <a:t>enumerate</a:t>
            </a:r>
            <a:r>
              <a:rPr lang="pl-PL" dirty="0"/>
              <a:t> () jest metodą języka </a:t>
            </a:r>
            <a:r>
              <a:rPr lang="pl-PL" dirty="0" err="1"/>
              <a:t>Python</a:t>
            </a:r>
            <a:r>
              <a:rPr lang="pl-PL" dirty="0"/>
              <a:t>, </a:t>
            </a:r>
            <a:r>
              <a:rPr lang="pl-PL" dirty="0" err="1"/>
              <a:t>kótra</a:t>
            </a:r>
            <a:r>
              <a:rPr lang="pl-PL" dirty="0"/>
              <a:t> dodaje licznik do iteracji i zwraca go (obiekt </a:t>
            </a:r>
            <a:r>
              <a:rPr lang="pl-PL" dirty="0" err="1"/>
              <a:t>enumerate</a:t>
            </a:r>
            <a:r>
              <a:rPr lang="pl-PL" dirty="0"/>
              <a:t>). </a:t>
            </a:r>
          </a:p>
        </p:txBody>
      </p:sp>
      <p:sp>
        <p:nvSpPr>
          <p:cNvPr id="6" name="pole tekstowe 5">
            <a:extLst>
              <a:ext uri="{FF2B5EF4-FFF2-40B4-BE49-F238E27FC236}">
                <a16:creationId xmlns:a16="http://schemas.microsoft.com/office/drawing/2014/main" id="{12581630-F246-4021-A619-441D00A1EB76}"/>
              </a:ext>
            </a:extLst>
          </p:cNvPr>
          <p:cNvSpPr txBox="1"/>
          <p:nvPr/>
        </p:nvSpPr>
        <p:spPr>
          <a:xfrm>
            <a:off x="5365458" y="2062611"/>
            <a:ext cx="6094602" cy="3416320"/>
          </a:xfrm>
          <a:prstGeom prst="rect">
            <a:avLst/>
          </a:prstGeom>
          <a:noFill/>
        </p:spPr>
        <p:txBody>
          <a:bodyPr wrap="square">
            <a:spAutoFit/>
          </a:bodyPr>
          <a:lstStyle/>
          <a:p>
            <a:r>
              <a:rPr lang="pl-PL" sz="1800" dirty="0" err="1">
                <a:solidFill>
                  <a:srgbClr val="000000"/>
                </a:solidFill>
                <a:latin typeface="Consolas" panose="020B0609020204030204" pitchFamily="49" charset="0"/>
              </a:rPr>
              <a:t>countries</a:t>
            </a:r>
            <a:r>
              <a:rPr lang="pl-PL" sz="1800" dirty="0">
                <a:solidFill>
                  <a:srgbClr val="000000"/>
                </a:solidFill>
                <a:latin typeface="Consolas" panose="020B0609020204030204" pitchFamily="49" charset="0"/>
              </a:rPr>
              <a:t> = [</a:t>
            </a:r>
            <a:r>
              <a:rPr lang="pl-PL" sz="1800" dirty="0">
                <a:solidFill>
                  <a:srgbClr val="A31515"/>
                </a:solidFill>
                <a:latin typeface="Consolas" panose="020B0609020204030204" pitchFamily="49" charset="0"/>
              </a:rPr>
              <a:t>'Polska'</a:t>
            </a:r>
            <a:r>
              <a:rPr lang="pl-PL" sz="1800" dirty="0">
                <a:solidFill>
                  <a:srgbClr val="000000"/>
                </a:solidFill>
                <a:latin typeface="Consolas" panose="020B0609020204030204" pitchFamily="49" charset="0"/>
              </a:rPr>
              <a:t>, </a:t>
            </a:r>
            <a:r>
              <a:rPr lang="pl-PL" sz="1800" dirty="0">
                <a:solidFill>
                  <a:srgbClr val="A31515"/>
                </a:solidFill>
                <a:latin typeface="Consolas" panose="020B0609020204030204" pitchFamily="49" charset="0"/>
              </a:rPr>
              <a:t>'Niemcy'</a:t>
            </a:r>
            <a:r>
              <a:rPr lang="pl-PL" sz="1800" dirty="0">
                <a:solidFill>
                  <a:srgbClr val="000000"/>
                </a:solidFill>
                <a:latin typeface="Consolas" panose="020B0609020204030204" pitchFamily="49" charset="0"/>
              </a:rPr>
              <a:t>, </a:t>
            </a:r>
            <a:r>
              <a:rPr lang="pl-PL" sz="1800" dirty="0">
                <a:solidFill>
                  <a:srgbClr val="A31515"/>
                </a:solidFill>
                <a:latin typeface="Consolas" panose="020B0609020204030204" pitchFamily="49" charset="0"/>
              </a:rPr>
              <a:t>'Grecja'</a:t>
            </a:r>
            <a:r>
              <a:rPr lang="pl-PL" sz="1800" dirty="0">
                <a:solidFill>
                  <a:srgbClr val="000000"/>
                </a:solidFill>
                <a:latin typeface="Consolas" panose="020B0609020204030204" pitchFamily="49" charset="0"/>
              </a:rPr>
              <a:t>, </a:t>
            </a:r>
            <a:r>
              <a:rPr lang="pl-PL" sz="1800" dirty="0">
                <a:solidFill>
                  <a:srgbClr val="A31515"/>
                </a:solidFill>
                <a:latin typeface="Consolas" panose="020B0609020204030204" pitchFamily="49" charset="0"/>
              </a:rPr>
              <a:t>'Szwecja'</a:t>
            </a:r>
            <a:r>
              <a:rPr lang="pl-PL" sz="1800" dirty="0">
                <a:solidFill>
                  <a:srgbClr val="000000"/>
                </a:solidFill>
                <a:latin typeface="Consolas" panose="020B0609020204030204" pitchFamily="49" charset="0"/>
              </a:rPr>
              <a:t>, </a:t>
            </a:r>
            <a:r>
              <a:rPr lang="pl-PL" sz="1800" dirty="0">
                <a:solidFill>
                  <a:srgbClr val="A31515"/>
                </a:solidFill>
                <a:latin typeface="Consolas" panose="020B0609020204030204" pitchFamily="49" charset="0"/>
              </a:rPr>
              <a:t>'Rosja'</a:t>
            </a:r>
            <a:r>
              <a:rPr lang="pl-PL" sz="1800" dirty="0">
                <a:solidFill>
                  <a:srgbClr val="000000"/>
                </a:solidFill>
                <a:latin typeface="Consolas" panose="020B0609020204030204" pitchFamily="49" charset="0"/>
              </a:rPr>
              <a:t>]</a:t>
            </a:r>
          </a:p>
          <a:p>
            <a:endParaRPr lang="pl-PL" sz="1800" dirty="0">
              <a:solidFill>
                <a:srgbClr val="000000"/>
              </a:solidFill>
              <a:latin typeface="Consolas" panose="020B0609020204030204" pitchFamily="49" charset="0"/>
            </a:endParaRPr>
          </a:p>
          <a:p>
            <a:r>
              <a:rPr lang="pl-PL" sz="1800" dirty="0">
                <a:solidFill>
                  <a:srgbClr val="000000"/>
                </a:solidFill>
                <a:latin typeface="Consolas" panose="020B0609020204030204" pitchFamily="49" charset="0"/>
              </a:rPr>
              <a:t>i = 0</a:t>
            </a:r>
          </a:p>
          <a:p>
            <a:r>
              <a:rPr lang="pl-PL" sz="1800" dirty="0">
                <a:solidFill>
                  <a:srgbClr val="0000FF"/>
                </a:solidFill>
                <a:latin typeface="Consolas" panose="020B0609020204030204" pitchFamily="49" charset="0"/>
              </a:rPr>
              <a:t>for</a:t>
            </a:r>
            <a:r>
              <a:rPr lang="pl-PL" sz="1800" dirty="0">
                <a:solidFill>
                  <a:srgbClr val="000000"/>
                </a:solidFill>
                <a:latin typeface="Consolas" panose="020B0609020204030204" pitchFamily="49" charset="0"/>
              </a:rPr>
              <a:t> country </a:t>
            </a:r>
            <a:r>
              <a:rPr lang="pl-PL" sz="1800" dirty="0">
                <a:solidFill>
                  <a:srgbClr val="0000FF"/>
                </a:solidFill>
                <a:latin typeface="Consolas" panose="020B0609020204030204" pitchFamily="49" charset="0"/>
              </a:rPr>
              <a:t>in</a:t>
            </a:r>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countries</a:t>
            </a:r>
            <a:r>
              <a:rPr lang="pl-PL" sz="1800" dirty="0">
                <a:solidFill>
                  <a:srgbClr val="000000"/>
                </a:solidFill>
                <a:latin typeface="Consolas" panose="020B0609020204030204" pitchFamily="49" charset="0"/>
              </a:rPr>
              <a:t>:</a:t>
            </a:r>
          </a:p>
          <a:p>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print</a:t>
            </a:r>
            <a:r>
              <a:rPr lang="pl-PL" sz="1800" dirty="0">
                <a:solidFill>
                  <a:srgbClr val="000000"/>
                </a:solidFill>
                <a:latin typeface="Consolas" panose="020B0609020204030204" pitchFamily="49" charset="0"/>
              </a:rPr>
              <a:t>(i, country)</a:t>
            </a:r>
          </a:p>
          <a:p>
            <a:r>
              <a:rPr lang="pl-PL" sz="1800" dirty="0">
                <a:solidFill>
                  <a:srgbClr val="000000"/>
                </a:solidFill>
                <a:latin typeface="Consolas" panose="020B0609020204030204" pitchFamily="49" charset="0"/>
              </a:rPr>
              <a:t>    i += 1</a:t>
            </a:r>
          </a:p>
          <a:p>
            <a:endParaRPr lang="pl-PL" sz="1800" dirty="0">
              <a:solidFill>
                <a:srgbClr val="000000"/>
              </a:solidFill>
              <a:latin typeface="Consolas" panose="020B0609020204030204" pitchFamily="49" charset="0"/>
            </a:endParaRPr>
          </a:p>
          <a:p>
            <a:r>
              <a:rPr lang="pl-PL" sz="1800" dirty="0" err="1">
                <a:solidFill>
                  <a:srgbClr val="000000"/>
                </a:solidFill>
                <a:latin typeface="Consolas" panose="020B0609020204030204" pitchFamily="49" charset="0"/>
              </a:rPr>
              <a:t>print</a:t>
            </a:r>
            <a:r>
              <a:rPr lang="pl-PL" sz="1800" dirty="0">
                <a:solidFill>
                  <a:srgbClr val="000000"/>
                </a:solidFill>
                <a:latin typeface="Consolas" panose="020B0609020204030204" pitchFamily="49" charset="0"/>
              </a:rPr>
              <a:t>(</a:t>
            </a:r>
            <a:r>
              <a:rPr lang="pl-PL" sz="1800" dirty="0">
                <a:solidFill>
                  <a:srgbClr val="A31515"/>
                </a:solidFill>
                <a:latin typeface="Consolas" panose="020B0609020204030204" pitchFamily="49" charset="0"/>
              </a:rPr>
              <a:t>"*********************************"</a:t>
            </a:r>
            <a:r>
              <a:rPr lang="pl-PL" sz="1800" dirty="0">
                <a:solidFill>
                  <a:srgbClr val="000000"/>
                </a:solidFill>
                <a:latin typeface="Consolas" panose="020B0609020204030204" pitchFamily="49" charset="0"/>
              </a:rPr>
              <a:t>)</a:t>
            </a:r>
          </a:p>
          <a:p>
            <a:endParaRPr lang="pl-PL"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for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 country </a:t>
            </a:r>
            <a:r>
              <a:rPr lang="en-US" sz="1800" dirty="0">
                <a:solidFill>
                  <a:srgbClr val="0000FF"/>
                </a:solidFill>
                <a:latin typeface="Consolas" panose="020B0609020204030204" pitchFamily="49" charset="0"/>
              </a:rPr>
              <a:t>in</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enumerate</a:t>
            </a:r>
            <a:r>
              <a:rPr lang="en-US" sz="1800" dirty="0">
                <a:solidFill>
                  <a:srgbClr val="000000"/>
                </a:solidFill>
                <a:latin typeface="Consolas" panose="020B0609020204030204" pitchFamily="49" charset="0"/>
              </a:rPr>
              <a:t>(countries):</a:t>
            </a:r>
          </a:p>
          <a:p>
            <a:r>
              <a:rPr lang="pl-PL" sz="1800" dirty="0">
                <a:solidFill>
                  <a:srgbClr val="000000"/>
                </a:solidFill>
                <a:latin typeface="Consolas" panose="020B0609020204030204" pitchFamily="49" charset="0"/>
              </a:rPr>
              <a:t>    </a:t>
            </a:r>
            <a:r>
              <a:rPr lang="pl-PL" sz="1800" dirty="0" err="1">
                <a:solidFill>
                  <a:srgbClr val="000000"/>
                </a:solidFill>
                <a:latin typeface="Consolas" panose="020B0609020204030204" pitchFamily="49" charset="0"/>
              </a:rPr>
              <a:t>print</a:t>
            </a:r>
            <a:r>
              <a:rPr lang="pl-PL" sz="1800" dirty="0">
                <a:solidFill>
                  <a:srgbClr val="000000"/>
                </a:solidFill>
                <a:latin typeface="Consolas" panose="020B0609020204030204" pitchFamily="49" charset="0"/>
              </a:rPr>
              <a:t> (i, country)</a:t>
            </a:r>
            <a:endParaRPr lang="pl-PL" dirty="0"/>
          </a:p>
        </p:txBody>
      </p:sp>
      <p:pic>
        <p:nvPicPr>
          <p:cNvPr id="7" name="Picture 5">
            <a:extLst>
              <a:ext uri="{FF2B5EF4-FFF2-40B4-BE49-F238E27FC236}">
                <a16:creationId xmlns:a16="http://schemas.microsoft.com/office/drawing/2014/main" id="{F3274808-03BD-1C44-90F8-E246BC8BAD12}"/>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132412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A353830-E18E-43DC-B763-7E764A2459E4}"/>
              </a:ext>
            </a:extLst>
          </p:cNvPr>
          <p:cNvSpPr>
            <a:spLocks noGrp="1"/>
          </p:cNvSpPr>
          <p:nvPr>
            <p:ph type="title"/>
          </p:nvPr>
        </p:nvSpPr>
        <p:spPr/>
        <p:txBody>
          <a:bodyPr/>
          <a:lstStyle/>
          <a:p>
            <a:r>
              <a:rPr lang="pl-PL" dirty="0"/>
              <a:t>wielowątkowość</a:t>
            </a:r>
          </a:p>
        </p:txBody>
      </p:sp>
      <p:sp>
        <p:nvSpPr>
          <p:cNvPr id="3" name="Symbol zastępczy daty 2">
            <a:extLst>
              <a:ext uri="{FF2B5EF4-FFF2-40B4-BE49-F238E27FC236}">
                <a16:creationId xmlns:a16="http://schemas.microsoft.com/office/drawing/2014/main" id="{62ABE71D-036E-4D6C-A0AB-81A9670A5445}"/>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B4F3A07C-7661-4C01-B215-73D072B271EE}"/>
              </a:ext>
            </a:extLst>
          </p:cNvPr>
          <p:cNvSpPr txBox="1"/>
          <p:nvPr/>
        </p:nvSpPr>
        <p:spPr>
          <a:xfrm>
            <a:off x="855676" y="2054870"/>
            <a:ext cx="9672507" cy="1200329"/>
          </a:xfrm>
          <a:prstGeom prst="rect">
            <a:avLst/>
          </a:prstGeom>
          <a:noFill/>
        </p:spPr>
        <p:txBody>
          <a:bodyPr wrap="square">
            <a:spAutoFit/>
          </a:bodyPr>
          <a:lstStyle/>
          <a:p>
            <a:r>
              <a:rPr lang="pl-PL" b="1" dirty="0"/>
              <a:t>Wątek (ang.  </a:t>
            </a:r>
            <a:r>
              <a:rPr lang="pl-PL" b="1" dirty="0" err="1"/>
              <a:t>thread</a:t>
            </a:r>
            <a:r>
              <a:rPr lang="pl-PL" b="1" dirty="0"/>
              <a:t>) </a:t>
            </a:r>
            <a:r>
              <a:rPr lang="pl-PL" dirty="0"/>
              <a:t>— to jednostka wykonawcza w obrębie jednego procesu, będąca kolejnym ciągiem instrukcji wykonywanym w obrębie tych samych danych (w tej samej przestrzeni adresowej).Wątki tego samego procesu korzystają ze wspólnego kodu i danych, mają jednak oddzielne stosy.</a:t>
            </a:r>
          </a:p>
        </p:txBody>
      </p:sp>
      <p:sp>
        <p:nvSpPr>
          <p:cNvPr id="7" name="pole tekstowe 6">
            <a:extLst>
              <a:ext uri="{FF2B5EF4-FFF2-40B4-BE49-F238E27FC236}">
                <a16:creationId xmlns:a16="http://schemas.microsoft.com/office/drawing/2014/main" id="{5A1A8F7C-29E1-4339-A987-A88F6AC9742D}"/>
              </a:ext>
            </a:extLst>
          </p:cNvPr>
          <p:cNvSpPr txBox="1"/>
          <p:nvPr/>
        </p:nvSpPr>
        <p:spPr>
          <a:xfrm>
            <a:off x="855675" y="3602802"/>
            <a:ext cx="9387283" cy="1754326"/>
          </a:xfrm>
          <a:prstGeom prst="rect">
            <a:avLst/>
          </a:prstGeom>
          <a:noFill/>
        </p:spPr>
        <p:txBody>
          <a:bodyPr wrap="square">
            <a:spAutoFit/>
          </a:bodyPr>
          <a:lstStyle/>
          <a:p>
            <a:endParaRPr lang="pl-PL" dirty="0"/>
          </a:p>
          <a:p>
            <a:r>
              <a:rPr lang="pl-PL" b="1" dirty="0"/>
              <a:t>Dlaczego używa się wątki w programowaniu?</a:t>
            </a:r>
          </a:p>
          <a:p>
            <a:endParaRPr lang="pl-PL" dirty="0"/>
          </a:p>
          <a:p>
            <a:pPr marL="285750" indent="-285750">
              <a:buFont typeface="Arial" panose="020B0604020202020204" pitchFamily="34" charset="0"/>
              <a:buChar char="•"/>
            </a:pPr>
            <a:r>
              <a:rPr lang="pl-PL" dirty="0"/>
              <a:t>zrównoleglenie wolnych operacji wejścia/wyjścia (pobieranie pliku/obsługa interfejsu)</a:t>
            </a:r>
          </a:p>
          <a:p>
            <a:pPr marL="285750" indent="-285750">
              <a:buFont typeface="Arial" panose="020B0604020202020204" pitchFamily="34" charset="0"/>
              <a:buChar char="•"/>
            </a:pPr>
            <a:r>
              <a:rPr lang="pl-PL" dirty="0"/>
              <a:t>jednoczesna obsługa wielu operacji, np. serwery WWW (zwłaszcza w takich wypadkach dodatkowo warto pomyśleć o asynchroniczności)</a:t>
            </a:r>
          </a:p>
        </p:txBody>
      </p:sp>
      <p:pic>
        <p:nvPicPr>
          <p:cNvPr id="6" name="Picture 5">
            <a:extLst>
              <a:ext uri="{FF2B5EF4-FFF2-40B4-BE49-F238E27FC236}">
                <a16:creationId xmlns:a16="http://schemas.microsoft.com/office/drawing/2014/main" id="{F7E641E4-809A-EB4B-AE5F-4EA31CEE0039}"/>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79587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610447-C8C5-4113-96BA-B60E0997666F}"/>
              </a:ext>
            </a:extLst>
          </p:cNvPr>
          <p:cNvSpPr>
            <a:spLocks noGrp="1"/>
          </p:cNvSpPr>
          <p:nvPr>
            <p:ph type="title"/>
          </p:nvPr>
        </p:nvSpPr>
        <p:spPr/>
        <p:txBody>
          <a:bodyPr/>
          <a:lstStyle/>
          <a:p>
            <a:r>
              <a:rPr lang="pl-PL" dirty="0"/>
              <a:t>Biblioteka </a:t>
            </a:r>
            <a:r>
              <a:rPr lang="pl-PL" sz="2800" b="0" i="0" u="none" strike="noStrike" baseline="0" dirty="0" err="1">
                <a:solidFill>
                  <a:srgbClr val="000000"/>
                </a:solidFill>
              </a:rPr>
              <a:t>concurrent.futures</a:t>
            </a:r>
            <a:r>
              <a:rPr lang="pl-PL" sz="2800" b="0" i="0" u="none" strike="noStrike" baseline="0" dirty="0">
                <a:solidFill>
                  <a:srgbClr val="000000"/>
                </a:solidFill>
              </a:rPr>
              <a:t> </a:t>
            </a:r>
            <a:br>
              <a:rPr lang="pl-PL" dirty="0"/>
            </a:br>
            <a:endParaRPr lang="pl-PL" dirty="0"/>
          </a:p>
        </p:txBody>
      </p:sp>
      <p:sp>
        <p:nvSpPr>
          <p:cNvPr id="3" name="Symbol zastępczy daty 2">
            <a:extLst>
              <a:ext uri="{FF2B5EF4-FFF2-40B4-BE49-F238E27FC236}">
                <a16:creationId xmlns:a16="http://schemas.microsoft.com/office/drawing/2014/main" id="{D4F666FD-5532-4B05-89E7-B9F490EAEF03}"/>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sp>
        <p:nvSpPr>
          <p:cNvPr id="5" name="pole tekstowe 4">
            <a:extLst>
              <a:ext uri="{FF2B5EF4-FFF2-40B4-BE49-F238E27FC236}">
                <a16:creationId xmlns:a16="http://schemas.microsoft.com/office/drawing/2014/main" id="{4B7F71F4-43A9-4181-8F68-783A84576249}"/>
              </a:ext>
            </a:extLst>
          </p:cNvPr>
          <p:cNvSpPr txBox="1"/>
          <p:nvPr/>
        </p:nvSpPr>
        <p:spPr>
          <a:xfrm>
            <a:off x="586490" y="1268899"/>
            <a:ext cx="10091956" cy="1077218"/>
          </a:xfrm>
          <a:prstGeom prst="rect">
            <a:avLst/>
          </a:prstGeom>
          <a:noFill/>
        </p:spPr>
        <p:txBody>
          <a:bodyPr wrap="square">
            <a:spAutoFit/>
          </a:bodyPr>
          <a:lstStyle/>
          <a:p>
            <a:r>
              <a:rPr lang="pl-PL" sz="1600" dirty="0"/>
              <a:t>Moduł </a:t>
            </a:r>
            <a:r>
              <a:rPr lang="pl-PL" sz="1600" dirty="0" err="1"/>
              <a:t>Concurrent.futures</a:t>
            </a:r>
            <a:r>
              <a:rPr lang="pl-PL" sz="1600" dirty="0"/>
              <a:t> umożliwia utworzenie wielu wątków. </a:t>
            </a:r>
          </a:p>
          <a:p>
            <a:r>
              <a:rPr lang="pl-PL" sz="1600" dirty="0"/>
              <a:t>Wątki nie usprawniają działania programu wykonującego obliczenia wykorzystujące procesor CPU, a jedynie operację wymagające oczekiwania np. na odpowiedź serwera HTTP. Związku z tym moduł ten może być wykorzystywany do przyśpieszenia wielu operacji np. sieciowych, wykonywanych jednocześnie.</a:t>
            </a:r>
          </a:p>
        </p:txBody>
      </p:sp>
      <p:sp>
        <p:nvSpPr>
          <p:cNvPr id="7" name="pole tekstowe 6">
            <a:extLst>
              <a:ext uri="{FF2B5EF4-FFF2-40B4-BE49-F238E27FC236}">
                <a16:creationId xmlns:a16="http://schemas.microsoft.com/office/drawing/2014/main" id="{330F9302-0848-49C0-A05F-C4FD58C79F99}"/>
              </a:ext>
            </a:extLst>
          </p:cNvPr>
          <p:cNvSpPr txBox="1"/>
          <p:nvPr/>
        </p:nvSpPr>
        <p:spPr>
          <a:xfrm>
            <a:off x="1820411" y="2416029"/>
            <a:ext cx="8630339" cy="3754874"/>
          </a:xfrm>
          <a:prstGeom prst="rect">
            <a:avLst/>
          </a:prstGeom>
          <a:noFill/>
        </p:spPr>
        <p:txBody>
          <a:bodyPr wrap="square">
            <a:spAutoFit/>
          </a:bodyPr>
          <a:lstStyle/>
          <a:p>
            <a:r>
              <a:rPr lang="pl-PL" sz="1400" dirty="0">
                <a:solidFill>
                  <a:srgbClr val="0000FF"/>
                </a:solidFill>
                <a:latin typeface="Consolas" panose="020B0609020204030204" pitchFamily="49" charset="0"/>
              </a:rPr>
              <a:t>import</a:t>
            </a:r>
            <a:r>
              <a:rPr lang="pl-PL" sz="1400" dirty="0">
                <a:solidFill>
                  <a:srgbClr val="000000"/>
                </a:solidFill>
                <a:latin typeface="Consolas" panose="020B0609020204030204" pitchFamily="49" charset="0"/>
              </a:rPr>
              <a:t> </a:t>
            </a:r>
            <a:r>
              <a:rPr lang="pl-PL" sz="1400" dirty="0" err="1">
                <a:solidFill>
                  <a:srgbClr val="6F008A"/>
                </a:solidFill>
                <a:latin typeface="Consolas" panose="020B0609020204030204" pitchFamily="49" charset="0"/>
              </a:rPr>
              <a:t>concurrent</a:t>
            </a:r>
            <a:r>
              <a:rPr lang="pl-PL" sz="1400" dirty="0" err="1">
                <a:solidFill>
                  <a:srgbClr val="000000"/>
                </a:solidFill>
                <a:latin typeface="Consolas" panose="020B0609020204030204" pitchFamily="49" charset="0"/>
              </a:rPr>
              <a:t>.</a:t>
            </a:r>
            <a:r>
              <a:rPr lang="pl-PL" sz="1400" dirty="0" err="1">
                <a:solidFill>
                  <a:srgbClr val="6F008A"/>
                </a:solidFill>
                <a:latin typeface="Consolas" panose="020B0609020204030204" pitchFamily="49" charset="0"/>
              </a:rPr>
              <a:t>futures</a:t>
            </a:r>
            <a:endParaRPr lang="pl-PL" sz="1400" dirty="0">
              <a:solidFill>
                <a:srgbClr val="000000"/>
              </a:solidFill>
              <a:latin typeface="Consolas" panose="020B0609020204030204" pitchFamily="49" charset="0"/>
            </a:endParaRPr>
          </a:p>
          <a:p>
            <a:r>
              <a:rPr lang="pl-PL" sz="1400" dirty="0">
                <a:solidFill>
                  <a:srgbClr val="0000FF"/>
                </a:solidFill>
                <a:latin typeface="Consolas" panose="020B0609020204030204" pitchFamily="49" charset="0"/>
              </a:rPr>
              <a:t>import</a:t>
            </a:r>
            <a:r>
              <a:rPr lang="pl-PL" sz="1400" dirty="0">
                <a:solidFill>
                  <a:srgbClr val="000000"/>
                </a:solidFill>
                <a:latin typeface="Consolas" panose="020B0609020204030204" pitchFamily="49" charset="0"/>
              </a:rPr>
              <a:t> </a:t>
            </a:r>
            <a:r>
              <a:rPr lang="pl-PL" sz="1400" dirty="0" err="1">
                <a:solidFill>
                  <a:srgbClr val="6F008A"/>
                </a:solidFill>
                <a:latin typeface="Consolas" panose="020B0609020204030204" pitchFamily="49" charset="0"/>
              </a:rPr>
              <a:t>time</a:t>
            </a:r>
            <a:endParaRPr lang="pl-PL" sz="1400" dirty="0">
              <a:solidFill>
                <a:srgbClr val="000000"/>
              </a:solidFill>
              <a:latin typeface="Consolas" panose="020B0609020204030204" pitchFamily="49" charset="0"/>
            </a:endParaRPr>
          </a:p>
          <a:p>
            <a:endParaRPr lang="pl-PL" sz="1400" dirty="0">
              <a:solidFill>
                <a:srgbClr val="000000"/>
              </a:solidFill>
              <a:latin typeface="Consolas" panose="020B0609020204030204" pitchFamily="49" charset="0"/>
            </a:endParaRPr>
          </a:p>
          <a:p>
            <a:r>
              <a:rPr lang="pl-PL" sz="1400" dirty="0">
                <a:solidFill>
                  <a:srgbClr val="008000"/>
                </a:solidFill>
                <a:latin typeface="Consolas" panose="020B0609020204030204" pitchFamily="49" charset="0"/>
              </a:rPr>
              <a:t># Przykładowa funkcja czekająca określoną ilość czasu:</a:t>
            </a:r>
            <a:endParaRPr lang="pl-PL" sz="1400" dirty="0">
              <a:solidFill>
                <a:srgbClr val="000000"/>
              </a:solidFill>
              <a:latin typeface="Consolas" panose="020B0609020204030204" pitchFamily="49" charset="0"/>
            </a:endParaRPr>
          </a:p>
          <a:p>
            <a:r>
              <a:rPr lang="pl-PL" sz="1400" dirty="0">
                <a:solidFill>
                  <a:srgbClr val="0000FF"/>
                </a:solidFill>
                <a:latin typeface="Consolas" panose="020B0609020204030204" pitchFamily="49" charset="0"/>
              </a:rPr>
              <a:t>def</a:t>
            </a:r>
            <a:r>
              <a:rPr lang="pl-PL" sz="1400" dirty="0">
                <a:solidFill>
                  <a:srgbClr val="000000"/>
                </a:solidFill>
                <a:latin typeface="Consolas" panose="020B0609020204030204" pitchFamily="49" charset="0"/>
              </a:rPr>
              <a:t> </a:t>
            </a:r>
            <a:r>
              <a:rPr lang="pl-PL" sz="1400" dirty="0" err="1">
                <a:solidFill>
                  <a:srgbClr val="000000"/>
                </a:solidFill>
                <a:latin typeface="Consolas" panose="020B0609020204030204" pitchFamily="49" charset="0"/>
              </a:rPr>
              <a:t>new_def</a:t>
            </a:r>
            <a:r>
              <a:rPr lang="pl-PL" sz="1400" dirty="0">
                <a:solidFill>
                  <a:srgbClr val="000000"/>
                </a:solidFill>
                <a:latin typeface="Consolas" panose="020B0609020204030204" pitchFamily="49" charset="0"/>
              </a:rPr>
              <a:t>(</a:t>
            </a:r>
            <a:r>
              <a:rPr lang="pl-PL" sz="1400" dirty="0" err="1">
                <a:solidFill>
                  <a:srgbClr val="808080"/>
                </a:solidFill>
                <a:latin typeface="Consolas" panose="020B0609020204030204" pitchFamily="49" charset="0"/>
              </a:rPr>
              <a:t>seconds</a:t>
            </a:r>
            <a:r>
              <a:rPr lang="pl-PL" sz="1400" dirty="0">
                <a:solidFill>
                  <a:srgbClr val="000000"/>
                </a:solidFill>
                <a:latin typeface="Consolas" panose="020B0609020204030204" pitchFamily="49" charset="0"/>
              </a:rPr>
              <a:t>):</a:t>
            </a:r>
          </a:p>
          <a:p>
            <a:r>
              <a:rPr lang="pl-PL" sz="1400" dirty="0">
                <a:solidFill>
                  <a:srgbClr val="000000"/>
                </a:solidFill>
                <a:latin typeface="Consolas" panose="020B0609020204030204" pitchFamily="49" charset="0"/>
              </a:rPr>
              <a:t>    </a:t>
            </a:r>
            <a:r>
              <a:rPr lang="pl-PL" sz="1400" dirty="0" err="1">
                <a:solidFill>
                  <a:srgbClr val="6F008A"/>
                </a:solidFill>
                <a:latin typeface="Consolas" panose="020B0609020204030204" pitchFamily="49" charset="0"/>
              </a:rPr>
              <a:t>time</a:t>
            </a:r>
            <a:r>
              <a:rPr lang="pl-PL" sz="1400" dirty="0" err="1">
                <a:solidFill>
                  <a:srgbClr val="000000"/>
                </a:solidFill>
                <a:latin typeface="Consolas" panose="020B0609020204030204" pitchFamily="49" charset="0"/>
              </a:rPr>
              <a:t>.sleep</a:t>
            </a:r>
            <a:r>
              <a:rPr lang="pl-PL" sz="1400" dirty="0">
                <a:solidFill>
                  <a:srgbClr val="000000"/>
                </a:solidFill>
                <a:latin typeface="Consolas" panose="020B0609020204030204" pitchFamily="49" charset="0"/>
              </a:rPr>
              <a:t>(</a:t>
            </a:r>
            <a:r>
              <a:rPr lang="pl-PL" sz="1400" dirty="0" err="1">
                <a:solidFill>
                  <a:srgbClr val="808080"/>
                </a:solidFill>
                <a:latin typeface="Consolas" panose="020B0609020204030204" pitchFamily="49" charset="0"/>
              </a:rPr>
              <a:t>seconds</a:t>
            </a:r>
            <a:r>
              <a:rPr lang="pl-PL" sz="1400" dirty="0">
                <a:solidFill>
                  <a:srgbClr val="000000"/>
                </a:solidFill>
                <a:latin typeface="Consolas" panose="020B0609020204030204" pitchFamily="49" charset="0"/>
              </a:rPr>
              <a:t>)</a:t>
            </a:r>
          </a:p>
          <a:p>
            <a:r>
              <a:rPr lang="pl-PL" sz="1400" dirty="0">
                <a:solidFill>
                  <a:srgbClr val="000000"/>
                </a:solidFill>
                <a:latin typeface="Consolas" panose="020B0609020204030204" pitchFamily="49" charset="0"/>
              </a:rPr>
              <a:t>    </a:t>
            </a:r>
            <a:r>
              <a:rPr lang="pl-PL" sz="1400" dirty="0">
                <a:solidFill>
                  <a:srgbClr val="0000FF"/>
                </a:solidFill>
                <a:latin typeface="Consolas" panose="020B0609020204030204" pitchFamily="49" charset="0"/>
              </a:rPr>
              <a:t>return</a:t>
            </a:r>
            <a:r>
              <a:rPr lang="pl-PL" sz="1400" dirty="0">
                <a:solidFill>
                  <a:srgbClr val="000000"/>
                </a:solidFill>
                <a:latin typeface="Consolas" panose="020B0609020204030204" pitchFamily="49" charset="0"/>
              </a:rPr>
              <a:t> </a:t>
            </a:r>
            <a:r>
              <a:rPr lang="pl-PL" sz="1400" dirty="0">
                <a:solidFill>
                  <a:srgbClr val="A31515"/>
                </a:solidFill>
                <a:latin typeface="Consolas" panose="020B0609020204030204" pitchFamily="49" charset="0"/>
              </a:rPr>
              <a:t>"</a:t>
            </a:r>
            <a:r>
              <a:rPr lang="pl-PL" sz="1400" dirty="0" err="1">
                <a:solidFill>
                  <a:srgbClr val="A31515"/>
                </a:solidFill>
                <a:latin typeface="Consolas" panose="020B0609020204030204" pitchFamily="49" charset="0"/>
              </a:rPr>
              <a:t>Done</a:t>
            </a:r>
            <a:r>
              <a:rPr lang="pl-PL" sz="1400" dirty="0">
                <a:solidFill>
                  <a:srgbClr val="A31515"/>
                </a:solidFill>
                <a:latin typeface="Consolas" panose="020B0609020204030204" pitchFamily="49" charset="0"/>
              </a:rPr>
              <a:t>"</a:t>
            </a:r>
            <a:endParaRPr lang="pl-PL" sz="1400" dirty="0">
              <a:solidFill>
                <a:srgbClr val="000000"/>
              </a:solidFill>
              <a:latin typeface="Consolas" panose="020B0609020204030204" pitchFamily="49" charset="0"/>
            </a:endParaRPr>
          </a:p>
          <a:p>
            <a:endParaRPr lang="pl-PL" sz="1400" dirty="0">
              <a:solidFill>
                <a:srgbClr val="000000"/>
              </a:solidFill>
              <a:latin typeface="Consolas" panose="020B0609020204030204" pitchFamily="49" charset="0"/>
            </a:endParaRPr>
          </a:p>
          <a:p>
            <a:r>
              <a:rPr lang="pl-PL" sz="1400" dirty="0">
                <a:solidFill>
                  <a:srgbClr val="008000"/>
                </a:solidFill>
                <a:latin typeface="Consolas" panose="020B0609020204030204" pitchFamily="49" charset="0"/>
              </a:rPr>
              <a:t># Pętla uruchamiająca wątki:</a:t>
            </a:r>
            <a:endParaRPr lang="pl-PL"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with</a:t>
            </a:r>
            <a:r>
              <a:rPr lang="en-US" sz="1400" dirty="0">
                <a:solidFill>
                  <a:srgbClr val="000000"/>
                </a:solidFill>
                <a:latin typeface="Consolas" panose="020B0609020204030204" pitchFamily="49" charset="0"/>
              </a:rPr>
              <a:t> </a:t>
            </a:r>
            <a:r>
              <a:rPr lang="en-US" sz="1400" dirty="0" err="1">
                <a:solidFill>
                  <a:srgbClr val="6F008A"/>
                </a:solidFill>
                <a:latin typeface="Consolas" panose="020B0609020204030204" pitchFamily="49" charset="0"/>
              </a:rPr>
              <a:t>concurrent</a:t>
            </a:r>
            <a:r>
              <a:rPr lang="en-US" sz="1400" dirty="0" err="1">
                <a:solidFill>
                  <a:srgbClr val="000000"/>
                </a:solidFill>
                <a:latin typeface="Consolas" panose="020B0609020204030204" pitchFamily="49" charset="0"/>
              </a:rPr>
              <a:t>.</a:t>
            </a:r>
            <a:r>
              <a:rPr lang="en-US" sz="1400" dirty="0" err="1">
                <a:solidFill>
                  <a:srgbClr val="6F008A"/>
                </a:solidFill>
                <a:latin typeface="Consolas" panose="020B0609020204030204" pitchFamily="49" charset="0"/>
              </a:rPr>
              <a:t>futures</a:t>
            </a:r>
            <a:r>
              <a:rPr lang="en-US" sz="1400" dirty="0" err="1">
                <a:solidFill>
                  <a:srgbClr val="000000"/>
                </a:solidFill>
                <a:latin typeface="Consolas" panose="020B0609020204030204" pitchFamily="49" charset="0"/>
              </a:rPr>
              <a:t>.ThreadPoolExecutor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executor:</a:t>
            </a:r>
          </a:p>
          <a:p>
            <a:endParaRPr lang="pl-PL" sz="1400" dirty="0">
              <a:solidFill>
                <a:srgbClr val="000000"/>
              </a:solidFill>
              <a:latin typeface="Consolas" panose="020B0609020204030204" pitchFamily="49" charset="0"/>
            </a:endParaRPr>
          </a:p>
          <a:p>
            <a:r>
              <a:rPr lang="pl-PL" sz="1400" dirty="0">
                <a:solidFill>
                  <a:srgbClr val="000000"/>
                </a:solidFill>
                <a:latin typeface="Consolas" panose="020B0609020204030204" pitchFamily="49" charset="0"/>
              </a:rPr>
              <a:t>    </a:t>
            </a:r>
            <a:r>
              <a:rPr lang="pl-PL" sz="1400" dirty="0">
                <a:solidFill>
                  <a:srgbClr val="008000"/>
                </a:solidFill>
                <a:latin typeface="Consolas" panose="020B0609020204030204" pitchFamily="49" charset="0"/>
              </a:rPr>
              <a:t># Uruchomienie wątków w </a:t>
            </a:r>
            <a:r>
              <a:rPr lang="pl-PL" sz="1400" dirty="0" err="1">
                <a:solidFill>
                  <a:srgbClr val="008000"/>
                </a:solidFill>
                <a:latin typeface="Consolas" panose="020B0609020204030204" pitchFamily="49" charset="0"/>
              </a:rPr>
              <a:t>petli</a:t>
            </a:r>
            <a:r>
              <a:rPr lang="pl-PL" sz="1400" dirty="0">
                <a:solidFill>
                  <a:srgbClr val="008000"/>
                </a:solidFill>
                <a:latin typeface="Consolas" panose="020B0609020204030204" pitchFamily="49" charset="0"/>
              </a:rPr>
              <a:t> for 100 razy:</a:t>
            </a:r>
            <a:endParaRPr lang="pl-PL"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results = [</a:t>
            </a:r>
            <a:r>
              <a:rPr lang="en-US" sz="1400" dirty="0" err="1">
                <a:solidFill>
                  <a:srgbClr val="000000"/>
                </a:solidFill>
                <a:latin typeface="Consolas" panose="020B0609020204030204" pitchFamily="49" charset="0"/>
              </a:rPr>
              <a:t>executor.submit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new_def</a:t>
            </a:r>
            <a:r>
              <a:rPr lang="en-US" sz="1400" dirty="0">
                <a:solidFill>
                  <a:srgbClr val="000000"/>
                </a:solidFill>
                <a:latin typeface="Consolas" panose="020B0609020204030204" pitchFamily="49" charset="0"/>
              </a:rPr>
              <a:t>, 1) </a:t>
            </a:r>
            <a:r>
              <a:rPr lang="en-US" sz="1400" dirty="0">
                <a:solidFill>
                  <a:srgbClr val="0000FF"/>
                </a:solidFill>
                <a:latin typeface="Consolas" panose="020B0609020204030204" pitchFamily="49" charset="0"/>
              </a:rPr>
              <a:t>for</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_</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range</a:t>
            </a:r>
            <a:r>
              <a:rPr lang="en-US" sz="1400" dirty="0">
                <a:solidFill>
                  <a:srgbClr val="000000"/>
                </a:solidFill>
                <a:latin typeface="Consolas" panose="020B0609020204030204" pitchFamily="49" charset="0"/>
              </a:rPr>
              <a:t>(100)]</a:t>
            </a:r>
          </a:p>
          <a:p>
            <a:endParaRPr lang="pl-PL" sz="1400" dirty="0">
              <a:solidFill>
                <a:srgbClr val="000000"/>
              </a:solidFill>
              <a:latin typeface="Consolas" panose="020B0609020204030204" pitchFamily="49" charset="0"/>
            </a:endParaRPr>
          </a:p>
          <a:p>
            <a:r>
              <a:rPr lang="pl-PL" sz="1400" dirty="0">
                <a:solidFill>
                  <a:srgbClr val="000000"/>
                </a:solidFill>
                <a:latin typeface="Consolas" panose="020B0609020204030204" pitchFamily="49" charset="0"/>
              </a:rPr>
              <a:t>    </a:t>
            </a:r>
            <a:r>
              <a:rPr lang="pl-PL" sz="1400" dirty="0">
                <a:solidFill>
                  <a:srgbClr val="008000"/>
                </a:solidFill>
                <a:latin typeface="Consolas" panose="020B0609020204030204" pitchFamily="49" charset="0"/>
              </a:rPr>
              <a:t># Pętla </a:t>
            </a:r>
            <a:r>
              <a:rPr lang="pl-PL" sz="1400" dirty="0" err="1">
                <a:solidFill>
                  <a:srgbClr val="008000"/>
                </a:solidFill>
                <a:latin typeface="Consolas" panose="020B0609020204030204" pitchFamily="49" charset="0"/>
              </a:rPr>
              <a:t>zwracjaąca</a:t>
            </a:r>
            <a:r>
              <a:rPr lang="pl-PL" sz="1400" dirty="0">
                <a:solidFill>
                  <a:srgbClr val="008000"/>
                </a:solidFill>
                <a:latin typeface="Consolas" panose="020B0609020204030204" pitchFamily="49" charset="0"/>
              </a:rPr>
              <a:t> wynik </a:t>
            </a:r>
            <a:r>
              <a:rPr lang="pl-PL" sz="1400" dirty="0" err="1">
                <a:solidFill>
                  <a:srgbClr val="008000"/>
                </a:solidFill>
                <a:latin typeface="Consolas" panose="020B0609020204030204" pitchFamily="49" charset="0"/>
              </a:rPr>
              <a:t>uruchomiena</a:t>
            </a:r>
            <a:r>
              <a:rPr lang="pl-PL" sz="1400" dirty="0">
                <a:solidFill>
                  <a:srgbClr val="008000"/>
                </a:solidFill>
                <a:latin typeface="Consolas" panose="020B0609020204030204" pitchFamily="49" charset="0"/>
              </a:rPr>
              <a:t> funkcji "</a:t>
            </a:r>
            <a:r>
              <a:rPr lang="pl-PL" sz="1400" dirty="0" err="1">
                <a:solidFill>
                  <a:srgbClr val="008000"/>
                </a:solidFill>
                <a:latin typeface="Consolas" panose="020B0609020204030204" pitchFamily="49" charset="0"/>
              </a:rPr>
              <a:t>new_def</a:t>
            </a:r>
            <a:r>
              <a:rPr lang="pl-PL" sz="1400" dirty="0">
                <a:solidFill>
                  <a:srgbClr val="008000"/>
                </a:solidFill>
                <a:latin typeface="Consolas" panose="020B0609020204030204" pitchFamily="49" charset="0"/>
              </a:rPr>
              <a:t>":</a:t>
            </a:r>
            <a:endParaRPr lang="pl-PL"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a:t>
            </a:r>
            <a:r>
              <a:rPr lang="en-US" sz="1400" dirty="0">
                <a:solidFill>
                  <a:srgbClr val="000000"/>
                </a:solidFill>
                <a:latin typeface="Consolas" panose="020B0609020204030204" pitchFamily="49" charset="0"/>
              </a:rPr>
              <a:t> f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6F008A"/>
                </a:solidFill>
                <a:latin typeface="Consolas" panose="020B0609020204030204" pitchFamily="49" charset="0"/>
              </a:rPr>
              <a:t>concurrent</a:t>
            </a:r>
            <a:r>
              <a:rPr lang="en-US" sz="1400" dirty="0" err="1">
                <a:solidFill>
                  <a:srgbClr val="000000"/>
                </a:solidFill>
                <a:latin typeface="Consolas" panose="020B0609020204030204" pitchFamily="49" charset="0"/>
              </a:rPr>
              <a:t>.</a:t>
            </a:r>
            <a:r>
              <a:rPr lang="en-US" sz="1400" dirty="0" err="1">
                <a:solidFill>
                  <a:srgbClr val="6F008A"/>
                </a:solidFill>
                <a:latin typeface="Consolas" panose="020B0609020204030204" pitchFamily="49" charset="0"/>
              </a:rPr>
              <a:t>futures</a:t>
            </a:r>
            <a:r>
              <a:rPr lang="en-US" sz="1400" dirty="0" err="1">
                <a:solidFill>
                  <a:srgbClr val="000000"/>
                </a:solidFill>
                <a:latin typeface="Consolas" panose="020B0609020204030204" pitchFamily="49" charset="0"/>
              </a:rPr>
              <a:t>.as_completed</a:t>
            </a:r>
            <a:r>
              <a:rPr lang="en-US" sz="1400" dirty="0">
                <a:solidFill>
                  <a:srgbClr val="000000"/>
                </a:solidFill>
                <a:latin typeface="Consolas" panose="020B0609020204030204" pitchFamily="49" charset="0"/>
              </a:rPr>
              <a:t>(results):</a:t>
            </a:r>
          </a:p>
          <a:p>
            <a:r>
              <a:rPr lang="pl-PL" sz="1400" dirty="0">
                <a:solidFill>
                  <a:srgbClr val="000000"/>
                </a:solidFill>
                <a:latin typeface="Consolas" panose="020B0609020204030204" pitchFamily="49" charset="0"/>
              </a:rPr>
              <a:t>        </a:t>
            </a:r>
            <a:r>
              <a:rPr lang="pl-PL" sz="1400" dirty="0" err="1">
                <a:solidFill>
                  <a:srgbClr val="000000"/>
                </a:solidFill>
                <a:latin typeface="Consolas" panose="020B0609020204030204" pitchFamily="49" charset="0"/>
              </a:rPr>
              <a:t>print</a:t>
            </a:r>
            <a:r>
              <a:rPr lang="pl-PL" sz="1400" dirty="0">
                <a:solidFill>
                  <a:srgbClr val="000000"/>
                </a:solidFill>
                <a:latin typeface="Consolas" panose="020B0609020204030204" pitchFamily="49" charset="0"/>
              </a:rPr>
              <a:t>(</a:t>
            </a:r>
            <a:r>
              <a:rPr lang="pl-PL" sz="1400" dirty="0" err="1">
                <a:solidFill>
                  <a:srgbClr val="000000"/>
                </a:solidFill>
                <a:latin typeface="Consolas" panose="020B0609020204030204" pitchFamily="49" charset="0"/>
              </a:rPr>
              <a:t>f.result</a:t>
            </a:r>
            <a:r>
              <a:rPr lang="pl-PL" sz="1400" dirty="0">
                <a:solidFill>
                  <a:srgbClr val="000000"/>
                </a:solidFill>
                <a:latin typeface="Consolas" panose="020B0609020204030204" pitchFamily="49" charset="0"/>
              </a:rPr>
              <a:t>())</a:t>
            </a:r>
            <a:endParaRPr lang="pl-PL" sz="1400" dirty="0"/>
          </a:p>
        </p:txBody>
      </p:sp>
      <p:pic>
        <p:nvPicPr>
          <p:cNvPr id="6" name="Picture 5">
            <a:extLst>
              <a:ext uri="{FF2B5EF4-FFF2-40B4-BE49-F238E27FC236}">
                <a16:creationId xmlns:a16="http://schemas.microsoft.com/office/drawing/2014/main" id="{86297CAE-ED38-D742-818A-6C70474B1C20}"/>
              </a:ext>
            </a:extLst>
          </p:cNvPr>
          <p:cNvPicPr>
            <a:picLocks noChangeAspect="1"/>
          </p:cNvPicPr>
          <p:nvPr/>
        </p:nvPicPr>
        <p:blipFill>
          <a:blip r:embed="rId2"/>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413069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DA1E26C-AA71-422E-AF79-E8CCB594FFD1}"/>
              </a:ext>
            </a:extLst>
          </p:cNvPr>
          <p:cNvSpPr>
            <a:spLocks noGrp="1"/>
          </p:cNvSpPr>
          <p:nvPr>
            <p:ph type="title"/>
          </p:nvPr>
        </p:nvSpPr>
        <p:spPr/>
        <p:txBody>
          <a:bodyPr/>
          <a:lstStyle/>
          <a:p>
            <a:r>
              <a:rPr lang="pl-PL" dirty="0"/>
              <a:t>Co to jest </a:t>
            </a:r>
            <a:r>
              <a:rPr lang="pl-PL" dirty="0" err="1"/>
              <a:t>Conda</a:t>
            </a:r>
            <a:r>
              <a:rPr lang="pl-PL" dirty="0"/>
              <a:t>?</a:t>
            </a:r>
          </a:p>
        </p:txBody>
      </p:sp>
      <p:sp>
        <p:nvSpPr>
          <p:cNvPr id="3" name="Symbol zastępczy daty 2">
            <a:extLst>
              <a:ext uri="{FF2B5EF4-FFF2-40B4-BE49-F238E27FC236}">
                <a16:creationId xmlns:a16="http://schemas.microsoft.com/office/drawing/2014/main" id="{4DCE8333-3D41-4807-8704-CADFE40DF979}"/>
              </a:ext>
            </a:extLst>
          </p:cNvPr>
          <p:cNvSpPr>
            <a:spLocks noGrp="1"/>
          </p:cNvSpPr>
          <p:nvPr>
            <p:ph type="dt" sz="half" idx="10"/>
          </p:nvPr>
        </p:nvSpPr>
        <p:spPr/>
        <p:txBody>
          <a:bodyPr/>
          <a:lstStyle/>
          <a:p>
            <a:pPr rtl="0"/>
            <a:fld id="{98A70DB5-3B74-47E3-90B3-6FF4DAF5961C}" type="datetime1">
              <a:rPr lang="pl-PL" smtClean="0"/>
              <a:t>16.04.2021</a:t>
            </a:fld>
            <a:endParaRPr lang="en-US" dirty="0"/>
          </a:p>
        </p:txBody>
      </p:sp>
      <p:pic>
        <p:nvPicPr>
          <p:cNvPr id="5" name="Obraz 4" descr="Obraz zawierający tekst, zegar&#10;&#10;Opis wygenerowany automatycznie">
            <a:extLst>
              <a:ext uri="{FF2B5EF4-FFF2-40B4-BE49-F238E27FC236}">
                <a16:creationId xmlns:a16="http://schemas.microsoft.com/office/drawing/2014/main" id="{3909698B-06E6-4676-A41D-E0936D23F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2599339"/>
            <a:ext cx="4733925" cy="981075"/>
          </a:xfrm>
          <a:prstGeom prst="rect">
            <a:avLst/>
          </a:prstGeom>
        </p:spPr>
      </p:pic>
      <p:sp>
        <p:nvSpPr>
          <p:cNvPr id="7" name="pole tekstowe 6">
            <a:extLst>
              <a:ext uri="{FF2B5EF4-FFF2-40B4-BE49-F238E27FC236}">
                <a16:creationId xmlns:a16="http://schemas.microsoft.com/office/drawing/2014/main" id="{1993DCCD-2118-4EDA-9AF1-16655D8DDDC3}"/>
              </a:ext>
            </a:extLst>
          </p:cNvPr>
          <p:cNvSpPr txBox="1"/>
          <p:nvPr/>
        </p:nvSpPr>
        <p:spPr>
          <a:xfrm>
            <a:off x="991998" y="3287890"/>
            <a:ext cx="6094602" cy="2308324"/>
          </a:xfrm>
          <a:prstGeom prst="rect">
            <a:avLst/>
          </a:prstGeom>
          <a:noFill/>
        </p:spPr>
        <p:txBody>
          <a:bodyPr wrap="square">
            <a:spAutoFit/>
          </a:bodyPr>
          <a:lstStyle/>
          <a:p>
            <a:r>
              <a:rPr lang="pl-PL" dirty="0" err="1"/>
              <a:t>Conda</a:t>
            </a:r>
            <a:r>
              <a:rPr lang="pl-PL" dirty="0"/>
              <a:t> to wieloplatformowy, niezależny od języka menedżer pakietów i system zarządzania środowiskiem typu open </a:t>
            </a:r>
            <a:r>
              <a:rPr lang="pl-PL" dirty="0" err="1"/>
              <a:t>source</a:t>
            </a:r>
            <a:r>
              <a:rPr lang="pl-PL" dirty="0"/>
              <a:t>. </a:t>
            </a:r>
          </a:p>
          <a:p>
            <a:endParaRPr lang="pl-PL" dirty="0"/>
          </a:p>
          <a:p>
            <a:r>
              <a:rPr lang="pl-PL" dirty="0"/>
              <a:t>Został pierwotnie opracowany, aby rozwiązać trudne wyzwania związane z zarządzaniem pakietami, z którymi borykali się naukowcy zajmujący się danymi w </a:t>
            </a:r>
            <a:r>
              <a:rPr lang="pl-PL" dirty="0" err="1"/>
              <a:t>Pythonie</a:t>
            </a:r>
            <a:r>
              <a:rPr lang="pl-PL" dirty="0"/>
              <a:t>, a dziś jest popularnym menedżerem pakietów dla </a:t>
            </a:r>
            <a:r>
              <a:rPr lang="pl-PL" dirty="0" err="1"/>
              <a:t>Pythona</a:t>
            </a:r>
            <a:r>
              <a:rPr lang="pl-PL" dirty="0"/>
              <a:t> i R. </a:t>
            </a:r>
          </a:p>
        </p:txBody>
      </p:sp>
      <p:pic>
        <p:nvPicPr>
          <p:cNvPr id="6" name="Picture 5">
            <a:extLst>
              <a:ext uri="{FF2B5EF4-FFF2-40B4-BE49-F238E27FC236}">
                <a16:creationId xmlns:a16="http://schemas.microsoft.com/office/drawing/2014/main" id="{6C2A8EAB-87FC-CC4E-B330-0FA041CF9122}"/>
              </a:ext>
            </a:extLst>
          </p:cNvPr>
          <p:cNvPicPr>
            <a:picLocks noChangeAspect="1"/>
          </p:cNvPicPr>
          <p:nvPr/>
        </p:nvPicPr>
        <p:blipFill>
          <a:blip r:embed="rId3"/>
          <a:srcRect/>
          <a:stretch>
            <a:fillRect/>
          </a:stretch>
        </p:blipFill>
        <p:spPr>
          <a:xfrm>
            <a:off x="196770" y="6423914"/>
            <a:ext cx="1090341" cy="265089"/>
          </a:xfrm>
          <a:prstGeom prst="rect">
            <a:avLst/>
          </a:prstGeom>
        </p:spPr>
      </p:pic>
    </p:spTree>
    <p:extLst>
      <p:ext uri="{BB962C8B-B14F-4D97-AF65-F5344CB8AC3E}">
        <p14:creationId xmlns:p14="http://schemas.microsoft.com/office/powerpoint/2010/main" val="37985843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53_TF33552983" id="{E9BF0B52-2F89-4E1E-B7CE-BCE7A121B426}" vid="{5B52913E-0AFA-412C-891F-3779D08C8844}"/>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{9036FDFA-BC46-40A9-82B4-CC38FCA44762}tf33552983_win32</Template>
  <TotalTime>1053</TotalTime>
  <Words>1649</Words>
  <Application>Microsoft Office PowerPoint</Application>
  <PresentationFormat>Panoramiczny</PresentationFormat>
  <Paragraphs>180</Paragraphs>
  <Slides>24</Slides>
  <Notes>1</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24</vt:i4>
      </vt:variant>
    </vt:vector>
  </HeadingPairs>
  <TitlesOfParts>
    <vt:vector size="31" baseType="lpstr">
      <vt:lpstr>Arial</vt:lpstr>
      <vt:lpstr>Calibri</vt:lpstr>
      <vt:lpstr>Consolas</vt:lpstr>
      <vt:lpstr>Franklin Gothic Book</vt:lpstr>
      <vt:lpstr>Franklin Gothic Demi</vt:lpstr>
      <vt:lpstr>Wingdings 2</vt:lpstr>
      <vt:lpstr>DividendVTI</vt:lpstr>
      <vt:lpstr>Programowanie w języku Python  - wykład 3</vt:lpstr>
      <vt:lpstr>Agenda</vt:lpstr>
      <vt:lpstr>metaprogramowanie</vt:lpstr>
      <vt:lpstr>metaprogramowanie</vt:lpstr>
      <vt:lpstr>metaprogramowanie</vt:lpstr>
      <vt:lpstr>enumeracje</vt:lpstr>
      <vt:lpstr>wielowątkowość</vt:lpstr>
      <vt:lpstr>Biblioteka concurrent.futures  </vt:lpstr>
      <vt:lpstr>Co to jest Conda?</vt:lpstr>
      <vt:lpstr>Biblioteki i pakiety wspierające implementację algotymów ML</vt:lpstr>
      <vt:lpstr>ANACONDA</vt:lpstr>
      <vt:lpstr>ANACONDA</vt:lpstr>
      <vt:lpstr>anaconda</vt:lpstr>
      <vt:lpstr>DATALORE</vt:lpstr>
      <vt:lpstr>Biblioteka pandas </vt:lpstr>
      <vt:lpstr>pandas</vt:lpstr>
      <vt:lpstr>Podstawowe typy danych w pandas</vt:lpstr>
      <vt:lpstr>Co to jest maszynowe uczenie się ? (Machine Learning)</vt:lpstr>
      <vt:lpstr>Uczenie maszyn</vt:lpstr>
      <vt:lpstr>Scikit-learn</vt:lpstr>
      <vt:lpstr>TensorFlow</vt:lpstr>
      <vt:lpstr>KERAS</vt:lpstr>
      <vt:lpstr>Imlementacja algorymów AI z użyciem rożnych języków programowania</vt:lpstr>
      <vt:lpstr>Sposoby uczenia się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Programowanie w języku Python</dc:title>
  <dc:creator>Marcin Albiniak</dc:creator>
  <cp:lastModifiedBy>Marcin Albiniak</cp:lastModifiedBy>
  <cp:revision>82</cp:revision>
  <dcterms:created xsi:type="dcterms:W3CDTF">2021-04-07T18:19:17Z</dcterms:created>
  <dcterms:modified xsi:type="dcterms:W3CDTF">2021-04-16T05:57:11Z</dcterms:modified>
</cp:coreProperties>
</file>