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1" r:id="rId15"/>
    <p:sldId id="269" r:id="rId16"/>
    <p:sldId id="272" r:id="rId17"/>
    <p:sldId id="273" r:id="rId18"/>
    <p:sldId id="274" r:id="rId19"/>
    <p:sldId id="275" r:id="rId20"/>
    <p:sldId id="276"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93267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59359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632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241049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0412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75731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6703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27863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316644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0770D-7436-4D3F-8163-186C62423BE3}"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64670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0770D-7436-4D3F-8163-186C62423BE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350175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0770D-7436-4D3F-8163-186C62423BE3}"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372343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0770D-7436-4D3F-8163-186C62423BE3}"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221635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0770D-7436-4D3F-8163-186C62423BE3}"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278305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60770D-7436-4D3F-8163-186C62423BE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12411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0770D-7436-4D3F-8163-186C62423BE3}"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FAA641-B920-4791-AAC4-56F1BA579AF6}" type="slidenum">
              <a:rPr lang="en-US" smtClean="0"/>
              <a:t>‹#›</a:t>
            </a:fld>
            <a:endParaRPr lang="en-US"/>
          </a:p>
        </p:txBody>
      </p:sp>
    </p:spTree>
    <p:extLst>
      <p:ext uri="{BB962C8B-B14F-4D97-AF65-F5344CB8AC3E}">
        <p14:creationId xmlns:p14="http://schemas.microsoft.com/office/powerpoint/2010/main" val="203367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60770D-7436-4D3F-8163-186C62423BE3}" type="datetimeFigureOut">
              <a:rPr lang="en-US" smtClean="0"/>
              <a:t>12/3/2020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FAA641-B920-4791-AAC4-56F1BA579AF6}" type="slidenum">
              <a:rPr lang="en-US" smtClean="0"/>
              <a:t>‹#›</a:t>
            </a:fld>
            <a:endParaRPr lang="en-US"/>
          </a:p>
        </p:txBody>
      </p:sp>
    </p:spTree>
    <p:extLst>
      <p:ext uri="{BB962C8B-B14F-4D97-AF65-F5344CB8AC3E}">
        <p14:creationId xmlns:p14="http://schemas.microsoft.com/office/powerpoint/2010/main" val="9882883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E781-FA6C-42FC-9AF5-0D9F1B5AADAF}"/>
              </a:ext>
            </a:extLst>
          </p:cNvPr>
          <p:cNvSpPr>
            <a:spLocks noGrp="1"/>
          </p:cNvSpPr>
          <p:nvPr>
            <p:ph type="ctrTitle"/>
          </p:nvPr>
        </p:nvSpPr>
        <p:spPr/>
        <p:txBody>
          <a:bodyPr/>
          <a:lstStyle/>
          <a:p>
            <a:r>
              <a:rPr lang="en-US" dirty="0"/>
              <a:t>Online schooling with part time job facility</a:t>
            </a:r>
          </a:p>
        </p:txBody>
      </p:sp>
      <p:sp>
        <p:nvSpPr>
          <p:cNvPr id="3" name="Subtitle 2">
            <a:extLst>
              <a:ext uri="{FF2B5EF4-FFF2-40B4-BE49-F238E27FC236}">
                <a16:creationId xmlns:a16="http://schemas.microsoft.com/office/drawing/2014/main" id="{3B9DD0CB-4670-475C-A4D8-28EDF38587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4127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898B-2370-4A6F-A02E-CA09E149F1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1AE2AB-F31A-48D2-92AA-031776288411}"/>
              </a:ext>
            </a:extLst>
          </p:cNvPr>
          <p:cNvSpPr>
            <a:spLocks noGrp="1"/>
          </p:cNvSpPr>
          <p:nvPr>
            <p:ph idx="1"/>
          </p:nvPr>
        </p:nvSpPr>
        <p:spPr/>
        <p:txBody>
          <a:bodyPr>
            <a:normAutofit/>
          </a:bodyPr>
          <a:lstStyle/>
          <a:p>
            <a:pPr lvl="0">
              <a:buFont typeface="+mj-lt"/>
              <a:buAutoNum type="arabicPeriod" startAt="7"/>
            </a:pPr>
            <a:r>
              <a:rPr lang="en-US" sz="2800" dirty="0"/>
              <a:t>Job portal:</a:t>
            </a:r>
          </a:p>
          <a:p>
            <a:pPr lvl="1"/>
            <a:r>
              <a:rPr lang="en-US" sz="2800" dirty="0"/>
              <a:t>Shows all available jobs/internships.</a:t>
            </a:r>
          </a:p>
          <a:p>
            <a:pPr lvl="1"/>
            <a:r>
              <a:rPr lang="en-US" sz="2800" dirty="0"/>
              <a:t>Have a biodata file in this page which each student can submit for applying for the job.</a:t>
            </a:r>
          </a:p>
          <a:p>
            <a:endParaRPr lang="en-US" sz="2800" dirty="0"/>
          </a:p>
        </p:txBody>
      </p:sp>
    </p:spTree>
    <p:extLst>
      <p:ext uri="{BB962C8B-B14F-4D97-AF65-F5344CB8AC3E}">
        <p14:creationId xmlns:p14="http://schemas.microsoft.com/office/powerpoint/2010/main" val="144662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7708-80F3-457A-9977-1D9541B5B9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C5E7AA-825E-4197-99E5-254ED2F76E62}"/>
              </a:ext>
            </a:extLst>
          </p:cNvPr>
          <p:cNvSpPr>
            <a:spLocks noGrp="1"/>
          </p:cNvSpPr>
          <p:nvPr>
            <p:ph idx="1"/>
          </p:nvPr>
        </p:nvSpPr>
        <p:spPr/>
        <p:txBody>
          <a:bodyPr>
            <a:normAutofit/>
          </a:bodyPr>
          <a:lstStyle/>
          <a:p>
            <a:pPr lvl="0"/>
            <a:r>
              <a:rPr lang="en-US" sz="2800" dirty="0"/>
              <a:t>All the pages have the nav bar to each of the pages except to login and sign up.</a:t>
            </a:r>
          </a:p>
          <a:p>
            <a:pPr lvl="0"/>
            <a:r>
              <a:rPr lang="en-US" sz="2800" dirty="0"/>
              <a:t>There should be contact info at the bottom of each page.</a:t>
            </a:r>
          </a:p>
          <a:p>
            <a:endParaRPr lang="en-US" sz="2800" dirty="0"/>
          </a:p>
        </p:txBody>
      </p:sp>
    </p:spTree>
    <p:extLst>
      <p:ext uri="{BB962C8B-B14F-4D97-AF65-F5344CB8AC3E}">
        <p14:creationId xmlns:p14="http://schemas.microsoft.com/office/powerpoint/2010/main" val="182215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165C-91F6-4B2B-8DEC-5DA1BE4866F2}"/>
              </a:ext>
            </a:extLst>
          </p:cNvPr>
          <p:cNvSpPr>
            <a:spLocks noGrp="1"/>
          </p:cNvSpPr>
          <p:nvPr>
            <p:ph type="title"/>
          </p:nvPr>
        </p:nvSpPr>
        <p:spPr>
          <a:xfrm>
            <a:off x="677334" y="609601"/>
            <a:ext cx="8596668" cy="750378"/>
          </a:xfrm>
        </p:spPr>
        <p:txBody>
          <a:bodyPr/>
          <a:lstStyle/>
          <a:p>
            <a:r>
              <a:rPr lang="en-US" dirty="0"/>
              <a:t>Database design:</a:t>
            </a:r>
          </a:p>
        </p:txBody>
      </p:sp>
      <p:sp>
        <p:nvSpPr>
          <p:cNvPr id="3" name="Content Placeholder 2">
            <a:extLst>
              <a:ext uri="{FF2B5EF4-FFF2-40B4-BE49-F238E27FC236}">
                <a16:creationId xmlns:a16="http://schemas.microsoft.com/office/drawing/2014/main" id="{3935B089-4191-45E1-A9BA-15DF1651F16F}"/>
              </a:ext>
            </a:extLst>
          </p:cNvPr>
          <p:cNvSpPr>
            <a:spLocks noGrp="1"/>
          </p:cNvSpPr>
          <p:nvPr>
            <p:ph idx="1"/>
          </p:nvPr>
        </p:nvSpPr>
        <p:spPr>
          <a:xfrm>
            <a:off x="677334" y="1617249"/>
            <a:ext cx="8596668" cy="4929325"/>
          </a:xfrm>
        </p:spPr>
        <p:txBody>
          <a:bodyPr/>
          <a:lstStyle/>
          <a:p>
            <a:r>
              <a:rPr lang="en-US" sz="2800" dirty="0"/>
              <a:t>User table:</a:t>
            </a:r>
          </a:p>
          <a:p>
            <a:endParaRPr lang="en-US" dirty="0"/>
          </a:p>
        </p:txBody>
      </p:sp>
      <p:graphicFrame>
        <p:nvGraphicFramePr>
          <p:cNvPr id="4" name="Table 3">
            <a:extLst>
              <a:ext uri="{FF2B5EF4-FFF2-40B4-BE49-F238E27FC236}">
                <a16:creationId xmlns:a16="http://schemas.microsoft.com/office/drawing/2014/main" id="{8151021B-287F-4A22-A437-FF5F08BEE9BB}"/>
              </a:ext>
            </a:extLst>
          </p:cNvPr>
          <p:cNvGraphicFramePr>
            <a:graphicFrameLocks noGrp="1"/>
          </p:cNvGraphicFramePr>
          <p:nvPr>
            <p:extLst>
              <p:ext uri="{D42A27DB-BD31-4B8C-83A1-F6EECF244321}">
                <p14:modId xmlns:p14="http://schemas.microsoft.com/office/powerpoint/2010/main" val="3102560988"/>
              </p:ext>
            </p:extLst>
          </p:nvPr>
        </p:nvGraphicFramePr>
        <p:xfrm>
          <a:off x="1374234" y="2367626"/>
          <a:ext cx="7202868" cy="3880773"/>
        </p:xfrm>
        <a:graphic>
          <a:graphicData uri="http://schemas.openxmlformats.org/drawingml/2006/table">
            <a:tbl>
              <a:tblPr firstRow="1" firstCol="1" bandRow="1">
                <a:tableStyleId>{72833802-FEF1-4C79-8D5D-14CF1EAF98D9}</a:tableStyleId>
              </a:tblPr>
              <a:tblGrid>
                <a:gridCol w="2400442">
                  <a:extLst>
                    <a:ext uri="{9D8B030D-6E8A-4147-A177-3AD203B41FA5}">
                      <a16:colId xmlns:a16="http://schemas.microsoft.com/office/drawing/2014/main" val="2685239285"/>
                    </a:ext>
                  </a:extLst>
                </a:gridCol>
                <a:gridCol w="2401213">
                  <a:extLst>
                    <a:ext uri="{9D8B030D-6E8A-4147-A177-3AD203B41FA5}">
                      <a16:colId xmlns:a16="http://schemas.microsoft.com/office/drawing/2014/main" val="2503461056"/>
                    </a:ext>
                  </a:extLst>
                </a:gridCol>
                <a:gridCol w="2401213">
                  <a:extLst>
                    <a:ext uri="{9D8B030D-6E8A-4147-A177-3AD203B41FA5}">
                      <a16:colId xmlns:a16="http://schemas.microsoft.com/office/drawing/2014/main" val="821336875"/>
                    </a:ext>
                  </a:extLst>
                </a:gridCol>
              </a:tblGrid>
              <a:tr h="298521">
                <a:tc>
                  <a:txBody>
                    <a:bodyPr/>
                    <a:lstStyle/>
                    <a:p>
                      <a:pPr marL="0" marR="0">
                        <a:lnSpc>
                          <a:spcPct val="107000"/>
                        </a:lnSpc>
                        <a:spcBef>
                          <a:spcPts val="0"/>
                        </a:spcBef>
                        <a:spcAft>
                          <a:spcPts val="0"/>
                        </a:spcAft>
                      </a:pPr>
                      <a:r>
                        <a:rPr lang="en-US" sz="1600" dirty="0">
                          <a:effectLst/>
                        </a:rPr>
                        <a:t>Fields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Data Types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7778757"/>
                  </a:ext>
                </a:extLst>
              </a:tr>
              <a:tr h="298521">
                <a:tc>
                  <a:txBody>
                    <a:bodyPr/>
                    <a:lstStyle/>
                    <a:p>
                      <a:pPr marL="0" marR="0">
                        <a:lnSpc>
                          <a:spcPct val="107000"/>
                        </a:lnSpc>
                        <a:spcBef>
                          <a:spcPts val="0"/>
                        </a:spcBef>
                        <a:spcAft>
                          <a:spcPts val="0"/>
                        </a:spcAft>
                      </a:pPr>
                      <a:r>
                        <a:rPr lang="en-US" sz="1600">
                          <a:effectLst/>
                        </a:rPr>
                        <a:t>Usr_id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Primary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1010736"/>
                  </a:ext>
                </a:extLst>
              </a:tr>
              <a:tr h="298521">
                <a:tc>
                  <a:txBody>
                    <a:bodyPr/>
                    <a:lstStyle/>
                    <a:p>
                      <a:pPr marL="0" marR="0">
                        <a:lnSpc>
                          <a:spcPct val="107000"/>
                        </a:lnSpc>
                        <a:spcBef>
                          <a:spcPts val="0"/>
                        </a:spcBef>
                        <a:spcAft>
                          <a:spcPts val="0"/>
                        </a:spcAft>
                      </a:pPr>
                      <a:r>
                        <a:rPr lang="en-US" sz="1600">
                          <a:effectLst/>
                        </a:rPr>
                        <a:t>First 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Varchar(30)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1250736"/>
                  </a:ext>
                </a:extLst>
              </a:tr>
              <a:tr h="298521">
                <a:tc>
                  <a:txBody>
                    <a:bodyPr/>
                    <a:lstStyle/>
                    <a:p>
                      <a:pPr marL="0" marR="0">
                        <a:lnSpc>
                          <a:spcPct val="107000"/>
                        </a:lnSpc>
                        <a:spcBef>
                          <a:spcPts val="0"/>
                        </a:spcBef>
                        <a:spcAft>
                          <a:spcPts val="0"/>
                        </a:spcAft>
                      </a:pPr>
                      <a:r>
                        <a:rPr lang="en-US" sz="1600">
                          <a:effectLst/>
                        </a:rPr>
                        <a:t>Last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2542216"/>
                  </a:ext>
                </a:extLst>
              </a:tr>
              <a:tr h="298521">
                <a:tc>
                  <a:txBody>
                    <a:bodyPr/>
                    <a:lstStyle/>
                    <a:p>
                      <a:pPr marL="0" marR="0">
                        <a:lnSpc>
                          <a:spcPct val="107000"/>
                        </a:lnSpc>
                        <a:spcBef>
                          <a:spcPts val="0"/>
                        </a:spcBef>
                        <a:spcAft>
                          <a:spcPts val="0"/>
                        </a:spcAft>
                      </a:pPr>
                      <a:r>
                        <a:rPr lang="en-US" sz="1600">
                          <a:effectLst/>
                        </a:rPr>
                        <a:t>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Unique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711548"/>
                  </a:ext>
                </a:extLst>
              </a:tr>
              <a:tr h="298521">
                <a:tc>
                  <a:txBody>
                    <a:bodyPr/>
                    <a:lstStyle/>
                    <a:p>
                      <a:pPr marL="0" marR="0">
                        <a:lnSpc>
                          <a:spcPct val="107000"/>
                        </a:lnSpc>
                        <a:spcBef>
                          <a:spcPts val="0"/>
                        </a:spcBef>
                        <a:spcAft>
                          <a:spcPts val="0"/>
                        </a:spcAft>
                      </a:pPr>
                      <a:r>
                        <a:rPr lang="en-US" sz="1600">
                          <a:effectLst/>
                        </a:rPr>
                        <a:t>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7256983"/>
                  </a:ext>
                </a:extLst>
              </a:tr>
              <a:tr h="298521">
                <a:tc>
                  <a:txBody>
                    <a:bodyPr/>
                    <a:lstStyle/>
                    <a:p>
                      <a:pPr marL="0" marR="0">
                        <a:lnSpc>
                          <a:spcPct val="107000"/>
                        </a:lnSpc>
                        <a:spcBef>
                          <a:spcPts val="0"/>
                        </a:spcBef>
                        <a:spcAft>
                          <a:spcPts val="0"/>
                        </a:spcAft>
                      </a:pPr>
                      <a:r>
                        <a:rPr lang="en-US" sz="1600">
                          <a:effectLst/>
                        </a:rPr>
                        <a:t>Mobile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Int(50)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Unique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572456"/>
                  </a:ext>
                </a:extLst>
              </a:tr>
              <a:tr h="298521">
                <a:tc>
                  <a:txBody>
                    <a:bodyPr/>
                    <a:lstStyle/>
                    <a:p>
                      <a:pPr marL="0" marR="0">
                        <a:lnSpc>
                          <a:spcPct val="107000"/>
                        </a:lnSpc>
                        <a:spcBef>
                          <a:spcPts val="0"/>
                        </a:spcBef>
                        <a:spcAft>
                          <a:spcPts val="0"/>
                        </a:spcAft>
                      </a:pPr>
                      <a:r>
                        <a:rPr lang="en-US" sz="1600">
                          <a:effectLst/>
                        </a:rPr>
                        <a:t>Address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5695094"/>
                  </a:ext>
                </a:extLst>
              </a:tr>
              <a:tr h="298521">
                <a:tc>
                  <a:txBody>
                    <a:bodyPr/>
                    <a:lstStyle/>
                    <a:p>
                      <a:pPr marL="0" marR="0">
                        <a:lnSpc>
                          <a:spcPct val="107000"/>
                        </a:lnSpc>
                        <a:spcBef>
                          <a:spcPts val="0"/>
                        </a:spcBef>
                        <a:spcAft>
                          <a:spcPts val="0"/>
                        </a:spcAft>
                      </a:pPr>
                      <a:r>
                        <a:rPr lang="en-US" sz="1600">
                          <a:effectLst/>
                        </a:rPr>
                        <a:t>Dob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0339655"/>
                  </a:ext>
                </a:extLst>
              </a:tr>
              <a:tr h="298521">
                <a:tc>
                  <a:txBody>
                    <a:bodyPr/>
                    <a:lstStyle/>
                    <a:p>
                      <a:pPr marL="0" marR="0">
                        <a:lnSpc>
                          <a:spcPct val="107000"/>
                        </a:lnSpc>
                        <a:spcBef>
                          <a:spcPts val="0"/>
                        </a:spcBef>
                        <a:spcAft>
                          <a:spcPts val="0"/>
                        </a:spcAft>
                      </a:pPr>
                      <a:r>
                        <a:rPr lang="en-US" sz="1600">
                          <a:effectLst/>
                        </a:rPr>
                        <a:t>Locale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932762"/>
                  </a:ext>
                </a:extLst>
              </a:tr>
              <a:tr h="298521">
                <a:tc>
                  <a:txBody>
                    <a:bodyPr/>
                    <a:lstStyle/>
                    <a:p>
                      <a:pPr marL="0" marR="0">
                        <a:lnSpc>
                          <a:spcPct val="107000"/>
                        </a:lnSpc>
                        <a:spcBef>
                          <a:spcPts val="0"/>
                        </a:spcBef>
                        <a:spcAft>
                          <a:spcPts val="0"/>
                        </a:spcAft>
                      </a:pPr>
                      <a:r>
                        <a:rPr lang="en-US" sz="1600">
                          <a:effectLst/>
                        </a:rPr>
                        <a:t>District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2483491"/>
                  </a:ext>
                </a:extLst>
              </a:tr>
              <a:tr h="298521">
                <a:tc>
                  <a:txBody>
                    <a:bodyPr/>
                    <a:lstStyle/>
                    <a:p>
                      <a:pPr marL="0" marR="0">
                        <a:lnSpc>
                          <a:spcPct val="107000"/>
                        </a:lnSpc>
                        <a:spcBef>
                          <a:spcPts val="0"/>
                        </a:spcBef>
                        <a:spcAft>
                          <a:spcPts val="0"/>
                        </a:spcAft>
                      </a:pPr>
                      <a:r>
                        <a:rPr lang="en-US" sz="1600">
                          <a:effectLst/>
                        </a:rPr>
                        <a:t>gender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4836705"/>
                  </a:ext>
                </a:extLst>
              </a:tr>
              <a:tr h="298521">
                <a:tc>
                  <a:txBody>
                    <a:bodyPr/>
                    <a:lstStyle/>
                    <a:p>
                      <a:pPr marL="0" marR="0">
                        <a:lnSpc>
                          <a:spcPct val="107000"/>
                        </a:lnSpc>
                        <a:spcBef>
                          <a:spcPts val="0"/>
                        </a:spcBef>
                        <a:spcAft>
                          <a:spcPts val="0"/>
                        </a:spcAft>
                      </a:pPr>
                      <a:r>
                        <a:rPr lang="en-US" sz="1600" dirty="0" err="1">
                          <a:effectLst/>
                        </a:rPr>
                        <a:t>Usr_typ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Varchar(10)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5825195"/>
                  </a:ext>
                </a:extLst>
              </a:tr>
            </a:tbl>
          </a:graphicData>
        </a:graphic>
      </p:graphicFrame>
    </p:spTree>
    <p:extLst>
      <p:ext uri="{BB962C8B-B14F-4D97-AF65-F5344CB8AC3E}">
        <p14:creationId xmlns:p14="http://schemas.microsoft.com/office/powerpoint/2010/main" val="312935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FB63-CE9A-45C6-B585-18F4CCA2CDE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2CCEB39-4E0F-450F-A125-FD9AD37576DB}"/>
              </a:ext>
            </a:extLst>
          </p:cNvPr>
          <p:cNvSpPr>
            <a:spLocks noGrp="1"/>
          </p:cNvSpPr>
          <p:nvPr>
            <p:ph idx="1"/>
          </p:nvPr>
        </p:nvSpPr>
        <p:spPr/>
        <p:txBody>
          <a:bodyPr/>
          <a:lstStyle/>
          <a:p>
            <a:r>
              <a:rPr lang="en-US" sz="2800" dirty="0"/>
              <a:t>Admin table:</a:t>
            </a:r>
          </a:p>
          <a:p>
            <a:endParaRPr lang="en-US" dirty="0"/>
          </a:p>
        </p:txBody>
      </p:sp>
      <p:graphicFrame>
        <p:nvGraphicFramePr>
          <p:cNvPr id="4" name="Table 3">
            <a:extLst>
              <a:ext uri="{FF2B5EF4-FFF2-40B4-BE49-F238E27FC236}">
                <a16:creationId xmlns:a16="http://schemas.microsoft.com/office/drawing/2014/main" id="{91F7633D-8E9E-4B42-AE26-F8EC4059046E}"/>
              </a:ext>
            </a:extLst>
          </p:cNvPr>
          <p:cNvGraphicFramePr>
            <a:graphicFrameLocks noGrp="1"/>
          </p:cNvGraphicFramePr>
          <p:nvPr>
            <p:extLst>
              <p:ext uri="{D42A27DB-BD31-4B8C-83A1-F6EECF244321}">
                <p14:modId xmlns:p14="http://schemas.microsoft.com/office/powerpoint/2010/main" val="3769039065"/>
              </p:ext>
            </p:extLst>
          </p:nvPr>
        </p:nvGraphicFramePr>
        <p:xfrm>
          <a:off x="1354356" y="2867530"/>
          <a:ext cx="7242624" cy="1122939"/>
        </p:xfrm>
        <a:graphic>
          <a:graphicData uri="http://schemas.openxmlformats.org/drawingml/2006/table">
            <a:tbl>
              <a:tblPr firstRow="1" firstCol="1" bandRow="1">
                <a:tableStyleId>{72833802-FEF1-4C79-8D5D-14CF1EAF98D9}</a:tableStyleId>
              </a:tblPr>
              <a:tblGrid>
                <a:gridCol w="2413692">
                  <a:extLst>
                    <a:ext uri="{9D8B030D-6E8A-4147-A177-3AD203B41FA5}">
                      <a16:colId xmlns:a16="http://schemas.microsoft.com/office/drawing/2014/main" val="2599567722"/>
                    </a:ext>
                  </a:extLst>
                </a:gridCol>
                <a:gridCol w="2414466">
                  <a:extLst>
                    <a:ext uri="{9D8B030D-6E8A-4147-A177-3AD203B41FA5}">
                      <a16:colId xmlns:a16="http://schemas.microsoft.com/office/drawing/2014/main" val="1894109593"/>
                    </a:ext>
                  </a:extLst>
                </a:gridCol>
                <a:gridCol w="2414466">
                  <a:extLst>
                    <a:ext uri="{9D8B030D-6E8A-4147-A177-3AD203B41FA5}">
                      <a16:colId xmlns:a16="http://schemas.microsoft.com/office/drawing/2014/main" val="3479624084"/>
                    </a:ext>
                  </a:extLst>
                </a:gridCol>
              </a:tblGrid>
              <a:tr h="374313">
                <a:tc>
                  <a:txBody>
                    <a:bodyPr/>
                    <a:lstStyle/>
                    <a:p>
                      <a:pPr marL="0" marR="0">
                        <a:lnSpc>
                          <a:spcPct val="107000"/>
                        </a:lnSpc>
                        <a:spcBef>
                          <a:spcPts val="0"/>
                        </a:spcBef>
                        <a:spcAft>
                          <a:spcPts val="0"/>
                        </a:spcAft>
                      </a:pPr>
                      <a:r>
                        <a:rPr lang="en-US" sz="1600" dirty="0">
                          <a:effectLst/>
                        </a:rPr>
                        <a:t>Fields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4228741"/>
                  </a:ext>
                </a:extLst>
              </a:tr>
              <a:tr h="374313">
                <a:tc>
                  <a:txBody>
                    <a:bodyPr/>
                    <a:lstStyle/>
                    <a:p>
                      <a:pPr marL="0" marR="0">
                        <a:lnSpc>
                          <a:spcPct val="107000"/>
                        </a:lnSpc>
                        <a:spcBef>
                          <a:spcPts val="0"/>
                        </a:spcBef>
                        <a:spcAft>
                          <a:spcPts val="0"/>
                        </a:spcAft>
                      </a:pPr>
                      <a:r>
                        <a:rPr lang="en-US" sz="1600">
                          <a:effectLst/>
                        </a:rPr>
                        <a:t>Admin_id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Foreign key(</a:t>
                      </a:r>
                      <a:r>
                        <a:rPr lang="en-US" sz="1600" dirty="0" err="1">
                          <a:effectLst/>
                        </a:rPr>
                        <a:t>usr_id</a:t>
                      </a:r>
                      <a:r>
                        <a:rPr lang="en-US" sz="16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603471"/>
                  </a:ext>
                </a:extLst>
              </a:tr>
              <a:tr h="374313">
                <a:tc>
                  <a:txBody>
                    <a:bodyPr/>
                    <a:lstStyle/>
                    <a:p>
                      <a:pPr marL="0" marR="0">
                        <a:lnSpc>
                          <a:spcPct val="107000"/>
                        </a:lnSpc>
                        <a:spcBef>
                          <a:spcPts val="0"/>
                        </a:spcBef>
                        <a:spcAft>
                          <a:spcPts val="0"/>
                        </a:spcAft>
                      </a:pPr>
                      <a:r>
                        <a:rPr lang="en-US" sz="1600">
                          <a:effectLst/>
                        </a:rPr>
                        <a:t>Desingnation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2212319"/>
                  </a:ext>
                </a:extLst>
              </a:tr>
            </a:tbl>
          </a:graphicData>
        </a:graphic>
      </p:graphicFrame>
    </p:spTree>
    <p:extLst>
      <p:ext uri="{BB962C8B-B14F-4D97-AF65-F5344CB8AC3E}">
        <p14:creationId xmlns:p14="http://schemas.microsoft.com/office/powerpoint/2010/main" val="280746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16DF-10E4-4FF3-9F7B-C3EA9AD25A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4A6250-1A09-4CD8-AA52-66966A288ED7}"/>
              </a:ext>
            </a:extLst>
          </p:cNvPr>
          <p:cNvSpPr>
            <a:spLocks noGrp="1"/>
          </p:cNvSpPr>
          <p:nvPr>
            <p:ph idx="1"/>
          </p:nvPr>
        </p:nvSpPr>
        <p:spPr/>
        <p:txBody>
          <a:bodyPr/>
          <a:lstStyle/>
          <a:p>
            <a:r>
              <a:rPr lang="en-US" sz="2800" dirty="0"/>
              <a:t>Student table:</a:t>
            </a:r>
          </a:p>
          <a:p>
            <a:endParaRPr lang="en-US" dirty="0"/>
          </a:p>
        </p:txBody>
      </p:sp>
      <p:graphicFrame>
        <p:nvGraphicFramePr>
          <p:cNvPr id="4" name="Table 3">
            <a:extLst>
              <a:ext uri="{FF2B5EF4-FFF2-40B4-BE49-F238E27FC236}">
                <a16:creationId xmlns:a16="http://schemas.microsoft.com/office/drawing/2014/main" id="{E02C1C17-49A0-4E10-A202-8B868006C8DE}"/>
              </a:ext>
            </a:extLst>
          </p:cNvPr>
          <p:cNvGraphicFramePr>
            <a:graphicFrameLocks noGrp="1"/>
          </p:cNvGraphicFramePr>
          <p:nvPr>
            <p:extLst>
              <p:ext uri="{D42A27DB-BD31-4B8C-83A1-F6EECF244321}">
                <p14:modId xmlns:p14="http://schemas.microsoft.com/office/powerpoint/2010/main" val="151373878"/>
              </p:ext>
            </p:extLst>
          </p:nvPr>
        </p:nvGraphicFramePr>
        <p:xfrm>
          <a:off x="1268217" y="2926842"/>
          <a:ext cx="7414901" cy="1539140"/>
        </p:xfrm>
        <a:graphic>
          <a:graphicData uri="http://schemas.openxmlformats.org/drawingml/2006/table">
            <a:tbl>
              <a:tblPr firstRow="1" firstCol="1" bandRow="1">
                <a:tableStyleId>{72833802-FEF1-4C79-8D5D-14CF1EAF98D9}</a:tableStyleId>
              </a:tblPr>
              <a:tblGrid>
                <a:gridCol w="2471105">
                  <a:extLst>
                    <a:ext uri="{9D8B030D-6E8A-4147-A177-3AD203B41FA5}">
                      <a16:colId xmlns:a16="http://schemas.microsoft.com/office/drawing/2014/main" val="3273326294"/>
                    </a:ext>
                  </a:extLst>
                </a:gridCol>
                <a:gridCol w="2471898">
                  <a:extLst>
                    <a:ext uri="{9D8B030D-6E8A-4147-A177-3AD203B41FA5}">
                      <a16:colId xmlns:a16="http://schemas.microsoft.com/office/drawing/2014/main" val="77845371"/>
                    </a:ext>
                  </a:extLst>
                </a:gridCol>
                <a:gridCol w="2471898">
                  <a:extLst>
                    <a:ext uri="{9D8B030D-6E8A-4147-A177-3AD203B41FA5}">
                      <a16:colId xmlns:a16="http://schemas.microsoft.com/office/drawing/2014/main" val="4136914442"/>
                    </a:ext>
                  </a:extLst>
                </a:gridCol>
              </a:tblGrid>
              <a:tr h="384785">
                <a:tc>
                  <a:txBody>
                    <a:bodyPr/>
                    <a:lstStyle/>
                    <a:p>
                      <a:pPr marL="0" marR="0">
                        <a:lnSpc>
                          <a:spcPct val="107000"/>
                        </a:lnSpc>
                        <a:spcBef>
                          <a:spcPts val="0"/>
                        </a:spcBef>
                        <a:spcAft>
                          <a:spcPts val="0"/>
                        </a:spcAft>
                      </a:pPr>
                      <a:r>
                        <a:rPr lang="en-US" sz="1600" dirty="0">
                          <a:effectLst/>
                        </a:rPr>
                        <a:t>Fields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2197704"/>
                  </a:ext>
                </a:extLst>
              </a:tr>
              <a:tr h="384785">
                <a:tc>
                  <a:txBody>
                    <a:bodyPr/>
                    <a:lstStyle/>
                    <a:p>
                      <a:pPr marL="0" marR="0">
                        <a:lnSpc>
                          <a:spcPct val="107000"/>
                        </a:lnSpc>
                        <a:spcBef>
                          <a:spcPts val="0"/>
                        </a:spcBef>
                        <a:spcAft>
                          <a:spcPts val="0"/>
                        </a:spcAft>
                      </a:pPr>
                      <a:r>
                        <a:rPr lang="en-US" sz="1600">
                          <a:effectLst/>
                        </a:rPr>
                        <a:t>Std_id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Foreign key(usr_id)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44021"/>
                  </a:ext>
                </a:extLst>
              </a:tr>
              <a:tr h="384785">
                <a:tc>
                  <a:txBody>
                    <a:bodyPr/>
                    <a:lstStyle/>
                    <a:p>
                      <a:pPr marL="0" marR="0">
                        <a:lnSpc>
                          <a:spcPct val="107000"/>
                        </a:lnSpc>
                        <a:spcBef>
                          <a:spcPts val="0"/>
                        </a:spcBef>
                        <a:spcAft>
                          <a:spcPts val="0"/>
                        </a:spcAft>
                      </a:pPr>
                      <a:r>
                        <a:rPr lang="en-US" sz="1600">
                          <a:effectLst/>
                        </a:rPr>
                        <a:t>Course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4342398"/>
                  </a:ext>
                </a:extLst>
              </a:tr>
              <a:tr h="384785">
                <a:tc>
                  <a:txBody>
                    <a:bodyPr/>
                    <a:lstStyle/>
                    <a:p>
                      <a:pPr marL="0" marR="0">
                        <a:lnSpc>
                          <a:spcPct val="107000"/>
                        </a:lnSpc>
                        <a:spcBef>
                          <a:spcPts val="0"/>
                        </a:spcBef>
                        <a:spcAft>
                          <a:spcPts val="0"/>
                        </a:spcAft>
                      </a:pPr>
                      <a:r>
                        <a:rPr lang="en-US" sz="1600">
                          <a:effectLst/>
                        </a:rPr>
                        <a:t>semester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Int(10)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3456626"/>
                  </a:ext>
                </a:extLst>
              </a:tr>
            </a:tbl>
          </a:graphicData>
        </a:graphic>
      </p:graphicFrame>
    </p:spTree>
    <p:extLst>
      <p:ext uri="{BB962C8B-B14F-4D97-AF65-F5344CB8AC3E}">
        <p14:creationId xmlns:p14="http://schemas.microsoft.com/office/powerpoint/2010/main" val="176554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8BEC-3174-4EBA-957B-7473EF940D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3CA1B9-E328-4D50-ADEC-DACAFA770AA0}"/>
              </a:ext>
            </a:extLst>
          </p:cNvPr>
          <p:cNvSpPr>
            <a:spLocks noGrp="1"/>
          </p:cNvSpPr>
          <p:nvPr>
            <p:ph idx="1"/>
          </p:nvPr>
        </p:nvSpPr>
        <p:spPr/>
        <p:txBody>
          <a:bodyPr/>
          <a:lstStyle/>
          <a:p>
            <a:r>
              <a:rPr lang="en-US" sz="2800" dirty="0"/>
              <a:t>Teacher table:</a:t>
            </a:r>
          </a:p>
          <a:p>
            <a:endParaRPr lang="en-US" dirty="0"/>
          </a:p>
        </p:txBody>
      </p:sp>
      <p:graphicFrame>
        <p:nvGraphicFramePr>
          <p:cNvPr id="4" name="Table 3">
            <a:extLst>
              <a:ext uri="{FF2B5EF4-FFF2-40B4-BE49-F238E27FC236}">
                <a16:creationId xmlns:a16="http://schemas.microsoft.com/office/drawing/2014/main" id="{8E26A661-5263-4807-A27C-47707792D9C3}"/>
              </a:ext>
            </a:extLst>
          </p:cNvPr>
          <p:cNvGraphicFramePr>
            <a:graphicFrameLocks noGrp="1"/>
          </p:cNvGraphicFramePr>
          <p:nvPr>
            <p:extLst>
              <p:ext uri="{D42A27DB-BD31-4B8C-83A1-F6EECF244321}">
                <p14:modId xmlns:p14="http://schemas.microsoft.com/office/powerpoint/2010/main" val="1975771698"/>
              </p:ext>
            </p:extLst>
          </p:nvPr>
        </p:nvGraphicFramePr>
        <p:xfrm>
          <a:off x="1384541" y="2810766"/>
          <a:ext cx="7176364" cy="1236468"/>
        </p:xfrm>
        <a:graphic>
          <a:graphicData uri="http://schemas.openxmlformats.org/drawingml/2006/table">
            <a:tbl>
              <a:tblPr firstRow="1" firstCol="1" bandRow="1">
                <a:tableStyleId>{72833802-FEF1-4C79-8D5D-14CF1EAF98D9}</a:tableStyleId>
              </a:tblPr>
              <a:tblGrid>
                <a:gridCol w="2391610">
                  <a:extLst>
                    <a:ext uri="{9D8B030D-6E8A-4147-A177-3AD203B41FA5}">
                      <a16:colId xmlns:a16="http://schemas.microsoft.com/office/drawing/2014/main" val="2488983002"/>
                    </a:ext>
                  </a:extLst>
                </a:gridCol>
                <a:gridCol w="2392377">
                  <a:extLst>
                    <a:ext uri="{9D8B030D-6E8A-4147-A177-3AD203B41FA5}">
                      <a16:colId xmlns:a16="http://schemas.microsoft.com/office/drawing/2014/main" val="4799498"/>
                    </a:ext>
                  </a:extLst>
                </a:gridCol>
                <a:gridCol w="2392377">
                  <a:extLst>
                    <a:ext uri="{9D8B030D-6E8A-4147-A177-3AD203B41FA5}">
                      <a16:colId xmlns:a16="http://schemas.microsoft.com/office/drawing/2014/main" val="764752088"/>
                    </a:ext>
                  </a:extLst>
                </a:gridCol>
              </a:tblGrid>
              <a:tr h="412156">
                <a:tc>
                  <a:txBody>
                    <a:bodyPr/>
                    <a:lstStyle/>
                    <a:p>
                      <a:pPr marL="0" marR="0">
                        <a:lnSpc>
                          <a:spcPct val="107000"/>
                        </a:lnSpc>
                        <a:spcBef>
                          <a:spcPts val="0"/>
                        </a:spcBef>
                        <a:spcAft>
                          <a:spcPts val="0"/>
                        </a:spcAft>
                      </a:pPr>
                      <a:r>
                        <a:rPr lang="en-US" sz="1600">
                          <a:effectLst/>
                        </a:rPr>
                        <a:t>Fields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Constraints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7041821"/>
                  </a:ext>
                </a:extLst>
              </a:tr>
              <a:tr h="412156">
                <a:tc>
                  <a:txBody>
                    <a:bodyPr/>
                    <a:lstStyle/>
                    <a:p>
                      <a:pPr marL="0" marR="0">
                        <a:lnSpc>
                          <a:spcPct val="107000"/>
                        </a:lnSpc>
                        <a:spcBef>
                          <a:spcPts val="0"/>
                        </a:spcBef>
                        <a:spcAft>
                          <a:spcPts val="0"/>
                        </a:spcAft>
                      </a:pPr>
                      <a:r>
                        <a:rPr lang="en-US" sz="1600">
                          <a:effectLst/>
                        </a:rPr>
                        <a:t>Teacher_id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Foreign key(usr_id)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5706282"/>
                  </a:ext>
                </a:extLst>
              </a:tr>
              <a:tr h="412156">
                <a:tc>
                  <a:txBody>
                    <a:bodyPr/>
                    <a:lstStyle/>
                    <a:p>
                      <a:pPr marL="0" marR="0">
                        <a:lnSpc>
                          <a:spcPct val="107000"/>
                        </a:lnSpc>
                        <a:spcBef>
                          <a:spcPts val="0"/>
                        </a:spcBef>
                        <a:spcAft>
                          <a:spcPts val="0"/>
                        </a:spcAft>
                      </a:pPr>
                      <a:r>
                        <a:rPr lang="en-US" sz="1600" dirty="0">
                          <a:effectLst/>
                        </a:rPr>
                        <a:t>Subject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Varchar(30)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Not null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4601294"/>
                  </a:ext>
                </a:extLst>
              </a:tr>
            </a:tbl>
          </a:graphicData>
        </a:graphic>
      </p:graphicFrame>
    </p:spTree>
    <p:extLst>
      <p:ext uri="{BB962C8B-B14F-4D97-AF65-F5344CB8AC3E}">
        <p14:creationId xmlns:p14="http://schemas.microsoft.com/office/powerpoint/2010/main" val="160736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B7AC-A81B-4403-B698-F022A9D29B0E}"/>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BD0437EF-8A50-4790-92A6-AF700C6AA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482" y="2160588"/>
            <a:ext cx="7263073" cy="3881437"/>
          </a:xfrm>
        </p:spPr>
      </p:pic>
    </p:spTree>
    <p:extLst>
      <p:ext uri="{BB962C8B-B14F-4D97-AF65-F5344CB8AC3E}">
        <p14:creationId xmlns:p14="http://schemas.microsoft.com/office/powerpoint/2010/main" val="17201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5E3E-610D-4297-91F4-137CF688FF4C}"/>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18114275-EA1A-4F88-9CCB-BD1F708611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482" y="2160588"/>
            <a:ext cx="7263073" cy="3881437"/>
          </a:xfrm>
        </p:spPr>
      </p:pic>
    </p:spTree>
    <p:extLst>
      <p:ext uri="{BB962C8B-B14F-4D97-AF65-F5344CB8AC3E}">
        <p14:creationId xmlns:p14="http://schemas.microsoft.com/office/powerpoint/2010/main" val="419964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CC66-B6AF-493E-9147-305F31E28D33}"/>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D303FFB4-7949-4E69-AC1C-782E0635C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482" y="2160588"/>
            <a:ext cx="7263073" cy="3881437"/>
          </a:xfrm>
        </p:spPr>
      </p:pic>
    </p:spTree>
    <p:extLst>
      <p:ext uri="{BB962C8B-B14F-4D97-AF65-F5344CB8AC3E}">
        <p14:creationId xmlns:p14="http://schemas.microsoft.com/office/powerpoint/2010/main" val="351419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F3CB-7EE7-44CB-9A44-DA99547D401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663E2D-1A7A-48D0-8BB4-DFC1164A8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168" y="2160588"/>
            <a:ext cx="6903701" cy="3881437"/>
          </a:xfrm>
        </p:spPr>
      </p:pic>
    </p:spTree>
    <p:extLst>
      <p:ext uri="{BB962C8B-B14F-4D97-AF65-F5344CB8AC3E}">
        <p14:creationId xmlns:p14="http://schemas.microsoft.com/office/powerpoint/2010/main" val="3092880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6C94-3854-4AC7-B894-7DEF91EC098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5836AE6-F1A9-4EEE-BE4B-73BE7A6CC1F2}"/>
              </a:ext>
            </a:extLst>
          </p:cNvPr>
          <p:cNvSpPr>
            <a:spLocks noGrp="1"/>
          </p:cNvSpPr>
          <p:nvPr>
            <p:ph idx="1"/>
          </p:nvPr>
        </p:nvSpPr>
        <p:spPr/>
        <p:txBody>
          <a:bodyPr/>
          <a:lstStyle/>
          <a:p>
            <a:pPr marL="0" indent="0">
              <a:buNone/>
            </a:pPr>
            <a:r>
              <a:rPr lang="en-US" sz="2800" dirty="0"/>
              <a:t>	To create a web application for online studies which is simplifies the students to manage their daily academic routine and also to integrate it with a rich job portal which is managed by the institution that enables the students to work even when they studying and hence gain experience and money in order to get placed in well reputed company.</a:t>
            </a:r>
          </a:p>
          <a:p>
            <a:endParaRPr lang="en-US" dirty="0"/>
          </a:p>
        </p:txBody>
      </p:sp>
    </p:spTree>
    <p:extLst>
      <p:ext uri="{BB962C8B-B14F-4D97-AF65-F5344CB8AC3E}">
        <p14:creationId xmlns:p14="http://schemas.microsoft.com/office/powerpoint/2010/main" val="247558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1B4A-1036-4B68-A9F0-F7EA7B2A7A1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A50D0A0-D513-48AE-B745-EBA25B680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501" y="2160588"/>
            <a:ext cx="7273035" cy="3881437"/>
          </a:xfrm>
        </p:spPr>
      </p:pic>
    </p:spTree>
    <p:extLst>
      <p:ext uri="{BB962C8B-B14F-4D97-AF65-F5344CB8AC3E}">
        <p14:creationId xmlns:p14="http://schemas.microsoft.com/office/powerpoint/2010/main" val="1805174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B028F5-E495-4B14-BD3D-334C5D245D13}"/>
              </a:ext>
            </a:extLst>
          </p:cNvPr>
          <p:cNvSpPr>
            <a:spLocks noGrp="1"/>
          </p:cNvSpPr>
          <p:nvPr>
            <p:ph type="title"/>
          </p:nvPr>
        </p:nvSpPr>
        <p:spPr/>
        <p:txBody>
          <a:bodyPr>
            <a:normAutofit/>
          </a:bodyPr>
          <a:lstStyle/>
          <a:p>
            <a:r>
              <a:rPr lang="en-US" sz="9600" dirty="0"/>
              <a:t>Thank you</a:t>
            </a:r>
          </a:p>
        </p:txBody>
      </p:sp>
      <p:sp>
        <p:nvSpPr>
          <p:cNvPr id="5" name="Text Placeholder 4">
            <a:extLst>
              <a:ext uri="{FF2B5EF4-FFF2-40B4-BE49-F238E27FC236}">
                <a16:creationId xmlns:a16="http://schemas.microsoft.com/office/drawing/2014/main" id="{31565D14-4D47-4DA2-B13E-7279456CE3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060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BD95-9E85-434C-82BB-E8476A48AF32}"/>
              </a:ext>
            </a:extLst>
          </p:cNvPr>
          <p:cNvSpPr>
            <a:spLocks noGrp="1"/>
          </p:cNvSpPr>
          <p:nvPr>
            <p:ph type="title"/>
          </p:nvPr>
        </p:nvSpPr>
        <p:spPr/>
        <p:txBody>
          <a:bodyPr/>
          <a:lstStyle/>
          <a:p>
            <a:r>
              <a:rPr lang="en-US" dirty="0"/>
              <a:t>Targets of the project</a:t>
            </a:r>
          </a:p>
        </p:txBody>
      </p:sp>
      <p:sp>
        <p:nvSpPr>
          <p:cNvPr id="3" name="Content Placeholder 2">
            <a:extLst>
              <a:ext uri="{FF2B5EF4-FFF2-40B4-BE49-F238E27FC236}">
                <a16:creationId xmlns:a16="http://schemas.microsoft.com/office/drawing/2014/main" id="{C4931A26-124C-48B0-AD3F-47CCA63C11C3}"/>
              </a:ext>
            </a:extLst>
          </p:cNvPr>
          <p:cNvSpPr>
            <a:spLocks noGrp="1"/>
          </p:cNvSpPr>
          <p:nvPr>
            <p:ph idx="1"/>
          </p:nvPr>
        </p:nvSpPr>
        <p:spPr/>
        <p:txBody>
          <a:bodyPr/>
          <a:lstStyle/>
          <a:p>
            <a:pPr lvl="0"/>
            <a:r>
              <a:rPr lang="en-US" sz="2800" dirty="0"/>
              <a:t>Students</a:t>
            </a:r>
          </a:p>
          <a:p>
            <a:pPr lvl="0"/>
            <a:r>
              <a:rPr lang="en-US" sz="2800" dirty="0"/>
              <a:t>Teachers</a:t>
            </a:r>
          </a:p>
          <a:p>
            <a:pPr lvl="0"/>
            <a:r>
              <a:rPr lang="en-US" sz="2800" dirty="0"/>
              <a:t>Companies</a:t>
            </a:r>
          </a:p>
          <a:p>
            <a:pPr lvl="0"/>
            <a:r>
              <a:rPr lang="en-US" sz="2800" dirty="0"/>
              <a:t>Institution managements</a:t>
            </a:r>
          </a:p>
          <a:p>
            <a:endParaRPr lang="en-US" dirty="0"/>
          </a:p>
        </p:txBody>
      </p:sp>
    </p:spTree>
    <p:extLst>
      <p:ext uri="{BB962C8B-B14F-4D97-AF65-F5344CB8AC3E}">
        <p14:creationId xmlns:p14="http://schemas.microsoft.com/office/powerpoint/2010/main" val="111496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594D-7539-4133-A625-6A22FF14834A}"/>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5CFCB20C-6C4D-466D-985A-1F7A165B2314}"/>
              </a:ext>
            </a:extLst>
          </p:cNvPr>
          <p:cNvSpPr>
            <a:spLocks noGrp="1"/>
          </p:cNvSpPr>
          <p:nvPr>
            <p:ph idx="1"/>
          </p:nvPr>
        </p:nvSpPr>
        <p:spPr/>
        <p:txBody>
          <a:bodyPr/>
          <a:lstStyle/>
          <a:p>
            <a:pPr lvl="0">
              <a:buFont typeface="+mj-lt"/>
              <a:buAutoNum type="arabicPeriod"/>
            </a:pPr>
            <a:r>
              <a:rPr lang="en-US" sz="2800" dirty="0"/>
              <a:t>Landing page:</a:t>
            </a:r>
          </a:p>
          <a:p>
            <a:pPr lvl="1"/>
            <a:r>
              <a:rPr lang="en-US" sz="2800" dirty="0"/>
              <a:t>There should be a plain landing page with minimalist design.</a:t>
            </a:r>
          </a:p>
          <a:p>
            <a:pPr lvl="1"/>
            <a:r>
              <a:rPr lang="en-US" sz="2800" dirty="0"/>
              <a:t>Only need two button- i.e. Sign Up and Login</a:t>
            </a:r>
          </a:p>
          <a:p>
            <a:pPr lvl="1"/>
            <a:r>
              <a:rPr lang="en-US" sz="2800" dirty="0"/>
              <a:t>Some contents of our web app</a:t>
            </a:r>
          </a:p>
          <a:p>
            <a:endParaRPr lang="en-US" dirty="0"/>
          </a:p>
        </p:txBody>
      </p:sp>
    </p:spTree>
    <p:extLst>
      <p:ext uri="{BB962C8B-B14F-4D97-AF65-F5344CB8AC3E}">
        <p14:creationId xmlns:p14="http://schemas.microsoft.com/office/powerpoint/2010/main" val="268544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7D73-EE79-4EF1-A231-84E3C03C86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A80826-61FB-45BF-B4F8-6F5A878F60E9}"/>
              </a:ext>
            </a:extLst>
          </p:cNvPr>
          <p:cNvSpPr>
            <a:spLocks noGrp="1"/>
          </p:cNvSpPr>
          <p:nvPr>
            <p:ph idx="1"/>
          </p:nvPr>
        </p:nvSpPr>
        <p:spPr/>
        <p:txBody>
          <a:bodyPr/>
          <a:lstStyle/>
          <a:p>
            <a:pPr>
              <a:buFont typeface="+mj-lt"/>
              <a:buAutoNum type="arabicPeriod" startAt="2"/>
            </a:pPr>
            <a:r>
              <a:rPr lang="en-US" sz="2800" dirty="0"/>
              <a:t>Login Page:</a:t>
            </a:r>
          </a:p>
          <a:p>
            <a:pPr lvl="1"/>
            <a:r>
              <a:rPr lang="en-US" sz="2800" dirty="0"/>
              <a:t>There should be Username, Password, User type and a submit button</a:t>
            </a:r>
          </a:p>
          <a:p>
            <a:pPr lvl="1"/>
            <a:r>
              <a:rPr lang="en-US" sz="2800" dirty="0"/>
              <a:t>Direct us to the “my profile” page.</a:t>
            </a:r>
          </a:p>
          <a:p>
            <a:endParaRPr lang="en-US" dirty="0"/>
          </a:p>
        </p:txBody>
      </p:sp>
    </p:spTree>
    <p:extLst>
      <p:ext uri="{BB962C8B-B14F-4D97-AF65-F5344CB8AC3E}">
        <p14:creationId xmlns:p14="http://schemas.microsoft.com/office/powerpoint/2010/main" val="80731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D77E-8DA9-4B9D-BCCF-138448DBF3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6B4A41-B355-4410-8499-8E02FC9BAD60}"/>
              </a:ext>
            </a:extLst>
          </p:cNvPr>
          <p:cNvSpPr>
            <a:spLocks noGrp="1"/>
          </p:cNvSpPr>
          <p:nvPr>
            <p:ph idx="1"/>
          </p:nvPr>
        </p:nvSpPr>
        <p:spPr/>
        <p:txBody>
          <a:bodyPr/>
          <a:lstStyle/>
          <a:p>
            <a:pPr lvl="0">
              <a:buFont typeface="+mj-lt"/>
              <a:buAutoNum type="arabicPeriod" startAt="3"/>
            </a:pPr>
            <a:r>
              <a:rPr lang="en-US" sz="2800" dirty="0"/>
              <a:t>Sign Up Page:</a:t>
            </a:r>
          </a:p>
          <a:p>
            <a:pPr lvl="1"/>
            <a:r>
              <a:rPr lang="en-US" sz="2800" dirty="0"/>
              <a:t>Contains fields for first name, last name, dob, username, password, gender, mobile number, address, locale, district, state.</a:t>
            </a:r>
          </a:p>
          <a:p>
            <a:pPr lvl="1"/>
            <a:r>
              <a:rPr lang="en-US" sz="2800" dirty="0"/>
              <a:t>Direct to the “login” page.</a:t>
            </a:r>
          </a:p>
          <a:p>
            <a:endParaRPr lang="en-US" dirty="0"/>
          </a:p>
        </p:txBody>
      </p:sp>
    </p:spTree>
    <p:extLst>
      <p:ext uri="{BB962C8B-B14F-4D97-AF65-F5344CB8AC3E}">
        <p14:creationId xmlns:p14="http://schemas.microsoft.com/office/powerpoint/2010/main" val="413131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BBE7D-B93E-4383-A9B0-6BC747A206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7D9826-4EFB-4499-81CC-B06C32AD6077}"/>
              </a:ext>
            </a:extLst>
          </p:cNvPr>
          <p:cNvSpPr>
            <a:spLocks noGrp="1"/>
          </p:cNvSpPr>
          <p:nvPr>
            <p:ph idx="1"/>
          </p:nvPr>
        </p:nvSpPr>
        <p:spPr/>
        <p:txBody>
          <a:bodyPr>
            <a:normAutofit/>
          </a:bodyPr>
          <a:lstStyle/>
          <a:p>
            <a:pPr lvl="0">
              <a:buFont typeface="+mj-lt"/>
              <a:buAutoNum type="arabicPeriod" startAt="4"/>
            </a:pPr>
            <a:r>
              <a:rPr lang="en-US" sz="2800" dirty="0"/>
              <a:t>My profile Page:</a:t>
            </a:r>
          </a:p>
          <a:p>
            <a:pPr lvl="1"/>
            <a:r>
              <a:rPr lang="en-US" sz="2800" dirty="0"/>
              <a:t>Shows the details of the currently logged in user.</a:t>
            </a:r>
          </a:p>
          <a:p>
            <a:endParaRPr lang="en-US" sz="2800" dirty="0"/>
          </a:p>
        </p:txBody>
      </p:sp>
    </p:spTree>
    <p:extLst>
      <p:ext uri="{BB962C8B-B14F-4D97-AF65-F5344CB8AC3E}">
        <p14:creationId xmlns:p14="http://schemas.microsoft.com/office/powerpoint/2010/main" val="102820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894B-2C59-4885-B144-1F78088249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76259B-CC24-4A83-A831-97F215C4538B}"/>
              </a:ext>
            </a:extLst>
          </p:cNvPr>
          <p:cNvSpPr>
            <a:spLocks noGrp="1"/>
          </p:cNvSpPr>
          <p:nvPr>
            <p:ph idx="1"/>
          </p:nvPr>
        </p:nvSpPr>
        <p:spPr/>
        <p:txBody>
          <a:bodyPr>
            <a:normAutofit/>
          </a:bodyPr>
          <a:lstStyle/>
          <a:p>
            <a:pPr lvl="0">
              <a:buFont typeface="+mj-lt"/>
              <a:buAutoNum type="arabicPeriod" startAt="5"/>
            </a:pPr>
            <a:r>
              <a:rPr lang="en-US" sz="2800" dirty="0"/>
              <a:t>Time table Page:</a:t>
            </a:r>
          </a:p>
          <a:p>
            <a:pPr lvl="1"/>
            <a:r>
              <a:rPr lang="en-US" sz="2800" dirty="0"/>
              <a:t>Shows the time table for students and teachers</a:t>
            </a:r>
          </a:p>
          <a:p>
            <a:pPr lvl="1"/>
            <a:r>
              <a:rPr lang="en-US" sz="2800" dirty="0"/>
              <a:t>Students won’t be able to change the time table but the teachers can.</a:t>
            </a:r>
          </a:p>
          <a:p>
            <a:endParaRPr lang="en-US" sz="2800" dirty="0"/>
          </a:p>
        </p:txBody>
      </p:sp>
    </p:spTree>
    <p:extLst>
      <p:ext uri="{BB962C8B-B14F-4D97-AF65-F5344CB8AC3E}">
        <p14:creationId xmlns:p14="http://schemas.microsoft.com/office/powerpoint/2010/main" val="44823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24FD-E410-419F-8BC3-B863009A46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2DB9B7-B5E9-48F8-90C3-29A716922AF7}"/>
              </a:ext>
            </a:extLst>
          </p:cNvPr>
          <p:cNvSpPr>
            <a:spLocks noGrp="1"/>
          </p:cNvSpPr>
          <p:nvPr>
            <p:ph idx="1"/>
          </p:nvPr>
        </p:nvSpPr>
        <p:spPr/>
        <p:txBody>
          <a:bodyPr>
            <a:normAutofit/>
          </a:bodyPr>
          <a:lstStyle/>
          <a:p>
            <a:pPr marL="514350" lvl="0" indent="-514350">
              <a:buFont typeface="+mj-lt"/>
              <a:buAutoNum type="arabicPeriod" startAt="6"/>
            </a:pPr>
            <a:r>
              <a:rPr lang="en-US" sz="2800" dirty="0"/>
              <a:t>Classwork Page:</a:t>
            </a:r>
          </a:p>
          <a:p>
            <a:pPr lvl="1"/>
            <a:r>
              <a:rPr lang="en-US" sz="2800" dirty="0"/>
              <a:t>All the works assigned to the students will be shown here.</a:t>
            </a:r>
          </a:p>
          <a:p>
            <a:pPr lvl="1"/>
            <a:r>
              <a:rPr lang="en-US" sz="2800" dirty="0"/>
              <a:t>There will be slot for the students to upload their works.</a:t>
            </a:r>
          </a:p>
          <a:p>
            <a:pPr lvl="1"/>
            <a:r>
              <a:rPr lang="en-US" sz="2800" dirty="0"/>
              <a:t>The work’s details like assigned time, work done time, </a:t>
            </a:r>
            <a:r>
              <a:rPr lang="en-US" sz="2800" dirty="0" err="1"/>
              <a:t>etc</a:t>
            </a:r>
            <a:r>
              <a:rPr lang="en-US" sz="2800" dirty="0"/>
              <a:t> will be recorded and notified.</a:t>
            </a:r>
          </a:p>
          <a:p>
            <a:endParaRPr lang="en-US" sz="2800" dirty="0"/>
          </a:p>
        </p:txBody>
      </p:sp>
    </p:spTree>
    <p:extLst>
      <p:ext uri="{BB962C8B-B14F-4D97-AF65-F5344CB8AC3E}">
        <p14:creationId xmlns:p14="http://schemas.microsoft.com/office/powerpoint/2010/main" val="3912524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304</TotalTime>
  <Words>511</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Wingdings 3</vt:lpstr>
      <vt:lpstr>Facet</vt:lpstr>
      <vt:lpstr>Online schooling with part time job facility</vt:lpstr>
      <vt:lpstr>Objective:</vt:lpstr>
      <vt:lpstr>Targets of the project</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schooling with part time job facility</dc:title>
  <dc:creator>albin p m</dc:creator>
  <cp:lastModifiedBy>albin p m</cp:lastModifiedBy>
  <cp:revision>22</cp:revision>
  <dcterms:created xsi:type="dcterms:W3CDTF">2020-12-03T13:42:03Z</dcterms:created>
  <dcterms:modified xsi:type="dcterms:W3CDTF">2020-12-03T18:46:17Z</dcterms:modified>
</cp:coreProperties>
</file>