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91" r:id="rId16"/>
    <p:sldId id="270" r:id="rId17"/>
    <p:sldId id="271" r:id="rId18"/>
    <p:sldId id="272" r:id="rId19"/>
    <p:sldId id="273" r:id="rId20"/>
    <p:sldId id="274" r:id="rId21"/>
    <p:sldId id="276" r:id="rId22"/>
    <p:sldId id="277" r:id="rId23"/>
    <p:sldId id="275"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203DEC-C6B6-474F-82E6-290C99B74885}" type="datetimeFigureOut">
              <a:rPr lang="en-GB" smtClean="0"/>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411845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203DEC-C6B6-474F-82E6-290C99B74885}" type="datetimeFigureOut">
              <a:rPr lang="en-GB" smtClean="0"/>
              <a:t>15/05/2019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734294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203DEC-C6B6-474F-82E6-290C99B74885}" type="datetimeFigureOut">
              <a:rPr lang="en-GB" smtClean="0"/>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896163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203DEC-C6B6-474F-82E6-290C99B74885}" type="datetimeFigureOut">
              <a:rPr lang="en-GB" smtClean="0"/>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4FD42A-45C4-4E99-9556-AF25879D3D25}" type="slidenum">
              <a:rPr lang="en-GB" smtClean="0"/>
              <a:t>‹#›</a:t>
            </a:fld>
            <a:endParaRPr lang="en-GB"/>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57422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203DEC-C6B6-474F-82E6-290C99B74885}" type="datetimeFigureOut">
              <a:rPr lang="en-GB" smtClean="0"/>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2808214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203DEC-C6B6-474F-82E6-290C99B74885}" type="datetimeFigureOut">
              <a:rPr lang="en-GB" smtClean="0"/>
              <a:t>15/05/2019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530528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203DEC-C6B6-474F-82E6-290C99B74885}" type="datetimeFigureOut">
              <a:rPr lang="en-GB" smtClean="0"/>
              <a:t>15/05/2019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2568151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203DEC-C6B6-474F-82E6-290C99B74885}" type="datetimeFigureOut">
              <a:rPr lang="en-GB" smtClean="0"/>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3786945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203DEC-C6B6-474F-82E6-290C99B74885}" type="datetimeFigureOut">
              <a:rPr lang="en-GB" smtClean="0"/>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389498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203DEC-C6B6-474F-82E6-290C99B74885}" type="datetimeFigureOut">
              <a:rPr lang="en-GB" smtClean="0"/>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1680944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203DEC-C6B6-474F-82E6-290C99B74885}" type="datetimeFigureOut">
              <a:rPr lang="en-GB" smtClean="0"/>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908037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203DEC-C6B6-474F-82E6-290C99B74885}" type="datetimeFigureOut">
              <a:rPr lang="en-GB" smtClean="0"/>
              <a:t>15/05/2019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84698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203DEC-C6B6-474F-82E6-290C99B74885}" type="datetimeFigureOut">
              <a:rPr lang="en-GB" smtClean="0"/>
              <a:t>15/05/2019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549196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5203DEC-C6B6-474F-82E6-290C99B74885}" type="datetimeFigureOut">
              <a:rPr lang="en-GB" smtClean="0"/>
              <a:t>15/05/2019</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91961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5203DEC-C6B6-474F-82E6-290C99B74885}" type="datetimeFigureOut">
              <a:rPr lang="en-GB" smtClean="0"/>
              <a:t>15/05/2019</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2220155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5203DEC-C6B6-474F-82E6-290C99B74885}" type="datetimeFigureOut">
              <a:rPr lang="en-GB" smtClean="0"/>
              <a:t>15/05/2019</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2332206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203DEC-C6B6-474F-82E6-290C99B74885}" type="datetimeFigureOut">
              <a:rPr lang="en-GB" smtClean="0"/>
              <a:t>15/05/2019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4FD42A-45C4-4E99-9556-AF25879D3D25}" type="slidenum">
              <a:rPr lang="en-GB" smtClean="0"/>
              <a:t>‹#›</a:t>
            </a:fld>
            <a:endParaRPr lang="en-GB"/>
          </a:p>
        </p:txBody>
      </p:sp>
    </p:spTree>
    <p:extLst>
      <p:ext uri="{BB962C8B-B14F-4D97-AF65-F5344CB8AC3E}">
        <p14:creationId xmlns:p14="http://schemas.microsoft.com/office/powerpoint/2010/main" val="1351062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5203DEC-C6B6-474F-82E6-290C99B74885}" type="datetimeFigureOut">
              <a:rPr lang="en-GB" smtClean="0"/>
              <a:t>15/05/2019</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C4FD42A-45C4-4E99-9556-AF25879D3D25}" type="slidenum">
              <a:rPr lang="en-GB" smtClean="0"/>
              <a:t>‹#›</a:t>
            </a:fld>
            <a:endParaRPr lang="en-GB"/>
          </a:p>
        </p:txBody>
      </p:sp>
    </p:spTree>
    <p:extLst>
      <p:ext uri="{BB962C8B-B14F-4D97-AF65-F5344CB8AC3E}">
        <p14:creationId xmlns:p14="http://schemas.microsoft.com/office/powerpoint/2010/main" val="113716326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1596" y="2824314"/>
            <a:ext cx="10059550" cy="987450"/>
          </a:xfrm>
          <a:prstGeom prst="rect">
            <a:avLst/>
          </a:prstGeom>
        </p:spPr>
        <p:txBody>
          <a:bodyPr wrap="none">
            <a:spAutoFit/>
          </a:bodyPr>
          <a:lstStyle/>
          <a:p>
            <a:pPr indent="-6350" algn="ctr">
              <a:lnSpc>
                <a:spcPct val="115000"/>
              </a:lnSpc>
              <a:spcAft>
                <a:spcPts val="905"/>
              </a:spcAft>
            </a:pPr>
            <a:r>
              <a:rPr lang="en-GB" b="1" dirty="0" smtClean="0">
                <a:solidFill>
                  <a:srgbClr val="000000"/>
                </a:solidFill>
                <a:effectLst/>
                <a:latin typeface="Times New Roman" panose="02020603050405020304" pitchFamily="18" charset="0"/>
                <a:ea typeface="Times New Roman" panose="02020603050405020304" pitchFamily="18" charset="0"/>
              </a:rPr>
              <a:t> </a:t>
            </a:r>
            <a:r>
              <a:rPr lang="en-GB" sz="5400" b="1" dirty="0" smtClean="0">
                <a:effectLst/>
                <a:latin typeface="Times New Roman" panose="02020603050405020304" pitchFamily="18" charset="0"/>
                <a:ea typeface="Times New Roman" panose="02020603050405020304" pitchFamily="18" charset="0"/>
              </a:rPr>
              <a:t>BEAUTY SPA MANAGEMENT </a:t>
            </a:r>
            <a:endParaRPr lang="en-GB" sz="5400" b="1"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536713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0687" y="633119"/>
            <a:ext cx="2833917" cy="375552"/>
          </a:xfrm>
          <a:prstGeom prst="rect">
            <a:avLst/>
          </a:prstGeom>
        </p:spPr>
        <p:txBody>
          <a:bodyPr wrap="none">
            <a:spAutoFit/>
          </a:bodyPr>
          <a:lstStyle/>
          <a:p>
            <a:pPr marL="457200">
              <a:lnSpc>
                <a:spcPct val="107000"/>
              </a:lnSpc>
              <a:spcAft>
                <a:spcPts val="800"/>
              </a:spcAft>
              <a:tabLst>
                <a:tab pos="1390650" algn="l"/>
              </a:tabLst>
            </a:pPr>
            <a:r>
              <a:rPr lang="pt-BR" b="1" i="1" dirty="0">
                <a:latin typeface="Calibri" panose="020F0502020204030204" pitchFamily="34" charset="0"/>
                <a:ea typeface="Calibri" panose="020F0502020204030204" pitchFamily="34" charset="0"/>
                <a:cs typeface="Times New Roman" panose="02020603050405020304" pitchFamily="18" charset="0"/>
              </a:rPr>
              <a:t>3.Deployment diagram</a:t>
            </a:r>
            <a:endParaRPr lang="en-GB" sz="1100" b="1" i="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Content Placeholder 3"/>
          <p:cNvPicPr/>
          <p:nvPr/>
        </p:nvPicPr>
        <p:blipFill rotWithShape="1">
          <a:blip r:embed="rId2">
            <a:extLst>
              <a:ext uri="{28A0092B-C50C-407E-A947-70E740481C1C}">
                <a14:useLocalDpi xmlns:a14="http://schemas.microsoft.com/office/drawing/2010/main" val="0"/>
              </a:ext>
            </a:extLst>
          </a:blip>
          <a:srcRect t="15420" r="962"/>
          <a:stretch/>
        </p:blipFill>
        <p:spPr bwMode="auto">
          <a:xfrm>
            <a:off x="837126" y="1223493"/>
            <a:ext cx="9813701" cy="533185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17245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1233" y="311148"/>
            <a:ext cx="2165786" cy="375552"/>
          </a:xfrm>
          <a:prstGeom prst="rect">
            <a:avLst/>
          </a:prstGeom>
        </p:spPr>
        <p:txBody>
          <a:bodyPr wrap="none">
            <a:spAutoFit/>
          </a:bodyPr>
          <a:lstStyle/>
          <a:p>
            <a:pPr marL="285750" indent="-285750">
              <a:lnSpc>
                <a:spcPct val="107000"/>
              </a:lnSpc>
              <a:spcAft>
                <a:spcPts val="800"/>
              </a:spcAft>
              <a:buFont typeface="Wingdings" panose="05000000000000000000" pitchFamily="2" charset="2"/>
              <a:buChar char="q"/>
              <a:tabLst>
                <a:tab pos="1390650" algn="l"/>
              </a:tabLst>
            </a:pPr>
            <a:r>
              <a:rPr lang="en-GB" b="1" i="1" dirty="0">
                <a:latin typeface="Calibri" panose="020F0502020204030204" pitchFamily="34" charset="0"/>
                <a:ea typeface="Calibri" panose="020F0502020204030204" pitchFamily="34" charset="0"/>
                <a:cs typeface="Times New Roman" panose="02020603050405020304" pitchFamily="18" charset="0"/>
              </a:rPr>
              <a:t>Use case diagram</a:t>
            </a:r>
            <a:endParaRPr lang="en-GB" sz="1100" b="1" i="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124200" y="686700"/>
            <a:ext cx="6496318" cy="5967782"/>
          </a:xfrm>
          <a:prstGeom prst="rect">
            <a:avLst/>
          </a:prstGeom>
          <a:noFill/>
          <a:ln>
            <a:noFill/>
          </a:ln>
        </p:spPr>
      </p:pic>
    </p:spTree>
    <p:extLst>
      <p:ext uri="{BB962C8B-B14F-4D97-AF65-F5344CB8AC3E}">
        <p14:creationId xmlns:p14="http://schemas.microsoft.com/office/powerpoint/2010/main" val="3163686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7032" y="723272"/>
            <a:ext cx="2244461" cy="375552"/>
          </a:xfrm>
          <a:prstGeom prst="rect">
            <a:avLst/>
          </a:prstGeom>
        </p:spPr>
        <p:txBody>
          <a:bodyPr wrap="none">
            <a:spAutoFit/>
          </a:bodyPr>
          <a:lstStyle/>
          <a:p>
            <a:pPr marL="285750" indent="-285750">
              <a:lnSpc>
                <a:spcPct val="107000"/>
              </a:lnSpc>
              <a:spcAft>
                <a:spcPts val="800"/>
              </a:spcAft>
              <a:buFont typeface="Wingdings" panose="05000000000000000000" pitchFamily="2" charset="2"/>
              <a:buChar char="q"/>
              <a:tabLst>
                <a:tab pos="1390650" algn="l"/>
              </a:tabLst>
            </a:pPr>
            <a:r>
              <a:rPr lang="en-GB" b="1" i="1" dirty="0">
                <a:latin typeface="Calibri" panose="020F0502020204030204" pitchFamily="34" charset="0"/>
                <a:ea typeface="Calibri" panose="020F0502020204030204" pitchFamily="34" charset="0"/>
                <a:cs typeface="Times New Roman" panose="02020603050405020304" pitchFamily="18" charset="0"/>
              </a:rPr>
              <a:t>Sequence diagram</a:t>
            </a:r>
            <a:endParaRPr lang="en-GB" sz="1100" b="1" i="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562897" y="1217859"/>
            <a:ext cx="7014652" cy="5466276"/>
          </a:xfrm>
          <a:prstGeom prst="rect">
            <a:avLst/>
          </a:prstGeom>
          <a:noFill/>
          <a:ln>
            <a:noFill/>
          </a:ln>
        </p:spPr>
      </p:pic>
    </p:spTree>
    <p:extLst>
      <p:ext uri="{BB962C8B-B14F-4D97-AF65-F5344CB8AC3E}">
        <p14:creationId xmlns:p14="http://schemas.microsoft.com/office/powerpoint/2010/main" val="1957646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7419" y="488255"/>
            <a:ext cx="2640466" cy="369332"/>
          </a:xfrm>
          <a:prstGeom prst="rect">
            <a:avLst/>
          </a:prstGeom>
        </p:spPr>
        <p:txBody>
          <a:bodyPr wrap="none">
            <a:spAutoFit/>
          </a:bodyPr>
          <a:lstStyle/>
          <a:p>
            <a:pPr marL="285750" indent="-285750">
              <a:buFont typeface="Wingdings" panose="05000000000000000000" pitchFamily="2" charset="2"/>
              <a:buChar char="q"/>
            </a:pPr>
            <a:r>
              <a:rPr lang="en-GB" b="1" i="1" dirty="0">
                <a:latin typeface="Calibri" panose="020F0502020204030204" pitchFamily="34" charset="0"/>
                <a:ea typeface="Calibri" panose="020F0502020204030204" pitchFamily="34" charset="0"/>
                <a:cs typeface="Times New Roman" panose="02020603050405020304" pitchFamily="18" charset="0"/>
              </a:rPr>
              <a:t>Collaboration diagram</a:t>
            </a:r>
            <a:endParaRPr lang="en-GB" b="1" i="1"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580327" y="1081825"/>
            <a:ext cx="5975797" cy="5555960"/>
          </a:xfrm>
          <a:prstGeom prst="rect">
            <a:avLst/>
          </a:prstGeom>
          <a:noFill/>
          <a:ln>
            <a:noFill/>
          </a:ln>
        </p:spPr>
      </p:pic>
    </p:spTree>
    <p:extLst>
      <p:ext uri="{BB962C8B-B14F-4D97-AF65-F5344CB8AC3E}">
        <p14:creationId xmlns:p14="http://schemas.microsoft.com/office/powerpoint/2010/main" val="719261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106" y="385224"/>
            <a:ext cx="2335960" cy="369332"/>
          </a:xfrm>
          <a:prstGeom prst="rect">
            <a:avLst/>
          </a:prstGeom>
        </p:spPr>
        <p:txBody>
          <a:bodyPr wrap="none">
            <a:spAutoFit/>
          </a:bodyPr>
          <a:lstStyle/>
          <a:p>
            <a:pPr marL="285750" indent="-285750">
              <a:buFont typeface="Wingdings" panose="05000000000000000000" pitchFamily="2" charset="2"/>
              <a:buChar char="q"/>
            </a:pPr>
            <a:r>
              <a:rPr lang="en-GB" b="1" i="1" dirty="0" err="1">
                <a:latin typeface="Calibri" panose="020F0502020204030204" pitchFamily="34" charset="0"/>
                <a:ea typeface="Calibri" panose="020F0502020204030204" pitchFamily="34" charset="0"/>
                <a:cs typeface="Times New Roman" panose="02020603050405020304" pitchFamily="18" charset="0"/>
              </a:rPr>
              <a:t>Statechart</a:t>
            </a:r>
            <a:r>
              <a:rPr lang="en-GB" b="1" i="1" dirty="0">
                <a:latin typeface="Calibri" panose="020F0502020204030204" pitchFamily="34" charset="0"/>
                <a:ea typeface="Calibri" panose="020F0502020204030204" pitchFamily="34" charset="0"/>
                <a:cs typeface="Times New Roman" panose="02020603050405020304" pitchFamily="18" charset="0"/>
              </a:rPr>
              <a:t> diagram</a:t>
            </a:r>
            <a:endParaRPr lang="en-GB" b="1" i="1"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120462" y="1017431"/>
            <a:ext cx="9259910" cy="5138670"/>
          </a:xfrm>
          <a:prstGeom prst="rect">
            <a:avLst/>
          </a:prstGeom>
          <a:noFill/>
          <a:ln>
            <a:noFill/>
          </a:ln>
        </p:spPr>
      </p:pic>
    </p:spTree>
    <p:extLst>
      <p:ext uri="{BB962C8B-B14F-4D97-AF65-F5344CB8AC3E}">
        <p14:creationId xmlns:p14="http://schemas.microsoft.com/office/powerpoint/2010/main" val="2088302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106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7200" y="565528"/>
            <a:ext cx="2061783" cy="369332"/>
          </a:xfrm>
          <a:prstGeom prst="rect">
            <a:avLst/>
          </a:prstGeom>
        </p:spPr>
        <p:txBody>
          <a:bodyPr wrap="none">
            <a:spAutoFit/>
          </a:bodyPr>
          <a:lstStyle/>
          <a:p>
            <a:pPr marL="285750" indent="-285750">
              <a:buFont typeface="Wingdings" panose="05000000000000000000" pitchFamily="2" charset="2"/>
              <a:buChar char="q"/>
            </a:pPr>
            <a:r>
              <a:rPr lang="en-GB" b="1" i="1" dirty="0">
                <a:latin typeface="Calibri" panose="020F0502020204030204" pitchFamily="34" charset="0"/>
                <a:ea typeface="Calibri" panose="020F0502020204030204" pitchFamily="34" charset="0"/>
                <a:cs typeface="Times New Roman" panose="02020603050405020304" pitchFamily="18" charset="0"/>
              </a:rPr>
              <a:t>Activity diagram</a:t>
            </a:r>
            <a:endParaRPr lang="en-GB" b="1" i="1"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107582" y="1043189"/>
            <a:ext cx="9272789" cy="5460642"/>
          </a:xfrm>
          <a:prstGeom prst="rect">
            <a:avLst/>
          </a:prstGeom>
          <a:noFill/>
          <a:ln>
            <a:noFill/>
          </a:ln>
        </p:spPr>
      </p:pic>
    </p:spTree>
    <p:extLst>
      <p:ext uri="{BB962C8B-B14F-4D97-AF65-F5344CB8AC3E}">
        <p14:creationId xmlns:p14="http://schemas.microsoft.com/office/powerpoint/2010/main" val="38290773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1234" y="3244333"/>
            <a:ext cx="6104585" cy="1015663"/>
          </a:xfrm>
          <a:prstGeom prst="rect">
            <a:avLst/>
          </a:prstGeom>
        </p:spPr>
        <p:txBody>
          <a:bodyPr wrap="square">
            <a:spAutoFit/>
          </a:bodyPr>
          <a:lstStyle/>
          <a:p>
            <a:r>
              <a:rPr lang="en-IN" sz="6000" b="1" dirty="0" smtClean="0"/>
              <a:t>TABLE DESIGN</a:t>
            </a:r>
            <a:endParaRPr lang="en-GB" sz="6000" dirty="0"/>
          </a:p>
        </p:txBody>
      </p:sp>
    </p:spTree>
    <p:extLst>
      <p:ext uri="{BB962C8B-B14F-4D97-AF65-F5344CB8AC3E}">
        <p14:creationId xmlns:p14="http://schemas.microsoft.com/office/powerpoint/2010/main" val="3760044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5233" y="656088"/>
            <a:ext cx="1801448" cy="394275"/>
          </a:xfrm>
          <a:prstGeom prst="rect">
            <a:avLst/>
          </a:prstGeom>
        </p:spPr>
        <p:txBody>
          <a:bodyPr wrap="square">
            <a:spAutoFit/>
          </a:bodyPr>
          <a:lstStyle/>
          <a:p>
            <a:pPr marL="6350" indent="-6350" algn="just">
              <a:lnSpc>
                <a:spcPct val="109000"/>
              </a:lnSpc>
              <a:spcAft>
                <a:spcPts val="1535"/>
              </a:spcAft>
            </a:pPr>
            <a:r>
              <a:rPr lang="en-US" b="1" dirty="0" smtClean="0">
                <a:effectLst/>
                <a:latin typeface="Times New Roman" panose="02020603050405020304" pitchFamily="18" charset="0"/>
                <a:ea typeface="Times New Roman" panose="02020603050405020304" pitchFamily="18" charset="0"/>
              </a:rPr>
              <a:t>1 .</a:t>
            </a:r>
            <a:r>
              <a:rPr lang="en-US" b="1" dirty="0" err="1" smtClean="0">
                <a:effectLst/>
                <a:latin typeface="Times New Roman" panose="02020603050405020304" pitchFamily="18" charset="0"/>
                <a:ea typeface="Times New Roman" panose="02020603050405020304" pitchFamily="18" charset="0"/>
              </a:rPr>
              <a:t>Tb_Login</a:t>
            </a:r>
            <a:r>
              <a:rPr lang="en-US" b="1" dirty="0" smtClean="0">
                <a:effectLst/>
                <a:latin typeface="Times New Roman" panose="02020603050405020304" pitchFamily="18" charset="0"/>
                <a:ea typeface="Times New Roman" panose="02020603050405020304" pitchFamily="18" charset="0"/>
              </a:rPr>
              <a:t> </a:t>
            </a:r>
            <a:endParaRPr lang="en-GB" dirty="0">
              <a:effectLst/>
              <a:latin typeface="Times New Roman" panose="02020603050405020304" pitchFamily="18" charset="0"/>
              <a:ea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923959095"/>
              </p:ext>
            </p:extLst>
          </p:nvPr>
        </p:nvGraphicFramePr>
        <p:xfrm>
          <a:off x="2266681" y="1674254"/>
          <a:ext cx="7456868" cy="4507605"/>
        </p:xfrm>
        <a:graphic>
          <a:graphicData uri="http://schemas.openxmlformats.org/drawingml/2006/table">
            <a:tbl>
              <a:tblPr firstRow="1" firstCol="1" bandRow="1">
                <a:tableStyleId>{5C22544A-7EE6-4342-B048-85BDC9FD1C3A}</a:tableStyleId>
              </a:tblPr>
              <a:tblGrid>
                <a:gridCol w="712158"/>
                <a:gridCol w="2206363"/>
                <a:gridCol w="2149744"/>
                <a:gridCol w="2388603"/>
              </a:tblGrid>
              <a:tr h="931571">
                <a:tc>
                  <a:txBody>
                    <a:bodyPr/>
                    <a:lstStyle/>
                    <a:p>
                      <a:pPr marL="6350" indent="-6350" algn="ctr">
                        <a:lnSpc>
                          <a:spcPct val="109000"/>
                        </a:lnSpc>
                        <a:spcAft>
                          <a:spcPts val="1535"/>
                        </a:spcAft>
                      </a:pPr>
                      <a:r>
                        <a:rPr lang="en-US" sz="1200">
                          <a:effectLst/>
                        </a:rPr>
                        <a:t>Sl no</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796343">
                <a:tc>
                  <a:txBody>
                    <a:bodyPr/>
                    <a:lstStyle/>
                    <a:p>
                      <a:pPr marL="6350" indent="-6350" algn="ctr">
                        <a:lnSpc>
                          <a:spcPct val="109000"/>
                        </a:lnSpc>
                        <a:spcAft>
                          <a:spcPts val="1535"/>
                        </a:spcAft>
                      </a:pPr>
                      <a:r>
                        <a:rPr lang="en-US" sz="1200">
                          <a:effectLst/>
                        </a:rPr>
                        <a:t>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userid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Int(11)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61116">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usertype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User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61116">
                <a:tc>
                  <a:txBody>
                    <a:bodyPr/>
                    <a:lstStyle/>
                    <a:p>
                      <a:pPr marL="6350" indent="-6350" algn="ctr">
                        <a:lnSpc>
                          <a:spcPct val="109000"/>
                        </a:lnSpc>
                        <a:spcAft>
                          <a:spcPts val="1535"/>
                        </a:spcAft>
                      </a:pPr>
                      <a:r>
                        <a:rPr lang="en-US" sz="1200">
                          <a:effectLst/>
                        </a:rPr>
                        <a:t>3</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status</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Int(11)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Status</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61116">
                <a:tc>
                  <a:txBody>
                    <a:bodyPr/>
                    <a:lstStyle/>
                    <a:p>
                      <a:pPr marL="6350" indent="-6350" algn="ctr">
                        <a:lnSpc>
                          <a:spcPct val="109000"/>
                        </a:lnSpc>
                        <a:spcAft>
                          <a:spcPts val="1535"/>
                        </a:spcAft>
                      </a:pPr>
                      <a:r>
                        <a:rPr lang="en-US" sz="1200">
                          <a:effectLst/>
                        </a:rPr>
                        <a:t>4</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email</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Email</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796343">
                <a:tc>
                  <a:txBody>
                    <a:bodyPr/>
                    <a:lstStyle/>
                    <a:p>
                      <a:pPr marL="6350" indent="-6350" algn="ctr">
                        <a:lnSpc>
                          <a:spcPct val="109000"/>
                        </a:lnSpc>
                        <a:spcAft>
                          <a:spcPts val="1535"/>
                        </a:spcAft>
                      </a:pPr>
                      <a:r>
                        <a:rPr lang="en-US" sz="1200">
                          <a:effectLst/>
                        </a:rPr>
                        <a:t>5</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password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a:effectLst/>
                        </a:rPr>
                        <a:t>password</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8674195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309" y="449618"/>
            <a:ext cx="2319866" cy="369332"/>
          </a:xfrm>
          <a:prstGeom prst="rect">
            <a:avLst/>
          </a:prstGeom>
        </p:spPr>
        <p:txBody>
          <a:bodyPr wrap="none">
            <a:spAutoFit/>
          </a:bodyPr>
          <a:lstStyle/>
          <a:p>
            <a:r>
              <a:rPr lang="en-US" b="1" dirty="0" err="1" smtClean="0">
                <a:effectLst/>
                <a:latin typeface="Times New Roman" panose="02020603050405020304" pitchFamily="18" charset="0"/>
                <a:ea typeface="Times New Roman" panose="02020603050405020304" pitchFamily="18" charset="0"/>
              </a:rPr>
              <a:t>Tb_UserRegistration</a:t>
            </a:r>
            <a:r>
              <a:rPr lang="en-US" b="1" dirty="0" smtClean="0">
                <a:solidFill>
                  <a:srgbClr val="000000"/>
                </a:solidFill>
                <a:effectLst/>
                <a:latin typeface="Times New Roman" panose="02020603050405020304" pitchFamily="18" charset="0"/>
                <a:ea typeface="Times New Roman" panose="02020603050405020304" pitchFamily="18" charset="0"/>
              </a:rPr>
              <a:t> </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431046007"/>
              </p:ext>
            </p:extLst>
          </p:nvPr>
        </p:nvGraphicFramePr>
        <p:xfrm>
          <a:off x="1674254" y="1596981"/>
          <a:ext cx="8615966" cy="4172753"/>
        </p:xfrm>
        <a:graphic>
          <a:graphicData uri="http://schemas.openxmlformats.org/drawingml/2006/table">
            <a:tbl>
              <a:tblPr firstRow="1" firstCol="1" bandRow="1">
                <a:tableStyleId>{5C22544A-7EE6-4342-B048-85BDC9FD1C3A}</a:tableStyleId>
              </a:tblPr>
              <a:tblGrid>
                <a:gridCol w="822856"/>
                <a:gridCol w="2549320"/>
                <a:gridCol w="2483901"/>
                <a:gridCol w="2759889"/>
              </a:tblGrid>
              <a:tr h="862369">
                <a:tc>
                  <a:txBody>
                    <a:bodyPr/>
                    <a:lstStyle/>
                    <a:p>
                      <a:pPr marL="6350" indent="-6350" algn="ctr">
                        <a:lnSpc>
                          <a:spcPct val="109000"/>
                        </a:lnSpc>
                        <a:spcAft>
                          <a:spcPts val="1535"/>
                        </a:spcAft>
                      </a:pPr>
                      <a:r>
                        <a:rPr lang="en-US" sz="1200">
                          <a:effectLst/>
                        </a:rPr>
                        <a:t>Sl no</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737186">
                <a:tc>
                  <a:txBody>
                    <a:bodyPr/>
                    <a:lstStyle/>
                    <a:p>
                      <a:pPr marL="6350" indent="-6350" algn="ctr">
                        <a:lnSpc>
                          <a:spcPct val="109000"/>
                        </a:lnSpc>
                        <a:spcAft>
                          <a:spcPts val="1535"/>
                        </a:spcAft>
                      </a:pPr>
                      <a:r>
                        <a:rPr lang="en-US" sz="1200">
                          <a:effectLst/>
                        </a:rPr>
                        <a:t>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userid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12004">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fname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First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737186">
                <a:tc>
                  <a:txBody>
                    <a:bodyPr/>
                    <a:lstStyle/>
                    <a:p>
                      <a:pPr marL="6350" indent="-6350" algn="ctr">
                        <a:lnSpc>
                          <a:spcPct val="109000"/>
                        </a:lnSpc>
                        <a:spcAft>
                          <a:spcPts val="1535"/>
                        </a:spcAft>
                      </a:pPr>
                      <a:r>
                        <a:rPr lang="en-US" sz="1200">
                          <a:effectLst/>
                        </a:rPr>
                        <a:t>3</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lname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Last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12004">
                <a:tc>
                  <a:txBody>
                    <a:bodyPr/>
                    <a:lstStyle/>
                    <a:p>
                      <a:pPr marL="6350" indent="-6350" algn="ctr">
                        <a:lnSpc>
                          <a:spcPct val="109000"/>
                        </a:lnSpc>
                        <a:spcAft>
                          <a:spcPts val="1535"/>
                        </a:spcAft>
                      </a:pPr>
                      <a:r>
                        <a:rPr lang="en-US" sz="1200">
                          <a:effectLst/>
                        </a:rPr>
                        <a:t>4</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proimage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image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12004">
                <a:tc>
                  <a:txBody>
                    <a:bodyPr/>
                    <a:lstStyle/>
                    <a:p>
                      <a:pPr marL="6350" indent="-6350" algn="ctr">
                        <a:lnSpc>
                          <a:spcPct val="109000"/>
                        </a:lnSpc>
                        <a:spcAft>
                          <a:spcPts val="1535"/>
                        </a:spcAft>
                      </a:pPr>
                      <a:r>
                        <a:rPr lang="en-US" sz="1200">
                          <a:effectLst/>
                        </a:rPr>
                        <a:t>5</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contact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Int(30)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a:effectLst/>
                        </a:rPr>
                        <a:t>Contact number</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080498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2129" y="2137894"/>
            <a:ext cx="9543245" cy="2101601"/>
          </a:xfrm>
          <a:prstGeom prst="rect">
            <a:avLst/>
          </a:prstGeom>
        </p:spPr>
        <p:txBody>
          <a:bodyPr wrap="square">
            <a:spAutoFit/>
          </a:bodyPr>
          <a:lstStyle/>
          <a:p>
            <a:pPr indent="-6350" algn="just">
              <a:lnSpc>
                <a:spcPct val="102000"/>
              </a:lnSpc>
              <a:spcAft>
                <a:spcPts val="885"/>
              </a:spcAft>
            </a:pPr>
            <a:r>
              <a:rPr lang="en-GB" sz="3200" dirty="0" smtClean="0">
                <a:effectLst/>
                <a:latin typeface="Arial" panose="020B0604020202020204" pitchFamily="34" charset="0"/>
                <a:ea typeface="Arial" panose="020B0604020202020204" pitchFamily="34" charset="0"/>
              </a:rPr>
              <a:t>Beauty spa management system is a project which is developed </a:t>
            </a:r>
            <a:r>
              <a:rPr lang="en-GB" sz="3200" dirty="0" smtClean="0">
                <a:latin typeface="Arial" panose="020B0604020202020204" pitchFamily="34" charset="0"/>
                <a:ea typeface="Arial" panose="020B0604020202020204" pitchFamily="34" charset="0"/>
              </a:rPr>
              <a:t>with</a:t>
            </a:r>
            <a:r>
              <a:rPr lang="en-GB" sz="3200" dirty="0" smtClean="0">
                <a:effectLst/>
                <a:latin typeface="Arial" panose="020B0604020202020204" pitchFamily="34" charset="0"/>
                <a:ea typeface="Arial" panose="020B0604020202020204" pitchFamily="34" charset="0"/>
              </a:rPr>
              <a:t> </a:t>
            </a:r>
            <a:r>
              <a:rPr lang="en-GB" sz="3200" dirty="0" err="1" smtClean="0">
                <a:latin typeface="Arial" panose="020B0604020202020204" pitchFamily="34" charset="0"/>
                <a:ea typeface="Arial" panose="020B0604020202020204" pitchFamily="34" charset="0"/>
              </a:rPr>
              <a:t>Laravel</a:t>
            </a:r>
            <a:r>
              <a:rPr lang="en-GB" sz="3200" dirty="0" smtClean="0">
                <a:effectLst/>
                <a:latin typeface="Arial" panose="020B0604020202020204" pitchFamily="34" charset="0"/>
                <a:ea typeface="Arial" panose="020B0604020202020204" pitchFamily="34" charset="0"/>
              </a:rPr>
              <a:t> </a:t>
            </a:r>
            <a:r>
              <a:rPr lang="en-GB" sz="3200" dirty="0" smtClean="0">
                <a:effectLst/>
                <a:latin typeface="Arial" panose="020B0604020202020204" pitchFamily="34" charset="0"/>
                <a:ea typeface="Arial" panose="020B0604020202020204" pitchFamily="34" charset="0"/>
              </a:rPr>
              <a:t>and MySQL. The objective of this project is to facilitate accessing beauty spa </a:t>
            </a:r>
            <a:r>
              <a:rPr lang="en-GB" sz="3200" dirty="0" smtClean="0">
                <a:effectLst/>
                <a:latin typeface="Arial" panose="020B0604020202020204" pitchFamily="34" charset="0"/>
                <a:ea typeface="Arial" panose="020B0604020202020204" pitchFamily="34" charset="0"/>
              </a:rPr>
              <a:t>services and </a:t>
            </a:r>
            <a:r>
              <a:rPr lang="en-GB" sz="3200" dirty="0" smtClean="0">
                <a:effectLst/>
                <a:latin typeface="Arial" panose="020B0604020202020204" pitchFamily="34" charset="0"/>
                <a:ea typeface="Arial" panose="020B0604020202020204" pitchFamily="34" charset="0"/>
              </a:rPr>
              <a:t>products. </a:t>
            </a:r>
            <a:endParaRPr lang="en-GB" sz="3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228836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4" y="333708"/>
            <a:ext cx="2460930" cy="369332"/>
          </a:xfrm>
          <a:prstGeom prst="rect">
            <a:avLst/>
          </a:prstGeom>
        </p:spPr>
        <p:txBody>
          <a:bodyPr wrap="none">
            <a:spAutoFit/>
          </a:bodyPr>
          <a:lstStyle/>
          <a:p>
            <a:r>
              <a:rPr lang="en-US" b="1" dirty="0" err="1" smtClean="0">
                <a:effectLst/>
                <a:latin typeface="Times New Roman" panose="02020603050405020304" pitchFamily="18" charset="0"/>
                <a:ea typeface="Times New Roman" panose="02020603050405020304" pitchFamily="18" charset="0"/>
              </a:rPr>
              <a:t>Tb_UserSpecifications</a:t>
            </a:r>
            <a:r>
              <a:rPr lang="en-US" b="1" dirty="0" smtClean="0">
                <a:solidFill>
                  <a:srgbClr val="000000"/>
                </a:solidFill>
                <a:effectLst/>
                <a:latin typeface="Times New Roman" panose="02020603050405020304" pitchFamily="18" charset="0"/>
                <a:ea typeface="Times New Roman" panose="02020603050405020304" pitchFamily="18" charset="0"/>
              </a:rPr>
              <a:t> </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3241135741"/>
              </p:ext>
            </p:extLst>
          </p:nvPr>
        </p:nvGraphicFramePr>
        <p:xfrm>
          <a:off x="1068946" y="1130322"/>
          <a:ext cx="8860664" cy="2369717"/>
        </p:xfrm>
        <a:graphic>
          <a:graphicData uri="http://schemas.openxmlformats.org/drawingml/2006/table">
            <a:tbl>
              <a:tblPr firstRow="1" firstCol="1" bandRow="1">
                <a:tableStyleId>{5C22544A-7EE6-4342-B048-85BDC9FD1C3A}</a:tableStyleId>
              </a:tblPr>
              <a:tblGrid>
                <a:gridCol w="846225"/>
                <a:gridCol w="2621722"/>
                <a:gridCol w="2554445"/>
                <a:gridCol w="2838272"/>
              </a:tblGrid>
              <a:tr h="338531">
                <a:tc>
                  <a:txBody>
                    <a:bodyPr/>
                    <a:lstStyle/>
                    <a:p>
                      <a:pPr marL="6350" indent="-6350" algn="ctr">
                        <a:lnSpc>
                          <a:spcPct val="109000"/>
                        </a:lnSpc>
                        <a:spcAft>
                          <a:spcPts val="1535"/>
                        </a:spcAft>
                      </a:pPr>
                      <a:r>
                        <a:rPr lang="en-US" sz="1200" dirty="0" err="1">
                          <a:effectLst/>
                        </a:rPr>
                        <a:t>Sl</a:t>
                      </a:r>
                      <a:r>
                        <a:rPr lang="en-US" sz="1200" dirty="0">
                          <a:effectLst/>
                        </a:rPr>
                        <a:t> no</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8531">
                <a:tc>
                  <a:txBody>
                    <a:bodyPr/>
                    <a:lstStyle/>
                    <a:p>
                      <a:pPr marL="6350" indent="-6350" algn="ctr">
                        <a:lnSpc>
                          <a:spcPct val="109000"/>
                        </a:lnSpc>
                        <a:spcAft>
                          <a:spcPts val="1535"/>
                        </a:spcAft>
                      </a:pPr>
                      <a:r>
                        <a:rPr lang="en-US" sz="1200">
                          <a:effectLst/>
                        </a:rPr>
                        <a:t>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err="1">
                          <a:effectLst/>
                        </a:rPr>
                        <a:t>userid</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Userid PK(FK)</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8531">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a:effectLst/>
                        </a:rPr>
                        <a:t>gender</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gender</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8531">
                <a:tc>
                  <a:txBody>
                    <a:bodyPr/>
                    <a:lstStyle/>
                    <a:p>
                      <a:pPr marL="6350" indent="-6350" algn="ctr">
                        <a:lnSpc>
                          <a:spcPct val="109000"/>
                        </a:lnSpc>
                        <a:spcAft>
                          <a:spcPts val="1535"/>
                        </a:spcAft>
                      </a:pPr>
                      <a:r>
                        <a:rPr lang="en-US" sz="1200">
                          <a:effectLst/>
                        </a:rPr>
                        <a:t>3</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height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height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8531">
                <a:tc>
                  <a:txBody>
                    <a:bodyPr/>
                    <a:lstStyle/>
                    <a:p>
                      <a:pPr marL="6350" indent="-6350" algn="ctr">
                        <a:lnSpc>
                          <a:spcPct val="109000"/>
                        </a:lnSpc>
                        <a:spcAft>
                          <a:spcPts val="1535"/>
                        </a:spcAft>
                      </a:pPr>
                      <a:r>
                        <a:rPr lang="en-US" sz="1200">
                          <a:effectLst/>
                        </a:rPr>
                        <a:t>4</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weight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weight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8531">
                <a:tc>
                  <a:txBody>
                    <a:bodyPr/>
                    <a:lstStyle/>
                    <a:p>
                      <a:pPr marL="6350" indent="-6350" algn="ctr">
                        <a:lnSpc>
                          <a:spcPct val="109000"/>
                        </a:lnSpc>
                        <a:spcAft>
                          <a:spcPts val="1535"/>
                        </a:spcAft>
                      </a:pPr>
                      <a:r>
                        <a:rPr lang="en-US" sz="1200">
                          <a:effectLst/>
                        </a:rPr>
                        <a:t>5</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DOB</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Date of birth</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8531">
                <a:tc>
                  <a:txBody>
                    <a:bodyPr/>
                    <a:lstStyle/>
                    <a:p>
                      <a:pPr marL="6350" indent="-6350" algn="ctr">
                        <a:lnSpc>
                          <a:spcPct val="109000"/>
                        </a:lnSpc>
                        <a:spcAft>
                          <a:spcPts val="1535"/>
                        </a:spcAft>
                      </a:pPr>
                      <a:r>
                        <a:rPr lang="en-US" sz="1200">
                          <a:effectLst/>
                        </a:rPr>
                        <a:t>6</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colorid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err="1">
                          <a:effectLst/>
                        </a:rPr>
                        <a:t>colorid</a:t>
                      </a:r>
                      <a:r>
                        <a:rPr lang="en-US" sz="1200" dirty="0">
                          <a:effectLst/>
                        </a:rPr>
                        <a:t>(FK)</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4" name="Rectangle 3"/>
          <p:cNvSpPr/>
          <p:nvPr/>
        </p:nvSpPr>
        <p:spPr>
          <a:xfrm>
            <a:off x="277066" y="3927322"/>
            <a:ext cx="2206566" cy="394275"/>
          </a:xfrm>
          <a:prstGeom prst="rect">
            <a:avLst/>
          </a:prstGeom>
        </p:spPr>
        <p:txBody>
          <a:bodyPr wrap="none">
            <a:spAutoFit/>
          </a:bodyPr>
          <a:lstStyle/>
          <a:p>
            <a:pPr marL="6350" indent="-6350" algn="just">
              <a:lnSpc>
                <a:spcPct val="109000"/>
              </a:lnSpc>
              <a:spcAft>
                <a:spcPts val="1535"/>
              </a:spcAft>
            </a:pPr>
            <a:r>
              <a:rPr lang="en-US" b="1" dirty="0" err="1" smtClean="0">
                <a:effectLst/>
                <a:latin typeface="Times New Roman" panose="02020603050405020304" pitchFamily="18" charset="0"/>
                <a:ea typeface="Times New Roman" panose="02020603050405020304" pitchFamily="18" charset="0"/>
              </a:rPr>
              <a:t>Tb_UserColorType</a:t>
            </a:r>
            <a:r>
              <a:rPr lang="en-US" b="1" dirty="0" smtClean="0">
                <a:effectLst/>
                <a:latin typeface="Times New Roman" panose="02020603050405020304" pitchFamily="18" charset="0"/>
                <a:ea typeface="Times New Roman" panose="02020603050405020304" pitchFamily="18" charset="0"/>
              </a:rPr>
              <a:t> </a:t>
            </a:r>
            <a:r>
              <a:rPr lang="en-US" b="1" dirty="0" smtClean="0">
                <a:solidFill>
                  <a:srgbClr val="000000"/>
                </a:solidFill>
                <a:effectLst/>
                <a:latin typeface="Times New Roman" panose="02020603050405020304" pitchFamily="18" charset="0"/>
                <a:ea typeface="Times New Roman" panose="02020603050405020304" pitchFamily="18" charset="0"/>
              </a:rPr>
              <a:t> </a:t>
            </a:r>
            <a:endParaRPr lang="en-GB" dirty="0">
              <a:solidFill>
                <a:srgbClr val="000000"/>
              </a:solidFill>
              <a:effectLst/>
              <a:latin typeface="Times New Roman" panose="02020603050405020304" pitchFamily="18" charset="0"/>
              <a:ea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854241069"/>
              </p:ext>
            </p:extLst>
          </p:nvPr>
        </p:nvGraphicFramePr>
        <p:xfrm>
          <a:off x="1110516" y="4448609"/>
          <a:ext cx="8883489" cy="1630218"/>
        </p:xfrm>
        <a:graphic>
          <a:graphicData uri="http://schemas.openxmlformats.org/drawingml/2006/table">
            <a:tbl>
              <a:tblPr firstRow="1" firstCol="1" bandRow="1">
                <a:tableStyleId>{5C22544A-7EE6-4342-B048-85BDC9FD1C3A}</a:tableStyleId>
              </a:tblPr>
              <a:tblGrid>
                <a:gridCol w="848405"/>
                <a:gridCol w="2628476"/>
                <a:gridCol w="2561025"/>
                <a:gridCol w="2845583"/>
              </a:tblGrid>
              <a:tr h="543406">
                <a:tc>
                  <a:txBody>
                    <a:bodyPr/>
                    <a:lstStyle/>
                    <a:p>
                      <a:pPr marL="6350" indent="-6350" algn="ctr">
                        <a:lnSpc>
                          <a:spcPct val="109000"/>
                        </a:lnSpc>
                        <a:spcAft>
                          <a:spcPts val="1535"/>
                        </a:spcAft>
                      </a:pPr>
                      <a:r>
                        <a:rPr lang="en-US" sz="1200">
                          <a:effectLst/>
                        </a:rPr>
                        <a:t>Sl no</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43406">
                <a:tc>
                  <a:txBody>
                    <a:bodyPr/>
                    <a:lstStyle/>
                    <a:p>
                      <a:pPr marL="6350" indent="-6350" algn="ctr">
                        <a:lnSpc>
                          <a:spcPct val="109000"/>
                        </a:lnSpc>
                        <a:spcAft>
                          <a:spcPts val="1535"/>
                        </a:spcAft>
                      </a:pPr>
                      <a:r>
                        <a:rPr lang="en-US" sz="1200">
                          <a:effectLst/>
                        </a:rPr>
                        <a:t>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colorid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Colour 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43406">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err="1">
                          <a:effectLst/>
                        </a:rPr>
                        <a:t>Colour</a:t>
                      </a:r>
                      <a:r>
                        <a:rPr lang="en-US" sz="1200" dirty="0">
                          <a:effectLst/>
                        </a:rPr>
                        <a:t> type</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8274933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511" y="333709"/>
            <a:ext cx="1992853" cy="369332"/>
          </a:xfrm>
          <a:prstGeom prst="rect">
            <a:avLst/>
          </a:prstGeom>
        </p:spPr>
        <p:txBody>
          <a:bodyPr wrap="none">
            <a:spAutoFit/>
          </a:bodyPr>
          <a:lstStyle/>
          <a:p>
            <a:r>
              <a:rPr lang="en-US" b="1" dirty="0" smtClean="0">
                <a:effectLst/>
                <a:latin typeface="Times New Roman" panose="02020603050405020304" pitchFamily="18" charset="0"/>
                <a:ea typeface="Times New Roman" panose="02020603050405020304" pitchFamily="18" charset="0"/>
              </a:rPr>
              <a:t>Staff Registration </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1010571896"/>
              </p:ext>
            </p:extLst>
          </p:nvPr>
        </p:nvGraphicFramePr>
        <p:xfrm>
          <a:off x="901522" y="1197739"/>
          <a:ext cx="9053847" cy="4790941"/>
        </p:xfrm>
        <a:graphic>
          <a:graphicData uri="http://schemas.openxmlformats.org/drawingml/2006/table">
            <a:tbl>
              <a:tblPr firstRow="1" firstCol="1" bandRow="1">
                <a:tableStyleId>{5C22544A-7EE6-4342-B048-85BDC9FD1C3A}</a:tableStyleId>
              </a:tblPr>
              <a:tblGrid>
                <a:gridCol w="864675"/>
                <a:gridCol w="2678882"/>
                <a:gridCol w="2610137"/>
                <a:gridCol w="2900153"/>
              </a:tblGrid>
              <a:tr h="560450">
                <a:tc>
                  <a:txBody>
                    <a:bodyPr/>
                    <a:lstStyle/>
                    <a:p>
                      <a:pPr marL="6350" indent="-6350" algn="ctr">
                        <a:lnSpc>
                          <a:spcPct val="109000"/>
                        </a:lnSpc>
                        <a:spcAft>
                          <a:spcPts val="1535"/>
                        </a:spcAft>
                      </a:pPr>
                      <a:r>
                        <a:rPr lang="en-US" sz="1200">
                          <a:effectLst/>
                        </a:rPr>
                        <a:t>Sl no</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79094">
                <a:tc>
                  <a:txBody>
                    <a:bodyPr/>
                    <a:lstStyle/>
                    <a:p>
                      <a:pPr marL="6350" indent="-6350" algn="ctr">
                        <a:lnSpc>
                          <a:spcPct val="109000"/>
                        </a:lnSpc>
                        <a:spcAft>
                          <a:spcPts val="1535"/>
                        </a:spcAft>
                      </a:pPr>
                      <a:r>
                        <a:rPr lang="en-US" sz="1200">
                          <a:effectLst/>
                        </a:rPr>
                        <a:t>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userid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Int(11)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Staff id PK(FK)</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97739">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fname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First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79094">
                <a:tc>
                  <a:txBody>
                    <a:bodyPr/>
                    <a:lstStyle/>
                    <a:p>
                      <a:pPr marL="6350" indent="-6350" algn="ctr">
                        <a:lnSpc>
                          <a:spcPct val="109000"/>
                        </a:lnSpc>
                        <a:spcAft>
                          <a:spcPts val="1535"/>
                        </a:spcAft>
                      </a:pPr>
                      <a:r>
                        <a:rPr lang="en-US" sz="1200">
                          <a:effectLst/>
                        </a:rPr>
                        <a:t>3</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lname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Last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79094">
                <a:tc>
                  <a:txBody>
                    <a:bodyPr/>
                    <a:lstStyle/>
                    <a:p>
                      <a:pPr marL="6350" indent="-6350" algn="ctr">
                        <a:lnSpc>
                          <a:spcPct val="109000"/>
                        </a:lnSpc>
                        <a:spcAft>
                          <a:spcPts val="1535"/>
                        </a:spcAft>
                      </a:pPr>
                      <a:r>
                        <a:rPr lang="en-US" sz="1200">
                          <a:effectLst/>
                        </a:rPr>
                        <a:t>4</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qualification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Qualification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79094">
                <a:tc>
                  <a:txBody>
                    <a:bodyPr/>
                    <a:lstStyle/>
                    <a:p>
                      <a:pPr marL="6350" indent="-6350" algn="ctr">
                        <a:lnSpc>
                          <a:spcPct val="109000"/>
                        </a:lnSpc>
                        <a:spcAft>
                          <a:spcPts val="1535"/>
                        </a:spcAft>
                      </a:pPr>
                      <a:r>
                        <a:rPr lang="en-US" sz="1200">
                          <a:effectLst/>
                        </a:rPr>
                        <a:t>5</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experiences</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experience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79094">
                <a:tc>
                  <a:txBody>
                    <a:bodyPr/>
                    <a:lstStyle/>
                    <a:p>
                      <a:pPr marL="6350" indent="-6350" algn="ctr">
                        <a:lnSpc>
                          <a:spcPct val="109000"/>
                        </a:lnSpc>
                        <a:spcAft>
                          <a:spcPts val="1535"/>
                        </a:spcAft>
                      </a:pPr>
                      <a:r>
                        <a:rPr lang="en-US" sz="1200">
                          <a:effectLst/>
                        </a:rPr>
                        <a:t>6</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roleid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Employee role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79094">
                <a:tc>
                  <a:txBody>
                    <a:bodyPr/>
                    <a:lstStyle/>
                    <a:p>
                      <a:pPr marL="6350" indent="-6350" algn="ctr">
                        <a:lnSpc>
                          <a:spcPct val="109000"/>
                        </a:lnSpc>
                        <a:spcAft>
                          <a:spcPts val="1535"/>
                        </a:spcAft>
                      </a:pPr>
                      <a:r>
                        <a:rPr lang="en-US" sz="1200">
                          <a:effectLst/>
                        </a:rPr>
                        <a:t>7</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bio</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Varchar(100)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Biography</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79094">
                <a:tc>
                  <a:txBody>
                    <a:bodyPr/>
                    <a:lstStyle/>
                    <a:p>
                      <a:pPr marL="6350" indent="-6350" algn="ctr">
                        <a:lnSpc>
                          <a:spcPct val="109000"/>
                        </a:lnSpc>
                        <a:spcAft>
                          <a:spcPts val="1535"/>
                        </a:spcAft>
                      </a:pPr>
                      <a:r>
                        <a:rPr lang="en-US" sz="1200">
                          <a:effectLst/>
                        </a:rPr>
                        <a:t>8</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img</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images</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79094">
                <a:tc>
                  <a:txBody>
                    <a:bodyPr/>
                    <a:lstStyle/>
                    <a:p>
                      <a:pPr marL="6350" indent="-6350" algn="ctr">
                        <a:lnSpc>
                          <a:spcPct val="109000"/>
                        </a:lnSpc>
                        <a:spcAft>
                          <a:spcPts val="1535"/>
                        </a:spcAft>
                      </a:pPr>
                      <a:r>
                        <a:rPr lang="en-US" sz="1200">
                          <a:effectLst/>
                        </a:rPr>
                        <a:t>9</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contact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Vatchar(50)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a:effectLst/>
                        </a:rPr>
                        <a:t>contact</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6783086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668" y="320830"/>
            <a:ext cx="1300356" cy="369332"/>
          </a:xfrm>
          <a:prstGeom prst="rect">
            <a:avLst/>
          </a:prstGeom>
        </p:spPr>
        <p:txBody>
          <a:bodyPr wrap="none">
            <a:spAutoFit/>
          </a:bodyPr>
          <a:lstStyle/>
          <a:p>
            <a:r>
              <a:rPr lang="en-US" b="1" dirty="0" err="1" smtClean="0">
                <a:effectLst/>
                <a:latin typeface="Times New Roman" panose="02020603050405020304" pitchFamily="18" charset="0"/>
                <a:ea typeface="Times New Roman" panose="02020603050405020304" pitchFamily="18" charset="0"/>
              </a:rPr>
              <a:t>Tb_Service</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854944892"/>
              </p:ext>
            </p:extLst>
          </p:nvPr>
        </p:nvGraphicFramePr>
        <p:xfrm>
          <a:off x="669701" y="798491"/>
          <a:ext cx="7843234" cy="1545463"/>
        </p:xfrm>
        <a:graphic>
          <a:graphicData uri="http://schemas.openxmlformats.org/drawingml/2006/table">
            <a:tbl>
              <a:tblPr firstRow="1" firstCol="1" bandRow="1">
                <a:tableStyleId>{5C22544A-7EE6-4342-B048-85BDC9FD1C3A}</a:tableStyleId>
              </a:tblPr>
              <a:tblGrid>
                <a:gridCol w="1950607"/>
                <a:gridCol w="1904897"/>
                <a:gridCol w="1860222"/>
                <a:gridCol w="2127508"/>
              </a:tblGrid>
              <a:tr h="235966">
                <a:tc>
                  <a:txBody>
                    <a:bodyPr/>
                    <a:lstStyle/>
                    <a:p>
                      <a:pPr marL="6350" indent="-6350" algn="ctr">
                        <a:lnSpc>
                          <a:spcPct val="109000"/>
                        </a:lnSpc>
                        <a:spcAft>
                          <a:spcPts val="1535"/>
                        </a:spcAft>
                      </a:pPr>
                      <a:r>
                        <a:rPr lang="en-US" sz="1200" dirty="0" err="1">
                          <a:effectLst/>
                        </a:rPr>
                        <a:t>Sl</a:t>
                      </a:r>
                      <a:r>
                        <a:rPr lang="en-US" sz="1200" dirty="0">
                          <a:effectLst/>
                        </a:rPr>
                        <a:t> no</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17226">
                <a:tc>
                  <a:txBody>
                    <a:bodyPr/>
                    <a:lstStyle/>
                    <a:p>
                      <a:pPr marL="6350" indent="-6350" algn="ctr">
                        <a:lnSpc>
                          <a:spcPct val="109000"/>
                        </a:lnSpc>
                        <a:spcAft>
                          <a:spcPts val="1535"/>
                        </a:spcAft>
                      </a:pPr>
                      <a:r>
                        <a:rPr lang="en-US" sz="1200">
                          <a:effectLst/>
                        </a:rPr>
                        <a:t>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err="1">
                          <a:effectLst/>
                        </a:rPr>
                        <a:t>serId</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Int(11)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0757">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servname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Varchar(30)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Service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0757">
                <a:tc>
                  <a:txBody>
                    <a:bodyPr/>
                    <a:lstStyle/>
                    <a:p>
                      <a:pPr marL="6350" indent="-6350" algn="ctr">
                        <a:lnSpc>
                          <a:spcPct val="109000"/>
                        </a:lnSpc>
                        <a:spcAft>
                          <a:spcPts val="1535"/>
                        </a:spcAft>
                      </a:pPr>
                      <a:r>
                        <a:rPr lang="en-US" sz="1200">
                          <a:effectLst/>
                        </a:rPr>
                        <a:t>3</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serDic</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Service decription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0757">
                <a:tc>
                  <a:txBody>
                    <a:bodyPr/>
                    <a:lstStyle/>
                    <a:p>
                      <a:pPr marL="6350" indent="-6350" algn="ctr">
                        <a:lnSpc>
                          <a:spcPct val="109000"/>
                        </a:lnSpc>
                        <a:spcAft>
                          <a:spcPts val="1535"/>
                        </a:spcAft>
                      </a:pPr>
                      <a:r>
                        <a:rPr lang="en-US" sz="1200">
                          <a:effectLst/>
                        </a:rPr>
                        <a:t>4</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image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a:effectLst/>
                        </a:rPr>
                        <a:t>image</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4" name="Rectangle 3"/>
          <p:cNvSpPr/>
          <p:nvPr/>
        </p:nvSpPr>
        <p:spPr>
          <a:xfrm>
            <a:off x="358668" y="2497359"/>
            <a:ext cx="1402948" cy="369332"/>
          </a:xfrm>
          <a:prstGeom prst="rect">
            <a:avLst/>
          </a:prstGeom>
        </p:spPr>
        <p:txBody>
          <a:bodyPr wrap="none">
            <a:spAutoFit/>
          </a:bodyPr>
          <a:lstStyle/>
          <a:p>
            <a:r>
              <a:rPr lang="en-US" b="1" dirty="0" err="1" smtClean="0">
                <a:effectLst/>
                <a:latin typeface="Times New Roman" panose="02020603050405020304" pitchFamily="18" charset="0"/>
                <a:ea typeface="Times New Roman" panose="02020603050405020304" pitchFamily="18" charset="0"/>
              </a:rPr>
              <a:t>Tb_Package</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217185913"/>
              </p:ext>
            </p:extLst>
          </p:nvPr>
        </p:nvGraphicFramePr>
        <p:xfrm>
          <a:off x="566672" y="3219717"/>
          <a:ext cx="8036417" cy="3528812"/>
        </p:xfrm>
        <a:graphic>
          <a:graphicData uri="http://schemas.openxmlformats.org/drawingml/2006/table">
            <a:tbl>
              <a:tblPr firstRow="1" firstCol="1" bandRow="1">
                <a:tableStyleId>{5C22544A-7EE6-4342-B048-85BDC9FD1C3A}</a:tableStyleId>
              </a:tblPr>
              <a:tblGrid>
                <a:gridCol w="1021780"/>
                <a:gridCol w="2094886"/>
                <a:gridCol w="2295440"/>
                <a:gridCol w="2624311"/>
              </a:tblGrid>
              <a:tr h="276340">
                <a:tc>
                  <a:txBody>
                    <a:bodyPr/>
                    <a:lstStyle/>
                    <a:p>
                      <a:pPr marL="6350" indent="-6350" algn="ctr">
                        <a:lnSpc>
                          <a:spcPct val="109000"/>
                        </a:lnSpc>
                        <a:spcAft>
                          <a:spcPts val="1535"/>
                        </a:spcAft>
                      </a:pPr>
                      <a:r>
                        <a:rPr lang="en-US" sz="1200" dirty="0" err="1">
                          <a:effectLst/>
                        </a:rPr>
                        <a:t>Sl</a:t>
                      </a:r>
                      <a:r>
                        <a:rPr lang="en-US" sz="1200" dirty="0">
                          <a:effectLst/>
                        </a:rPr>
                        <a:t> no</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17836">
                <a:tc>
                  <a:txBody>
                    <a:bodyPr/>
                    <a:lstStyle/>
                    <a:p>
                      <a:pPr marL="6350" indent="-6350" algn="ctr">
                        <a:lnSpc>
                          <a:spcPct val="109000"/>
                        </a:lnSpc>
                        <a:spcAft>
                          <a:spcPts val="1535"/>
                        </a:spcAft>
                      </a:pPr>
                      <a:r>
                        <a:rPr lang="en-US" sz="1200">
                          <a:effectLst/>
                        </a:rPr>
                        <a:t>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packId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Int(11)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17836">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servid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Int(11)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Service id(FK)</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03302">
                <a:tc>
                  <a:txBody>
                    <a:bodyPr/>
                    <a:lstStyle/>
                    <a:p>
                      <a:pPr marL="6350" indent="-6350" algn="ctr">
                        <a:lnSpc>
                          <a:spcPct val="109000"/>
                        </a:lnSpc>
                        <a:spcAft>
                          <a:spcPts val="1535"/>
                        </a:spcAft>
                      </a:pPr>
                      <a:r>
                        <a:rPr lang="en-US" sz="1200">
                          <a:effectLst/>
                        </a:rPr>
                        <a:t>3</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packname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Varchar(30)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Package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74524">
                <a:tc>
                  <a:txBody>
                    <a:bodyPr/>
                    <a:lstStyle/>
                    <a:p>
                      <a:pPr marL="6350" indent="-6350" algn="ctr">
                        <a:lnSpc>
                          <a:spcPct val="109000"/>
                        </a:lnSpc>
                        <a:spcAft>
                          <a:spcPts val="1535"/>
                        </a:spcAft>
                      </a:pPr>
                      <a:r>
                        <a:rPr lang="en-US" sz="1200">
                          <a:effectLst/>
                        </a:rPr>
                        <a:t>4</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packdecr</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Varchar(30)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Package Decriptuirion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03302">
                <a:tc>
                  <a:txBody>
                    <a:bodyPr/>
                    <a:lstStyle/>
                    <a:p>
                      <a:pPr marL="6350" indent="-6350" algn="ctr">
                        <a:lnSpc>
                          <a:spcPct val="109000"/>
                        </a:lnSpc>
                        <a:spcAft>
                          <a:spcPts val="1535"/>
                        </a:spcAft>
                      </a:pPr>
                      <a:r>
                        <a:rPr lang="en-US" sz="1200">
                          <a:effectLst/>
                        </a:rPr>
                        <a:t>5</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timed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Varchar(30)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Time reqquired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17836">
                <a:tc>
                  <a:txBody>
                    <a:bodyPr/>
                    <a:lstStyle/>
                    <a:p>
                      <a:pPr marL="6350" indent="-6350" algn="ctr">
                        <a:lnSpc>
                          <a:spcPct val="109000"/>
                        </a:lnSpc>
                        <a:spcAft>
                          <a:spcPts val="1535"/>
                        </a:spcAft>
                      </a:pPr>
                      <a:r>
                        <a:rPr lang="en-US" sz="1200">
                          <a:effectLst/>
                        </a:rPr>
                        <a:t>6</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price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Varchar(30)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price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17836">
                <a:tc>
                  <a:txBody>
                    <a:bodyPr/>
                    <a:lstStyle/>
                    <a:p>
                      <a:pPr marL="6350" indent="-6350" algn="ctr">
                        <a:lnSpc>
                          <a:spcPct val="109000"/>
                        </a:lnSpc>
                        <a:spcAft>
                          <a:spcPts val="1535"/>
                        </a:spcAft>
                      </a:pPr>
                      <a:r>
                        <a:rPr lang="en-US" sz="1200">
                          <a:effectLst/>
                        </a:rPr>
                        <a:t>7</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image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Varchar(30)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a:effectLst/>
                        </a:rPr>
                        <a:t>image</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9348033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907" y="501134"/>
            <a:ext cx="2283638" cy="369332"/>
          </a:xfrm>
          <a:prstGeom prst="rect">
            <a:avLst/>
          </a:prstGeom>
        </p:spPr>
        <p:txBody>
          <a:bodyPr wrap="none">
            <a:spAutoFit/>
          </a:bodyPr>
          <a:lstStyle/>
          <a:p>
            <a:r>
              <a:rPr lang="en-US" b="1" dirty="0" err="1" smtClean="0">
                <a:effectLst/>
                <a:latin typeface="Times New Roman" panose="02020603050405020304" pitchFamily="18" charset="0"/>
                <a:ea typeface="Times New Roman" panose="02020603050405020304" pitchFamily="18" charset="0"/>
              </a:rPr>
              <a:t>Tb_ProductCategory</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202289957"/>
              </p:ext>
            </p:extLst>
          </p:nvPr>
        </p:nvGraphicFramePr>
        <p:xfrm>
          <a:off x="399247" y="1043190"/>
          <a:ext cx="8809147" cy="1416675"/>
        </p:xfrm>
        <a:graphic>
          <a:graphicData uri="http://schemas.openxmlformats.org/drawingml/2006/table">
            <a:tbl>
              <a:tblPr firstRow="1" firstCol="1" bandRow="1">
                <a:tableStyleId>{5C22544A-7EE6-4342-B048-85BDC9FD1C3A}</a:tableStyleId>
              </a:tblPr>
              <a:tblGrid>
                <a:gridCol w="841305"/>
                <a:gridCol w="2606479"/>
                <a:gridCol w="2539593"/>
                <a:gridCol w="2821770"/>
              </a:tblGrid>
              <a:tr h="472225">
                <a:tc>
                  <a:txBody>
                    <a:bodyPr/>
                    <a:lstStyle/>
                    <a:p>
                      <a:pPr marL="6350" indent="-6350" algn="ctr">
                        <a:lnSpc>
                          <a:spcPct val="109000"/>
                        </a:lnSpc>
                        <a:spcAft>
                          <a:spcPts val="1535"/>
                        </a:spcAft>
                      </a:pPr>
                      <a:r>
                        <a:rPr lang="en-US" sz="1200">
                          <a:effectLst/>
                        </a:rPr>
                        <a:t>Sl no</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72225">
                <a:tc>
                  <a:txBody>
                    <a:bodyPr/>
                    <a:lstStyle/>
                    <a:p>
                      <a:pPr marL="6350" indent="-6350" algn="ctr">
                        <a:lnSpc>
                          <a:spcPct val="109000"/>
                        </a:lnSpc>
                        <a:spcAft>
                          <a:spcPts val="1535"/>
                        </a:spcAft>
                      </a:pPr>
                      <a:r>
                        <a:rPr lang="en-US" sz="1200">
                          <a:effectLst/>
                        </a:rPr>
                        <a:t>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categoryid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Product category id (PK)</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72225">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a:effectLst/>
                        </a:rPr>
                        <a:t>Category name</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4" name="Rectangle 3"/>
          <p:cNvSpPr/>
          <p:nvPr/>
        </p:nvSpPr>
        <p:spPr>
          <a:xfrm>
            <a:off x="420323" y="2716300"/>
            <a:ext cx="2052806" cy="369332"/>
          </a:xfrm>
          <a:prstGeom prst="rect">
            <a:avLst/>
          </a:prstGeom>
        </p:spPr>
        <p:txBody>
          <a:bodyPr wrap="none">
            <a:spAutoFit/>
          </a:bodyPr>
          <a:lstStyle/>
          <a:p>
            <a:r>
              <a:rPr lang="en-US" b="1" dirty="0" err="1" smtClean="0">
                <a:effectLst/>
                <a:latin typeface="Times New Roman" panose="02020603050405020304" pitchFamily="18" charset="0"/>
                <a:ea typeface="Times New Roman" panose="02020603050405020304" pitchFamily="18" charset="0"/>
              </a:rPr>
              <a:t>Tb_ProductDetails</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133395214"/>
              </p:ext>
            </p:extLst>
          </p:nvPr>
        </p:nvGraphicFramePr>
        <p:xfrm>
          <a:off x="420323" y="3506665"/>
          <a:ext cx="8929738" cy="2816863"/>
        </p:xfrm>
        <a:graphic>
          <a:graphicData uri="http://schemas.openxmlformats.org/drawingml/2006/table">
            <a:tbl>
              <a:tblPr firstRow="1" firstCol="1" bandRow="1">
                <a:tableStyleId>{5C22544A-7EE6-4342-B048-85BDC9FD1C3A}</a:tableStyleId>
              </a:tblPr>
              <a:tblGrid>
                <a:gridCol w="852822"/>
                <a:gridCol w="2642160"/>
                <a:gridCol w="2574358"/>
                <a:gridCol w="2860398"/>
              </a:tblGrid>
              <a:tr h="402409">
                <a:tc>
                  <a:txBody>
                    <a:bodyPr/>
                    <a:lstStyle/>
                    <a:p>
                      <a:pPr marL="6350" indent="-6350" algn="ctr">
                        <a:lnSpc>
                          <a:spcPct val="109000"/>
                        </a:lnSpc>
                        <a:spcAft>
                          <a:spcPts val="1535"/>
                        </a:spcAft>
                      </a:pPr>
                      <a:r>
                        <a:rPr lang="en-US" sz="1200">
                          <a:effectLst/>
                        </a:rPr>
                        <a:t>Sl no</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02409">
                <a:tc>
                  <a:txBody>
                    <a:bodyPr/>
                    <a:lstStyle/>
                    <a:p>
                      <a:pPr marL="6350" indent="-6350" algn="ctr">
                        <a:lnSpc>
                          <a:spcPct val="109000"/>
                        </a:lnSpc>
                        <a:spcAft>
                          <a:spcPts val="1535"/>
                        </a:spcAft>
                      </a:pPr>
                      <a:r>
                        <a:rPr lang="en-US" sz="1200">
                          <a:effectLst/>
                        </a:rPr>
                        <a:t>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productid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Product id (PK)</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02409">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Product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02409">
                <a:tc>
                  <a:txBody>
                    <a:bodyPr/>
                    <a:lstStyle/>
                    <a:p>
                      <a:pPr marL="6350" indent="-6350" algn="ctr">
                        <a:lnSpc>
                          <a:spcPct val="109000"/>
                        </a:lnSpc>
                        <a:spcAft>
                          <a:spcPts val="1535"/>
                        </a:spcAft>
                      </a:pPr>
                      <a:r>
                        <a:rPr lang="en-US" sz="1200">
                          <a:effectLst/>
                        </a:rPr>
                        <a:t>3</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Product 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02409">
                <a:tc>
                  <a:txBody>
                    <a:bodyPr/>
                    <a:lstStyle/>
                    <a:p>
                      <a:pPr marL="6350" indent="-6350" algn="ctr">
                        <a:lnSpc>
                          <a:spcPct val="109000"/>
                        </a:lnSpc>
                        <a:spcAft>
                          <a:spcPts val="1535"/>
                        </a:spcAft>
                      </a:pPr>
                      <a:r>
                        <a:rPr lang="en-US" sz="1200">
                          <a:effectLst/>
                        </a:rPr>
                        <a:t>4</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categoryid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Category id(FK)</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02409">
                <a:tc>
                  <a:txBody>
                    <a:bodyPr/>
                    <a:lstStyle/>
                    <a:p>
                      <a:pPr marL="6350" indent="-6350" algn="ctr">
                        <a:lnSpc>
                          <a:spcPct val="109000"/>
                        </a:lnSpc>
                        <a:spcAft>
                          <a:spcPts val="1535"/>
                        </a:spcAft>
                      </a:pPr>
                      <a:r>
                        <a:rPr lang="en-US" sz="1200">
                          <a:effectLst/>
                        </a:rPr>
                        <a:t>5</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price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Product price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02409">
                <a:tc>
                  <a:txBody>
                    <a:bodyPr/>
                    <a:lstStyle/>
                    <a:p>
                      <a:pPr marL="6350" indent="-6350" algn="ctr">
                        <a:lnSpc>
                          <a:spcPct val="109000"/>
                        </a:lnSpc>
                        <a:spcAft>
                          <a:spcPts val="1535"/>
                        </a:spcAft>
                      </a:pPr>
                      <a:r>
                        <a:rPr lang="en-US" sz="1200">
                          <a:effectLst/>
                        </a:rPr>
                        <a:t>6</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pstock</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a:effectLst/>
                        </a:rPr>
                        <a:t>product stock</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3431279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1606" y="501542"/>
            <a:ext cx="1806905" cy="372923"/>
          </a:xfrm>
          <a:prstGeom prst="rect">
            <a:avLst/>
          </a:prstGeom>
        </p:spPr>
        <p:txBody>
          <a:bodyPr wrap="none">
            <a:spAutoFit/>
          </a:bodyPr>
          <a:lstStyle/>
          <a:p>
            <a:pPr marL="6350" indent="-6350" algn="just">
              <a:lnSpc>
                <a:spcPct val="109000"/>
              </a:lnSpc>
              <a:spcAft>
                <a:spcPts val="1535"/>
              </a:spcAft>
            </a:pPr>
            <a:r>
              <a:rPr lang="en-US" b="1" dirty="0" smtClean="0">
                <a:effectLst/>
                <a:latin typeface="Times New Roman" panose="02020603050405020304" pitchFamily="18" charset="0"/>
                <a:ea typeface="Times New Roman" panose="02020603050405020304" pitchFamily="18" charset="0"/>
              </a:rPr>
              <a:t>Employee Leave</a:t>
            </a:r>
            <a:endParaRPr lang="en-GB" dirty="0">
              <a:effectLst/>
              <a:latin typeface="Times New Roman" panose="02020603050405020304" pitchFamily="18" charset="0"/>
              <a:ea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00834206"/>
              </p:ext>
            </p:extLst>
          </p:nvPr>
        </p:nvGraphicFramePr>
        <p:xfrm>
          <a:off x="309095" y="1043187"/>
          <a:ext cx="8371266" cy="2292441"/>
        </p:xfrm>
        <a:graphic>
          <a:graphicData uri="http://schemas.openxmlformats.org/drawingml/2006/table">
            <a:tbl>
              <a:tblPr firstRow="1" firstCol="1" bandRow="1">
                <a:tableStyleId>{5C22544A-7EE6-4342-B048-85BDC9FD1C3A}</a:tableStyleId>
              </a:tblPr>
              <a:tblGrid>
                <a:gridCol w="1067763"/>
                <a:gridCol w="2208036"/>
                <a:gridCol w="2413642"/>
                <a:gridCol w="2681825"/>
              </a:tblGrid>
              <a:tr h="504011">
                <a:tc>
                  <a:txBody>
                    <a:bodyPr/>
                    <a:lstStyle/>
                    <a:p>
                      <a:pPr marL="6350" indent="-6350" algn="ctr">
                        <a:lnSpc>
                          <a:spcPct val="109000"/>
                        </a:lnSpc>
                        <a:spcAft>
                          <a:spcPts val="1535"/>
                        </a:spcAft>
                      </a:pPr>
                      <a:r>
                        <a:rPr lang="en-US" sz="1200">
                          <a:effectLst/>
                        </a:rPr>
                        <a:t>Sl no</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57686">
                <a:tc>
                  <a:txBody>
                    <a:bodyPr/>
                    <a:lstStyle/>
                    <a:p>
                      <a:pPr marL="6350" indent="-6350" algn="ctr">
                        <a:lnSpc>
                          <a:spcPct val="109000"/>
                        </a:lnSpc>
                        <a:spcAft>
                          <a:spcPts val="1535"/>
                        </a:spcAft>
                      </a:pPr>
                      <a:r>
                        <a:rPr lang="en-US" sz="1200">
                          <a:effectLst/>
                        </a:rPr>
                        <a:t>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levId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Int(11)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57686">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leavedate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Leave date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57686">
                <a:tc>
                  <a:txBody>
                    <a:bodyPr/>
                    <a:lstStyle/>
                    <a:p>
                      <a:pPr marL="6350" indent="-6350" algn="ctr">
                        <a:lnSpc>
                          <a:spcPct val="109000"/>
                        </a:lnSpc>
                        <a:spcAft>
                          <a:spcPts val="1535"/>
                        </a:spcAft>
                      </a:pPr>
                      <a:r>
                        <a:rPr lang="en-US" sz="1200">
                          <a:effectLst/>
                        </a:rPr>
                        <a:t>3</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reson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reson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57686">
                <a:tc>
                  <a:txBody>
                    <a:bodyPr/>
                    <a:lstStyle/>
                    <a:p>
                      <a:pPr marL="6350" indent="-6350" algn="ctr">
                        <a:lnSpc>
                          <a:spcPct val="109000"/>
                        </a:lnSpc>
                        <a:spcAft>
                          <a:spcPts val="1535"/>
                        </a:spcAft>
                      </a:pPr>
                      <a:r>
                        <a:rPr lang="en-US" sz="1200">
                          <a:effectLst/>
                        </a:rPr>
                        <a:t>4</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empid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Int(11)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Employee id (FK)</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57686">
                <a:tc>
                  <a:txBody>
                    <a:bodyPr/>
                    <a:lstStyle/>
                    <a:p>
                      <a:pPr marL="6350" indent="-6350" algn="ctr">
                        <a:lnSpc>
                          <a:spcPct val="109000"/>
                        </a:lnSpc>
                        <a:spcAft>
                          <a:spcPts val="1535"/>
                        </a:spcAft>
                      </a:pPr>
                      <a:r>
                        <a:rPr lang="en-US" sz="1200">
                          <a:effectLst/>
                        </a:rPr>
                        <a:t>5</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status</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Int(11)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a:effectLst/>
                        </a:rPr>
                        <a:t>status</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4" name="Rectangle 3"/>
          <p:cNvSpPr/>
          <p:nvPr/>
        </p:nvSpPr>
        <p:spPr>
          <a:xfrm>
            <a:off x="401606" y="3476154"/>
            <a:ext cx="1133644" cy="369332"/>
          </a:xfrm>
          <a:prstGeom prst="rect">
            <a:avLst/>
          </a:prstGeom>
        </p:spPr>
        <p:txBody>
          <a:bodyPr wrap="none">
            <a:spAutoFit/>
          </a:bodyPr>
          <a:lstStyle/>
          <a:p>
            <a:r>
              <a:rPr lang="en-US" b="1" dirty="0" smtClean="0">
                <a:effectLst/>
                <a:latin typeface="Times New Roman" panose="02020603050405020304" pitchFamily="18" charset="0"/>
                <a:ea typeface="Times New Roman" panose="02020603050405020304" pitchFamily="18" charset="0"/>
              </a:rPr>
              <a:t>Feedback</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130299142"/>
              </p:ext>
            </p:extLst>
          </p:nvPr>
        </p:nvGraphicFramePr>
        <p:xfrm>
          <a:off x="401605" y="4088231"/>
          <a:ext cx="8433301" cy="1681505"/>
        </p:xfrm>
        <a:graphic>
          <a:graphicData uri="http://schemas.openxmlformats.org/drawingml/2006/table">
            <a:tbl>
              <a:tblPr firstRow="1" firstCol="1" bandRow="1">
                <a:tableStyleId>{5C22544A-7EE6-4342-B048-85BDC9FD1C3A}</a:tableStyleId>
              </a:tblPr>
              <a:tblGrid>
                <a:gridCol w="985620"/>
                <a:gridCol w="2314455"/>
                <a:gridCol w="2431528"/>
                <a:gridCol w="2701698"/>
              </a:tblGrid>
              <a:tr h="307167">
                <a:tc>
                  <a:txBody>
                    <a:bodyPr/>
                    <a:lstStyle/>
                    <a:p>
                      <a:pPr marL="6350" indent="-6350" algn="ctr">
                        <a:lnSpc>
                          <a:spcPct val="109000"/>
                        </a:lnSpc>
                        <a:spcAft>
                          <a:spcPts val="1535"/>
                        </a:spcAft>
                      </a:pPr>
                      <a:r>
                        <a:rPr lang="en-US" sz="1200">
                          <a:effectLst/>
                        </a:rPr>
                        <a:t>Sl no</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45446">
                <a:tc>
                  <a:txBody>
                    <a:bodyPr/>
                    <a:lstStyle/>
                    <a:p>
                      <a:pPr marL="6350" indent="-6350" algn="ctr">
                        <a:lnSpc>
                          <a:spcPct val="109000"/>
                        </a:lnSpc>
                        <a:spcAft>
                          <a:spcPts val="1535"/>
                        </a:spcAft>
                      </a:pPr>
                      <a:r>
                        <a:rPr lang="en-US" sz="1200">
                          <a:effectLst/>
                        </a:rPr>
                        <a:t>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fId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Int(11)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64446">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feedb</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feedback</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64446">
                <a:tc>
                  <a:txBody>
                    <a:bodyPr/>
                    <a:lstStyle/>
                    <a:p>
                      <a:pPr marL="6350" indent="-6350" algn="ctr">
                        <a:lnSpc>
                          <a:spcPct val="109000"/>
                        </a:lnSpc>
                        <a:spcAft>
                          <a:spcPts val="1535"/>
                        </a:spcAft>
                      </a:pPr>
                      <a:r>
                        <a:rPr lang="en-US" sz="1200">
                          <a:effectLst/>
                        </a:rPr>
                        <a:t>3</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userid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Int(11)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a:effectLst/>
                        </a:rPr>
                        <a:t>User id(FK)</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4673044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1321" y="410982"/>
            <a:ext cx="1762021" cy="369332"/>
          </a:xfrm>
          <a:prstGeom prst="rect">
            <a:avLst/>
          </a:prstGeom>
        </p:spPr>
        <p:txBody>
          <a:bodyPr wrap="none">
            <a:spAutoFit/>
          </a:bodyPr>
          <a:lstStyle/>
          <a:p>
            <a:r>
              <a:rPr lang="en-US" b="1" dirty="0" smtClean="0">
                <a:effectLst/>
                <a:latin typeface="Times New Roman" panose="02020603050405020304" pitchFamily="18" charset="0"/>
                <a:ea typeface="Times New Roman" panose="02020603050405020304" pitchFamily="18" charset="0"/>
              </a:rPr>
              <a:t>cart/transaction</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1762852402"/>
              </p:ext>
            </p:extLst>
          </p:nvPr>
        </p:nvGraphicFramePr>
        <p:xfrm>
          <a:off x="875762" y="1068947"/>
          <a:ext cx="9324304" cy="2086376"/>
        </p:xfrm>
        <a:graphic>
          <a:graphicData uri="http://schemas.openxmlformats.org/drawingml/2006/table">
            <a:tbl>
              <a:tblPr firstRow="1" firstCol="1" bandRow="1">
                <a:tableStyleId>{5C22544A-7EE6-4342-B048-85BDC9FD1C3A}</a:tableStyleId>
              </a:tblPr>
              <a:tblGrid>
                <a:gridCol w="887766"/>
                <a:gridCol w="2727263"/>
                <a:gridCol w="2663299"/>
                <a:gridCol w="3045976"/>
              </a:tblGrid>
              <a:tr h="417160">
                <a:tc>
                  <a:txBody>
                    <a:bodyPr/>
                    <a:lstStyle/>
                    <a:p>
                      <a:pPr marL="6350" indent="-6350" algn="ctr">
                        <a:lnSpc>
                          <a:spcPct val="109000"/>
                        </a:lnSpc>
                        <a:spcAft>
                          <a:spcPts val="1535"/>
                        </a:spcAft>
                      </a:pPr>
                      <a:r>
                        <a:rPr lang="en-US" sz="1200">
                          <a:effectLst/>
                        </a:rPr>
                        <a:t>Sl no</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17304">
                <a:tc>
                  <a:txBody>
                    <a:bodyPr/>
                    <a:lstStyle/>
                    <a:p>
                      <a:pPr marL="6350" indent="-6350" algn="ctr">
                        <a:lnSpc>
                          <a:spcPct val="109000"/>
                        </a:lnSpc>
                        <a:spcAft>
                          <a:spcPts val="1535"/>
                        </a:spcAft>
                      </a:pPr>
                      <a:r>
                        <a:rPr lang="en-US" sz="1200">
                          <a:effectLst/>
                        </a:rPr>
                        <a:t>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cartid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Cart 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17304">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userid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User id (FK)</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17304">
                <a:tc>
                  <a:txBody>
                    <a:bodyPr/>
                    <a:lstStyle/>
                    <a:p>
                      <a:pPr marL="6350" indent="-6350" algn="ctr">
                        <a:lnSpc>
                          <a:spcPct val="109000"/>
                        </a:lnSpc>
                        <a:spcAft>
                          <a:spcPts val="1535"/>
                        </a:spcAft>
                      </a:pPr>
                      <a:r>
                        <a:rPr lang="en-US" sz="1200">
                          <a:effectLst/>
                        </a:rPr>
                        <a:t>3</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status</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status</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17304">
                <a:tc>
                  <a:txBody>
                    <a:bodyPr/>
                    <a:lstStyle/>
                    <a:p>
                      <a:pPr marL="6350" indent="-6350" algn="ctr">
                        <a:lnSpc>
                          <a:spcPct val="109000"/>
                        </a:lnSpc>
                        <a:spcAft>
                          <a:spcPts val="1535"/>
                        </a:spcAft>
                      </a:pPr>
                      <a:r>
                        <a:rPr lang="en-US" sz="1200">
                          <a:effectLst/>
                        </a:rPr>
                        <a:t>4</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a:effectLst/>
                        </a:rPr>
                        <a:t>date</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4" name="Rectangle 3"/>
          <p:cNvSpPr/>
          <p:nvPr/>
        </p:nvSpPr>
        <p:spPr>
          <a:xfrm>
            <a:off x="501321" y="3141303"/>
            <a:ext cx="1165704" cy="369332"/>
          </a:xfrm>
          <a:prstGeom prst="rect">
            <a:avLst/>
          </a:prstGeom>
        </p:spPr>
        <p:txBody>
          <a:bodyPr wrap="none">
            <a:spAutoFit/>
          </a:bodyPr>
          <a:lstStyle/>
          <a:p>
            <a:r>
              <a:rPr lang="en-US" b="1" dirty="0" smtClean="0">
                <a:effectLst/>
                <a:latin typeface="Times New Roman" panose="02020603050405020304" pitchFamily="18" charset="0"/>
                <a:ea typeface="Times New Roman" panose="02020603050405020304" pitchFamily="18" charset="0"/>
              </a:rPr>
              <a:t>cart items</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3365878340"/>
              </p:ext>
            </p:extLst>
          </p:nvPr>
        </p:nvGraphicFramePr>
        <p:xfrm>
          <a:off x="862885" y="3631842"/>
          <a:ext cx="9375819" cy="3151629"/>
        </p:xfrm>
        <a:graphic>
          <a:graphicData uri="http://schemas.openxmlformats.org/drawingml/2006/table">
            <a:tbl>
              <a:tblPr firstRow="1" firstCol="1" bandRow="1">
                <a:tableStyleId>{5C22544A-7EE6-4342-B048-85BDC9FD1C3A}</a:tableStyleId>
              </a:tblPr>
              <a:tblGrid>
                <a:gridCol w="892373"/>
                <a:gridCol w="2742482"/>
                <a:gridCol w="2678027"/>
                <a:gridCol w="3062937"/>
              </a:tblGrid>
              <a:tr h="400123">
                <a:tc>
                  <a:txBody>
                    <a:bodyPr/>
                    <a:lstStyle/>
                    <a:p>
                      <a:pPr marL="6350" indent="-6350" algn="ctr">
                        <a:lnSpc>
                          <a:spcPct val="109000"/>
                        </a:lnSpc>
                        <a:spcAft>
                          <a:spcPts val="1535"/>
                        </a:spcAft>
                      </a:pPr>
                      <a:r>
                        <a:rPr lang="en-US" sz="1200" dirty="0" err="1">
                          <a:effectLst/>
                        </a:rPr>
                        <a:t>Sl</a:t>
                      </a:r>
                      <a:r>
                        <a:rPr lang="en-US" sz="1200" dirty="0">
                          <a:effectLst/>
                        </a:rPr>
                        <a:t> no</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90252">
                <a:tc>
                  <a:txBody>
                    <a:bodyPr/>
                    <a:lstStyle/>
                    <a:p>
                      <a:pPr marL="6350" indent="-6350" algn="ctr">
                        <a:lnSpc>
                          <a:spcPct val="109000"/>
                        </a:lnSpc>
                        <a:spcAft>
                          <a:spcPts val="1535"/>
                        </a:spcAft>
                      </a:pPr>
                      <a:r>
                        <a:rPr lang="en-US" sz="1200" dirty="0">
                          <a:effectLst/>
                        </a:rPr>
                        <a:t>1</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cartitemid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Cart item 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00123">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cartid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Cart id(FK)</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90252">
                <a:tc>
                  <a:txBody>
                    <a:bodyPr/>
                    <a:lstStyle/>
                    <a:p>
                      <a:pPr marL="6350" indent="-6350" algn="ctr">
                        <a:lnSpc>
                          <a:spcPct val="109000"/>
                        </a:lnSpc>
                        <a:spcAft>
                          <a:spcPts val="1535"/>
                        </a:spcAft>
                      </a:pPr>
                      <a:r>
                        <a:rPr lang="en-US" sz="1200">
                          <a:effectLst/>
                        </a:rPr>
                        <a:t>3</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referenceid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 prodoctid/packageid(FK)</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90252">
                <a:tc>
                  <a:txBody>
                    <a:bodyPr/>
                    <a:lstStyle/>
                    <a:p>
                      <a:pPr marL="6350" indent="-6350" algn="ctr">
                        <a:lnSpc>
                          <a:spcPct val="109000"/>
                        </a:lnSpc>
                        <a:spcAft>
                          <a:spcPts val="1535"/>
                        </a:spcAft>
                      </a:pPr>
                      <a:r>
                        <a:rPr lang="en-US" sz="1200">
                          <a:effectLst/>
                        </a:rPr>
                        <a:t>4</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enum</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product/package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90252">
                <a:tc>
                  <a:txBody>
                    <a:bodyPr/>
                    <a:lstStyle/>
                    <a:p>
                      <a:pPr marL="6350" indent="-6350" algn="ctr">
                        <a:lnSpc>
                          <a:spcPct val="109000"/>
                        </a:lnSpc>
                        <a:spcAft>
                          <a:spcPts val="1535"/>
                        </a:spcAft>
                      </a:pPr>
                      <a:r>
                        <a:rPr lang="en-US" sz="1200">
                          <a:effectLst/>
                        </a:rPr>
                        <a:t>5</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empid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Employee 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00123">
                <a:tc>
                  <a:txBody>
                    <a:bodyPr/>
                    <a:lstStyle/>
                    <a:p>
                      <a:pPr marL="6350" indent="-6350" algn="ctr">
                        <a:lnSpc>
                          <a:spcPct val="109000"/>
                        </a:lnSpc>
                        <a:spcAft>
                          <a:spcPts val="1535"/>
                        </a:spcAft>
                      </a:pPr>
                      <a:r>
                        <a:rPr lang="en-US" sz="1200">
                          <a:effectLst/>
                        </a:rPr>
                        <a:t>6</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90252">
                <a:tc>
                  <a:txBody>
                    <a:bodyPr/>
                    <a:lstStyle/>
                    <a:p>
                      <a:pPr marL="6350" indent="-6350" algn="ctr">
                        <a:lnSpc>
                          <a:spcPct val="109000"/>
                        </a:lnSpc>
                        <a:spcAft>
                          <a:spcPts val="1535"/>
                        </a:spcAft>
                      </a:pPr>
                      <a:r>
                        <a:rPr lang="en-US" sz="1200">
                          <a:effectLst/>
                        </a:rPr>
                        <a:t>6</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time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timestamp</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a:effectLst/>
                        </a:rPr>
                        <a:t>time</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4727000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7785" y="295072"/>
            <a:ext cx="1454244" cy="369332"/>
          </a:xfrm>
          <a:prstGeom prst="rect">
            <a:avLst/>
          </a:prstGeom>
        </p:spPr>
        <p:txBody>
          <a:bodyPr wrap="none">
            <a:spAutoFit/>
          </a:bodyPr>
          <a:lstStyle/>
          <a:p>
            <a:r>
              <a:rPr lang="en-US" b="1" dirty="0" err="1" smtClean="0">
                <a:effectLst/>
                <a:latin typeface="Times New Roman" panose="02020603050405020304" pitchFamily="18" charset="0"/>
                <a:ea typeface="Times New Roman" panose="02020603050405020304" pitchFamily="18" charset="0"/>
              </a:rPr>
              <a:t>Tb_Payment</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1787292320"/>
              </p:ext>
            </p:extLst>
          </p:nvPr>
        </p:nvGraphicFramePr>
        <p:xfrm>
          <a:off x="1442435" y="2073498"/>
          <a:ext cx="8152327" cy="2575774"/>
        </p:xfrm>
        <a:graphic>
          <a:graphicData uri="http://schemas.openxmlformats.org/drawingml/2006/table">
            <a:tbl>
              <a:tblPr firstRow="1" firstCol="1" bandRow="1">
                <a:tableStyleId>{5C22544A-7EE6-4342-B048-85BDC9FD1C3A}</a:tableStyleId>
              </a:tblPr>
              <a:tblGrid>
                <a:gridCol w="776183"/>
                <a:gridCol w="2384471"/>
                <a:gridCol w="2328548"/>
                <a:gridCol w="2663125"/>
              </a:tblGrid>
              <a:tr h="643777">
                <a:tc>
                  <a:txBody>
                    <a:bodyPr/>
                    <a:lstStyle/>
                    <a:p>
                      <a:pPr marL="6350" indent="-6350" algn="ctr">
                        <a:lnSpc>
                          <a:spcPct val="109000"/>
                        </a:lnSpc>
                        <a:spcAft>
                          <a:spcPts val="1535"/>
                        </a:spcAft>
                      </a:pPr>
                      <a:r>
                        <a:rPr lang="en-US" sz="1200">
                          <a:effectLst/>
                        </a:rPr>
                        <a:t>Sl no</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Attribute name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Data Type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Description</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43999">
                <a:tc>
                  <a:txBody>
                    <a:bodyPr/>
                    <a:lstStyle/>
                    <a:p>
                      <a:pPr marL="6350" indent="-6350" algn="ctr">
                        <a:lnSpc>
                          <a:spcPct val="109000"/>
                        </a:lnSpc>
                        <a:spcAft>
                          <a:spcPts val="1535"/>
                        </a:spcAft>
                      </a:pPr>
                      <a:r>
                        <a:rPr lang="en-US" sz="1200">
                          <a:effectLst/>
                        </a:rPr>
                        <a:t>1</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cid</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int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Cart id (FK),PK</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43999">
                <a:tc>
                  <a:txBody>
                    <a:bodyPr/>
                    <a:lstStyle/>
                    <a:p>
                      <a:pPr marL="6350" indent="-6350" algn="ctr">
                        <a:lnSpc>
                          <a:spcPct val="109000"/>
                        </a:lnSpc>
                        <a:spcAft>
                          <a:spcPts val="1535"/>
                        </a:spcAft>
                      </a:pPr>
                      <a:r>
                        <a:rPr lang="en-US" sz="1200">
                          <a:effectLst/>
                        </a:rPr>
                        <a:t>2</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date</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43999">
                <a:tc>
                  <a:txBody>
                    <a:bodyPr/>
                    <a:lstStyle/>
                    <a:p>
                      <a:pPr marL="6350" indent="-6350" algn="ctr">
                        <a:lnSpc>
                          <a:spcPct val="109000"/>
                        </a:lnSpc>
                        <a:spcAft>
                          <a:spcPts val="1535"/>
                        </a:spcAft>
                      </a:pPr>
                      <a:r>
                        <a:rPr lang="en-US" sz="1200">
                          <a:effectLst/>
                        </a:rPr>
                        <a:t>3</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tamount</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a:effectLst/>
                        </a:rPr>
                        <a:t>Varchar(50)</a:t>
                      </a:r>
                      <a:endParaRPr lang="en-GB"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gn="ctr">
                        <a:lnSpc>
                          <a:spcPct val="109000"/>
                        </a:lnSpc>
                        <a:spcAft>
                          <a:spcPts val="1535"/>
                        </a:spcAft>
                      </a:pPr>
                      <a:r>
                        <a:rPr lang="en-US" sz="1200" dirty="0">
                          <a:effectLst/>
                        </a:rPr>
                        <a:t>Total amount</a:t>
                      </a:r>
                      <a:endPar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1499604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3357" y="2639027"/>
            <a:ext cx="3826432" cy="707886"/>
          </a:xfrm>
          <a:prstGeom prst="rect">
            <a:avLst/>
          </a:prstGeom>
        </p:spPr>
        <p:txBody>
          <a:bodyPr wrap="square">
            <a:spAutoFit/>
          </a:bodyPr>
          <a:lstStyle/>
          <a:p>
            <a:pPr algn="ctr"/>
            <a:r>
              <a:rPr lang="en-US" sz="4000" b="1" dirty="0" smtClean="0"/>
              <a:t>FORM DESIGN</a:t>
            </a:r>
            <a:endParaRPr lang="en-GB" sz="4000" dirty="0"/>
          </a:p>
        </p:txBody>
      </p:sp>
    </p:spTree>
    <p:extLst>
      <p:ext uri="{BB962C8B-B14F-4D97-AF65-F5344CB8AC3E}">
        <p14:creationId xmlns:p14="http://schemas.microsoft.com/office/powerpoint/2010/main" val="18826414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1809" y="633120"/>
            <a:ext cx="688009" cy="388696"/>
          </a:xfrm>
          <a:prstGeom prst="rect">
            <a:avLst/>
          </a:prstGeom>
        </p:spPr>
        <p:txBody>
          <a:bodyPr wrap="none">
            <a:spAutoFit/>
          </a:bodyPr>
          <a:lstStyle/>
          <a:p>
            <a:pPr>
              <a:lnSpc>
                <a:spcPct val="107000"/>
              </a:lnSpc>
              <a:spcAft>
                <a:spcPts val="800"/>
              </a:spcAft>
              <a:tabLst>
                <a:tab pos="571500" algn="l"/>
              </a:tabLst>
            </a:pPr>
            <a:r>
              <a:rPr lang="en-US" dirty="0">
                <a:latin typeface="Calibri" panose="020F0502020204030204" pitchFamily="34" charset="0"/>
                <a:ea typeface="Calibri" panose="020F0502020204030204" pitchFamily="34" charset="0"/>
                <a:cs typeface="Times New Roman" panose="02020603050405020304" pitchFamily="18" charset="0"/>
              </a:rPr>
              <a:t>Login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rotWithShape="1">
          <a:blip r:embed="rId2">
            <a:extLst>
              <a:ext uri="{28A0092B-C50C-407E-A947-70E740481C1C}">
                <a14:useLocalDpi xmlns:a14="http://schemas.microsoft.com/office/drawing/2010/main" val="0"/>
              </a:ext>
            </a:extLst>
          </a:blip>
          <a:srcRect l="30526" t="13106" r="31088" b="32318"/>
          <a:stretch/>
        </p:blipFill>
        <p:spPr bwMode="auto">
          <a:xfrm>
            <a:off x="2292439" y="1648496"/>
            <a:ext cx="6722772" cy="385078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737591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1457" y="491452"/>
            <a:ext cx="1790234" cy="388696"/>
          </a:xfrm>
          <a:prstGeom prst="rect">
            <a:avLst/>
          </a:prstGeom>
        </p:spPr>
        <p:txBody>
          <a:bodyPr wrap="none">
            <a:spAutoFit/>
          </a:bodyPr>
          <a:lstStyle/>
          <a:p>
            <a:pPr>
              <a:lnSpc>
                <a:spcPct val="107000"/>
              </a:lnSpc>
              <a:spcAft>
                <a:spcPts val="800"/>
              </a:spcAft>
              <a:tabLst>
                <a:tab pos="5324475" algn="l"/>
              </a:tabLst>
            </a:pPr>
            <a:r>
              <a:rPr lang="en-US" dirty="0">
                <a:latin typeface="Calibri" panose="020F0502020204030204" pitchFamily="34" charset="0"/>
                <a:ea typeface="Calibri" panose="020F0502020204030204" pitchFamily="34" charset="0"/>
                <a:cs typeface="Times New Roman" panose="02020603050405020304" pitchFamily="18" charset="0"/>
              </a:rPr>
              <a:t>User Registration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rotWithShape="1">
          <a:blip r:embed="rId2">
            <a:extLst>
              <a:ext uri="{28A0092B-C50C-407E-A947-70E740481C1C}">
                <a14:useLocalDpi xmlns:a14="http://schemas.microsoft.com/office/drawing/2010/main" val="0"/>
              </a:ext>
            </a:extLst>
          </a:blip>
          <a:srcRect l="30571" t="10710" r="30202" b="-11"/>
          <a:stretch/>
        </p:blipFill>
        <p:spPr bwMode="auto">
          <a:xfrm>
            <a:off x="2251690" y="1532586"/>
            <a:ext cx="6982461" cy="484245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09613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511" y="491354"/>
            <a:ext cx="9404723" cy="1400530"/>
          </a:xfrm>
        </p:spPr>
        <p:txBody>
          <a:bodyPr/>
          <a:lstStyle/>
          <a:p>
            <a:pPr algn="ctr"/>
            <a:r>
              <a:rPr lang="en-GB" b="1" u="sng" dirty="0">
                <a:solidFill>
                  <a:schemeClr val="tx1"/>
                </a:solidFill>
              </a:rPr>
              <a:t>PROPOSED SYSTEM</a:t>
            </a:r>
            <a:r>
              <a:rPr lang="en-GB" b="1" dirty="0">
                <a:solidFill>
                  <a:schemeClr val="tx1"/>
                </a:solidFill>
              </a:rPr>
              <a:t> </a:t>
            </a:r>
            <a:r>
              <a:rPr lang="en-GB" dirty="0"/>
              <a:t/>
            </a:r>
            <a:br>
              <a:rPr lang="en-GB" dirty="0"/>
            </a:br>
            <a:r>
              <a:rPr lang="en-GB" b="1" dirty="0" smtClean="0"/>
              <a:t> </a:t>
            </a:r>
            <a:endParaRPr lang="en-GB" dirty="0"/>
          </a:p>
        </p:txBody>
      </p:sp>
      <p:sp>
        <p:nvSpPr>
          <p:cNvPr id="4" name="Rectangle 3"/>
          <p:cNvSpPr/>
          <p:nvPr/>
        </p:nvSpPr>
        <p:spPr>
          <a:xfrm>
            <a:off x="1068946" y="1687131"/>
            <a:ext cx="9903854" cy="2936188"/>
          </a:xfrm>
          <a:prstGeom prst="rect">
            <a:avLst/>
          </a:prstGeom>
        </p:spPr>
        <p:txBody>
          <a:bodyPr wrap="square">
            <a:spAutoFit/>
          </a:bodyPr>
          <a:lstStyle/>
          <a:p>
            <a:pPr marL="285750" algn="just">
              <a:lnSpc>
                <a:spcPct val="110000"/>
              </a:lnSpc>
              <a:spcAft>
                <a:spcPts val="1800"/>
              </a:spcAft>
              <a:tabLst>
                <a:tab pos="457200" algn="l"/>
                <a:tab pos="514350" algn="l"/>
                <a:tab pos="628650" algn="l"/>
              </a:tabLst>
            </a:pPr>
            <a:r>
              <a:rPr lang="en-US" sz="2800" dirty="0" smtClean="0">
                <a:effectLst/>
                <a:latin typeface="Franklin Gothic Book" panose="020B0503020102020204" pitchFamily="34" charset="0"/>
                <a:ea typeface="HGGothicE"/>
                <a:cs typeface="Times New Roman" panose="02020603050405020304" pitchFamily="18" charset="0"/>
              </a:rPr>
              <a:t>The </a:t>
            </a:r>
            <a:r>
              <a:rPr lang="en-US" sz="2800" dirty="0" smtClean="0">
                <a:effectLst/>
                <a:latin typeface="Franklin Gothic Book" panose="020B0503020102020204" pitchFamily="34" charset="0"/>
                <a:ea typeface="HGGothicE"/>
                <a:cs typeface="Times New Roman" panose="02020603050405020304" pitchFamily="18" charset="0"/>
              </a:rPr>
              <a:t>system will enable users find a service based on their needs. It is most helpful when they do not really know what really suits their needs. The system also introduces carts so users can choose multiple </a:t>
            </a:r>
            <a:r>
              <a:rPr lang="en-US" sz="2800" dirty="0" smtClean="0">
                <a:effectLst/>
                <a:latin typeface="Franklin Gothic Book" panose="020B0503020102020204" pitchFamily="34" charset="0"/>
                <a:ea typeface="HGGothicE"/>
                <a:cs typeface="Times New Roman" panose="02020603050405020304" pitchFamily="18" charset="0"/>
              </a:rPr>
              <a:t> </a:t>
            </a:r>
            <a:r>
              <a:rPr lang="en-US" sz="2800" dirty="0" smtClean="0">
                <a:effectLst/>
                <a:latin typeface="Franklin Gothic Book" panose="020B0503020102020204" pitchFamily="34" charset="0"/>
                <a:ea typeface="HGGothicE"/>
                <a:cs typeface="Times New Roman" panose="02020603050405020304" pitchFamily="18" charset="0"/>
              </a:rPr>
              <a:t>products</a:t>
            </a:r>
            <a:r>
              <a:rPr lang="en-US" sz="2800" dirty="0" smtClean="0">
                <a:effectLst/>
                <a:latin typeface="Franklin Gothic Book" panose="020B0503020102020204" pitchFamily="34" charset="0"/>
                <a:ea typeface="HGGothicE"/>
                <a:cs typeface="Times New Roman" panose="02020603050405020304" pitchFamily="18" charset="0"/>
              </a:rPr>
              <a:t>, then </a:t>
            </a:r>
            <a:r>
              <a:rPr lang="en-US" sz="2800" dirty="0" smtClean="0">
                <a:effectLst/>
                <a:latin typeface="Franklin Gothic Book" panose="020B0503020102020204" pitchFamily="34" charset="0"/>
                <a:ea typeface="HGGothicE"/>
                <a:cs typeface="Times New Roman" panose="02020603050405020304" pitchFamily="18" charset="0"/>
              </a:rPr>
              <a:t>pay on one go. Users will be able book for a staff for a particular service and buy products.</a:t>
            </a:r>
            <a:endParaRPr lang="en-GB" sz="2800" dirty="0">
              <a:effectLst/>
              <a:latin typeface="Franklin Gothic Book" panose="020B0503020102020204" pitchFamily="34" charset="0"/>
              <a:ea typeface="HGGothicE"/>
              <a:cs typeface="Times New Roman" panose="02020603050405020304" pitchFamily="18" charset="0"/>
            </a:endParaRPr>
          </a:p>
        </p:txBody>
      </p:sp>
    </p:spTree>
    <p:extLst>
      <p:ext uri="{BB962C8B-B14F-4D97-AF65-F5344CB8AC3E}">
        <p14:creationId xmlns:p14="http://schemas.microsoft.com/office/powerpoint/2010/main" val="23348992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490" y="504331"/>
            <a:ext cx="1865382" cy="388696"/>
          </a:xfrm>
          <a:prstGeom prst="rect">
            <a:avLst/>
          </a:prstGeom>
        </p:spPr>
        <p:txBody>
          <a:bodyPr wrap="non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User Specification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rotWithShape="1">
          <a:blip r:embed="rId2">
            <a:extLst>
              <a:ext uri="{28A0092B-C50C-407E-A947-70E740481C1C}">
                <a14:useLocalDpi xmlns:a14="http://schemas.microsoft.com/office/drawing/2010/main" val="0"/>
              </a:ext>
            </a:extLst>
          </a:blip>
          <a:srcRect l="30691" t="16765" r="30626" b="8824"/>
          <a:stretch/>
        </p:blipFill>
        <p:spPr bwMode="auto">
          <a:xfrm>
            <a:off x="2224872" y="1146220"/>
            <a:ext cx="6481246" cy="540912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44847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8560" y="452816"/>
            <a:ext cx="1785425" cy="388696"/>
          </a:xfrm>
          <a:prstGeom prst="rect">
            <a:avLst/>
          </a:prstGeom>
        </p:spPr>
        <p:txBody>
          <a:bodyPr wrap="none">
            <a:spAutoFit/>
          </a:bodyPr>
          <a:lstStyle/>
          <a:p>
            <a:pPr>
              <a:lnSpc>
                <a:spcPct val="107000"/>
              </a:lnSpc>
              <a:spcAft>
                <a:spcPts val="800"/>
              </a:spcAft>
              <a:tabLst>
                <a:tab pos="1514475" algn="l"/>
              </a:tabLst>
            </a:pPr>
            <a:r>
              <a:rPr lang="en-US" dirty="0">
                <a:latin typeface="Calibri" panose="020F0502020204030204" pitchFamily="34" charset="0"/>
                <a:ea typeface="Calibri" panose="020F0502020204030204" pitchFamily="34" charset="0"/>
                <a:cs typeface="Times New Roman" panose="02020603050405020304" pitchFamily="18" charset="0"/>
              </a:rPr>
              <a:t>Staff Registration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rotWithShape="1">
          <a:blip r:embed="rId2">
            <a:extLst>
              <a:ext uri="{28A0092B-C50C-407E-A947-70E740481C1C}">
                <a14:useLocalDpi xmlns:a14="http://schemas.microsoft.com/office/drawing/2010/main" val="0"/>
              </a:ext>
            </a:extLst>
          </a:blip>
          <a:srcRect l="31090" t="10921" r="29808"/>
          <a:stretch/>
        </p:blipFill>
        <p:spPr bwMode="auto">
          <a:xfrm>
            <a:off x="2125014" y="1378039"/>
            <a:ext cx="6387921" cy="52030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36647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2399" y="658877"/>
            <a:ext cx="1288045" cy="388696"/>
          </a:xfrm>
          <a:prstGeom prst="rect">
            <a:avLst/>
          </a:prstGeom>
        </p:spPr>
        <p:txBody>
          <a:bodyPr wrap="none">
            <a:spAutoFit/>
          </a:bodyPr>
          <a:lstStyle/>
          <a:p>
            <a:pPr>
              <a:lnSpc>
                <a:spcPct val="107000"/>
              </a:lnSpc>
              <a:spcAft>
                <a:spcPts val="800"/>
              </a:spcAft>
              <a:tabLst>
                <a:tab pos="1514475" algn="l"/>
              </a:tabLst>
            </a:pPr>
            <a:r>
              <a:rPr lang="en-US" dirty="0">
                <a:latin typeface="Calibri" panose="020F0502020204030204" pitchFamily="34" charset="0"/>
                <a:ea typeface="Calibri" panose="020F0502020204030204" pitchFamily="34" charset="0"/>
                <a:cs typeface="Times New Roman" panose="02020603050405020304" pitchFamily="18" charset="0"/>
              </a:rPr>
              <a:t>Add Service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rotWithShape="1">
          <a:blip r:embed="rId2">
            <a:extLst>
              <a:ext uri="{28A0092B-C50C-407E-A947-70E740481C1C}">
                <a14:useLocalDpi xmlns:a14="http://schemas.microsoft.com/office/drawing/2010/main" val="0"/>
              </a:ext>
            </a:extLst>
          </a:blip>
          <a:srcRect l="31250" t="19185" r="32051" b="22373"/>
          <a:stretch/>
        </p:blipFill>
        <p:spPr bwMode="auto">
          <a:xfrm>
            <a:off x="1910445" y="1519707"/>
            <a:ext cx="7014614" cy="400533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808532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224" y="581604"/>
            <a:ext cx="1369670" cy="388696"/>
          </a:xfrm>
          <a:prstGeom prst="rect">
            <a:avLst/>
          </a:prstGeom>
        </p:spPr>
        <p:txBody>
          <a:bodyPr wrap="none">
            <a:spAutoFit/>
          </a:bodyPr>
          <a:lstStyle/>
          <a:p>
            <a:pPr>
              <a:lnSpc>
                <a:spcPct val="107000"/>
              </a:lnSpc>
              <a:spcAft>
                <a:spcPts val="800"/>
              </a:spcAft>
              <a:tabLst>
                <a:tab pos="1514475" algn="l"/>
              </a:tabLst>
            </a:pPr>
            <a:r>
              <a:rPr lang="en-US" dirty="0">
                <a:latin typeface="Calibri" panose="020F0502020204030204" pitchFamily="34" charset="0"/>
                <a:ea typeface="Calibri" panose="020F0502020204030204" pitchFamily="34" charset="0"/>
                <a:cs typeface="Times New Roman" panose="02020603050405020304" pitchFamily="18" charset="0"/>
              </a:rPr>
              <a:t>Add Package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rotWithShape="1">
          <a:blip r:embed="rId2">
            <a:extLst>
              <a:ext uri="{28A0092B-C50C-407E-A947-70E740481C1C}">
                <a14:useLocalDpi xmlns:a14="http://schemas.microsoft.com/office/drawing/2010/main" val="0"/>
              </a:ext>
            </a:extLst>
          </a:blip>
          <a:srcRect l="31090" t="5608" r="30288"/>
          <a:stretch/>
        </p:blipFill>
        <p:spPr bwMode="auto">
          <a:xfrm>
            <a:off x="2485623" y="1120461"/>
            <a:ext cx="6387921" cy="55250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788778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006" y="375543"/>
            <a:ext cx="2326471" cy="388696"/>
          </a:xfrm>
          <a:prstGeom prst="rect">
            <a:avLst/>
          </a:prstGeom>
        </p:spPr>
        <p:txBody>
          <a:bodyPr wrap="none">
            <a:spAutoFit/>
          </a:bodyPr>
          <a:lstStyle/>
          <a:p>
            <a:pPr>
              <a:lnSpc>
                <a:spcPct val="107000"/>
              </a:lnSpc>
              <a:spcAft>
                <a:spcPts val="800"/>
              </a:spcAft>
              <a:tabLst>
                <a:tab pos="1514475" algn="l"/>
              </a:tabLst>
            </a:pPr>
            <a:r>
              <a:rPr lang="en-US" dirty="0">
                <a:latin typeface="Calibri" panose="020F0502020204030204" pitchFamily="34" charset="0"/>
                <a:ea typeface="Calibri" panose="020F0502020204030204" pitchFamily="34" charset="0"/>
                <a:cs typeface="Times New Roman" panose="02020603050405020304" pitchFamily="18" charset="0"/>
              </a:rPr>
              <a:t>Add Product </a:t>
            </a:r>
            <a:r>
              <a:rPr lang="en-US" dirty="0" err="1">
                <a:latin typeface="Calibri" panose="020F0502020204030204" pitchFamily="34" charset="0"/>
                <a:ea typeface="Calibri" panose="020F0502020204030204" pitchFamily="34" charset="0"/>
                <a:cs typeface="Times New Roman" panose="02020603050405020304" pitchFamily="18" charset="0"/>
              </a:rPr>
              <a:t>categeory</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rotWithShape="1">
          <a:blip r:embed="rId2">
            <a:extLst>
              <a:ext uri="{28A0092B-C50C-407E-A947-70E740481C1C}">
                <a14:useLocalDpi xmlns:a14="http://schemas.microsoft.com/office/drawing/2010/main" val="0"/>
              </a:ext>
            </a:extLst>
          </a:blip>
          <a:srcRect l="30128" t="16824" r="28366" b="24440"/>
          <a:stretch/>
        </p:blipFill>
        <p:spPr bwMode="auto">
          <a:xfrm>
            <a:off x="2446986" y="764239"/>
            <a:ext cx="4270554" cy="1928889"/>
          </a:xfrm>
          <a:prstGeom prst="rect">
            <a:avLst/>
          </a:prstGeom>
          <a:noFill/>
          <a:ln>
            <a:noFill/>
          </a:ln>
          <a:extLst>
            <a:ext uri="{53640926-AAD7-44D8-BBD7-CCE9431645EC}">
              <a14:shadowObscured xmlns:a14="http://schemas.microsoft.com/office/drawing/2010/main"/>
            </a:ext>
          </a:extLst>
        </p:spPr>
      </p:pic>
      <p:sp>
        <p:nvSpPr>
          <p:cNvPr id="4" name="Rectangle 3"/>
          <p:cNvSpPr/>
          <p:nvPr/>
        </p:nvSpPr>
        <p:spPr>
          <a:xfrm>
            <a:off x="335006" y="3118743"/>
            <a:ext cx="1349537" cy="388696"/>
          </a:xfrm>
          <a:prstGeom prst="rect">
            <a:avLst/>
          </a:prstGeom>
        </p:spPr>
        <p:txBody>
          <a:bodyPr wrap="none">
            <a:spAutoFit/>
          </a:bodyPr>
          <a:lstStyle/>
          <a:p>
            <a:pPr>
              <a:lnSpc>
                <a:spcPct val="107000"/>
              </a:lnSpc>
              <a:spcAft>
                <a:spcPts val="800"/>
              </a:spcAft>
              <a:tabLst>
                <a:tab pos="1514475" algn="l"/>
              </a:tabLst>
            </a:pPr>
            <a:r>
              <a:rPr lang="en-US" dirty="0">
                <a:latin typeface="Calibri" panose="020F0502020204030204" pitchFamily="34" charset="0"/>
                <a:ea typeface="Calibri" panose="020F0502020204030204" pitchFamily="34" charset="0"/>
                <a:cs typeface="Times New Roman" panose="02020603050405020304" pitchFamily="18" charset="0"/>
              </a:rPr>
              <a:t>Add Product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rotWithShape="1">
          <a:blip r:embed="rId3">
            <a:extLst>
              <a:ext uri="{28A0092B-C50C-407E-A947-70E740481C1C}">
                <a14:useLocalDpi xmlns:a14="http://schemas.microsoft.com/office/drawing/2010/main" val="0"/>
              </a:ext>
            </a:extLst>
          </a:blip>
          <a:srcRect l="30767" t="6364" r="29746" b="7273"/>
          <a:stretch/>
        </p:blipFill>
        <p:spPr bwMode="auto">
          <a:xfrm>
            <a:off x="2189410" y="3825027"/>
            <a:ext cx="5112912" cy="283759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10240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955" y="684635"/>
            <a:ext cx="1824089" cy="388696"/>
          </a:xfrm>
          <a:prstGeom prst="rect">
            <a:avLst/>
          </a:prstGeom>
        </p:spPr>
        <p:txBody>
          <a:bodyPr wrap="none">
            <a:spAutoFit/>
          </a:bodyPr>
          <a:lstStyle/>
          <a:p>
            <a:pPr>
              <a:lnSpc>
                <a:spcPct val="107000"/>
              </a:lnSpc>
              <a:spcAft>
                <a:spcPts val="800"/>
              </a:spcAft>
              <a:tabLst>
                <a:tab pos="1514475" algn="l"/>
              </a:tabLst>
            </a:pPr>
            <a:r>
              <a:rPr lang="en-US" dirty="0">
                <a:latin typeface="Calibri" panose="020F0502020204030204" pitchFamily="34" charset="0"/>
                <a:ea typeface="Calibri" panose="020F0502020204030204" pitchFamily="34" charset="0"/>
                <a:cs typeface="Times New Roman" panose="02020603050405020304" pitchFamily="18" charset="0"/>
              </a:rPr>
              <a:t>Change Password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rotWithShape="1">
          <a:blip r:embed="rId2">
            <a:extLst>
              <a:ext uri="{28A0092B-C50C-407E-A947-70E740481C1C}">
                <a14:useLocalDpi xmlns:a14="http://schemas.microsoft.com/office/drawing/2010/main" val="0"/>
              </a:ext>
            </a:extLst>
          </a:blip>
          <a:srcRect l="30609" t="12680" r="30609" b="32180"/>
          <a:stretch/>
        </p:blipFill>
        <p:spPr bwMode="auto">
          <a:xfrm>
            <a:off x="1395210" y="1073331"/>
            <a:ext cx="4901216" cy="2586341"/>
          </a:xfrm>
          <a:prstGeom prst="rect">
            <a:avLst/>
          </a:prstGeom>
          <a:noFill/>
          <a:ln>
            <a:noFill/>
          </a:ln>
          <a:extLst>
            <a:ext uri="{53640926-AAD7-44D8-BBD7-CCE9431645EC}">
              <a14:shadowObscured xmlns:a14="http://schemas.microsoft.com/office/drawing/2010/main"/>
            </a:ext>
          </a:extLst>
        </p:spPr>
      </p:pic>
      <p:sp>
        <p:nvSpPr>
          <p:cNvPr id="4" name="Rectangle 3"/>
          <p:cNvSpPr/>
          <p:nvPr/>
        </p:nvSpPr>
        <p:spPr>
          <a:xfrm>
            <a:off x="611955" y="3761538"/>
            <a:ext cx="1074140" cy="388696"/>
          </a:xfrm>
          <a:prstGeom prst="rect">
            <a:avLst/>
          </a:prstGeom>
        </p:spPr>
        <p:txBody>
          <a:bodyPr wrap="none">
            <a:spAutoFit/>
          </a:bodyPr>
          <a:lstStyle/>
          <a:p>
            <a:pPr>
              <a:lnSpc>
                <a:spcPct val="107000"/>
              </a:lnSpc>
              <a:spcAft>
                <a:spcPts val="800"/>
              </a:spcAft>
              <a:tabLst>
                <a:tab pos="1514475" algn="l"/>
              </a:tabLst>
            </a:pPr>
            <a:r>
              <a:rPr lang="en-US" dirty="0">
                <a:latin typeface="Calibri" panose="020F0502020204030204" pitchFamily="34" charset="0"/>
                <a:ea typeface="Calibri" panose="020F0502020204030204" pitchFamily="34" charset="0"/>
                <a:cs typeface="Times New Roman" panose="02020603050405020304" pitchFamily="18" charset="0"/>
              </a:rPr>
              <a:t>Feedback</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rotWithShape="1">
          <a:blip r:embed="rId3">
            <a:extLst>
              <a:ext uri="{28A0092B-C50C-407E-A947-70E740481C1C}">
                <a14:useLocalDpi xmlns:a14="http://schemas.microsoft.com/office/drawing/2010/main" val="0"/>
              </a:ext>
            </a:extLst>
          </a:blip>
          <a:srcRect l="30128" t="16823" r="28525" b="25030"/>
          <a:stretch/>
        </p:blipFill>
        <p:spPr bwMode="auto">
          <a:xfrm>
            <a:off x="1395210" y="4252100"/>
            <a:ext cx="4901216" cy="234188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246332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extLst>
              <a:ext uri="{28A0092B-C50C-407E-A947-70E740481C1C}">
                <a14:useLocalDpi xmlns:a14="http://schemas.microsoft.com/office/drawing/2010/main" val="0"/>
              </a:ext>
            </a:extLst>
          </a:blip>
          <a:srcRect l="30609" t="6198" r="30930" b="11452"/>
          <a:stretch/>
        </p:blipFill>
        <p:spPr bwMode="auto">
          <a:xfrm>
            <a:off x="2035331" y="777117"/>
            <a:ext cx="6001086" cy="3022151"/>
          </a:xfrm>
          <a:prstGeom prst="rect">
            <a:avLst/>
          </a:prstGeom>
          <a:noFill/>
          <a:ln>
            <a:noFill/>
          </a:ln>
          <a:extLst>
            <a:ext uri="{53640926-AAD7-44D8-BBD7-CCE9431645EC}">
              <a14:shadowObscured xmlns:a14="http://schemas.microsoft.com/office/drawing/2010/main"/>
            </a:ext>
          </a:extLst>
        </p:spPr>
      </p:pic>
      <p:sp>
        <p:nvSpPr>
          <p:cNvPr id="3" name="Rectangle 2"/>
          <p:cNvSpPr/>
          <p:nvPr/>
        </p:nvSpPr>
        <p:spPr>
          <a:xfrm>
            <a:off x="216985" y="388421"/>
            <a:ext cx="1429174" cy="388696"/>
          </a:xfrm>
          <a:prstGeom prst="rect">
            <a:avLst/>
          </a:prstGeom>
        </p:spPr>
        <p:txBody>
          <a:bodyPr wrap="none">
            <a:spAutoFit/>
          </a:bodyPr>
          <a:lstStyle/>
          <a:p>
            <a:pPr>
              <a:lnSpc>
                <a:spcPct val="107000"/>
              </a:lnSpc>
              <a:spcAft>
                <a:spcPts val="800"/>
              </a:spcAft>
              <a:tabLst>
                <a:tab pos="1514475" algn="l"/>
              </a:tabLst>
            </a:pPr>
            <a:r>
              <a:rPr lang="en-US" dirty="0">
                <a:latin typeface="Calibri" panose="020F0502020204030204" pitchFamily="34" charset="0"/>
                <a:ea typeface="Calibri" panose="020F0502020204030204" pitchFamily="34" charset="0"/>
                <a:cs typeface="Times New Roman" panose="02020603050405020304" pitchFamily="18" charset="0"/>
              </a:rPr>
              <a:t>Appointment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16985" y="3799268"/>
            <a:ext cx="1698991" cy="388696"/>
          </a:xfrm>
          <a:prstGeom prst="rect">
            <a:avLst/>
          </a:prstGeom>
        </p:spPr>
        <p:txBody>
          <a:bodyPr wrap="none">
            <a:spAutoFit/>
          </a:bodyPr>
          <a:lstStyle/>
          <a:p>
            <a:pPr>
              <a:lnSpc>
                <a:spcPct val="107000"/>
              </a:lnSpc>
              <a:spcAft>
                <a:spcPts val="800"/>
              </a:spcAft>
              <a:tabLst>
                <a:tab pos="1514475" algn="l"/>
              </a:tabLst>
            </a:pPr>
            <a:r>
              <a:rPr lang="en-US" dirty="0">
                <a:latin typeface="Calibri" panose="020F0502020204030204" pitchFamily="34" charset="0"/>
                <a:ea typeface="Calibri" panose="020F0502020204030204" pitchFamily="34" charset="0"/>
                <a:cs typeface="Times New Roman" panose="02020603050405020304" pitchFamily="18" charset="0"/>
              </a:rPr>
              <a:t>Employee Leave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rotWithShape="1">
          <a:blip r:embed="rId3">
            <a:extLst>
              <a:ext uri="{28A0092B-C50C-407E-A947-70E740481C1C}">
                <a14:useLocalDpi xmlns:a14="http://schemas.microsoft.com/office/drawing/2010/main" val="0"/>
              </a:ext>
            </a:extLst>
          </a:blip>
          <a:srcRect l="30449" t="12679" r="30769" b="33065"/>
          <a:stretch/>
        </p:blipFill>
        <p:spPr bwMode="auto">
          <a:xfrm>
            <a:off x="2137894" y="4301544"/>
            <a:ext cx="5898523" cy="222160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59159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9763" y="542869"/>
            <a:ext cx="6218328" cy="1311688"/>
          </a:xfrm>
        </p:spPr>
        <p:txBody>
          <a:bodyPr/>
          <a:lstStyle/>
          <a:p>
            <a:r>
              <a:rPr lang="en-GB" b="1" u="sng" dirty="0">
                <a:solidFill>
                  <a:schemeClr val="tx1"/>
                </a:solidFill>
              </a:rPr>
              <a:t>Functional Modules</a:t>
            </a:r>
            <a:r>
              <a:rPr lang="en-GB" b="1" dirty="0">
                <a:solidFill>
                  <a:schemeClr val="tx1"/>
                </a:solidFill>
              </a:rPr>
              <a:t> </a:t>
            </a:r>
            <a:r>
              <a:rPr lang="en-GB" dirty="0"/>
              <a:t/>
            </a:r>
            <a:br>
              <a:rPr lang="en-GB" dirty="0"/>
            </a:br>
            <a:endParaRPr lang="en-GB" u="sng" dirty="0">
              <a:solidFill>
                <a:schemeClr val="tx1"/>
              </a:solidFill>
            </a:endParaRPr>
          </a:p>
        </p:txBody>
      </p:sp>
      <p:sp>
        <p:nvSpPr>
          <p:cNvPr id="3" name="Rectangle 2"/>
          <p:cNvSpPr/>
          <p:nvPr/>
        </p:nvSpPr>
        <p:spPr>
          <a:xfrm>
            <a:off x="721217" y="1377910"/>
            <a:ext cx="9995091" cy="6034857"/>
          </a:xfrm>
          <a:prstGeom prst="rect">
            <a:avLst/>
          </a:prstGeom>
        </p:spPr>
        <p:txBody>
          <a:bodyPr wrap="square">
            <a:spAutoFit/>
          </a:bodyPr>
          <a:lstStyle/>
          <a:p>
            <a:pPr>
              <a:lnSpc>
                <a:spcPct val="102000"/>
              </a:lnSpc>
              <a:spcAft>
                <a:spcPts val="1530"/>
              </a:spcAft>
            </a:pPr>
            <a:r>
              <a:rPr lang="en-GB" b="1" i="1" u="sng" dirty="0" smtClean="0"/>
              <a:t>Registration</a:t>
            </a:r>
            <a:r>
              <a:rPr lang="en-GB" b="1" kern="0" dirty="0" smtClean="0">
                <a:effectLst/>
                <a:latin typeface="Arial" panose="020B0604020202020204" pitchFamily="34" charset="0"/>
                <a:ea typeface="Arial" panose="020B0604020202020204" pitchFamily="34" charset="0"/>
              </a:rPr>
              <a:t> </a:t>
            </a:r>
            <a:endParaRPr lang="en-GB" b="1" kern="0" dirty="0" smtClean="0">
              <a:effectLst/>
              <a:latin typeface="Arial" panose="020B0604020202020204" pitchFamily="34" charset="0"/>
              <a:ea typeface="Arial" panose="020B0604020202020204" pitchFamily="34" charset="0"/>
            </a:endParaRPr>
          </a:p>
          <a:p>
            <a:pPr indent="-6350" algn="just">
              <a:lnSpc>
                <a:spcPct val="102000"/>
              </a:lnSpc>
              <a:spcAft>
                <a:spcPts val="235"/>
              </a:spcAft>
            </a:pPr>
            <a:r>
              <a:rPr lang="en-GB" dirty="0" smtClean="0">
                <a:solidFill>
                  <a:srgbClr val="333333"/>
                </a:solidFill>
                <a:effectLst/>
                <a:latin typeface="Times New Roman" panose="02020603050405020304" pitchFamily="18" charset="0"/>
                <a:ea typeface="Times New Roman" panose="02020603050405020304" pitchFamily="18" charset="0"/>
              </a:rPr>
              <a:t> </a:t>
            </a:r>
            <a:r>
              <a:rPr lang="en-GB" dirty="0" smtClean="0">
                <a:effectLst/>
                <a:latin typeface="Times New Roman" panose="02020603050405020304" pitchFamily="18" charset="0"/>
                <a:ea typeface="Times New Roman" panose="02020603050405020304" pitchFamily="18" charset="0"/>
              </a:rPr>
              <a:t>Registration module only allows only the registered users to access website. It is also a security measure that the unauthorised users can’t access the site. When a user register in the site he/she can access his account by a valid email id. If the user has forgot the password, there is an option for forgot password in the website. </a:t>
            </a:r>
            <a:endParaRPr lang="en-GB" sz="1400" dirty="0" smtClean="0">
              <a:latin typeface="Calibri" panose="020F0502020204030204" pitchFamily="34" charset="0"/>
              <a:ea typeface="Times New Roman" panose="02020603050405020304" pitchFamily="18" charset="0"/>
            </a:endParaRPr>
          </a:p>
          <a:p>
            <a:pPr indent="-6350" algn="just">
              <a:lnSpc>
                <a:spcPct val="102000"/>
              </a:lnSpc>
              <a:spcAft>
                <a:spcPts val="235"/>
              </a:spcAft>
            </a:pPr>
            <a:r>
              <a:rPr lang="en-GB" b="1" i="1" u="sng" dirty="0" smtClean="0"/>
              <a:t>Appointment </a:t>
            </a:r>
            <a:endParaRPr lang="en-GB" b="1" i="1" u="sng" dirty="0"/>
          </a:p>
          <a:p>
            <a:endParaRPr lang="en-GB" sz="1400" dirty="0" smtClean="0"/>
          </a:p>
          <a:p>
            <a:pPr indent="-6350" algn="just">
              <a:lnSpc>
                <a:spcPct val="102000"/>
              </a:lnSpc>
              <a:spcAft>
                <a:spcPts val="235"/>
              </a:spcAft>
            </a:pPr>
            <a:r>
              <a:rPr lang="en-GB" dirty="0">
                <a:latin typeface="Times New Roman" panose="02020603050405020304" pitchFamily="18" charset="0"/>
                <a:ea typeface="Times New Roman" panose="02020603050405020304" pitchFamily="18" charset="0"/>
              </a:rPr>
              <a:t>Users can choose to get an appointment on their preferred services and </a:t>
            </a:r>
            <a:r>
              <a:rPr lang="en-GB" dirty="0" smtClean="0">
                <a:latin typeface="Times New Roman" panose="02020603050405020304" pitchFamily="18" charset="0"/>
                <a:ea typeface="Times New Roman" panose="02020603050405020304" pitchFamily="18" charset="0"/>
              </a:rPr>
              <a:t>packages</a:t>
            </a:r>
            <a:r>
              <a:rPr lang="en-GB" dirty="0" smtClean="0">
                <a:latin typeface="Times New Roman" panose="02020603050405020304" pitchFamily="18" charset="0"/>
                <a:ea typeface="Times New Roman" panose="02020603050405020304" pitchFamily="18" charset="0"/>
              </a:rPr>
              <a:t>. </a:t>
            </a:r>
            <a:endParaRPr lang="en-GB" dirty="0">
              <a:latin typeface="Times New Roman" panose="02020603050405020304" pitchFamily="18" charset="0"/>
              <a:ea typeface="Times New Roman" panose="02020603050405020304" pitchFamily="18" charset="0"/>
            </a:endParaRPr>
          </a:p>
          <a:p>
            <a:endParaRPr lang="en-GB" sz="1400" b="1" dirty="0"/>
          </a:p>
          <a:p>
            <a:pPr indent="-6350" algn="just">
              <a:lnSpc>
                <a:spcPct val="102000"/>
              </a:lnSpc>
              <a:spcAft>
                <a:spcPts val="235"/>
              </a:spcAft>
            </a:pPr>
            <a:r>
              <a:rPr lang="en-GB" b="1" i="1" u="sng" dirty="0"/>
              <a:t>Buy products</a:t>
            </a:r>
          </a:p>
          <a:p>
            <a:endParaRPr lang="en-GB" sz="1400" b="1" dirty="0"/>
          </a:p>
          <a:p>
            <a:r>
              <a:rPr lang="en-GB" dirty="0">
                <a:latin typeface="Times New Roman" panose="02020603050405020304" pitchFamily="18" charset="0"/>
                <a:ea typeface="Times New Roman" panose="02020603050405020304" pitchFamily="18" charset="0"/>
              </a:rPr>
              <a:t>Users can buy the  beauty products form the website. </a:t>
            </a:r>
          </a:p>
          <a:p>
            <a:endParaRPr lang="en-GB" sz="1400" b="1" dirty="0" smtClean="0"/>
          </a:p>
          <a:p>
            <a:pPr indent="-6350" algn="just">
              <a:lnSpc>
                <a:spcPct val="102000"/>
              </a:lnSpc>
              <a:spcAft>
                <a:spcPts val="235"/>
              </a:spcAft>
            </a:pPr>
            <a:r>
              <a:rPr lang="en-GB" b="1" i="1" u="sng" dirty="0"/>
              <a:t>Service Recommendations </a:t>
            </a:r>
          </a:p>
          <a:p>
            <a:endParaRPr lang="en-GB" sz="1400" b="1" dirty="0"/>
          </a:p>
          <a:p>
            <a:r>
              <a:rPr lang="en-GB" dirty="0">
                <a:latin typeface="Times New Roman" panose="02020603050405020304" pitchFamily="18" charset="0"/>
                <a:ea typeface="Times New Roman" panose="02020603050405020304" pitchFamily="18" charset="0"/>
              </a:rPr>
              <a:t>Sometimes users may be searching for a service for a specific problem and they may find it difficult to choose a specific one. This feature is able to suggest them a service that best suit their needs through </a:t>
            </a:r>
            <a:r>
              <a:rPr lang="en-GB" dirty="0" smtClean="0">
                <a:latin typeface="Times New Roman" panose="02020603050405020304" pitchFamily="18" charset="0"/>
                <a:ea typeface="Times New Roman" panose="02020603050405020304" pitchFamily="18" charset="0"/>
              </a:rPr>
              <a:t>search</a:t>
            </a:r>
            <a:r>
              <a:rPr lang="en-GB" dirty="0" smtClean="0">
                <a:latin typeface="Times New Roman" panose="02020603050405020304" pitchFamily="18" charset="0"/>
                <a:ea typeface="Times New Roman" panose="02020603050405020304" pitchFamily="18" charset="0"/>
              </a:rPr>
              <a:t>. </a:t>
            </a:r>
            <a:endParaRPr lang="en-GB" dirty="0">
              <a:latin typeface="Times New Roman" panose="02020603050405020304" pitchFamily="18" charset="0"/>
              <a:ea typeface="Times New Roman" panose="02020603050405020304" pitchFamily="18" charset="0"/>
            </a:endParaRPr>
          </a:p>
          <a:p>
            <a:endParaRPr lang="en-GB" sz="1400" b="1" dirty="0"/>
          </a:p>
          <a:p>
            <a:endParaRPr lang="en-GB" sz="1400" b="1" dirty="0" smtClean="0"/>
          </a:p>
          <a:p>
            <a:endParaRPr lang="en-GB" sz="1400" dirty="0"/>
          </a:p>
          <a:p>
            <a:pPr>
              <a:lnSpc>
                <a:spcPct val="115000"/>
              </a:lnSpc>
              <a:spcAft>
                <a:spcPts val="1630"/>
              </a:spcAft>
            </a:pPr>
            <a:endParaRPr lang="en-GB" sz="14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386036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9246" y="1094704"/>
            <a:ext cx="10895526" cy="4054956"/>
          </a:xfrm>
          <a:prstGeom prst="rect">
            <a:avLst/>
          </a:prstGeom>
        </p:spPr>
        <p:txBody>
          <a:bodyPr wrap="square">
            <a:spAutoFit/>
          </a:bodyPr>
          <a:lstStyle/>
          <a:p>
            <a:pPr marL="225425" indent="-6350">
              <a:lnSpc>
                <a:spcPct val="102000"/>
              </a:lnSpc>
              <a:spcAft>
                <a:spcPts val="915"/>
              </a:spcAft>
            </a:pPr>
            <a:r>
              <a:rPr lang="en-GB" sz="2000" b="1" i="1" u="sng" kern="0" dirty="0" smtClean="0">
                <a:effectLst/>
                <a:latin typeface="Arial" panose="020B0604020202020204" pitchFamily="34" charset="0"/>
                <a:ea typeface="Arial" panose="020B0604020202020204" pitchFamily="34" charset="0"/>
              </a:rPr>
              <a:t>Carts </a:t>
            </a:r>
          </a:p>
          <a:p>
            <a:pPr indent="-6350">
              <a:lnSpc>
                <a:spcPct val="105000"/>
              </a:lnSpc>
              <a:spcAft>
                <a:spcPts val="890"/>
              </a:spcAft>
            </a:pPr>
            <a:r>
              <a:rPr lang="en-GB" dirty="0" smtClean="0">
                <a:effectLst/>
                <a:latin typeface="Arial" panose="020B0604020202020204" pitchFamily="34" charset="0"/>
                <a:ea typeface="Arial" panose="020B0604020202020204" pitchFamily="34" charset="0"/>
              </a:rPr>
              <a:t>Users can go through available </a:t>
            </a:r>
            <a:r>
              <a:rPr lang="en-GB" dirty="0" smtClean="0">
                <a:effectLst/>
                <a:latin typeface="Arial" panose="020B0604020202020204" pitchFamily="34" charset="0"/>
                <a:ea typeface="Arial" panose="020B0604020202020204" pitchFamily="34" charset="0"/>
              </a:rPr>
              <a:t>products</a:t>
            </a:r>
            <a:r>
              <a:rPr lang="en-GB" dirty="0" smtClean="0">
                <a:effectLst/>
                <a:latin typeface="Arial" panose="020B0604020202020204" pitchFamily="34" charset="0"/>
                <a:ea typeface="Arial" panose="020B0604020202020204" pitchFamily="34" charset="0"/>
              </a:rPr>
              <a:t>, add them to cart and pay for them on the go. Carts offers much flexibility while selecting </a:t>
            </a:r>
            <a:r>
              <a:rPr lang="en-GB" dirty="0" smtClean="0">
                <a:effectLst/>
                <a:latin typeface="Arial" panose="020B0604020202020204" pitchFamily="34" charset="0"/>
                <a:ea typeface="Arial" panose="020B0604020202020204" pitchFamily="34" charset="0"/>
              </a:rPr>
              <a:t> </a:t>
            </a:r>
            <a:r>
              <a:rPr lang="en-GB" dirty="0" smtClean="0">
                <a:effectLst/>
                <a:latin typeface="Arial" panose="020B0604020202020204" pitchFamily="34" charset="0"/>
                <a:ea typeface="Arial" panose="020B0604020202020204" pitchFamily="34" charset="0"/>
              </a:rPr>
              <a:t>products. They can add and remove </a:t>
            </a:r>
            <a:r>
              <a:rPr lang="en-GB" dirty="0" smtClean="0">
                <a:effectLst/>
                <a:latin typeface="Arial" panose="020B0604020202020204" pitchFamily="34" charset="0"/>
                <a:ea typeface="Arial" panose="020B0604020202020204" pitchFamily="34" charset="0"/>
              </a:rPr>
              <a:t> </a:t>
            </a:r>
            <a:r>
              <a:rPr lang="en-GB" dirty="0" smtClean="0">
                <a:effectLst/>
                <a:latin typeface="Arial" panose="020B0604020202020204" pitchFamily="34" charset="0"/>
                <a:ea typeface="Arial" panose="020B0604020202020204" pitchFamily="34" charset="0"/>
              </a:rPr>
              <a:t>products and then find the total costs. Carts helps users to finalize their bookings before payment. </a:t>
            </a:r>
          </a:p>
          <a:p>
            <a:endParaRPr lang="en-GB" sz="1600" b="1" dirty="0" smtClean="0"/>
          </a:p>
          <a:p>
            <a:pPr marL="225425" indent="-6350">
              <a:lnSpc>
                <a:spcPct val="102000"/>
              </a:lnSpc>
              <a:spcAft>
                <a:spcPts val="915"/>
              </a:spcAft>
            </a:pPr>
            <a:r>
              <a:rPr lang="en-GB" sz="2000" b="1" i="1" u="sng" kern="0" dirty="0">
                <a:latin typeface="Arial" panose="020B0604020202020204" pitchFamily="34" charset="0"/>
                <a:ea typeface="Arial" panose="020B0604020202020204" pitchFamily="34" charset="0"/>
              </a:rPr>
              <a:t>Payment </a:t>
            </a:r>
          </a:p>
          <a:p>
            <a:r>
              <a:rPr lang="en-GB" sz="1600" dirty="0"/>
              <a:t>  </a:t>
            </a:r>
            <a:r>
              <a:rPr lang="en-GB" dirty="0">
                <a:latin typeface="Arial" panose="020B0604020202020204" pitchFamily="34" charset="0"/>
                <a:ea typeface="Arial" panose="020B0604020202020204" pitchFamily="34" charset="0"/>
              </a:rPr>
              <a:t>This module describes the payment done by the customer. The payment information can include information like the services, taxes included and mode of payment i.e., cash on delivery or credit card payment or debit card payment. </a:t>
            </a:r>
          </a:p>
          <a:p>
            <a:pPr indent="-6350">
              <a:lnSpc>
                <a:spcPct val="105000"/>
              </a:lnSpc>
              <a:spcAft>
                <a:spcPts val="890"/>
              </a:spcAft>
            </a:pPr>
            <a:endParaRPr lang="en-GB" dirty="0">
              <a:latin typeface="Arial" panose="020B0604020202020204" pitchFamily="34" charset="0"/>
              <a:ea typeface="Arial" panose="020B0604020202020204" pitchFamily="34" charset="0"/>
            </a:endParaRPr>
          </a:p>
          <a:p>
            <a:pPr indent="-6350">
              <a:lnSpc>
                <a:spcPct val="105000"/>
              </a:lnSpc>
              <a:spcAft>
                <a:spcPts val="890"/>
              </a:spcAft>
            </a:pPr>
            <a:endParaRPr lang="en-GB" sz="1600" dirty="0" smtClean="0">
              <a:solidFill>
                <a:srgbClr val="000000"/>
              </a:solidFill>
              <a:effectLst/>
              <a:latin typeface="Arial" panose="020B0604020202020204" pitchFamily="34" charset="0"/>
              <a:ea typeface="Calibri" panose="020F0502020204030204" pitchFamily="34" charset="0"/>
            </a:endParaRPr>
          </a:p>
          <a:p>
            <a:pPr indent="-6350">
              <a:lnSpc>
                <a:spcPct val="105000"/>
              </a:lnSpc>
              <a:spcAft>
                <a:spcPts val="890"/>
              </a:spcAft>
            </a:pPr>
            <a:endParaRPr lang="en-GB"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849532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t>Types of user in this </a:t>
            </a:r>
            <a:r>
              <a:rPr lang="en-GB" b="1" u="sng" dirty="0" smtClean="0"/>
              <a:t>system</a:t>
            </a:r>
            <a:endParaRPr lang="en-GB" dirty="0"/>
          </a:p>
        </p:txBody>
      </p:sp>
      <p:sp>
        <p:nvSpPr>
          <p:cNvPr id="3" name="Rectangle 2"/>
          <p:cNvSpPr/>
          <p:nvPr/>
        </p:nvSpPr>
        <p:spPr>
          <a:xfrm>
            <a:off x="824247" y="1648496"/>
            <a:ext cx="10277341" cy="4758739"/>
          </a:xfrm>
          <a:prstGeom prst="rect">
            <a:avLst/>
          </a:prstGeom>
        </p:spPr>
        <p:txBody>
          <a:bodyPr wrap="square">
            <a:spAutoFit/>
          </a:bodyPr>
          <a:lstStyle/>
          <a:p>
            <a:pPr>
              <a:lnSpc>
                <a:spcPct val="102000"/>
              </a:lnSpc>
              <a:spcAft>
                <a:spcPts val="915"/>
              </a:spcAft>
            </a:pPr>
            <a:r>
              <a:rPr lang="en-GB" sz="2000" b="1" i="1" u="sng" kern="0" dirty="0" smtClean="0">
                <a:effectLst/>
                <a:latin typeface="Arial" panose="020B0604020202020204" pitchFamily="34" charset="0"/>
                <a:ea typeface="Arial" panose="020B0604020202020204" pitchFamily="34" charset="0"/>
              </a:rPr>
              <a:t>User/customer</a:t>
            </a:r>
            <a:r>
              <a:rPr lang="en-GB" sz="2000" b="1" kern="0" dirty="0" smtClean="0">
                <a:effectLst/>
                <a:latin typeface="Arial" panose="020B0604020202020204" pitchFamily="34" charset="0"/>
                <a:ea typeface="Arial" panose="020B0604020202020204" pitchFamily="34" charset="0"/>
              </a:rPr>
              <a:t> </a:t>
            </a:r>
          </a:p>
          <a:p>
            <a:pPr indent="-6350" algn="just">
              <a:lnSpc>
                <a:spcPct val="102000"/>
              </a:lnSpc>
              <a:spcAft>
                <a:spcPts val="885"/>
              </a:spcAft>
            </a:pPr>
            <a:r>
              <a:rPr lang="en-GB" dirty="0" smtClean="0">
                <a:effectLst/>
                <a:latin typeface="Arial" panose="020B0604020202020204" pitchFamily="34" charset="0"/>
                <a:ea typeface="Arial" panose="020B0604020202020204" pitchFamily="34" charset="0"/>
              </a:rPr>
              <a:t>Users/Customers can login through their accounts and view the services and products. Users can find a service based on their needs. After that users can choose to get an appointment on their preferred </a:t>
            </a:r>
            <a:r>
              <a:rPr lang="en-GB" dirty="0" smtClean="0">
                <a:effectLst/>
                <a:latin typeface="Arial" panose="020B0604020202020204" pitchFamily="34" charset="0"/>
                <a:ea typeface="Arial" panose="020B0604020202020204" pitchFamily="34" charset="0"/>
              </a:rPr>
              <a:t>services. </a:t>
            </a:r>
            <a:r>
              <a:rPr lang="en-GB" dirty="0" smtClean="0">
                <a:effectLst/>
                <a:latin typeface="Arial" panose="020B0604020202020204" pitchFamily="34" charset="0"/>
                <a:ea typeface="Arial" panose="020B0604020202020204" pitchFamily="34" charset="0"/>
              </a:rPr>
              <a:t>After choosing a service or product, users can opt to pay either online or offline. After availing the service and product user has an option to submit feedback. User has a cart where he can add </a:t>
            </a:r>
            <a:r>
              <a:rPr lang="en-GB" dirty="0" smtClean="0">
                <a:effectLst/>
                <a:latin typeface="Arial" panose="020B0604020202020204" pitchFamily="34" charset="0"/>
                <a:ea typeface="Arial" panose="020B0604020202020204" pitchFamily="34" charset="0"/>
              </a:rPr>
              <a:t> </a:t>
            </a:r>
            <a:r>
              <a:rPr lang="en-GB" dirty="0" smtClean="0">
                <a:effectLst/>
                <a:latin typeface="Arial" panose="020B0604020202020204" pitchFamily="34" charset="0"/>
                <a:ea typeface="Arial" panose="020B0604020202020204" pitchFamily="34" charset="0"/>
              </a:rPr>
              <a:t>products and then pay for it together. </a:t>
            </a:r>
          </a:p>
          <a:p>
            <a:pPr indent="-6350" algn="just">
              <a:lnSpc>
                <a:spcPct val="102000"/>
              </a:lnSpc>
              <a:spcAft>
                <a:spcPts val="885"/>
              </a:spcAft>
            </a:pPr>
            <a:r>
              <a:rPr lang="en-GB" sz="2000" b="1" i="1" u="sng" kern="0" dirty="0" smtClean="0">
                <a:latin typeface="Arial" panose="020B0604020202020204" pitchFamily="34" charset="0"/>
                <a:ea typeface="Arial" panose="020B0604020202020204" pitchFamily="34" charset="0"/>
              </a:rPr>
              <a:t>Employees </a:t>
            </a:r>
            <a:endParaRPr lang="en-GB" sz="2000" b="1" i="1" u="sng" kern="0" dirty="0">
              <a:latin typeface="Arial" panose="020B0604020202020204" pitchFamily="34" charset="0"/>
              <a:ea typeface="Arial" panose="020B0604020202020204" pitchFamily="34" charset="0"/>
            </a:endParaRPr>
          </a:p>
          <a:p>
            <a:r>
              <a:rPr lang="en-GB" dirty="0">
                <a:latin typeface="Arial" panose="020B0604020202020204" pitchFamily="34" charset="0"/>
                <a:ea typeface="Arial" panose="020B0604020202020204" pitchFamily="34" charset="0"/>
              </a:rPr>
              <a:t>Employee has their own login through which they can update available services </a:t>
            </a:r>
            <a:r>
              <a:rPr lang="en-GB" dirty="0" smtClean="0">
                <a:latin typeface="Arial" panose="020B0604020202020204" pitchFamily="34" charset="0"/>
                <a:ea typeface="Arial" panose="020B0604020202020204" pitchFamily="34" charset="0"/>
              </a:rPr>
              <a:t>.. </a:t>
            </a:r>
            <a:r>
              <a:rPr lang="en-GB" dirty="0">
                <a:latin typeface="Arial" panose="020B0604020202020204" pitchFamily="34" charset="0"/>
                <a:ea typeface="Arial" panose="020B0604020202020204" pitchFamily="34" charset="0"/>
              </a:rPr>
              <a:t>Employees can request for leaves from admin apply though the application. </a:t>
            </a:r>
          </a:p>
          <a:p>
            <a:r>
              <a:rPr lang="en-GB" sz="1600" dirty="0"/>
              <a:t> </a:t>
            </a:r>
          </a:p>
          <a:p>
            <a:r>
              <a:rPr lang="en-GB" sz="2000" b="1" i="1" u="sng" kern="0" dirty="0" smtClean="0">
                <a:latin typeface="Arial" panose="020B0604020202020204" pitchFamily="34" charset="0"/>
                <a:ea typeface="Arial" panose="020B0604020202020204" pitchFamily="34" charset="0"/>
              </a:rPr>
              <a:t>Admin </a:t>
            </a:r>
            <a:endParaRPr lang="en-GB" sz="2000" b="1" i="1" u="sng" kern="0" dirty="0">
              <a:latin typeface="Arial" panose="020B0604020202020204" pitchFamily="34" charset="0"/>
              <a:ea typeface="Arial" panose="020B0604020202020204" pitchFamily="34" charset="0"/>
            </a:endParaRPr>
          </a:p>
          <a:p>
            <a:r>
              <a:rPr lang="en-GB" dirty="0">
                <a:latin typeface="Arial" panose="020B0604020202020204" pitchFamily="34" charset="0"/>
                <a:ea typeface="Arial" panose="020B0604020202020204" pitchFamily="34" charset="0"/>
              </a:rPr>
              <a:t>Admin has control over the users and employees of the application. Admin is responsible for adding employees to the application when they join. Their login credentials are forwarded to their email. </a:t>
            </a:r>
          </a:p>
          <a:p>
            <a:pPr indent="-6350" algn="just">
              <a:lnSpc>
                <a:spcPct val="102000"/>
              </a:lnSpc>
              <a:spcAft>
                <a:spcPts val="885"/>
              </a:spcAft>
            </a:pPr>
            <a:endParaRPr lang="en-GB" sz="1600" dirty="0">
              <a:latin typeface="Arial" panose="020B0604020202020204" pitchFamily="34" charset="0"/>
              <a:ea typeface="Calibri" panose="020F0502020204030204" pitchFamily="34" charset="0"/>
            </a:endParaRPr>
          </a:p>
          <a:p>
            <a:pPr indent="-6350" algn="just">
              <a:lnSpc>
                <a:spcPct val="102000"/>
              </a:lnSpc>
              <a:spcAft>
                <a:spcPts val="885"/>
              </a:spcAft>
            </a:pPr>
            <a:endParaRPr lang="en-GB"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508406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3706" y="3002734"/>
            <a:ext cx="4763016" cy="1208657"/>
          </a:xfrm>
        </p:spPr>
        <p:txBody>
          <a:bodyPr/>
          <a:lstStyle/>
          <a:p>
            <a:r>
              <a:rPr lang="en-IN" b="1" dirty="0"/>
              <a:t>UML </a:t>
            </a:r>
            <a:r>
              <a:rPr lang="en-IN" b="1" dirty="0" smtClean="0"/>
              <a:t>DIAGRAMS</a:t>
            </a:r>
            <a:endParaRPr lang="en-GB" dirty="0"/>
          </a:p>
        </p:txBody>
      </p:sp>
      <p:sp>
        <p:nvSpPr>
          <p:cNvPr id="3" name="Rectangle 2"/>
          <p:cNvSpPr/>
          <p:nvPr/>
        </p:nvSpPr>
        <p:spPr>
          <a:xfrm>
            <a:off x="1012818" y="1661375"/>
            <a:ext cx="237566" cy="369332"/>
          </a:xfrm>
          <a:prstGeom prst="rect">
            <a:avLst/>
          </a:prstGeom>
        </p:spPr>
        <p:txBody>
          <a:bodyPr wrap="none">
            <a:spAutoFit/>
          </a:bodyPr>
          <a:lstStyle/>
          <a:p>
            <a:r>
              <a:rPr lang="pt-BR" b="1" dirty="0">
                <a:latin typeface="Calibri" panose="020F0502020204030204" pitchFamily="34" charset="0"/>
                <a:ea typeface="Calibri" panose="020F0502020204030204" pitchFamily="34" charset="0"/>
                <a:cs typeface="Times New Roman" panose="02020603050405020304" pitchFamily="18" charset="0"/>
              </a:rPr>
              <a:t> </a:t>
            </a:r>
            <a:endParaRPr lang="en-GB" b="1" dirty="0"/>
          </a:p>
        </p:txBody>
      </p:sp>
    </p:spTree>
    <p:extLst>
      <p:ext uri="{BB962C8B-B14F-4D97-AF65-F5344CB8AC3E}">
        <p14:creationId xmlns:p14="http://schemas.microsoft.com/office/powerpoint/2010/main" val="3103585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3061" y="501134"/>
            <a:ext cx="1666418" cy="369332"/>
          </a:xfrm>
          <a:prstGeom prst="rect">
            <a:avLst/>
          </a:prstGeom>
        </p:spPr>
        <p:txBody>
          <a:bodyPr wrap="none">
            <a:spAutoFit/>
          </a:bodyPr>
          <a:lstStyle/>
          <a:p>
            <a:r>
              <a:rPr lang="pt-BR" b="1" dirty="0" smtClean="0">
                <a:latin typeface="Calibri" panose="020F0502020204030204" pitchFamily="34" charset="0"/>
                <a:ea typeface="Calibri" panose="020F0502020204030204" pitchFamily="34" charset="0"/>
                <a:cs typeface="Times New Roman" panose="02020603050405020304" pitchFamily="18" charset="0"/>
              </a:rPr>
              <a:t>1.Class diagram</a:t>
            </a:r>
            <a:endParaRPr lang="en-GB" b="1"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43189" y="978794"/>
            <a:ext cx="9594760" cy="5692462"/>
          </a:xfrm>
          <a:prstGeom prst="rect">
            <a:avLst/>
          </a:prstGeom>
          <a:noFill/>
          <a:ln>
            <a:noFill/>
          </a:ln>
        </p:spPr>
      </p:pic>
    </p:spTree>
    <p:extLst>
      <p:ext uri="{BB962C8B-B14F-4D97-AF65-F5344CB8AC3E}">
        <p14:creationId xmlns:p14="http://schemas.microsoft.com/office/powerpoint/2010/main" val="1905817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2830" y="463468"/>
            <a:ext cx="1822678" cy="341632"/>
          </a:xfrm>
          <a:prstGeom prst="rect">
            <a:avLst/>
          </a:prstGeom>
        </p:spPr>
        <p:txBody>
          <a:bodyPr wrap="none">
            <a:spAutoFit/>
          </a:bodyPr>
          <a:lstStyle/>
          <a:p>
            <a:pPr>
              <a:lnSpc>
                <a:spcPct val="90000"/>
              </a:lnSpc>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2.</a:t>
            </a:r>
            <a:r>
              <a:rPr lang="pt-BR" b="1" dirty="0">
                <a:latin typeface="Calibri" panose="020F0502020204030204" pitchFamily="34" charset="0"/>
              </a:rPr>
              <a:t>Object diagram</a:t>
            </a:r>
            <a:endParaRPr lang="en-GB" sz="11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53888" y="1236372"/>
            <a:ext cx="11362856" cy="5422005"/>
          </a:xfrm>
          <a:prstGeom prst="rect">
            <a:avLst/>
          </a:prstGeom>
          <a:noFill/>
          <a:ln>
            <a:noFill/>
          </a:ln>
        </p:spPr>
      </p:pic>
    </p:spTree>
    <p:extLst>
      <p:ext uri="{BB962C8B-B14F-4D97-AF65-F5344CB8AC3E}">
        <p14:creationId xmlns:p14="http://schemas.microsoft.com/office/powerpoint/2010/main" val="27640056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315</TotalTime>
  <Words>1026</Words>
  <Application>Microsoft Office PowerPoint</Application>
  <PresentationFormat>Widescreen</PresentationFormat>
  <Paragraphs>400</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Century Gothic</vt:lpstr>
      <vt:lpstr>Franklin Gothic Book</vt:lpstr>
      <vt:lpstr>HGGothicE</vt:lpstr>
      <vt:lpstr>Times New Roman</vt:lpstr>
      <vt:lpstr>Wingdings</vt:lpstr>
      <vt:lpstr>Wingdings 3</vt:lpstr>
      <vt:lpstr>Ion</vt:lpstr>
      <vt:lpstr>PowerPoint Presentation</vt:lpstr>
      <vt:lpstr>PowerPoint Presentation</vt:lpstr>
      <vt:lpstr>PROPOSED SYSTEM   </vt:lpstr>
      <vt:lpstr>Functional Modules  </vt:lpstr>
      <vt:lpstr>PowerPoint Presentation</vt:lpstr>
      <vt:lpstr>Types of user in this system</vt:lpstr>
      <vt:lpstr>UML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17</cp:revision>
  <dcterms:created xsi:type="dcterms:W3CDTF">2019-03-18T07:03:31Z</dcterms:created>
  <dcterms:modified xsi:type="dcterms:W3CDTF">2019-05-15T16:13:45Z</dcterms:modified>
</cp:coreProperties>
</file>