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1" r:id="rId16"/>
    <p:sldId id="270" r:id="rId17"/>
    <p:sldId id="271" r:id="rId18"/>
    <p:sldId id="272" r:id="rId19"/>
    <p:sldId id="273" r:id="rId20"/>
    <p:sldId id="274" r:id="rId21"/>
    <p:sldId id="276" r:id="rId22"/>
    <p:sldId id="277" r:id="rId23"/>
    <p:sldId id="275"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4118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03DEC-C6B6-474F-82E6-290C99B74885}"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73429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896163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57422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80821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530528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568151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3786945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38949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168094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90803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203DEC-C6B6-474F-82E6-290C99B74885}"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84698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203DEC-C6B6-474F-82E6-290C99B74885}" type="datetimeFigureOut">
              <a:rPr lang="en-GB" smtClean="0"/>
              <a:t>18/03/2019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5491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91961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22015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5203DEC-C6B6-474F-82E6-290C99B74885}" type="datetimeFigureOut">
              <a:rPr lang="en-GB" smtClean="0"/>
              <a:t>18/03/2019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33220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03DEC-C6B6-474F-82E6-290C99B74885}"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135106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203DEC-C6B6-474F-82E6-290C99B74885}" type="datetimeFigureOut">
              <a:rPr lang="en-GB" smtClean="0"/>
              <a:t>18/03/2019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4FD42A-45C4-4E99-9556-AF25879D3D25}" type="slidenum">
              <a:rPr lang="en-GB" smtClean="0"/>
              <a:t>‹#›</a:t>
            </a:fld>
            <a:endParaRPr lang="en-GB"/>
          </a:p>
        </p:txBody>
      </p:sp>
    </p:spTree>
    <p:extLst>
      <p:ext uri="{BB962C8B-B14F-4D97-AF65-F5344CB8AC3E}">
        <p14:creationId xmlns:p14="http://schemas.microsoft.com/office/powerpoint/2010/main" val="11371632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1596" y="2824314"/>
            <a:ext cx="10059550" cy="987450"/>
          </a:xfrm>
          <a:prstGeom prst="rect">
            <a:avLst/>
          </a:prstGeom>
        </p:spPr>
        <p:txBody>
          <a:bodyPr wrap="none">
            <a:spAutoFit/>
          </a:bodyPr>
          <a:lstStyle/>
          <a:p>
            <a:pPr indent="-6350" algn="ctr">
              <a:lnSpc>
                <a:spcPct val="115000"/>
              </a:lnSpc>
              <a:spcAft>
                <a:spcPts val="905"/>
              </a:spcAft>
            </a:pPr>
            <a:r>
              <a:rPr lang="en-GB" b="1" dirty="0" smtClean="0">
                <a:solidFill>
                  <a:srgbClr val="000000"/>
                </a:solidFill>
                <a:effectLst/>
                <a:latin typeface="Times New Roman" panose="02020603050405020304" pitchFamily="18" charset="0"/>
                <a:ea typeface="Times New Roman" panose="02020603050405020304" pitchFamily="18" charset="0"/>
              </a:rPr>
              <a:t> </a:t>
            </a:r>
            <a:r>
              <a:rPr lang="en-GB" sz="5400" b="1" dirty="0" smtClean="0">
                <a:effectLst/>
                <a:latin typeface="Times New Roman" panose="02020603050405020304" pitchFamily="18" charset="0"/>
                <a:ea typeface="Times New Roman" panose="02020603050405020304" pitchFamily="18" charset="0"/>
              </a:rPr>
              <a:t>BEAUTY SPA MANAGEMENT </a:t>
            </a:r>
            <a:endParaRPr lang="en-GB" sz="54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36713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0687" y="633119"/>
            <a:ext cx="2833917" cy="375552"/>
          </a:xfrm>
          <a:prstGeom prst="rect">
            <a:avLst/>
          </a:prstGeom>
        </p:spPr>
        <p:txBody>
          <a:bodyPr wrap="none">
            <a:spAutoFit/>
          </a:bodyPr>
          <a:lstStyle/>
          <a:p>
            <a:pPr marL="457200">
              <a:lnSpc>
                <a:spcPct val="107000"/>
              </a:lnSpc>
              <a:spcAft>
                <a:spcPts val="800"/>
              </a:spcAft>
              <a:tabLst>
                <a:tab pos="1390650" algn="l"/>
              </a:tabLst>
            </a:pPr>
            <a:r>
              <a:rPr lang="pt-BR" b="1" i="1" dirty="0">
                <a:latin typeface="Calibri" panose="020F0502020204030204" pitchFamily="34" charset="0"/>
                <a:ea typeface="Calibri" panose="020F0502020204030204" pitchFamily="34" charset="0"/>
                <a:cs typeface="Times New Roman" panose="02020603050405020304" pitchFamily="18" charset="0"/>
              </a:rPr>
              <a:t>3.Deployment diagram</a:t>
            </a:r>
            <a:endParaRPr lang="en-GB" sz="11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p:cNvPicPr/>
          <p:nvPr/>
        </p:nvPicPr>
        <p:blipFill rotWithShape="1">
          <a:blip r:embed="rId2">
            <a:extLst>
              <a:ext uri="{28A0092B-C50C-407E-A947-70E740481C1C}">
                <a14:useLocalDpi xmlns:a14="http://schemas.microsoft.com/office/drawing/2010/main" val="0"/>
              </a:ext>
            </a:extLst>
          </a:blip>
          <a:srcRect t="15420" r="962"/>
          <a:stretch/>
        </p:blipFill>
        <p:spPr bwMode="auto">
          <a:xfrm>
            <a:off x="837126" y="1223493"/>
            <a:ext cx="9813701" cy="5331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7245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1233" y="311148"/>
            <a:ext cx="2165786" cy="375552"/>
          </a:xfrm>
          <a:prstGeom prst="rect">
            <a:avLst/>
          </a:prstGeom>
        </p:spPr>
        <p:txBody>
          <a:bodyPr wrap="none">
            <a:spAutoFit/>
          </a:bodyPr>
          <a:lstStyle/>
          <a:p>
            <a:pPr marL="285750" indent="-285750">
              <a:lnSpc>
                <a:spcPct val="107000"/>
              </a:lnSpc>
              <a:spcAft>
                <a:spcPts val="800"/>
              </a:spcAft>
              <a:buFont typeface="Wingdings" panose="05000000000000000000" pitchFamily="2" charset="2"/>
              <a:buChar char="q"/>
              <a:tabLst>
                <a:tab pos="1390650" algn="l"/>
              </a:tabLst>
            </a:pPr>
            <a:r>
              <a:rPr lang="en-GB" b="1" i="1" dirty="0">
                <a:latin typeface="Calibri" panose="020F0502020204030204" pitchFamily="34" charset="0"/>
                <a:ea typeface="Calibri" panose="020F0502020204030204" pitchFamily="34" charset="0"/>
                <a:cs typeface="Times New Roman" panose="02020603050405020304" pitchFamily="18" charset="0"/>
              </a:rPr>
              <a:t>Use case diagram</a:t>
            </a:r>
            <a:endParaRPr lang="en-GB" sz="11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24200" y="686700"/>
            <a:ext cx="6496318" cy="5967782"/>
          </a:xfrm>
          <a:prstGeom prst="rect">
            <a:avLst/>
          </a:prstGeom>
          <a:noFill/>
          <a:ln>
            <a:noFill/>
          </a:ln>
        </p:spPr>
      </p:pic>
    </p:spTree>
    <p:extLst>
      <p:ext uri="{BB962C8B-B14F-4D97-AF65-F5344CB8AC3E}">
        <p14:creationId xmlns:p14="http://schemas.microsoft.com/office/powerpoint/2010/main" val="3163686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032" y="723272"/>
            <a:ext cx="2244461" cy="375552"/>
          </a:xfrm>
          <a:prstGeom prst="rect">
            <a:avLst/>
          </a:prstGeom>
        </p:spPr>
        <p:txBody>
          <a:bodyPr wrap="none">
            <a:spAutoFit/>
          </a:bodyPr>
          <a:lstStyle/>
          <a:p>
            <a:pPr marL="285750" indent="-285750">
              <a:lnSpc>
                <a:spcPct val="107000"/>
              </a:lnSpc>
              <a:spcAft>
                <a:spcPts val="800"/>
              </a:spcAft>
              <a:buFont typeface="Wingdings" panose="05000000000000000000" pitchFamily="2" charset="2"/>
              <a:buChar char="q"/>
              <a:tabLst>
                <a:tab pos="1390650" algn="l"/>
              </a:tabLst>
            </a:pPr>
            <a:r>
              <a:rPr lang="en-GB" b="1" i="1" dirty="0">
                <a:latin typeface="Calibri" panose="020F0502020204030204" pitchFamily="34" charset="0"/>
                <a:ea typeface="Calibri" panose="020F0502020204030204" pitchFamily="34" charset="0"/>
                <a:cs typeface="Times New Roman" panose="02020603050405020304" pitchFamily="18" charset="0"/>
              </a:rPr>
              <a:t>Sequence diagram</a:t>
            </a:r>
            <a:endParaRPr lang="en-GB" sz="11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562897" y="1217859"/>
            <a:ext cx="7014652" cy="5466276"/>
          </a:xfrm>
          <a:prstGeom prst="rect">
            <a:avLst/>
          </a:prstGeom>
          <a:noFill/>
          <a:ln>
            <a:noFill/>
          </a:ln>
        </p:spPr>
      </p:pic>
    </p:spTree>
    <p:extLst>
      <p:ext uri="{BB962C8B-B14F-4D97-AF65-F5344CB8AC3E}">
        <p14:creationId xmlns:p14="http://schemas.microsoft.com/office/powerpoint/2010/main" val="195764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419" y="488255"/>
            <a:ext cx="2640466" cy="369332"/>
          </a:xfrm>
          <a:prstGeom prst="rect">
            <a:avLst/>
          </a:prstGeom>
        </p:spPr>
        <p:txBody>
          <a:bodyPr wrap="none">
            <a:spAutoFit/>
          </a:bodyPr>
          <a:lstStyle/>
          <a:p>
            <a:pPr marL="285750" indent="-285750">
              <a:buFont typeface="Wingdings" panose="05000000000000000000" pitchFamily="2" charset="2"/>
              <a:buChar char="q"/>
            </a:pPr>
            <a:r>
              <a:rPr lang="en-GB" b="1" i="1" dirty="0">
                <a:latin typeface="Calibri" panose="020F0502020204030204" pitchFamily="34" charset="0"/>
                <a:ea typeface="Calibri" panose="020F0502020204030204" pitchFamily="34" charset="0"/>
                <a:cs typeface="Times New Roman" panose="02020603050405020304" pitchFamily="18" charset="0"/>
              </a:rPr>
              <a:t>Collaboration diagram</a:t>
            </a:r>
            <a:endParaRPr lang="en-GB" b="1" i="1"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580327" y="1081825"/>
            <a:ext cx="5975797" cy="5555960"/>
          </a:xfrm>
          <a:prstGeom prst="rect">
            <a:avLst/>
          </a:prstGeom>
          <a:noFill/>
          <a:ln>
            <a:noFill/>
          </a:ln>
        </p:spPr>
      </p:pic>
    </p:spTree>
    <p:extLst>
      <p:ext uri="{BB962C8B-B14F-4D97-AF65-F5344CB8AC3E}">
        <p14:creationId xmlns:p14="http://schemas.microsoft.com/office/powerpoint/2010/main" val="719261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106" y="385224"/>
            <a:ext cx="2335960" cy="369332"/>
          </a:xfrm>
          <a:prstGeom prst="rect">
            <a:avLst/>
          </a:prstGeom>
        </p:spPr>
        <p:txBody>
          <a:bodyPr wrap="none">
            <a:spAutoFit/>
          </a:bodyPr>
          <a:lstStyle/>
          <a:p>
            <a:pPr marL="285750" indent="-285750">
              <a:buFont typeface="Wingdings" panose="05000000000000000000" pitchFamily="2" charset="2"/>
              <a:buChar char="q"/>
            </a:pPr>
            <a:r>
              <a:rPr lang="en-GB" b="1" i="1" dirty="0" err="1">
                <a:latin typeface="Calibri" panose="020F0502020204030204" pitchFamily="34" charset="0"/>
                <a:ea typeface="Calibri" panose="020F0502020204030204" pitchFamily="34" charset="0"/>
                <a:cs typeface="Times New Roman" panose="02020603050405020304" pitchFamily="18" charset="0"/>
              </a:rPr>
              <a:t>Statechart</a:t>
            </a:r>
            <a:r>
              <a:rPr lang="en-GB" b="1" i="1" dirty="0">
                <a:latin typeface="Calibri" panose="020F0502020204030204" pitchFamily="34" charset="0"/>
                <a:ea typeface="Calibri" panose="020F0502020204030204" pitchFamily="34" charset="0"/>
                <a:cs typeface="Times New Roman" panose="02020603050405020304" pitchFamily="18" charset="0"/>
              </a:rPr>
              <a:t> diagram</a:t>
            </a:r>
            <a:endParaRPr lang="en-GB" b="1" i="1"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20462" y="1017431"/>
            <a:ext cx="9259910" cy="5138670"/>
          </a:xfrm>
          <a:prstGeom prst="rect">
            <a:avLst/>
          </a:prstGeom>
          <a:noFill/>
          <a:ln>
            <a:noFill/>
          </a:ln>
        </p:spPr>
      </p:pic>
    </p:spTree>
    <p:extLst>
      <p:ext uri="{BB962C8B-B14F-4D97-AF65-F5344CB8AC3E}">
        <p14:creationId xmlns:p14="http://schemas.microsoft.com/office/powerpoint/2010/main" val="2088302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10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200" y="565528"/>
            <a:ext cx="2061783" cy="369332"/>
          </a:xfrm>
          <a:prstGeom prst="rect">
            <a:avLst/>
          </a:prstGeom>
        </p:spPr>
        <p:txBody>
          <a:bodyPr wrap="none">
            <a:spAutoFit/>
          </a:bodyPr>
          <a:lstStyle/>
          <a:p>
            <a:pPr marL="285750" indent="-285750">
              <a:buFont typeface="Wingdings" panose="05000000000000000000" pitchFamily="2" charset="2"/>
              <a:buChar char="q"/>
            </a:pPr>
            <a:r>
              <a:rPr lang="en-GB" b="1" i="1" dirty="0">
                <a:latin typeface="Calibri" panose="020F0502020204030204" pitchFamily="34" charset="0"/>
                <a:ea typeface="Calibri" panose="020F0502020204030204" pitchFamily="34" charset="0"/>
                <a:cs typeface="Times New Roman" panose="02020603050405020304" pitchFamily="18" charset="0"/>
              </a:rPr>
              <a:t>Activity diagram</a:t>
            </a:r>
            <a:endParaRPr lang="en-GB" b="1" i="1"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07582" y="1043189"/>
            <a:ext cx="9272789" cy="5460642"/>
          </a:xfrm>
          <a:prstGeom prst="rect">
            <a:avLst/>
          </a:prstGeom>
          <a:noFill/>
          <a:ln>
            <a:noFill/>
          </a:ln>
        </p:spPr>
      </p:pic>
    </p:spTree>
    <p:extLst>
      <p:ext uri="{BB962C8B-B14F-4D97-AF65-F5344CB8AC3E}">
        <p14:creationId xmlns:p14="http://schemas.microsoft.com/office/powerpoint/2010/main" val="3829077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1234" y="3244333"/>
            <a:ext cx="6104585" cy="1015663"/>
          </a:xfrm>
          <a:prstGeom prst="rect">
            <a:avLst/>
          </a:prstGeom>
        </p:spPr>
        <p:txBody>
          <a:bodyPr wrap="square">
            <a:spAutoFit/>
          </a:bodyPr>
          <a:lstStyle/>
          <a:p>
            <a:r>
              <a:rPr lang="en-IN" sz="6000" b="1" dirty="0" smtClean="0"/>
              <a:t>TABLE DESIGN</a:t>
            </a:r>
            <a:endParaRPr lang="en-GB" sz="6000" dirty="0"/>
          </a:p>
        </p:txBody>
      </p:sp>
    </p:spTree>
    <p:extLst>
      <p:ext uri="{BB962C8B-B14F-4D97-AF65-F5344CB8AC3E}">
        <p14:creationId xmlns:p14="http://schemas.microsoft.com/office/powerpoint/2010/main" val="3760044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233" y="656088"/>
            <a:ext cx="1801448" cy="394275"/>
          </a:xfrm>
          <a:prstGeom prst="rect">
            <a:avLst/>
          </a:prstGeom>
        </p:spPr>
        <p:txBody>
          <a:bodyPr wrap="square">
            <a:spAutoFit/>
          </a:bodyPr>
          <a:lstStyle/>
          <a:p>
            <a:pPr marL="6350" indent="-6350" algn="just">
              <a:lnSpc>
                <a:spcPct val="109000"/>
              </a:lnSpc>
              <a:spcAft>
                <a:spcPts val="1535"/>
              </a:spcAft>
            </a:pPr>
            <a:r>
              <a:rPr lang="en-US" b="1" dirty="0" smtClean="0">
                <a:effectLst/>
                <a:latin typeface="Times New Roman" panose="02020603050405020304" pitchFamily="18" charset="0"/>
                <a:ea typeface="Times New Roman" panose="02020603050405020304" pitchFamily="18" charset="0"/>
              </a:rPr>
              <a:t>1 .</a:t>
            </a:r>
            <a:r>
              <a:rPr lang="en-US" b="1" dirty="0" err="1" smtClean="0">
                <a:effectLst/>
                <a:latin typeface="Times New Roman" panose="02020603050405020304" pitchFamily="18" charset="0"/>
                <a:ea typeface="Times New Roman" panose="02020603050405020304" pitchFamily="18" charset="0"/>
              </a:rPr>
              <a:t>Tb_Login</a:t>
            </a:r>
            <a:r>
              <a:rPr lang="en-US" b="1" dirty="0" smtClean="0">
                <a:effectLst/>
                <a:latin typeface="Times New Roman" panose="02020603050405020304" pitchFamily="18" charset="0"/>
                <a:ea typeface="Times New Roman" panose="02020603050405020304" pitchFamily="18" charset="0"/>
              </a:rPr>
              <a:t> </a:t>
            </a:r>
            <a:endParaRPr lang="en-GB" dirty="0">
              <a:effectLst/>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23959095"/>
              </p:ext>
            </p:extLst>
          </p:nvPr>
        </p:nvGraphicFramePr>
        <p:xfrm>
          <a:off x="2266681" y="1674254"/>
          <a:ext cx="7456868" cy="4507605"/>
        </p:xfrm>
        <a:graphic>
          <a:graphicData uri="http://schemas.openxmlformats.org/drawingml/2006/table">
            <a:tbl>
              <a:tblPr firstRow="1" firstCol="1" bandRow="1">
                <a:tableStyleId>{5C22544A-7EE6-4342-B048-85BDC9FD1C3A}</a:tableStyleId>
              </a:tblPr>
              <a:tblGrid>
                <a:gridCol w="712158"/>
                <a:gridCol w="2206363"/>
                <a:gridCol w="2149744"/>
                <a:gridCol w="2388603"/>
              </a:tblGrid>
              <a:tr h="931571">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6343">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6111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6111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61116">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email</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Email</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6343">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password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password</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67419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309" y="449618"/>
            <a:ext cx="2319866"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Tb_UserRegistration</a:t>
            </a:r>
            <a:r>
              <a:rPr lang="en-US" b="1" dirty="0" smtClean="0">
                <a:solidFill>
                  <a:srgbClr val="000000"/>
                </a:solidFill>
                <a:effectLst/>
                <a:latin typeface="Times New Roman" panose="02020603050405020304" pitchFamily="18" charset="0"/>
                <a:ea typeface="Times New Roman" panose="02020603050405020304" pitchFamily="18" charset="0"/>
              </a:rPr>
              <a:t> </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431046007"/>
              </p:ext>
            </p:extLst>
          </p:nvPr>
        </p:nvGraphicFramePr>
        <p:xfrm>
          <a:off x="1674254" y="1596981"/>
          <a:ext cx="8615966" cy="4172753"/>
        </p:xfrm>
        <a:graphic>
          <a:graphicData uri="http://schemas.openxmlformats.org/drawingml/2006/table">
            <a:tbl>
              <a:tblPr firstRow="1" firstCol="1" bandRow="1">
                <a:tableStyleId>{5C22544A-7EE6-4342-B048-85BDC9FD1C3A}</a:tableStyleId>
              </a:tblPr>
              <a:tblGrid>
                <a:gridCol w="822856"/>
                <a:gridCol w="2549320"/>
                <a:gridCol w="2483901"/>
                <a:gridCol w="2759889"/>
              </a:tblGrid>
              <a:tr h="862369">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3718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12004">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First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3718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Last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1200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12004">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contact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Contact number</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80498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129" y="2137894"/>
            <a:ext cx="9543245" cy="2101601"/>
          </a:xfrm>
          <a:prstGeom prst="rect">
            <a:avLst/>
          </a:prstGeom>
        </p:spPr>
        <p:txBody>
          <a:bodyPr wrap="square">
            <a:spAutoFit/>
          </a:bodyPr>
          <a:lstStyle/>
          <a:p>
            <a:pPr indent="-6350" algn="just">
              <a:lnSpc>
                <a:spcPct val="102000"/>
              </a:lnSpc>
              <a:spcAft>
                <a:spcPts val="885"/>
              </a:spcAft>
            </a:pPr>
            <a:r>
              <a:rPr lang="en-GB" sz="3200" dirty="0" smtClean="0">
                <a:effectLst/>
                <a:latin typeface="Arial" panose="020B0604020202020204" pitchFamily="34" charset="0"/>
                <a:ea typeface="Arial" panose="020B0604020202020204" pitchFamily="34" charset="0"/>
              </a:rPr>
              <a:t>Beauty spa management system is a project which is developed in PHP and MySQL. The objective of this project is to facilitate accessing beauty spa services products. </a:t>
            </a:r>
            <a:endParaRPr lang="en-GB" sz="3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22883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4" y="333708"/>
            <a:ext cx="2460930"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Tb_UserSpecifications</a:t>
            </a:r>
            <a:r>
              <a:rPr lang="en-US" b="1" dirty="0" smtClean="0">
                <a:solidFill>
                  <a:srgbClr val="000000"/>
                </a:solidFill>
                <a:effectLst/>
                <a:latin typeface="Times New Roman" panose="02020603050405020304" pitchFamily="18" charset="0"/>
                <a:ea typeface="Times New Roman" panose="02020603050405020304" pitchFamily="18" charset="0"/>
              </a:rPr>
              <a:t> </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241135741"/>
              </p:ext>
            </p:extLst>
          </p:nvPr>
        </p:nvGraphicFramePr>
        <p:xfrm>
          <a:off x="1068946" y="1130322"/>
          <a:ext cx="8860664" cy="2369717"/>
        </p:xfrm>
        <a:graphic>
          <a:graphicData uri="http://schemas.openxmlformats.org/drawingml/2006/table">
            <a:tbl>
              <a:tblPr firstRow="1" firstCol="1" bandRow="1">
                <a:tableStyleId>{5C22544A-7EE6-4342-B048-85BDC9FD1C3A}</a:tableStyleId>
              </a:tblPr>
              <a:tblGrid>
                <a:gridCol w="846225"/>
                <a:gridCol w="2621722"/>
                <a:gridCol w="2554445"/>
                <a:gridCol w="2838272"/>
              </a:tblGrid>
              <a:tr h="338531">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userid</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 PK(FK)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gender</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gender</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height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height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weight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weight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DOB</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 of birth</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colorid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colorid</a:t>
                      </a:r>
                      <a:r>
                        <a:rPr lang="en-US" sz="1200" dirty="0">
                          <a:effectLst/>
                        </a:rPr>
                        <a:t>(FK)</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277066" y="3927322"/>
            <a:ext cx="2206566" cy="394275"/>
          </a:xfrm>
          <a:prstGeom prst="rect">
            <a:avLst/>
          </a:prstGeom>
        </p:spPr>
        <p:txBody>
          <a:bodyPr wrap="none">
            <a:spAutoFit/>
          </a:bodyPr>
          <a:lstStyle/>
          <a:p>
            <a:pPr marL="6350" indent="-6350" algn="just">
              <a:lnSpc>
                <a:spcPct val="109000"/>
              </a:lnSpc>
              <a:spcAft>
                <a:spcPts val="1535"/>
              </a:spcAft>
            </a:pPr>
            <a:r>
              <a:rPr lang="en-US" b="1" dirty="0" err="1" smtClean="0">
                <a:effectLst/>
                <a:latin typeface="Times New Roman" panose="02020603050405020304" pitchFamily="18" charset="0"/>
                <a:ea typeface="Times New Roman" panose="02020603050405020304" pitchFamily="18" charset="0"/>
              </a:rPr>
              <a:t>Tb_UserColorType</a:t>
            </a:r>
            <a:r>
              <a:rPr lang="en-US" b="1" dirty="0" smtClean="0">
                <a:effectLst/>
                <a:latin typeface="Times New Roman" panose="02020603050405020304" pitchFamily="18" charset="0"/>
                <a:ea typeface="Times New Roman" panose="02020603050405020304" pitchFamily="18" charset="0"/>
              </a:rPr>
              <a:t> </a:t>
            </a:r>
            <a:r>
              <a:rPr lang="en-US" b="1" dirty="0" smtClean="0">
                <a:solidFill>
                  <a:srgbClr val="000000"/>
                </a:solidFill>
                <a:effectLst/>
                <a:latin typeface="Times New Roman" panose="02020603050405020304" pitchFamily="18" charset="0"/>
                <a:ea typeface="Times New Roman" panose="02020603050405020304" pitchFamily="18" charset="0"/>
              </a:rPr>
              <a:t> </a:t>
            </a:r>
            <a:endParaRPr lang="en-GB"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54241069"/>
              </p:ext>
            </p:extLst>
          </p:nvPr>
        </p:nvGraphicFramePr>
        <p:xfrm>
          <a:off x="1110516" y="4448609"/>
          <a:ext cx="8883489" cy="1630218"/>
        </p:xfrm>
        <a:graphic>
          <a:graphicData uri="http://schemas.openxmlformats.org/drawingml/2006/table">
            <a:tbl>
              <a:tblPr firstRow="1" firstCol="1" bandRow="1">
                <a:tableStyleId>{5C22544A-7EE6-4342-B048-85BDC9FD1C3A}</a:tableStyleId>
              </a:tblPr>
              <a:tblGrid>
                <a:gridCol w="848405"/>
                <a:gridCol w="2628476"/>
                <a:gridCol w="2561025"/>
                <a:gridCol w="2845583"/>
              </a:tblGrid>
              <a:tr h="543406">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4340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colorid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Colour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4340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Colour</a:t>
                      </a:r>
                      <a:r>
                        <a:rPr lang="en-US" sz="1200" dirty="0">
                          <a:effectLst/>
                        </a:rPr>
                        <a:t> type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27493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511" y="333709"/>
            <a:ext cx="1992853"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Staff Registration </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010571896"/>
              </p:ext>
            </p:extLst>
          </p:nvPr>
        </p:nvGraphicFramePr>
        <p:xfrm>
          <a:off x="901522" y="1197739"/>
          <a:ext cx="9053847" cy="4790941"/>
        </p:xfrm>
        <a:graphic>
          <a:graphicData uri="http://schemas.openxmlformats.org/drawingml/2006/table">
            <a:tbl>
              <a:tblPr firstRow="1" firstCol="1" bandRow="1">
                <a:tableStyleId>{5C22544A-7EE6-4342-B048-85BDC9FD1C3A}</a:tableStyleId>
              </a:tblPr>
              <a:tblGrid>
                <a:gridCol w="864675"/>
                <a:gridCol w="2678882"/>
                <a:gridCol w="2610137"/>
                <a:gridCol w="2900153"/>
              </a:tblGrid>
              <a:tr h="560450">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Staff id PK(FK)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7739">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First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Last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qualification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Qualification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experiences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experience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roleid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Employee role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7</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bio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Varchar(100)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Biography</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8</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img</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9</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contact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Vatchar(50)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contact</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78308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68" y="320830"/>
            <a:ext cx="1300356"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Tb_Service</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854944892"/>
              </p:ext>
            </p:extLst>
          </p:nvPr>
        </p:nvGraphicFramePr>
        <p:xfrm>
          <a:off x="669701" y="798491"/>
          <a:ext cx="7843234" cy="1545463"/>
        </p:xfrm>
        <a:graphic>
          <a:graphicData uri="http://schemas.openxmlformats.org/drawingml/2006/table">
            <a:tbl>
              <a:tblPr firstRow="1" firstCol="1" bandRow="1">
                <a:tableStyleId>{5C22544A-7EE6-4342-B048-85BDC9FD1C3A}</a:tableStyleId>
              </a:tblPr>
              <a:tblGrid>
                <a:gridCol w="1950607"/>
                <a:gridCol w="1904897"/>
                <a:gridCol w="1860222"/>
                <a:gridCol w="2127508"/>
              </a:tblGrid>
              <a:tr h="235966">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722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serId</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757">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Service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757">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serDic</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Service decription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757">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image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358668" y="2497359"/>
            <a:ext cx="1402948"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Tb_Package</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217185913"/>
              </p:ext>
            </p:extLst>
          </p:nvPr>
        </p:nvGraphicFramePr>
        <p:xfrm>
          <a:off x="566672" y="3219717"/>
          <a:ext cx="8036417" cy="3528812"/>
        </p:xfrm>
        <a:graphic>
          <a:graphicData uri="http://schemas.openxmlformats.org/drawingml/2006/table">
            <a:tbl>
              <a:tblPr firstRow="1" firstCol="1" bandRow="1">
                <a:tableStyleId>{5C22544A-7EE6-4342-B048-85BDC9FD1C3A}</a:tableStyleId>
              </a:tblPr>
              <a:tblGrid>
                <a:gridCol w="1021780"/>
                <a:gridCol w="2094886"/>
                <a:gridCol w="2295440"/>
                <a:gridCol w="2624311"/>
              </a:tblGrid>
              <a:tr h="276340">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Service 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3302">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Package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7452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packdecr</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Package Decriptuirion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3302">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 reqquired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7</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image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934803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907" y="501134"/>
            <a:ext cx="2283638"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Tb_ProductCategory</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02289957"/>
              </p:ext>
            </p:extLst>
          </p:nvPr>
        </p:nvGraphicFramePr>
        <p:xfrm>
          <a:off x="399247" y="1043190"/>
          <a:ext cx="8809147" cy="1416675"/>
        </p:xfrm>
        <a:graphic>
          <a:graphicData uri="http://schemas.openxmlformats.org/drawingml/2006/table">
            <a:tbl>
              <a:tblPr firstRow="1" firstCol="1" bandRow="1">
                <a:tableStyleId>{5C22544A-7EE6-4342-B048-85BDC9FD1C3A}</a:tableStyleId>
              </a:tblPr>
              <a:tblGrid>
                <a:gridCol w="841305"/>
                <a:gridCol w="2606479"/>
                <a:gridCol w="2539593"/>
                <a:gridCol w="2821770"/>
              </a:tblGrid>
              <a:tr h="472225">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2225">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categoryid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category id (PK)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2225">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Category name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420323" y="2716300"/>
            <a:ext cx="2052806"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Tb_ProductDetails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133395214"/>
              </p:ext>
            </p:extLst>
          </p:nvPr>
        </p:nvGraphicFramePr>
        <p:xfrm>
          <a:off x="420323" y="3506665"/>
          <a:ext cx="8929738" cy="2816863"/>
        </p:xfrm>
        <a:graphic>
          <a:graphicData uri="http://schemas.openxmlformats.org/drawingml/2006/table">
            <a:tbl>
              <a:tblPr firstRow="1" firstCol="1" bandRow="1">
                <a:tableStyleId>{5C22544A-7EE6-4342-B048-85BDC9FD1C3A}</a:tableStyleId>
              </a:tblPr>
              <a:tblGrid>
                <a:gridCol w="852822"/>
                <a:gridCol w="2642160"/>
                <a:gridCol w="2574358"/>
                <a:gridCol w="2860398"/>
              </a:tblGrid>
              <a:tr h="402409">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id (PK)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categoryid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Category 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pstock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product stock</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43127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606" y="501542"/>
            <a:ext cx="1806905" cy="372923"/>
          </a:xfrm>
          <a:prstGeom prst="rect">
            <a:avLst/>
          </a:prstGeom>
        </p:spPr>
        <p:txBody>
          <a:bodyPr wrap="none">
            <a:spAutoFit/>
          </a:bodyPr>
          <a:lstStyle/>
          <a:p>
            <a:pPr marL="6350" indent="-6350" algn="just">
              <a:lnSpc>
                <a:spcPct val="109000"/>
              </a:lnSpc>
              <a:spcAft>
                <a:spcPts val="1535"/>
              </a:spcAft>
            </a:pPr>
            <a:r>
              <a:rPr lang="en-US" b="1" dirty="0" smtClean="0">
                <a:effectLst/>
                <a:latin typeface="Times New Roman" panose="02020603050405020304" pitchFamily="18" charset="0"/>
                <a:ea typeface="Times New Roman" panose="02020603050405020304" pitchFamily="18" charset="0"/>
              </a:rPr>
              <a:t>Employee Leave</a:t>
            </a:r>
            <a:endParaRPr lang="en-GB" dirty="0">
              <a:effectLst/>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0834206"/>
              </p:ext>
            </p:extLst>
          </p:nvPr>
        </p:nvGraphicFramePr>
        <p:xfrm>
          <a:off x="309095" y="1043187"/>
          <a:ext cx="8371266" cy="2292441"/>
        </p:xfrm>
        <a:graphic>
          <a:graphicData uri="http://schemas.openxmlformats.org/drawingml/2006/table">
            <a:tbl>
              <a:tblPr firstRow="1" firstCol="1" bandRow="1">
                <a:tableStyleId>{5C22544A-7EE6-4342-B048-85BDC9FD1C3A}</a:tableStyleId>
              </a:tblPr>
              <a:tblGrid>
                <a:gridCol w="1067763"/>
                <a:gridCol w="2208036"/>
                <a:gridCol w="2413642"/>
                <a:gridCol w="2681825"/>
              </a:tblGrid>
              <a:tr h="504011">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levId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leavedate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Leave 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reson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reson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Employee id (FK)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status</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401606" y="3476154"/>
            <a:ext cx="1133644"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Feedback</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130299142"/>
              </p:ext>
            </p:extLst>
          </p:nvPr>
        </p:nvGraphicFramePr>
        <p:xfrm>
          <a:off x="401605" y="4088231"/>
          <a:ext cx="8433301" cy="1681505"/>
        </p:xfrm>
        <a:graphic>
          <a:graphicData uri="http://schemas.openxmlformats.org/drawingml/2006/table">
            <a:tbl>
              <a:tblPr firstRow="1" firstCol="1" bandRow="1">
                <a:tableStyleId>{5C22544A-7EE6-4342-B048-85BDC9FD1C3A}</a:tableStyleId>
              </a:tblPr>
              <a:tblGrid>
                <a:gridCol w="985620"/>
                <a:gridCol w="2314455"/>
                <a:gridCol w="2431528"/>
                <a:gridCol w="2701698"/>
              </a:tblGrid>
              <a:tr h="307167">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4544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6444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feedb</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feedback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6444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User id(FK)</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67304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321" y="410982"/>
            <a:ext cx="1762021"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cart/transaction</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762852402"/>
              </p:ext>
            </p:extLst>
          </p:nvPr>
        </p:nvGraphicFramePr>
        <p:xfrm>
          <a:off x="875762" y="1068947"/>
          <a:ext cx="9324304" cy="2086376"/>
        </p:xfrm>
        <a:graphic>
          <a:graphicData uri="http://schemas.openxmlformats.org/drawingml/2006/table">
            <a:tbl>
              <a:tblPr firstRow="1" firstCol="1" bandRow="1">
                <a:tableStyleId>{5C22544A-7EE6-4342-B048-85BDC9FD1C3A}</a:tableStyleId>
              </a:tblPr>
              <a:tblGrid>
                <a:gridCol w="887766"/>
                <a:gridCol w="2727263"/>
                <a:gridCol w="2663299"/>
                <a:gridCol w="3045976"/>
              </a:tblGrid>
              <a:tr h="417160">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 id (FK)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date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501321" y="3141303"/>
            <a:ext cx="1165704"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cart items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365878340"/>
              </p:ext>
            </p:extLst>
          </p:nvPr>
        </p:nvGraphicFramePr>
        <p:xfrm>
          <a:off x="862885" y="3631842"/>
          <a:ext cx="9375819" cy="3151629"/>
        </p:xfrm>
        <a:graphic>
          <a:graphicData uri="http://schemas.openxmlformats.org/drawingml/2006/table">
            <a:tbl>
              <a:tblPr firstRow="1" firstCol="1" bandRow="1">
                <a:tableStyleId>{5C22544A-7EE6-4342-B048-85BDC9FD1C3A}</a:tableStyleId>
              </a:tblPr>
              <a:tblGrid>
                <a:gridCol w="892373"/>
                <a:gridCol w="2742482"/>
                <a:gridCol w="2678027"/>
                <a:gridCol w="3062937"/>
              </a:tblGrid>
              <a:tr h="400123">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dirty="0">
                          <a:effectLst/>
                        </a:rPr>
                        <a:t>1</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cartitemid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item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0123">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referenceid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 prodoctid/packageid(FK)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enum</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product/package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Employee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0123">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timestamp</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time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72700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785" y="295072"/>
            <a:ext cx="1454244"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Tb_Payment</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787292320"/>
              </p:ext>
            </p:extLst>
          </p:nvPr>
        </p:nvGraphicFramePr>
        <p:xfrm>
          <a:off x="1442435" y="2073498"/>
          <a:ext cx="8152327" cy="2575774"/>
        </p:xfrm>
        <a:graphic>
          <a:graphicData uri="http://schemas.openxmlformats.org/drawingml/2006/table">
            <a:tbl>
              <a:tblPr firstRow="1" firstCol="1" bandRow="1">
                <a:tableStyleId>{5C22544A-7EE6-4342-B048-85BDC9FD1C3A}</a:tableStyleId>
              </a:tblPr>
              <a:tblGrid>
                <a:gridCol w="776183"/>
                <a:gridCol w="2384471"/>
                <a:gridCol w="2328548"/>
                <a:gridCol w="2663125"/>
              </a:tblGrid>
              <a:tr h="643777">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43999">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id (FK),PK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43999">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43999">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tamount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Total amount</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49960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357" y="2639027"/>
            <a:ext cx="3826432" cy="707886"/>
          </a:xfrm>
          <a:prstGeom prst="rect">
            <a:avLst/>
          </a:prstGeom>
        </p:spPr>
        <p:txBody>
          <a:bodyPr wrap="square">
            <a:spAutoFit/>
          </a:bodyPr>
          <a:lstStyle/>
          <a:p>
            <a:pPr algn="ctr"/>
            <a:r>
              <a:rPr lang="en-US" sz="4000" b="1" dirty="0" smtClean="0"/>
              <a:t>FORM DESIGN</a:t>
            </a:r>
            <a:endParaRPr lang="en-GB" sz="4000" dirty="0"/>
          </a:p>
        </p:txBody>
      </p:sp>
    </p:spTree>
    <p:extLst>
      <p:ext uri="{BB962C8B-B14F-4D97-AF65-F5344CB8AC3E}">
        <p14:creationId xmlns:p14="http://schemas.microsoft.com/office/powerpoint/2010/main" val="1882641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809" y="633120"/>
            <a:ext cx="688009" cy="388696"/>
          </a:xfrm>
          <a:prstGeom prst="rect">
            <a:avLst/>
          </a:prstGeom>
        </p:spPr>
        <p:txBody>
          <a:bodyPr wrap="none">
            <a:spAutoFit/>
          </a:bodyPr>
          <a:lstStyle/>
          <a:p>
            <a:pPr>
              <a:lnSpc>
                <a:spcPct val="107000"/>
              </a:lnSpc>
              <a:spcAft>
                <a:spcPts val="800"/>
              </a:spcAft>
              <a:tabLst>
                <a:tab pos="571500" algn="l"/>
              </a:tabLst>
            </a:pPr>
            <a:r>
              <a:rPr lang="en-US" dirty="0">
                <a:latin typeface="Calibri" panose="020F0502020204030204" pitchFamily="34" charset="0"/>
                <a:ea typeface="Calibri" panose="020F0502020204030204" pitchFamily="34" charset="0"/>
                <a:cs typeface="Times New Roman" panose="02020603050405020304" pitchFamily="18" charset="0"/>
              </a:rPr>
              <a:t>Login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526" t="13106" r="31088" b="32318"/>
          <a:stretch/>
        </p:blipFill>
        <p:spPr bwMode="auto">
          <a:xfrm>
            <a:off x="2292439" y="1648496"/>
            <a:ext cx="6722772" cy="38507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3759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457" y="491452"/>
            <a:ext cx="1790234" cy="388696"/>
          </a:xfrm>
          <a:prstGeom prst="rect">
            <a:avLst/>
          </a:prstGeom>
        </p:spPr>
        <p:txBody>
          <a:bodyPr wrap="none">
            <a:spAutoFit/>
          </a:bodyPr>
          <a:lstStyle/>
          <a:p>
            <a:pPr>
              <a:lnSpc>
                <a:spcPct val="107000"/>
              </a:lnSpc>
              <a:spcAft>
                <a:spcPts val="800"/>
              </a:spcAft>
              <a:tabLst>
                <a:tab pos="5324475" algn="l"/>
              </a:tabLst>
            </a:pPr>
            <a:r>
              <a:rPr lang="en-US" dirty="0">
                <a:latin typeface="Calibri" panose="020F0502020204030204" pitchFamily="34" charset="0"/>
                <a:ea typeface="Calibri" panose="020F0502020204030204" pitchFamily="34" charset="0"/>
                <a:cs typeface="Times New Roman" panose="02020603050405020304" pitchFamily="18" charset="0"/>
              </a:rPr>
              <a:t>User Registration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571" t="10710" r="30202" b="-11"/>
          <a:stretch/>
        </p:blipFill>
        <p:spPr bwMode="auto">
          <a:xfrm>
            <a:off x="2251690" y="1532586"/>
            <a:ext cx="6982461" cy="48424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9613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511" y="491354"/>
            <a:ext cx="9404723" cy="1400530"/>
          </a:xfrm>
        </p:spPr>
        <p:txBody>
          <a:bodyPr/>
          <a:lstStyle/>
          <a:p>
            <a:pPr algn="ctr"/>
            <a:r>
              <a:rPr lang="en-GB" b="1" u="sng" dirty="0">
                <a:solidFill>
                  <a:schemeClr val="tx1"/>
                </a:solidFill>
              </a:rPr>
              <a:t>PROPOSED SYSTEM</a:t>
            </a:r>
            <a:r>
              <a:rPr lang="en-GB" b="1" dirty="0">
                <a:solidFill>
                  <a:schemeClr val="tx1"/>
                </a:solidFill>
              </a:rPr>
              <a:t> </a:t>
            </a:r>
            <a:r>
              <a:rPr lang="en-GB" dirty="0"/>
              <a:t/>
            </a:r>
            <a:br>
              <a:rPr lang="en-GB" dirty="0"/>
            </a:br>
            <a:r>
              <a:rPr lang="en-GB" b="1" dirty="0" smtClean="0"/>
              <a:t> </a:t>
            </a:r>
            <a:endParaRPr lang="en-GB" dirty="0"/>
          </a:p>
        </p:txBody>
      </p:sp>
      <p:sp>
        <p:nvSpPr>
          <p:cNvPr id="4" name="Rectangle 3"/>
          <p:cNvSpPr/>
          <p:nvPr/>
        </p:nvSpPr>
        <p:spPr>
          <a:xfrm>
            <a:off x="1068946" y="1687131"/>
            <a:ext cx="9903854" cy="2936188"/>
          </a:xfrm>
          <a:prstGeom prst="rect">
            <a:avLst/>
          </a:prstGeom>
        </p:spPr>
        <p:txBody>
          <a:bodyPr wrap="square">
            <a:spAutoFit/>
          </a:bodyPr>
          <a:lstStyle/>
          <a:p>
            <a:pPr marL="285750" algn="just">
              <a:lnSpc>
                <a:spcPct val="110000"/>
              </a:lnSpc>
              <a:spcAft>
                <a:spcPts val="1800"/>
              </a:spcAft>
              <a:tabLst>
                <a:tab pos="457200" algn="l"/>
                <a:tab pos="514350" algn="l"/>
                <a:tab pos="628650" algn="l"/>
              </a:tabLst>
            </a:pPr>
            <a:r>
              <a:rPr lang="en-GB" sz="2800" i="1" dirty="0" smtClean="0">
                <a:effectLst/>
                <a:latin typeface="Franklin Gothic Book" panose="020B0503020102020204" pitchFamily="34" charset="0"/>
                <a:ea typeface="HGGothicE"/>
                <a:cs typeface="Times New Roman" panose="02020603050405020304" pitchFamily="18" charset="0"/>
              </a:rPr>
              <a:t> </a:t>
            </a:r>
            <a:r>
              <a:rPr lang="en-US" sz="2800" dirty="0" smtClean="0">
                <a:effectLst/>
                <a:latin typeface="Franklin Gothic Book" panose="020B0503020102020204" pitchFamily="34" charset="0"/>
                <a:ea typeface="HGGothicE"/>
                <a:cs typeface="Times New Roman" panose="02020603050405020304" pitchFamily="18" charset="0"/>
              </a:rPr>
              <a:t>The system will enable users find a service based on their needs. It is most helpful when they do not really know what really suits their needs. The system also introduces carts so users can choose multiple services and </a:t>
            </a:r>
            <a:r>
              <a:rPr lang="en-US" sz="2800" dirty="0" err="1" smtClean="0">
                <a:effectLst/>
                <a:latin typeface="Franklin Gothic Book" panose="020B0503020102020204" pitchFamily="34" charset="0"/>
                <a:ea typeface="HGGothicE"/>
                <a:cs typeface="Times New Roman" panose="02020603050405020304" pitchFamily="18" charset="0"/>
              </a:rPr>
              <a:t>products,then</a:t>
            </a:r>
            <a:r>
              <a:rPr lang="en-US" sz="2800" dirty="0" smtClean="0">
                <a:effectLst/>
                <a:latin typeface="Franklin Gothic Book" panose="020B0503020102020204" pitchFamily="34" charset="0"/>
                <a:ea typeface="HGGothicE"/>
                <a:cs typeface="Times New Roman" panose="02020603050405020304" pitchFamily="18" charset="0"/>
              </a:rPr>
              <a:t> pay on one go. Users will be able book for a staff for a particular service and buy products.</a:t>
            </a:r>
            <a:endParaRPr lang="en-GB" sz="2800" dirty="0">
              <a:effectLst/>
              <a:latin typeface="Franklin Gothic Book" panose="020B0503020102020204" pitchFamily="34" charset="0"/>
              <a:ea typeface="HGGothicE"/>
              <a:cs typeface="Times New Roman" panose="02020603050405020304" pitchFamily="18" charset="0"/>
            </a:endParaRPr>
          </a:p>
        </p:txBody>
      </p:sp>
    </p:spTree>
    <p:extLst>
      <p:ext uri="{BB962C8B-B14F-4D97-AF65-F5344CB8AC3E}">
        <p14:creationId xmlns:p14="http://schemas.microsoft.com/office/powerpoint/2010/main" val="2334899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490" y="504331"/>
            <a:ext cx="1865382"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User Specification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691" t="16765" r="30626" b="8824"/>
          <a:stretch/>
        </p:blipFill>
        <p:spPr bwMode="auto">
          <a:xfrm>
            <a:off x="2224872" y="1146220"/>
            <a:ext cx="6481246" cy="54091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484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560" y="452816"/>
            <a:ext cx="1785425"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Staff Registration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1090" t="10921" r="29808"/>
          <a:stretch/>
        </p:blipFill>
        <p:spPr bwMode="auto">
          <a:xfrm>
            <a:off x="2125014" y="1378039"/>
            <a:ext cx="6387921" cy="52030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664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99" y="658877"/>
            <a:ext cx="1288045"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Service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1250" t="19185" r="32051" b="22373"/>
          <a:stretch/>
        </p:blipFill>
        <p:spPr bwMode="auto">
          <a:xfrm>
            <a:off x="1910445" y="1519707"/>
            <a:ext cx="7014614" cy="40053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0853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 y="581604"/>
            <a:ext cx="1369670"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Package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1090" t="5608" r="30288"/>
          <a:stretch/>
        </p:blipFill>
        <p:spPr bwMode="auto">
          <a:xfrm>
            <a:off x="2485623" y="1120461"/>
            <a:ext cx="6387921" cy="5525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8877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006" y="375543"/>
            <a:ext cx="2326471"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Product </a:t>
            </a:r>
            <a:r>
              <a:rPr lang="en-US" dirty="0" err="1">
                <a:latin typeface="Calibri" panose="020F0502020204030204" pitchFamily="34" charset="0"/>
                <a:ea typeface="Calibri" panose="020F0502020204030204" pitchFamily="34" charset="0"/>
                <a:cs typeface="Times New Roman" panose="02020603050405020304" pitchFamily="18" charset="0"/>
              </a:rPr>
              <a:t>categeory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128" t="16824" r="28366" b="24440"/>
          <a:stretch/>
        </p:blipFill>
        <p:spPr bwMode="auto">
          <a:xfrm>
            <a:off x="2446986" y="764239"/>
            <a:ext cx="4270554" cy="1928889"/>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35006" y="3118743"/>
            <a:ext cx="1349537"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Product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30767" t="6364" r="29746" b="7273"/>
          <a:stretch/>
        </p:blipFill>
        <p:spPr bwMode="auto">
          <a:xfrm>
            <a:off x="2189410" y="3825027"/>
            <a:ext cx="5112912" cy="28375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1024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955" y="684635"/>
            <a:ext cx="1824089"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Change Password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609" t="12680" r="30609" b="32180"/>
          <a:stretch/>
        </p:blipFill>
        <p:spPr bwMode="auto">
          <a:xfrm>
            <a:off x="1395210" y="1073331"/>
            <a:ext cx="4901216" cy="2586341"/>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611955" y="3761538"/>
            <a:ext cx="1074140"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Feedback</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30128" t="16823" r="28525" b="25030"/>
          <a:stretch/>
        </p:blipFill>
        <p:spPr bwMode="auto">
          <a:xfrm>
            <a:off x="1395210" y="4252100"/>
            <a:ext cx="4901216" cy="23418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4633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30609" t="6198" r="30930" b="11452"/>
          <a:stretch/>
        </p:blipFill>
        <p:spPr bwMode="auto">
          <a:xfrm>
            <a:off x="2035331" y="777117"/>
            <a:ext cx="6001086" cy="3022151"/>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216985" y="388421"/>
            <a:ext cx="1429174"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Appointment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16985" y="3799268"/>
            <a:ext cx="1698991"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Employee Leave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30449" t="12679" r="30769" b="33065"/>
          <a:stretch/>
        </p:blipFill>
        <p:spPr bwMode="auto">
          <a:xfrm>
            <a:off x="2137894" y="4301544"/>
            <a:ext cx="5898523" cy="22216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915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763" y="542869"/>
            <a:ext cx="6218328" cy="1311688"/>
          </a:xfrm>
        </p:spPr>
        <p:txBody>
          <a:bodyPr/>
          <a:lstStyle/>
          <a:p>
            <a:r>
              <a:rPr lang="en-GB" b="1" u="sng" dirty="0">
                <a:solidFill>
                  <a:schemeClr val="tx1"/>
                </a:solidFill>
              </a:rPr>
              <a:t>Functional Modules</a:t>
            </a:r>
            <a:r>
              <a:rPr lang="en-GB" b="1" dirty="0">
                <a:solidFill>
                  <a:schemeClr val="tx1"/>
                </a:solidFill>
              </a:rPr>
              <a:t> </a:t>
            </a:r>
            <a:r>
              <a:rPr lang="en-GB" dirty="0"/>
              <a:t/>
            </a:r>
            <a:br>
              <a:rPr lang="en-GB" dirty="0"/>
            </a:br>
            <a:endParaRPr lang="en-GB" u="sng" dirty="0">
              <a:solidFill>
                <a:schemeClr val="tx1"/>
              </a:solidFill>
            </a:endParaRPr>
          </a:p>
        </p:txBody>
      </p:sp>
      <p:sp>
        <p:nvSpPr>
          <p:cNvPr id="3" name="Rectangle 2"/>
          <p:cNvSpPr/>
          <p:nvPr/>
        </p:nvSpPr>
        <p:spPr>
          <a:xfrm>
            <a:off x="657907" y="1377910"/>
            <a:ext cx="10058401" cy="6034857"/>
          </a:xfrm>
          <a:prstGeom prst="rect">
            <a:avLst/>
          </a:prstGeom>
        </p:spPr>
        <p:txBody>
          <a:bodyPr wrap="square">
            <a:spAutoFit/>
          </a:bodyPr>
          <a:lstStyle/>
          <a:p>
            <a:pPr marL="172085">
              <a:lnSpc>
                <a:spcPct val="102000"/>
              </a:lnSpc>
              <a:spcAft>
                <a:spcPts val="1530"/>
              </a:spcAft>
            </a:pPr>
            <a:r>
              <a:rPr lang="en-GB" b="1" i="1" u="sng" kern="0" dirty="0" smtClean="0">
                <a:effectLst/>
                <a:latin typeface="Arial" panose="020B0604020202020204" pitchFamily="34" charset="0"/>
                <a:ea typeface="Arial" panose="020B0604020202020204" pitchFamily="34" charset="0"/>
              </a:rPr>
              <a:t>Registration</a:t>
            </a:r>
            <a:r>
              <a:rPr lang="en-GB" b="1" i="1" kern="0" dirty="0" smtClean="0">
                <a:effectLst/>
                <a:latin typeface="Arial" panose="020B0604020202020204" pitchFamily="34" charset="0"/>
                <a:ea typeface="Arial" panose="020B0604020202020204" pitchFamily="34" charset="0"/>
              </a:rPr>
              <a:t> </a:t>
            </a:r>
          </a:p>
          <a:p>
            <a:pPr indent="-6350" algn="just">
              <a:lnSpc>
                <a:spcPct val="102000"/>
              </a:lnSpc>
              <a:spcAft>
                <a:spcPts val="235"/>
              </a:spcAft>
            </a:pPr>
            <a:r>
              <a:rPr lang="en-GB" dirty="0" smtClean="0">
                <a:solidFill>
                  <a:srgbClr val="333333"/>
                </a:solidFill>
                <a:effectLst/>
                <a:latin typeface="Times New Roman" panose="02020603050405020304" pitchFamily="18" charset="0"/>
                <a:ea typeface="Times New Roman" panose="02020603050405020304" pitchFamily="18" charset="0"/>
              </a:rPr>
              <a:t> </a:t>
            </a:r>
            <a:r>
              <a:rPr lang="en-GB" dirty="0" smtClean="0">
                <a:effectLst/>
                <a:latin typeface="Times New Roman" panose="02020603050405020304" pitchFamily="18" charset="0"/>
                <a:ea typeface="Times New Roman" panose="02020603050405020304" pitchFamily="18" charset="0"/>
              </a:rPr>
              <a:t>Registration module only allows only the registered users to access website. It is also a security measure that the unauthorised users can’t access the site. When a user register in the site he/she can access his account by a valid email id. If the user has forgot the password, there is an option for forgot password in the website. </a:t>
            </a:r>
            <a:endParaRPr lang="en-GB" sz="1400" dirty="0" smtClean="0">
              <a:latin typeface="Calibri" panose="020F0502020204030204" pitchFamily="34" charset="0"/>
              <a:ea typeface="Times New Roman" panose="02020603050405020304" pitchFamily="18" charset="0"/>
            </a:endParaRPr>
          </a:p>
          <a:p>
            <a:pPr indent="-6350" algn="just">
              <a:lnSpc>
                <a:spcPct val="102000"/>
              </a:lnSpc>
              <a:spcAft>
                <a:spcPts val="235"/>
              </a:spcAft>
            </a:pPr>
            <a:r>
              <a:rPr lang="en-GB" b="1" i="1" u="sng" dirty="0" smtClean="0"/>
              <a:t>Appointment </a:t>
            </a:r>
            <a:endParaRPr lang="en-GB" b="1" i="1" u="sng" dirty="0"/>
          </a:p>
          <a:p>
            <a:endParaRPr lang="en-GB" sz="1400" dirty="0" smtClean="0"/>
          </a:p>
          <a:p>
            <a:pPr indent="-6350" algn="just">
              <a:lnSpc>
                <a:spcPct val="102000"/>
              </a:lnSpc>
              <a:spcAft>
                <a:spcPts val="235"/>
              </a:spcAft>
            </a:pPr>
            <a:r>
              <a:rPr lang="en-GB" dirty="0">
                <a:latin typeface="Times New Roman" panose="02020603050405020304" pitchFamily="18" charset="0"/>
                <a:ea typeface="Times New Roman" panose="02020603050405020304" pitchFamily="18" charset="0"/>
              </a:rPr>
              <a:t>Users can choose to get an appointment on their preferred services and offers. </a:t>
            </a:r>
          </a:p>
          <a:p>
            <a:endParaRPr lang="en-GB" sz="1400" b="1" dirty="0"/>
          </a:p>
          <a:p>
            <a:pPr indent="-6350" algn="just">
              <a:lnSpc>
                <a:spcPct val="102000"/>
              </a:lnSpc>
              <a:spcAft>
                <a:spcPts val="235"/>
              </a:spcAft>
            </a:pPr>
            <a:r>
              <a:rPr lang="en-GB" b="1" i="1" u="sng" dirty="0"/>
              <a:t>Buy products</a:t>
            </a:r>
          </a:p>
          <a:p>
            <a:endParaRPr lang="en-GB" sz="1400" b="1" dirty="0"/>
          </a:p>
          <a:p>
            <a:r>
              <a:rPr lang="en-GB" dirty="0">
                <a:latin typeface="Times New Roman" panose="02020603050405020304" pitchFamily="18" charset="0"/>
                <a:ea typeface="Times New Roman" panose="02020603050405020304" pitchFamily="18" charset="0"/>
              </a:rPr>
              <a:t>Users can buy the  beauty products form the website. </a:t>
            </a:r>
          </a:p>
          <a:p>
            <a:endParaRPr lang="en-GB" sz="1400" b="1" dirty="0" smtClean="0"/>
          </a:p>
          <a:p>
            <a:pPr indent="-6350" algn="just">
              <a:lnSpc>
                <a:spcPct val="102000"/>
              </a:lnSpc>
              <a:spcAft>
                <a:spcPts val="235"/>
              </a:spcAft>
            </a:pPr>
            <a:r>
              <a:rPr lang="en-GB" b="1" i="1" u="sng" dirty="0"/>
              <a:t>Service Recommendations </a:t>
            </a:r>
          </a:p>
          <a:p>
            <a:endParaRPr lang="en-GB" sz="1400" b="1" dirty="0"/>
          </a:p>
          <a:p>
            <a:r>
              <a:rPr lang="en-GB" dirty="0">
                <a:latin typeface="Times New Roman" panose="02020603050405020304" pitchFamily="18" charset="0"/>
                <a:ea typeface="Times New Roman" panose="02020603050405020304" pitchFamily="18" charset="0"/>
              </a:rPr>
              <a:t>Sometimes users may be searching for a service for a specific problem and they may find it difficult to choose a specific one. This feature is able to suggest them a service that best suit their needs through predictions. </a:t>
            </a:r>
          </a:p>
          <a:p>
            <a:endParaRPr lang="en-GB" sz="1400" b="1" dirty="0"/>
          </a:p>
          <a:p>
            <a:endParaRPr lang="en-GB" sz="1400" b="1" dirty="0" smtClean="0"/>
          </a:p>
          <a:p>
            <a:endParaRPr lang="en-GB" sz="1400" dirty="0"/>
          </a:p>
          <a:p>
            <a:pPr>
              <a:lnSpc>
                <a:spcPct val="115000"/>
              </a:lnSpc>
              <a:spcAft>
                <a:spcPts val="1630"/>
              </a:spcAft>
            </a:pPr>
            <a:endParaRPr lang="en-GB"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8603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246" y="1094704"/>
            <a:ext cx="10895526" cy="4054956"/>
          </a:xfrm>
          <a:prstGeom prst="rect">
            <a:avLst/>
          </a:prstGeom>
        </p:spPr>
        <p:txBody>
          <a:bodyPr wrap="square">
            <a:spAutoFit/>
          </a:bodyPr>
          <a:lstStyle/>
          <a:p>
            <a:pPr marL="225425" indent="-6350">
              <a:lnSpc>
                <a:spcPct val="102000"/>
              </a:lnSpc>
              <a:spcAft>
                <a:spcPts val="915"/>
              </a:spcAft>
            </a:pPr>
            <a:r>
              <a:rPr lang="en-GB" sz="2000" b="1" i="1" u="sng" kern="0" dirty="0" smtClean="0">
                <a:effectLst/>
                <a:latin typeface="Arial" panose="020B0604020202020204" pitchFamily="34" charset="0"/>
                <a:ea typeface="Arial" panose="020B0604020202020204" pitchFamily="34" charset="0"/>
              </a:rPr>
              <a:t>Carts </a:t>
            </a:r>
          </a:p>
          <a:p>
            <a:pPr indent="-6350">
              <a:lnSpc>
                <a:spcPct val="105000"/>
              </a:lnSpc>
              <a:spcAft>
                <a:spcPts val="890"/>
              </a:spcAft>
            </a:pPr>
            <a:r>
              <a:rPr lang="en-GB" dirty="0" smtClean="0">
                <a:effectLst/>
                <a:latin typeface="Arial" panose="020B0604020202020204" pitchFamily="34" charset="0"/>
                <a:ea typeface="Arial" panose="020B0604020202020204" pitchFamily="34" charset="0"/>
              </a:rPr>
              <a:t>Users can go through available services and products, add them to cart and pay for them on the go. Carts offers much flexibility while selecting services and products. They can add and remove services and products and then find the total costs. Carts helps users to finalize their bookings before payment. </a:t>
            </a:r>
          </a:p>
          <a:p>
            <a:endParaRPr lang="en-GB" sz="1600" b="1" dirty="0" smtClean="0"/>
          </a:p>
          <a:p>
            <a:pPr marL="225425" indent="-6350">
              <a:lnSpc>
                <a:spcPct val="102000"/>
              </a:lnSpc>
              <a:spcAft>
                <a:spcPts val="915"/>
              </a:spcAft>
            </a:pPr>
            <a:r>
              <a:rPr lang="en-GB" sz="2000" b="1" i="1" u="sng" kern="0" dirty="0">
                <a:latin typeface="Arial" panose="020B0604020202020204" pitchFamily="34" charset="0"/>
                <a:ea typeface="Arial" panose="020B0604020202020204" pitchFamily="34" charset="0"/>
              </a:rPr>
              <a:t>Payment </a:t>
            </a:r>
          </a:p>
          <a:p>
            <a:r>
              <a:rPr lang="en-GB" sz="1600" dirty="0"/>
              <a:t>  </a:t>
            </a:r>
            <a:r>
              <a:rPr lang="en-GB" dirty="0">
                <a:latin typeface="Arial" panose="020B0604020202020204" pitchFamily="34" charset="0"/>
                <a:ea typeface="Arial" panose="020B0604020202020204" pitchFamily="34" charset="0"/>
              </a:rPr>
              <a:t>This module describes the payment done by the customer. The payment information can include information like the services, taxes included and mode of payment i.e., cash on delivery or credit card payment or debit card payment. </a:t>
            </a:r>
          </a:p>
          <a:p>
            <a:pPr indent="-6350">
              <a:lnSpc>
                <a:spcPct val="105000"/>
              </a:lnSpc>
              <a:spcAft>
                <a:spcPts val="890"/>
              </a:spcAft>
            </a:pPr>
            <a:endParaRPr lang="en-GB" dirty="0">
              <a:latin typeface="Arial" panose="020B0604020202020204" pitchFamily="34" charset="0"/>
              <a:ea typeface="Arial" panose="020B0604020202020204" pitchFamily="34" charset="0"/>
            </a:endParaRPr>
          </a:p>
          <a:p>
            <a:pPr indent="-6350">
              <a:lnSpc>
                <a:spcPct val="105000"/>
              </a:lnSpc>
              <a:spcAft>
                <a:spcPts val="890"/>
              </a:spcAft>
            </a:pPr>
            <a:endParaRPr lang="en-GB" sz="1600" dirty="0" smtClean="0">
              <a:solidFill>
                <a:srgbClr val="000000"/>
              </a:solidFill>
              <a:effectLst/>
              <a:latin typeface="Arial" panose="020B0604020202020204" pitchFamily="34" charset="0"/>
              <a:ea typeface="Calibri" panose="020F0502020204030204" pitchFamily="34" charset="0"/>
            </a:endParaRPr>
          </a:p>
          <a:p>
            <a:pPr indent="-6350">
              <a:lnSpc>
                <a:spcPct val="105000"/>
              </a:lnSpc>
              <a:spcAft>
                <a:spcPts val="890"/>
              </a:spcAft>
            </a:pPr>
            <a:endParaRPr lang="en-GB"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49532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Types of user in this </a:t>
            </a:r>
            <a:r>
              <a:rPr lang="en-GB" b="1" u="sng" dirty="0" smtClean="0"/>
              <a:t>system</a:t>
            </a:r>
            <a:endParaRPr lang="en-GB" dirty="0"/>
          </a:p>
        </p:txBody>
      </p:sp>
      <p:sp>
        <p:nvSpPr>
          <p:cNvPr id="3" name="Rectangle 2"/>
          <p:cNvSpPr/>
          <p:nvPr/>
        </p:nvSpPr>
        <p:spPr>
          <a:xfrm>
            <a:off x="824247" y="1648496"/>
            <a:ext cx="10277341" cy="5035738"/>
          </a:xfrm>
          <a:prstGeom prst="rect">
            <a:avLst/>
          </a:prstGeom>
        </p:spPr>
        <p:txBody>
          <a:bodyPr wrap="square">
            <a:spAutoFit/>
          </a:bodyPr>
          <a:lstStyle/>
          <a:p>
            <a:pPr marL="225425" indent="-6350">
              <a:lnSpc>
                <a:spcPct val="102000"/>
              </a:lnSpc>
              <a:spcAft>
                <a:spcPts val="915"/>
              </a:spcAft>
            </a:pPr>
            <a:r>
              <a:rPr lang="en-GB" sz="2000" b="1" i="1" u="sng" kern="0" dirty="0" smtClean="0">
                <a:effectLst/>
                <a:latin typeface="Arial" panose="020B0604020202020204" pitchFamily="34" charset="0"/>
                <a:ea typeface="Arial" panose="020B0604020202020204" pitchFamily="34" charset="0"/>
              </a:rPr>
              <a:t>User/customer</a:t>
            </a:r>
            <a:r>
              <a:rPr lang="en-GB" sz="2000" b="1" kern="0" dirty="0" smtClean="0">
                <a:effectLst/>
                <a:latin typeface="Arial" panose="020B0604020202020204" pitchFamily="34" charset="0"/>
                <a:ea typeface="Arial" panose="020B0604020202020204" pitchFamily="34" charset="0"/>
              </a:rPr>
              <a:t> </a:t>
            </a:r>
          </a:p>
          <a:p>
            <a:pPr indent="-6350" algn="just">
              <a:lnSpc>
                <a:spcPct val="102000"/>
              </a:lnSpc>
              <a:spcAft>
                <a:spcPts val="885"/>
              </a:spcAft>
            </a:pPr>
            <a:r>
              <a:rPr lang="en-GB" dirty="0" smtClean="0">
                <a:effectLst/>
                <a:latin typeface="Arial" panose="020B0604020202020204" pitchFamily="34" charset="0"/>
                <a:ea typeface="Arial" panose="020B0604020202020204" pitchFamily="34" charset="0"/>
              </a:rPr>
              <a:t>Users/Customers can login through their accounts and view the services and products. Users can find a service based on their needs. After that users can choose to get an appointment on their preferred services and offers. After choosing a service or product, users can opt to pay either online or offline. After availing the service and product user has an option to submit feedback. User has a cart where he can add services and products and then pay for it together. </a:t>
            </a:r>
          </a:p>
          <a:p>
            <a:pPr indent="-6350" algn="just">
              <a:lnSpc>
                <a:spcPct val="102000"/>
              </a:lnSpc>
              <a:spcAft>
                <a:spcPts val="885"/>
              </a:spcAft>
            </a:pPr>
            <a:r>
              <a:rPr lang="en-GB" sz="2000" b="1" i="1" u="sng" kern="0" dirty="0" smtClean="0">
                <a:latin typeface="Arial" panose="020B0604020202020204" pitchFamily="34" charset="0"/>
                <a:ea typeface="Arial" panose="020B0604020202020204" pitchFamily="34" charset="0"/>
              </a:rPr>
              <a:t>Employees </a:t>
            </a:r>
            <a:endParaRPr lang="en-GB" sz="2000" b="1" i="1" u="sng" kern="0" dirty="0">
              <a:latin typeface="Arial" panose="020B0604020202020204" pitchFamily="34" charset="0"/>
              <a:ea typeface="Arial" panose="020B0604020202020204" pitchFamily="34" charset="0"/>
            </a:endParaRPr>
          </a:p>
          <a:p>
            <a:r>
              <a:rPr lang="en-GB" dirty="0">
                <a:latin typeface="Arial" panose="020B0604020202020204" pitchFamily="34" charset="0"/>
                <a:ea typeface="Arial" panose="020B0604020202020204" pitchFamily="34" charset="0"/>
              </a:rPr>
              <a:t>Employee has their own login through which they can update available services . Their also responsible for clarifying users enquires. Employees can request for leaves from admin apply though the application. </a:t>
            </a:r>
          </a:p>
          <a:p>
            <a:r>
              <a:rPr lang="en-GB" sz="1600" dirty="0"/>
              <a:t> </a:t>
            </a:r>
          </a:p>
          <a:p>
            <a:r>
              <a:rPr lang="en-GB" sz="2000" b="1" i="1" u="sng" kern="0" dirty="0" smtClean="0">
                <a:latin typeface="Arial" panose="020B0604020202020204" pitchFamily="34" charset="0"/>
                <a:ea typeface="Arial" panose="020B0604020202020204" pitchFamily="34" charset="0"/>
              </a:rPr>
              <a:t>Admin </a:t>
            </a:r>
            <a:endParaRPr lang="en-GB" sz="2000" b="1" i="1" u="sng" kern="0" dirty="0">
              <a:latin typeface="Arial" panose="020B0604020202020204" pitchFamily="34" charset="0"/>
              <a:ea typeface="Arial" panose="020B0604020202020204" pitchFamily="34" charset="0"/>
            </a:endParaRPr>
          </a:p>
          <a:p>
            <a:r>
              <a:rPr lang="en-GB" dirty="0">
                <a:latin typeface="Arial" panose="020B0604020202020204" pitchFamily="34" charset="0"/>
                <a:ea typeface="Arial" panose="020B0604020202020204" pitchFamily="34" charset="0"/>
              </a:rPr>
              <a:t>Admin has control over the users and employees of the application. Admin is responsible for adding employees to the application when they join. Their login credentials are forwarded to their email. </a:t>
            </a:r>
          </a:p>
          <a:p>
            <a:pPr indent="-6350" algn="just">
              <a:lnSpc>
                <a:spcPct val="102000"/>
              </a:lnSpc>
              <a:spcAft>
                <a:spcPts val="885"/>
              </a:spcAft>
            </a:pPr>
            <a:endParaRPr lang="en-GB" sz="1600" dirty="0">
              <a:latin typeface="Arial" panose="020B0604020202020204" pitchFamily="34" charset="0"/>
              <a:ea typeface="Calibri" panose="020F0502020204030204" pitchFamily="34" charset="0"/>
            </a:endParaRPr>
          </a:p>
          <a:p>
            <a:pPr indent="-6350" algn="just">
              <a:lnSpc>
                <a:spcPct val="102000"/>
              </a:lnSpc>
              <a:spcAft>
                <a:spcPts val="885"/>
              </a:spcAft>
            </a:pPr>
            <a:endParaRPr lang="en-GB"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0840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3706" y="3002734"/>
            <a:ext cx="4763016" cy="1208657"/>
          </a:xfrm>
        </p:spPr>
        <p:txBody>
          <a:bodyPr/>
          <a:lstStyle/>
          <a:p>
            <a:r>
              <a:rPr lang="en-IN" b="1" dirty="0"/>
              <a:t>UML </a:t>
            </a:r>
            <a:r>
              <a:rPr lang="en-IN" b="1" dirty="0" smtClean="0"/>
              <a:t>DIAGRAMS</a:t>
            </a:r>
            <a:endParaRPr lang="en-GB" dirty="0"/>
          </a:p>
        </p:txBody>
      </p:sp>
      <p:sp>
        <p:nvSpPr>
          <p:cNvPr id="3" name="Rectangle 2"/>
          <p:cNvSpPr/>
          <p:nvPr/>
        </p:nvSpPr>
        <p:spPr>
          <a:xfrm>
            <a:off x="1012818" y="1661375"/>
            <a:ext cx="237566" cy="369332"/>
          </a:xfrm>
          <a:prstGeom prst="rect">
            <a:avLst/>
          </a:prstGeom>
        </p:spPr>
        <p:txBody>
          <a:bodyPr wrap="none">
            <a:spAutoFit/>
          </a:bodyPr>
          <a:lstStyle/>
          <a:p>
            <a:r>
              <a:rPr lang="pt-BR" b="1" dirty="0">
                <a:latin typeface="Calibri" panose="020F0502020204030204" pitchFamily="34" charset="0"/>
                <a:ea typeface="Calibri" panose="020F0502020204030204" pitchFamily="34" charset="0"/>
                <a:cs typeface="Times New Roman" panose="02020603050405020304" pitchFamily="18" charset="0"/>
              </a:rPr>
              <a:t> </a:t>
            </a:r>
            <a:endParaRPr lang="en-GB" b="1" dirty="0"/>
          </a:p>
        </p:txBody>
      </p:sp>
    </p:spTree>
    <p:extLst>
      <p:ext uri="{BB962C8B-B14F-4D97-AF65-F5344CB8AC3E}">
        <p14:creationId xmlns:p14="http://schemas.microsoft.com/office/powerpoint/2010/main" val="3103585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061" y="501134"/>
            <a:ext cx="1666418" cy="369332"/>
          </a:xfrm>
          <a:prstGeom prst="rect">
            <a:avLst/>
          </a:prstGeom>
        </p:spPr>
        <p:txBody>
          <a:bodyPr wrap="none">
            <a:spAutoFit/>
          </a:bodyPr>
          <a:lstStyle/>
          <a:p>
            <a:r>
              <a:rPr lang="pt-BR" b="1" dirty="0" smtClean="0">
                <a:latin typeface="Calibri" panose="020F0502020204030204" pitchFamily="34" charset="0"/>
                <a:ea typeface="Calibri" panose="020F0502020204030204" pitchFamily="34" charset="0"/>
                <a:cs typeface="Times New Roman" panose="02020603050405020304" pitchFamily="18" charset="0"/>
              </a:rPr>
              <a:t>1.Class diagram</a:t>
            </a:r>
            <a:endParaRPr lang="en-GB"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43189" y="978794"/>
            <a:ext cx="9594760" cy="5692462"/>
          </a:xfrm>
          <a:prstGeom prst="rect">
            <a:avLst/>
          </a:prstGeom>
          <a:noFill/>
          <a:ln>
            <a:noFill/>
          </a:ln>
        </p:spPr>
      </p:pic>
    </p:spTree>
    <p:extLst>
      <p:ext uri="{BB962C8B-B14F-4D97-AF65-F5344CB8AC3E}">
        <p14:creationId xmlns:p14="http://schemas.microsoft.com/office/powerpoint/2010/main" val="1905817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2830" y="463468"/>
            <a:ext cx="1822678" cy="341632"/>
          </a:xfrm>
          <a:prstGeom prst="rect">
            <a:avLst/>
          </a:prstGeom>
        </p:spPr>
        <p:txBody>
          <a:bodyPr wrap="none">
            <a:spAutoFit/>
          </a:bodyPr>
          <a:lstStyle/>
          <a:p>
            <a:pPr>
              <a:lnSpc>
                <a:spcPct val="90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2.</a:t>
            </a:r>
            <a:r>
              <a:rPr lang="pt-BR" b="1" dirty="0">
                <a:latin typeface="Calibri" panose="020F0502020204030204" pitchFamily="34" charset="0"/>
              </a:rPr>
              <a:t>Object diagram</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3888" y="1236372"/>
            <a:ext cx="11362856" cy="5422005"/>
          </a:xfrm>
          <a:prstGeom prst="rect">
            <a:avLst/>
          </a:prstGeom>
          <a:noFill/>
          <a:ln>
            <a:noFill/>
          </a:ln>
        </p:spPr>
      </p:pic>
    </p:spTree>
    <p:extLst>
      <p:ext uri="{BB962C8B-B14F-4D97-AF65-F5344CB8AC3E}">
        <p14:creationId xmlns:p14="http://schemas.microsoft.com/office/powerpoint/2010/main" val="2764005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306</TotalTime>
  <Words>1044</Words>
  <Application>Microsoft Office PowerPoint</Application>
  <PresentationFormat>Widescreen</PresentationFormat>
  <Paragraphs>400</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Century Gothic</vt:lpstr>
      <vt:lpstr>Franklin Gothic Book</vt:lpstr>
      <vt:lpstr>HGGothicE</vt:lpstr>
      <vt:lpstr>Times New Roman</vt:lpstr>
      <vt:lpstr>Wingdings</vt:lpstr>
      <vt:lpstr>Wingdings 3</vt:lpstr>
      <vt:lpstr>Ion</vt:lpstr>
      <vt:lpstr>PowerPoint Presentation</vt:lpstr>
      <vt:lpstr>PowerPoint Presentation</vt:lpstr>
      <vt:lpstr>PROPOSED SYSTEM   </vt:lpstr>
      <vt:lpstr>Functional Modules  </vt:lpstr>
      <vt:lpstr>PowerPoint Presentation</vt:lpstr>
      <vt:lpstr>Types of user in this system</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2019-03-18T07:03:31Z</dcterms:created>
  <dcterms:modified xsi:type="dcterms:W3CDTF">2019-03-18T17:45:06Z</dcterms:modified>
</cp:coreProperties>
</file>