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26baa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c26baa3e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eroplane taking off against dramatic sky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15414"/>
          <a:stretch/>
        </p:blipFill>
        <p:spPr>
          <a:xfrm>
            <a:off x="8886" y="-1"/>
            <a:ext cx="1218311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blipFill rotWithShape="1">
            <a:blip r:embed="rId4">
              <a:alphaModFix amt="30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8" name="Google Shape;108;p13"/>
          <p:cNvSpPr txBox="1"/>
          <p:nvPr>
            <p:ph type="ctrTitle"/>
          </p:nvPr>
        </p:nvSpPr>
        <p:spPr>
          <a:xfrm>
            <a:off x="779145" y="1438275"/>
            <a:ext cx="9966960" cy="3039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ckwell"/>
              <a:buNone/>
            </a:pPr>
            <a:r>
              <a:rPr lang="en-US">
                <a:solidFill>
                  <a:srgbClr val="FFFFFF"/>
                </a:solidFill>
              </a:rPr>
              <a:t>FLIGHT DELAY PREDICTIONS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Lighthouse Labs"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6557" y="4520155"/>
            <a:ext cx="3675391" cy="76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4114888" y="5711893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FFFF"/>
                </a:solidFill>
              </a:rPr>
              <a:t>Garrett Brezsnyak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FFFF"/>
                </a:solidFill>
              </a:rPr>
              <a:t>Albina Mussilova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FFFF"/>
                </a:solidFill>
              </a:rPr>
              <a:t>08.27.2021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MODELING TECHNIQUES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XGBoost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Random Forest Regression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Metrics for evaluation(R2, MSE)</a:t>
            </a:r>
            <a:endParaRPr sz="3200"/>
          </a:p>
          <a:p>
            <a:pPr indent="-21335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Trained models on 5,000,000 randomly sampled flights that were not cancelled or diverted</a:t>
            </a:r>
            <a:endParaRPr sz="3200"/>
          </a:p>
          <a:p>
            <a:pPr indent="-288925" lvl="1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3200"/>
              <a:buChar char="▪"/>
            </a:pPr>
            <a:r>
              <a:rPr lang="en-US" sz="3200"/>
              <a:t>Prior to sampling dropped flights that were delayed over 250 minutes or arrived over 60 minutes early as they seemed to be strong outliers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6992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 sz="3200"/>
              <a:t>R2 = 0.149</a:t>
            </a:r>
            <a:endParaRPr sz="3200"/>
          </a:p>
          <a:p>
            <a:pPr indent="-19812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3200"/>
              <a:t>RMSE = 31.82</a:t>
            </a:r>
            <a:endParaRPr sz="3200"/>
          </a:p>
          <a:p>
            <a:pPr indent="-169925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3200"/>
              <a:t>Predictions</a:t>
            </a:r>
            <a:endParaRPr/>
          </a:p>
          <a:p>
            <a:pPr indent="-169925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3200"/>
              <a:t>Achieved with XGBoost</a:t>
            </a:r>
            <a:endParaRPr sz="3200"/>
          </a:p>
          <a:p>
            <a:pPr indent="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19812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200"/>
              <a:t>Objective: reg:squarederror</a:t>
            </a:r>
            <a:endParaRPr sz="3200"/>
          </a:p>
          <a:p>
            <a:pPr indent="-19812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200"/>
              <a:t>max_depth = 15</a:t>
            </a:r>
            <a:endParaRPr sz="3200"/>
          </a:p>
          <a:p>
            <a:pPr indent="-19812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200"/>
              <a:t>alpha = 5</a:t>
            </a:r>
            <a:endParaRPr sz="3200"/>
          </a:p>
          <a:p>
            <a:pPr indent="-19812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200"/>
              <a:t>n_estimators = 250</a:t>
            </a:r>
            <a:endParaRPr sz="3200"/>
          </a:p>
        </p:txBody>
      </p:sp>
      <p:pic>
        <p:nvPicPr>
          <p:cNvPr descr="Whose fault is it? Guess."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525" y="2121400"/>
            <a:ext cx="4696152" cy="40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069848" y="22993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FEATURES USED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Average origin and destination airport delay (hourly and weekly) from historical data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Airport traffic (hourly and weekly)</a:t>
            </a:r>
            <a:endParaRPr sz="3200"/>
          </a:p>
          <a:p>
            <a:pPr indent="-21335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Flight number and flight type based on flight number</a:t>
            </a:r>
            <a:endParaRPr sz="3200"/>
          </a:p>
          <a:p>
            <a:pPr indent="-21335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Flight distance encoding (Short, Medium, Long Haul)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Carrier encoding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Date &amp; Time bins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Enormous data = Time Issues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Searching for perfect modeling settings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Including &amp; excluding features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Weather API</a:t>
            </a:r>
            <a:endParaRPr sz="3200"/>
          </a:p>
          <a:p>
            <a:pPr indent="-288925" lvl="1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3200"/>
              <a:buChar char="▪"/>
            </a:pPr>
            <a:r>
              <a:rPr lang="en-US" sz="3200"/>
              <a:t>Would have taken ~35 hours and cost ~$30 to pull all needed weather data for all flights in database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US" sz="6000"/>
              <a:t>OUTLINE</a:t>
            </a:r>
            <a:endParaRPr sz="60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85258" y="1837323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Overview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Workflow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Modeling Techniques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Exploratory Data Analysis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Results</a:t>
            </a:r>
            <a:endParaRPr/>
          </a:p>
          <a:p>
            <a:pPr indent="-19431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Features used</a:t>
            </a:r>
            <a:endParaRPr/>
          </a:p>
          <a:p>
            <a:pPr indent="-183515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90"/>
              <a:buChar char="▪"/>
            </a:pPr>
            <a:r>
              <a:rPr lang="en-US" sz="3400"/>
              <a:t>Challenges</a:t>
            </a:r>
            <a:endParaRPr/>
          </a:p>
          <a:p>
            <a:pPr indent="-1015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1015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069848" y="1296140"/>
            <a:ext cx="5242175" cy="487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Predictions of delays can help to manage air traffic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They can be used to plan extra shifts for airport workers when many delays are expected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How fuel consumption can depend on delays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descr="Compensation for flight delays in Canada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6032" y="1725687"/>
            <a:ext cx="5413514" cy="304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102399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WORKFLOW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309950"/>
            <a:ext cx="8747350" cy="5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069848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MODELING TECHNIQUES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728675" y="1300175"/>
            <a:ext cx="10399500" cy="5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Libraries used for Feature Engineering: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Pandas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Scipy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Seaborn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Plotly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Matplotlib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Numpy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Psycopg2 and postgresSQL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Libraries used for Modeling: 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Sklearn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Xgboost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Pickle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Visual Crossing Weather API</a:t>
            </a:r>
            <a:endParaRPr sz="2400"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725" y="1300163"/>
            <a:ext cx="47815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6343650" y="3543300"/>
            <a:ext cx="47148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Tools used: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Jupyter Labs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Google Colab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Char char="▪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GitHub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287" y="1240100"/>
            <a:ext cx="9073674" cy="5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839900" y="2307975"/>
            <a:ext cx="4201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ckwell"/>
              <a:buChar char="●"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Snow causes greatest delays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ckwell"/>
              <a:buChar char="●"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Snow delays impact destinations much more than origins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ckwell"/>
              <a:buChar char="●"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Clear weather generally results in lower delays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ckwell"/>
              <a:buChar char="●"/>
            </a:pP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Different weather had a </a:t>
            </a: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noticeable</a:t>
            </a:r>
            <a:r>
              <a:rPr lang="en-US" sz="1900">
                <a:latin typeface="Rockwell"/>
                <a:ea typeface="Rockwell"/>
                <a:cs typeface="Rockwell"/>
                <a:sym typeface="Rockwell"/>
              </a:rPr>
              <a:t> impact on the arrival delays, if we had more time it would have been very useful as a feature in model</a:t>
            </a:r>
            <a:endParaRPr sz="19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EXPLORATORY DATA ANALYSIS (CONT.)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57225" y="1676400"/>
            <a:ext cx="10470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50% U.S. traffic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California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Texas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Florida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Illinois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Georgia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New York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AutoNum type="arabicPeriod"/>
            </a:pPr>
            <a:r>
              <a:rPr lang="en-US"/>
              <a:t>North Carolina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Only 7 states out of 50 account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half of the air traffic.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733" y="1609351"/>
            <a:ext cx="7328093" cy="52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5529275" y="4110025"/>
            <a:ext cx="2457300" cy="223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066800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EXPLORATORY DATA ANALYSIS (CONT.)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71475" y="1595974"/>
            <a:ext cx="107568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10 busiest airport: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Atlanta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Los Angeles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Chicago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Dallas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Denver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New  York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San Francisco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Seattle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Las Vegas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Orlando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More customer service stuff or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open more entertainment facilities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at airport with high passenger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traffic</a:t>
            </a:r>
            <a:endParaRPr b="1"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351" y="1438275"/>
            <a:ext cx="7399426" cy="52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3899" y="1595976"/>
            <a:ext cx="1504951" cy="39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06680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EXPLORATORY DATA ANALYSIS (CONT.)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6525" y="2121400"/>
            <a:ext cx="44313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500"/>
              <a:t>Carriers with the lowest monthly arrival delay used more fuel per passenger per km than those with the larger average monthly arrival delay</a:t>
            </a:r>
            <a:endParaRPr sz="2500"/>
          </a:p>
          <a:p>
            <a:pPr indent="-203834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0"/>
              <a:buChar char="▪"/>
            </a:pPr>
            <a:r>
              <a:rPr lang="en-US" sz="2500"/>
              <a:t>It appears that delays do not appear to cause wasted fuel</a:t>
            </a:r>
            <a:endParaRPr sz="2500"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075" y="1856525"/>
            <a:ext cx="6585051" cy="4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