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Ubuntu"/>
      <p:regular r:id="rId29"/>
      <p:bold r:id="rId30"/>
      <p:italic r:id="rId31"/>
      <p:boldItalic r:id="rId32"/>
    </p:embeddedFont>
    <p:embeddedFont>
      <p:font typeface="Proxima Nova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Karla"/>
      <p:regular r:id="rId41"/>
      <p:bold r:id="rId42"/>
      <p:italic r:id="rId43"/>
      <p:boldItalic r:id="rId44"/>
    </p:embeddedFont>
    <p:embeddedFont>
      <p:font typeface="Questrial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1770B2-9DA1-420A-9448-E74CD5ECA44D}">
  <a:tblStyle styleId="{801770B2-9DA1-420A-9448-E74CD5ECA4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Karla-bold.fntdata"/><Relationship Id="rId41" Type="http://schemas.openxmlformats.org/officeDocument/2006/relationships/font" Target="fonts/Karla-regular.fntdata"/><Relationship Id="rId22" Type="http://schemas.openxmlformats.org/officeDocument/2006/relationships/slide" Target="slides/slide17.xml"/><Relationship Id="rId44" Type="http://schemas.openxmlformats.org/officeDocument/2006/relationships/font" Target="fonts/Karla-boldItalic.fntdata"/><Relationship Id="rId21" Type="http://schemas.openxmlformats.org/officeDocument/2006/relationships/slide" Target="slides/slide16.xml"/><Relationship Id="rId43" Type="http://schemas.openxmlformats.org/officeDocument/2006/relationships/font" Target="fonts/Karla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estria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italic.fntdata"/><Relationship Id="rId30" Type="http://schemas.openxmlformats.org/officeDocument/2006/relationships/font" Target="fonts/Ubuntu-bold.fntdata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font" Target="fonts/Ubuntu-boldItalic.fntdata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499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499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49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49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499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499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499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499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499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ea461a876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6ea461a87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01069db08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01069db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e078eaa69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e078eaa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e078eaa69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e078eaa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f18bfac3b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f18bfac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9f4e4767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9f4e4767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9f4e47672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b9f4e476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e078eaa69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9e078eaa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f18bfac3b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9f18bfac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b9f4e47672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b9f4e476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0deaa6ba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0deaa6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8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a01069db0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a01069db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9f18bfac3b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9f18bfac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9f18bfac3b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9f18bfac3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e078eaa69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e078eaa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ea461a876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6ea461a87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e078eaa6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e078eaa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ea461a876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6ea461a87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ea461a876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6ea461a87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7577" r="27581" t="0"/>
          <a:stretch/>
        </p:blipFill>
        <p:spPr>
          <a:xfrm>
            <a:off x="3204400" y="0"/>
            <a:ext cx="5939597" cy="516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374072" y="2259"/>
            <a:ext cx="5389500" cy="5167200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18925" y="2259"/>
            <a:ext cx="5277000" cy="5167200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B0F0">
              <a:alpha val="97647"/>
            </a:srgbClr>
          </a:solidFill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-9675" y="2259"/>
            <a:ext cx="5277000" cy="5167200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48300" y="2614625"/>
            <a:ext cx="35307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i="0" sz="36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027776" cy="89687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 + big imag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209250" y="-9675"/>
            <a:ext cx="2762400" cy="516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79" name="Google Shape;79;p11"/>
          <p:cNvSpPr/>
          <p:nvPr/>
        </p:nvSpPr>
        <p:spPr>
          <a:xfrm>
            <a:off x="-19350" y="-9675"/>
            <a:ext cx="2762400" cy="516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85" name="Google Shape;85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JECC">
  <p:cSld name="imag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2">
            <a:alphaModFix/>
          </a:blip>
          <a:srcRect b="0" l="15544" r="15551" t="0"/>
          <a:stretch/>
        </p:blipFill>
        <p:spPr>
          <a:xfrm>
            <a:off x="48406" y="-1400"/>
            <a:ext cx="9090043" cy="51463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92" name="Google Shape;92;p13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2">
  <p:cSld name="Title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3871024" cy="87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ctrTitle"/>
          </p:nvPr>
        </p:nvSpPr>
        <p:spPr>
          <a:xfrm>
            <a:off x="648300" y="2432450"/>
            <a:ext cx="3530700" cy="19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i="0" sz="3600" u="none" cap="none" strike="noStrike">
                <a:solidFill>
                  <a:srgbClr val="999999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1017975" y="514350"/>
            <a:ext cx="3418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921550" y="1553775"/>
            <a:ext cx="21966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48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48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36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36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36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36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36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36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2286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33" name="Google Shape;33;p5"/>
          <p:cNvSpPr/>
          <p:nvPr/>
        </p:nvSpPr>
        <p:spPr>
          <a:xfrm>
            <a:off x="-570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ts">
  <p:cSld name="Blank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2286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>
            <a:off x="-570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1028700" y="889400"/>
            <a:ext cx="22503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BC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1014375" y="1054775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title"/>
          </p:nvPr>
        </p:nvSpPr>
        <p:spPr>
          <a:xfrm>
            <a:off x="1014375" y="1433150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title"/>
          </p:nvPr>
        </p:nvSpPr>
        <p:spPr>
          <a:xfrm>
            <a:off x="1014375" y="1861675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4" type="title"/>
          </p:nvPr>
        </p:nvSpPr>
        <p:spPr>
          <a:xfrm>
            <a:off x="1014375" y="2274525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5" type="title"/>
          </p:nvPr>
        </p:nvSpPr>
        <p:spPr>
          <a:xfrm>
            <a:off x="1055415" y="2668575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6" type="title"/>
          </p:nvPr>
        </p:nvSpPr>
        <p:spPr>
          <a:xfrm>
            <a:off x="1055425" y="3115900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/ Content">
  <p:cSld name="1_Sub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0" name="Google Shape;50;p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6236500" y="501075"/>
            <a:ext cx="26466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" name="Google Shape;58;p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0"/>
              <a:buFont typeface="Montserrat"/>
              <a:buNone/>
            </a:pPr>
            <a:r>
              <a:rPr b="0" i="0" lang="en" sz="1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▸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▹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▹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4" name="Google Shape;6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▸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▸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▸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73" name="Google Shape;73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>
            <a:alpha val="6196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3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descr="A picture containing object&#10;&#10;Description generated with high confidence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3007" y="4770597"/>
            <a:ext cx="963376" cy="3721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832300" y="1181975"/>
            <a:ext cx="37032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</a:pPr>
            <a:r>
              <a:rPr lang="en">
                <a:solidFill>
                  <a:srgbClr val="3F51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Review</a:t>
            </a:r>
            <a:endParaRPr>
              <a:solidFill>
                <a:srgbClr val="3F51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599100" y="2222075"/>
            <a:ext cx="216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11</a:t>
            </a:r>
            <a:endParaRPr sz="20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>
            <p:ph idx="4294967295" type="subTitle"/>
          </p:nvPr>
        </p:nvSpPr>
        <p:spPr>
          <a:xfrm>
            <a:off x="832300" y="2805775"/>
            <a:ext cx="24252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Karla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Fahad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Karla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Haroon Kabeer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Karla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Riyas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Karla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Paul Thomas Nettikadan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2300" y="3880975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- Mr Jinesh K J</a:t>
            </a:r>
            <a:endParaRPr sz="10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202750" y="968475"/>
            <a:ext cx="65895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"Design of a wearable hand rehabilitation system for quantitative evaluation of the stroke hand,"J. Lee, W. Park, S. Kim and J. Bae ,</a:t>
            </a:r>
            <a:r>
              <a:rPr b="1" i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16th International Conference on Control, Automation and Systems (ICCAS)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2016[5]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1449525" y="2384725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109100" y="2032825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rgbClr val="0000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505000" y="2936475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804250" y="2899075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505000" y="2032825"/>
            <a:ext cx="5386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Hand function and performance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Finger Stiffness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,finger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independency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multi finger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synergy quantitatively,finger joint angles etc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Voluntary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motion such as hand extension and hand flexing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Wearability,durability,soft contacting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0" name="Google Shape;180;p25"/>
          <p:cNvGraphicFramePr/>
          <p:nvPr/>
        </p:nvGraphicFramePr>
        <p:xfrm>
          <a:off x="438125" y="105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{801770B2-9DA1-420A-9448-E74CD5ECA44D}</a:tableStyleId>
              </a:tblPr>
              <a:tblGrid>
                <a:gridCol w="926425"/>
                <a:gridCol w="3544200"/>
                <a:gridCol w="2235325"/>
              </a:tblGrid>
              <a:tr h="44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Demonstrates the effectiveness of exoskeletons in rehabilitation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Lacks portability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Physical presence of expert required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Lightweight and Compact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efficient actuating mechanism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Strength assistance to on two fingers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Retraction not possible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Feedback not available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Feedback Mechanisms and sensors are provided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Wearable and durable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Bulky and heavy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Controls are preprogrammed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841000" y="271175"/>
            <a:ext cx="323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sz="3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841000" y="1168975"/>
            <a:ext cx="5386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EXOSKELETON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Compact and flexible design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Lightweight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Designed to mimic normal finger movements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728550" y="574850"/>
            <a:ext cx="7686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ACTUATION AND LINKAGE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Ring pull type actuating mechanism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Tendon linkages should be used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maximum pulling force of the finger from the knuckle is 109.7N(10.97Kg)[4]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675" y="3073125"/>
            <a:ext cx="1750950" cy="20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851025" y="495650"/>
            <a:ext cx="522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Motor chosen is in accordance with its stall torque (10 kg.cm)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Rotating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pulleys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are used for extension and retraction of tendons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Microcontroller is used for the control of the system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909000" y="454500"/>
            <a:ext cx="73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909000" y="963250"/>
            <a:ext cx="5386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Lithium polymer battery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6200 mah, 7.4v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N20 Micro Metal gear encoder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Rated voltage DC 6V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Output speed 30 RPM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Rated current 45mAh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Rated speed   25RPM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Stall current 1A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Stall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torque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10kg-cm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402100" y="822450"/>
            <a:ext cx="7779900" cy="34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Nano RP2040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133 MHz 32 bit dual core arm cortex-M0+ processor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520 KB on chip SRAM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U-Blox nina W102 Wifi/Bluetooth module          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Glove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exoskeleton is made from silicon polymer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Silicon has a tensile strength of 170 MPa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Tendon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tendon used is kevlar thread of size 69 which has a breaking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 of 23 pounds (10.43 kg)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pulling force of the finger from the knuckle is 109.7N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909000" y="454500"/>
            <a:ext cx="73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CIRCUIT DIAGRAM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50" y="1080800"/>
            <a:ext cx="6716287" cy="389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813625" y="458250"/>
            <a:ext cx="53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3D DESIGN(Dorsal view)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850" y="1006875"/>
            <a:ext cx="5232358" cy="391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813625" y="458250"/>
            <a:ext cx="53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3D DESIGN(Palmar view)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250" y="1053650"/>
            <a:ext cx="4691599" cy="391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938750" y="1925250"/>
            <a:ext cx="636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</a:pPr>
            <a:r>
              <a:rPr b="1" lang="en" sz="3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Development of Remote Rehabilitation Glove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907175" y="233825"/>
            <a:ext cx="186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</a:t>
            </a:r>
            <a:endParaRPr sz="3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907175" y="1140925"/>
            <a:ext cx="5676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Exoskeleton : 4000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Tendon Linkages : 1000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Actuators : 5000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MicroController and associated circuit : 2500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Power Supply : 1000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Motor Driver : 1000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Pulleys, Driver box : 4000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Feedback Sensors : 2000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Total : 20500 Rs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812750" y="258050"/>
            <a:ext cx="55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532175" y="1159625"/>
            <a:ext cx="6382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glove will be lightweight &amp; compact than conventional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robotic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gloves.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silicon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glove makes it more comfortable to wear and can be fitted with various hand sizes.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tendon linkage actuators make this more efficient.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glove will be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controlled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by an expert.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feedback on the hand movement will be communicated to the expert.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916975" y="239700"/>
            <a:ext cx="255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514458" y="1015225"/>
            <a:ext cx="6407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“Robotics in neuro-rehabilitation,” </a:t>
            </a:r>
            <a:r>
              <a:rPr i="1" lang="en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J. Rehabil. Med., vol. 41,L. Pignolo , 2009</a:t>
            </a:r>
            <a:endParaRPr i="1" sz="1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"Design Requirements of Generic Hand Exoskeletons and Survey of Hand Exoskeletons for Rehabilitation, Assistive, or Haptic Use," </a:t>
            </a:r>
            <a:r>
              <a:rPr i="1" lang="en" sz="16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M. Sarac, M. Solazzi and A. Frisoli,  in IEEE Transactions on Haptics, vol. 12, Dec. 2019</a:t>
            </a:r>
            <a:endParaRPr i="1" sz="1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"Improving Grasp Function After Spinal Cord Injury With a Soft Robotic Glove,"</a:t>
            </a:r>
            <a:r>
              <a:rPr i="1" lang="en" sz="16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C. Correia et al.,  in IEEE Transactions on Neural Systems and Rehabilitation Engineering, vol. 28, June 2020</a:t>
            </a:r>
            <a:endParaRPr i="1" sz="1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"Ring-pull Type Soft Wearable Robotic Glove for Hand Strength Assistance,"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J. Yang, D. Kim, J. Yoon, J. Kim and D. Yun in IEEE Robotics and Automation Letters, vol. 7, Oct. 2022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"Design of a wearable hand rehabilitation system for quantitative evaluation of the stroke hand,"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J. Lee, W. Park, S. Kim and J. Bae , 16th International Conference on Control, Automation and Systems (ICCAS), 2016</a:t>
            </a:r>
            <a:endParaRPr i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</a:pPr>
            <a:r>
              <a:rPr b="1" i="0" lang="en" sz="3600" u="none" cap="none" strike="noStrike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/>
          </a:p>
        </p:txBody>
      </p:sp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</a:pPr>
            <a:r>
              <a:rPr lang="en" sz="6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4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5291675" y="148150"/>
            <a:ext cx="38523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C27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111000" y="389799"/>
            <a:ext cx="4531500" cy="6908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</a:pPr>
            <a:r>
              <a:rPr b="1" lang="en" sz="3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sz="3600" u="none" cap="none" strike="noStrike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066100" y="132795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875800" y="1327950"/>
            <a:ext cx="5576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Many people who have a stroke are left with problems with one of their arms. Stroke often causes paralysis or weakness of one or more of the muscles in your arm or shoulder.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Hand rehabilitation is core to helping stroke survivors regain activities of daily living.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is an increasing interest in robotic gloves to optimize hand and finger related functional abilities following a neurological event.[1]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841000" y="467600"/>
            <a:ext cx="5386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Some requirements of hand exoskeletons for rehabilitation are safety, comfort, effective force transmission and portability.[2]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Through this project we aims to create a rehabilitation glove.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would be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lightweight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less bulky and more efficient.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w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ould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have the control mechanism to be operated by experts.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will also be able to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receive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feedback from patients.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870550" y="221475"/>
            <a:ext cx="23304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</a:pPr>
            <a:r>
              <a:rPr b="1" lang="en" sz="3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i="0" sz="3600" u="none" cap="none" strike="noStrike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92850" y="912375"/>
            <a:ext cx="5386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project aims to design and develop a wearable and adaptive glove for patients that can be remotely controlled by a physiotherapist with a feedback from the patient side.</a:t>
            </a:r>
            <a:endParaRPr sz="180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includes design and development of three elements:</a:t>
            </a:r>
            <a:endParaRPr sz="180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Exoskeleton</a:t>
            </a:r>
            <a:endParaRPr b="1" sz="1800" u="sng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select suitable materials for exoskeleton to minimise weight.</a:t>
            </a:r>
            <a:endParaRPr sz="180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design exoskeleton compactly in order to reduce bulkiness</a:t>
            </a:r>
            <a:endParaRPr sz="180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study finger movements and provide constraints to mimic them into the exoskeleton</a:t>
            </a:r>
            <a:endParaRPr sz="180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841000" y="586425"/>
            <a:ext cx="5779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Actuation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select actuators according to design requirements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select suitable linkages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power supply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Control and Feedback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Design and development of control method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Identification and selection of feedback sensors and mechanisms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971725" y="286924"/>
            <a:ext cx="4531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</a:pPr>
            <a:r>
              <a:rPr b="1" lang="en" sz="3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i="0" sz="3600" u="none" cap="none" strike="noStrike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38550" y="977825"/>
            <a:ext cx="667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"Improving Grasp Function After Spinal Cord Injury With a Soft Robotic Glove,"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C. Correia </a:t>
            </a:r>
            <a:r>
              <a:rPr b="1" i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et al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.,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Transactions on Neural Systems and Rehabilitation Engineering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vol. 28, June 2020[3]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538550" y="2123025"/>
            <a:ext cx="6117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Demonstrates capability and effectiveness of exoskeletal gloves for the purpose of rehabilitation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Provides the basic requirements in the design of rehabilitation gloves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Hand movements are mimicked to provide effective rehabilitation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576425" y="809500"/>
            <a:ext cx="65895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"Ring-pull Type Soft Wearable Robotic Glove for Hand Strength Assistance,"J. Yang, D. Kim, J. Yoon, J. Kim and D. Yun in </a:t>
            </a:r>
            <a:r>
              <a:rPr b="1" i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Robotics and Automation Letters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vol. 7, Oct. 2022[4]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737850" y="1543900"/>
            <a:ext cx="6117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Propose design for new ring pull mechanism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Overcome  disadvantage of existing wearable robotic gloves such as reducing bulkiness and making it lightweight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Single polymer silicon body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Driven by tendon driven actuators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Simple structure and fast response time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068550" y="2535525"/>
            <a:ext cx="52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ECC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