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Montserrat SemiBold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Karla"/>
      <p:regular r:id="rId35"/>
      <p:bold r:id="rId36"/>
      <p:italic r:id="rId37"/>
      <p:boldItalic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Karla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Karla-italic.fntdata"/><Relationship Id="rId14" Type="http://schemas.openxmlformats.org/officeDocument/2006/relationships/slide" Target="slides/slide10.xml"/><Relationship Id="rId36" Type="http://schemas.openxmlformats.org/officeDocument/2006/relationships/font" Target="fonts/Karla-bold.fntdata"/><Relationship Id="rId17" Type="http://schemas.openxmlformats.org/officeDocument/2006/relationships/slide" Target="slides/slide13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38" Type="http://schemas.openxmlformats.org/officeDocument/2006/relationships/font" Target="fonts/Karla-boldItalic.fntdata"/><Relationship Id="rId19" Type="http://schemas.openxmlformats.org/officeDocument/2006/relationships/font" Target="fonts/Ubuntu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7577" r="27581" t="0"/>
          <a:stretch/>
        </p:blipFill>
        <p:spPr>
          <a:xfrm>
            <a:off x="3204400" y="0"/>
            <a:ext cx="5939597" cy="51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74072" y="2259"/>
            <a:ext cx="53895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chemeClr val="lt1">
              <a:alpha val="49411"/>
            </a:schemeClr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18925" y="2259"/>
            <a:ext cx="52770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B0F0">
              <a:alpha val="97254"/>
            </a:srgbClr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-9675" y="2259"/>
            <a:ext cx="52770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48300" y="2614625"/>
            <a:ext cx="3530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i="0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27776" cy="896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 + big imag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209250" y="-9675"/>
            <a:ext cx="2762400" cy="516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79" name="Google Shape;79;p11"/>
          <p:cNvSpPr/>
          <p:nvPr/>
        </p:nvSpPr>
        <p:spPr>
          <a:xfrm>
            <a:off x="-19350" y="-9675"/>
            <a:ext cx="2762400" cy="516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85" name="Google Shape;85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JECC">
  <p:cSld name="imag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2">
            <a:alphaModFix/>
          </a:blip>
          <a:srcRect b="0" l="15544" r="15551" t="0"/>
          <a:stretch/>
        </p:blipFill>
        <p:spPr>
          <a:xfrm>
            <a:off x="48406" y="-1400"/>
            <a:ext cx="9090043" cy="51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2286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-570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ts">
  <p:cSld name="Blank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2286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4" name="Google Shape;34;p5"/>
          <p:cNvSpPr/>
          <p:nvPr/>
        </p:nvSpPr>
        <p:spPr>
          <a:xfrm>
            <a:off x="-570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1028700" y="889400"/>
            <a:ext cx="22503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BC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14375" y="1054775"/>
            <a:ext cx="6496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title"/>
          </p:nvPr>
        </p:nvSpPr>
        <p:spPr>
          <a:xfrm>
            <a:off x="1014375" y="1433150"/>
            <a:ext cx="6496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014375" y="1861675"/>
            <a:ext cx="6496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1014375" y="2274525"/>
            <a:ext cx="6496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5" type="title"/>
          </p:nvPr>
        </p:nvSpPr>
        <p:spPr>
          <a:xfrm>
            <a:off x="1055415" y="2668575"/>
            <a:ext cx="6496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6" type="title"/>
          </p:nvPr>
        </p:nvSpPr>
        <p:spPr>
          <a:xfrm>
            <a:off x="1055425" y="3115900"/>
            <a:ext cx="6496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6" name="Google Shape;46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>
  <p:cSld name="Title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2" name="Google Shape;52;p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3871024" cy="87331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>
            <p:ph type="ctrTitle"/>
          </p:nvPr>
        </p:nvSpPr>
        <p:spPr>
          <a:xfrm>
            <a:off x="648300" y="2432450"/>
            <a:ext cx="35307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i="0" sz="3600" u="none" cap="none" strike="noStrike">
                <a:solidFill>
                  <a:srgbClr val="9999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1017975" y="514350"/>
            <a:ext cx="3418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921550" y="1553775"/>
            <a:ext cx="21966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/ Content">
  <p:cSld name="1_Sub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5" name="Google Shape;65;p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9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6236500" y="501075"/>
            <a:ext cx="2646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Google Shape;73;p10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0"/>
              <a:buFont typeface="Montserrat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▸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>
            <a:alpha val="6156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descr="A picture containing object&#10;&#10;Description generated with high confidence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007" y="4770597"/>
            <a:ext cx="963376" cy="372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0" y="2464975"/>
            <a:ext cx="45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0" y="1538075"/>
            <a:ext cx="4262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DEPARTMENT OF MECHATRONICS </a:t>
            </a:r>
            <a:endParaRPr b="0" i="0" sz="17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2019 – 2023</a:t>
            </a:r>
            <a:r>
              <a:rPr b="1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sng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11375" y="3779925"/>
            <a:ext cx="1994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GUIDED BY :</a:t>
            </a:r>
            <a:endParaRPr b="0" i="0" sz="15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Ms. SHAMIN </a:t>
            </a:r>
            <a:endParaRPr b="1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ELIZABETH VARKEY</a:t>
            </a:r>
            <a:endParaRPr b="1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081350" y="3779925"/>
            <a:ext cx="1758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TEAM MEMBERS :</a:t>
            </a:r>
            <a:endParaRPr b="0" i="0" sz="15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ALBIN DAVID C</a:t>
            </a:r>
            <a:endParaRPr b="1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JOEL VARGHESE</a:t>
            </a:r>
            <a:endParaRPr b="1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SAJAN T JOHN</a:t>
            </a:r>
            <a:endParaRPr b="1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-43475" y="2503525"/>
            <a:ext cx="430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MRD 415 - PROJECT PHASE 1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820750" y="1419700"/>
            <a:ext cx="64599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Novel Mechanism Design Technique To Develop A Vertical Climbing Robot With High Mobility For Flat And Spherical Surfaces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robot is especially designed to climb any vertical surfaces with the help of reverse propulsion technology.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robot is build keeping overall body weight at minimum.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robot can be used for operations such as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Surveillance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Inspection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LITERATURE REVIEW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820750" y="1419700"/>
            <a:ext cx="64599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Duct fan based wall climbing robot for concrete surface crack inspection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efficient and low cost wall climbing robot.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thrust force provided by the duct fan holds the robot on the wall.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robot is like a four wheeled vehicle on the wall surface.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captures the image under the inspection using a camera mounted on it.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taken images are processed using the image processing.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LITERATURE REVIEW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650225" y="1263450"/>
            <a:ext cx="6483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F"/>
              </a:buClr>
              <a:buSzPts val="2000"/>
              <a:buFont typeface="Arial"/>
              <a:buChar char="❖"/>
            </a:pPr>
            <a:r>
              <a:rPr b="0" i="0" lang="en" sz="2000" u="none" cap="none" strike="noStrike">
                <a:solidFill>
                  <a:srgbClr val="33333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are planning to design our own unique wall-climbing robot with mechanisms for suction, rotation and turning. We intend to implement techniques for its control as well.</a:t>
            </a:r>
            <a:endParaRPr b="0" i="0" sz="2000" u="none" cap="none" strike="noStrike">
              <a:solidFill>
                <a:srgbClr val="33333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F"/>
              </a:buClr>
              <a:buSzPts val="2000"/>
              <a:buFont typeface="Arial"/>
              <a:buChar char="❖"/>
            </a:pPr>
            <a:r>
              <a:rPr b="0" i="0" lang="en" sz="2000" u="none" cap="none" strike="noStrike">
                <a:solidFill>
                  <a:srgbClr val="33333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 future, we believe we can fabricate this efficient prototype.</a:t>
            </a:r>
            <a:endParaRPr b="1" i="0" sz="2000" u="sng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764575" y="759475"/>
            <a:ext cx="64647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arenR"/>
            </a:pP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 S. Khan, A. R. Akash, S. Maaj, M. R. Hassan and M. A. Rahman, "A Novel Mechanism Design Technique To Develop A Vertical Climbing Robot With High Mobility For Flat And Spherical Surfaces," </a:t>
            </a:r>
            <a:r>
              <a:rPr b="0" i="1" lang="en" sz="15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2021 2nd International Conference on Robotics, Electrical and Signal Processing Techniques (ICREST)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2021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pp. 303-307, doi: 10.1109/ICREST51555.2021.9331113.</a:t>
            </a:r>
            <a:endParaRPr b="0" i="0" sz="15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arenR"/>
            </a:pP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P. Sekhar and R. S. Bhooshan, "Duct fan based wall climbing robot for concrete surface crack inspection," </a:t>
            </a:r>
            <a:r>
              <a:rPr b="0" i="1" lang="en" sz="1500" u="none" cap="none" strike="noStrike">
                <a:solidFill>
                  <a:srgbClr val="333333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2014</a:t>
            </a:r>
            <a:r>
              <a:rPr b="0" i="1" lang="en" sz="15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Annual IEEE India Conference (INDICON)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2014, pp. 1-6, doi: 10.1109/INDICON.2014.7030589.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REFERENCE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4294967295" type="ctrTitle"/>
          </p:nvPr>
        </p:nvSpPr>
        <p:spPr>
          <a:xfrm>
            <a:off x="1993800" y="1318700"/>
            <a:ext cx="272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i="0" lang="en" sz="4100" u="none" cap="none" strike="noStrike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b="1" i="0" sz="29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1993800" y="3748600"/>
            <a:ext cx="27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Have a nice day.</a:t>
            </a:r>
            <a:endParaRPr b="0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121500" y="2632500"/>
            <a:ext cx="43032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THE WALL PAINTING ROBOT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000475" y="1701000"/>
            <a:ext cx="5854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25075" y="175347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64925" y="1672475"/>
            <a:ext cx="64536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wall climbing robot is a robot with the capability of climbing vertical surfaces.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targeted capability to stick with surface can be achieved by duct fan.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required to ensure safety of the painters and all crew members needs to be considered.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robot has to identify the objects on the wall.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97466" y="1575750"/>
            <a:ext cx="6388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F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rgbClr val="33333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Develop a modular, re-configurable, wall-climbing robotic system and to investigate intelligent control methods and vision algorithms to control and coordinate a team of such robots to perform various function</a:t>
            </a:r>
            <a:endParaRPr b="1" i="0" sz="1800" u="sng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98750" y="4590900"/>
            <a:ext cx="5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5" name="Google Shape;135;p19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975725" y="1509750"/>
            <a:ext cx="583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Design for the robotic platform.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design with limited components.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Vacuum production for climbing.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the doors and windows by image processing or machine learning.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SUB OBJECTIVES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831125" y="1225650"/>
            <a:ext cx="61212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Motor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Duct Fan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Chassis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Electrical wires &amp; Tubes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Supply    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769500" y="2126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769500" y="1259650"/>
            <a:ext cx="5832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Duct fan is used to provide suction effect between the robot and wall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 motors are used to drive the robot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chassis is made up of acrylate material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wireless webcam used to detect the obstacles while moving.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power supply is provided through wired connection.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000" y="1300682"/>
            <a:ext cx="5902874" cy="384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" sz="31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PRIMARY DESIGN</a:t>
            </a:r>
            <a:endParaRPr b="1" i="0" sz="2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ECC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