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5" r:id="rId7"/>
    <p:sldId id="261" r:id="rId8"/>
    <p:sldId id="262" r:id="rId9"/>
    <p:sldId id="266"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8000"/>
    <a:srgbClr val="96969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81" d="100"/>
          <a:sy n="81" d="100"/>
        </p:scale>
        <p:origin x="-105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05D39E-4B79-4680-8ECE-423EE7A05D03}" type="datetimeFigureOut">
              <a:rPr lang="en-US" smtClean="0"/>
              <a:pPr/>
              <a:t>25-Nov-18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8CB228-3B29-47EF-83B2-A36FE48C5A40}"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8CB228-3B29-47EF-83B2-A36FE48C5A40}"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F0317E-B8FC-4E95-9C15-67EDF016884D}" type="datetimeFigureOut">
              <a:rPr lang="en-US" smtClean="0"/>
              <a:pPr/>
              <a:t>25-Nov-18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EBEA03-CAFF-4E44-9691-E3FA8B731A3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F0317E-B8FC-4E95-9C15-67EDF016884D}" type="datetimeFigureOut">
              <a:rPr lang="en-US" smtClean="0"/>
              <a:pPr/>
              <a:t>25-Nov-18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EBEA03-CAFF-4E44-9691-E3FA8B731A3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F0317E-B8FC-4E95-9C15-67EDF016884D}" type="datetimeFigureOut">
              <a:rPr lang="en-US" smtClean="0"/>
              <a:pPr/>
              <a:t>25-Nov-18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EBEA03-CAFF-4E44-9691-E3FA8B731A3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F0317E-B8FC-4E95-9C15-67EDF016884D}" type="datetimeFigureOut">
              <a:rPr lang="en-US" smtClean="0"/>
              <a:pPr/>
              <a:t>25-Nov-18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EBEA03-CAFF-4E44-9691-E3FA8B731A3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F0317E-B8FC-4E95-9C15-67EDF016884D}" type="datetimeFigureOut">
              <a:rPr lang="en-US" smtClean="0"/>
              <a:pPr/>
              <a:t>25-Nov-18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EBEA03-CAFF-4E44-9691-E3FA8B731A3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F0317E-B8FC-4E95-9C15-67EDF016884D}" type="datetimeFigureOut">
              <a:rPr lang="en-US" smtClean="0"/>
              <a:pPr/>
              <a:t>25-Nov-18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EBEA03-CAFF-4E44-9691-E3FA8B731A3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F0317E-B8FC-4E95-9C15-67EDF016884D}" type="datetimeFigureOut">
              <a:rPr lang="en-US" smtClean="0"/>
              <a:pPr/>
              <a:t>25-Nov-18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5EBEA03-CAFF-4E44-9691-E3FA8B731A3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F0317E-B8FC-4E95-9C15-67EDF016884D}" type="datetimeFigureOut">
              <a:rPr lang="en-US" smtClean="0"/>
              <a:pPr/>
              <a:t>25-Nov-18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5EBEA03-CAFF-4E44-9691-E3FA8B731A3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0317E-B8FC-4E95-9C15-67EDF016884D}" type="datetimeFigureOut">
              <a:rPr lang="en-US" smtClean="0"/>
              <a:pPr/>
              <a:t>25-Nov-18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5EBEA03-CAFF-4E44-9691-E3FA8B731A3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F0317E-B8FC-4E95-9C15-67EDF016884D}" type="datetimeFigureOut">
              <a:rPr lang="en-US" smtClean="0"/>
              <a:pPr/>
              <a:t>25-Nov-18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EBEA03-CAFF-4E44-9691-E3FA8B731A3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F0317E-B8FC-4E95-9C15-67EDF016884D}" type="datetimeFigureOut">
              <a:rPr lang="en-US" smtClean="0"/>
              <a:pPr/>
              <a:t>25-Nov-18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EBEA03-CAFF-4E44-9691-E3FA8B731A3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0317E-B8FC-4E95-9C15-67EDF016884D}" type="datetimeFigureOut">
              <a:rPr lang="en-US" smtClean="0"/>
              <a:pPr/>
              <a:t>25-Nov-18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EBEA03-CAFF-4E44-9691-E3FA8B731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cs.caltech.edu/~westside/quantum-intro.html" TargetMode="External"/><Relationship Id="rId2" Type="http://schemas.openxmlformats.org/officeDocument/2006/relationships/hyperlink" Target="http://www.qubit.org/" TargetMode="External"/><Relationship Id="rId1" Type="http://schemas.openxmlformats.org/officeDocument/2006/relationships/slideLayout" Target="../slideLayouts/slideLayout2.xml"/><Relationship Id="rId6" Type="http://schemas.openxmlformats.org/officeDocument/2006/relationships/hyperlink" Target="http://www.carolla.com/quantum/QuantumComputers.htm" TargetMode="External"/><Relationship Id="rId5" Type="http://schemas.openxmlformats.org/officeDocument/2006/relationships/hyperlink" Target="http://en.wikipedia.org/wiki/Quantum_computers" TargetMode="External"/><Relationship Id="rId4" Type="http://schemas.openxmlformats.org/officeDocument/2006/relationships/hyperlink" Target="http://computer.howstuffworks.com/quantum-computer1.htm"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76400"/>
            <a:ext cx="7772400" cy="1470025"/>
          </a:xfrm>
        </p:spPr>
        <p:txBody>
          <a:bodyPr>
            <a:normAutofit/>
          </a:bodyPr>
          <a:lstStyle/>
          <a:p>
            <a:pPr algn="r"/>
            <a:r>
              <a:rPr lang="en-US" sz="7200" b="1" i="1" u="sng" spc="-300" dirty="0" smtClean="0">
                <a:solidFill>
                  <a:schemeClr val="tx2">
                    <a:lumMod val="75000"/>
                  </a:schemeClr>
                </a:solidFill>
                <a:latin typeface="Calibri" pitchFamily="34" charset="0"/>
                <a:cs typeface="Calibri" pitchFamily="34" charset="0"/>
              </a:rPr>
              <a:t>Quantum Computing</a:t>
            </a:r>
            <a:endParaRPr lang="en-US" sz="7200" b="1" i="1" u="sng" spc="-300" dirty="0">
              <a:solidFill>
                <a:schemeClr val="tx2">
                  <a:lumMod val="75000"/>
                </a:schemeClr>
              </a:solidFill>
              <a:latin typeface="Calibri" pitchFamily="34" charset="0"/>
              <a:cs typeface="Calibri" pitchFamily="34" charset="0"/>
            </a:endParaRPr>
          </a:p>
        </p:txBody>
      </p:sp>
      <p:sp>
        <p:nvSpPr>
          <p:cNvPr id="3" name="Subtitle 2"/>
          <p:cNvSpPr>
            <a:spLocks noGrp="1"/>
          </p:cNvSpPr>
          <p:nvPr>
            <p:ph type="subTitle" idx="1"/>
          </p:nvPr>
        </p:nvSpPr>
        <p:spPr>
          <a:xfrm>
            <a:off x="2743200" y="3733800"/>
            <a:ext cx="6400800" cy="2667000"/>
          </a:xfrm>
        </p:spPr>
        <p:txBody>
          <a:bodyPr>
            <a:normAutofit/>
          </a:bodyPr>
          <a:lstStyle/>
          <a:p>
            <a:r>
              <a:rPr lang="en-US" dirty="0" smtClean="0">
                <a:solidFill>
                  <a:srgbClr val="FF0000"/>
                </a:solidFill>
              </a:rPr>
              <a:t>		</a:t>
            </a:r>
            <a:r>
              <a:rPr lang="en-US" b="1" i="1" dirty="0" smtClean="0">
                <a:solidFill>
                  <a:schemeClr val="tx1"/>
                </a:solidFill>
              </a:rPr>
              <a:t>Presented By</a:t>
            </a:r>
          </a:p>
          <a:p>
            <a:r>
              <a:rPr lang="en-US" b="1" i="1" dirty="0">
                <a:solidFill>
                  <a:schemeClr val="tx1"/>
                </a:solidFill>
              </a:rPr>
              <a:t>	</a:t>
            </a:r>
            <a:r>
              <a:rPr lang="en-US" b="1" i="1" dirty="0" smtClean="0">
                <a:solidFill>
                  <a:schemeClr val="tx1"/>
                </a:solidFill>
              </a:rPr>
              <a:t>			:Albin Francis</a:t>
            </a:r>
          </a:p>
          <a:p>
            <a:r>
              <a:rPr lang="en-US" b="1" i="1" dirty="0">
                <a:solidFill>
                  <a:schemeClr val="tx1"/>
                </a:solidFill>
              </a:rPr>
              <a:t>	</a:t>
            </a:r>
            <a:r>
              <a:rPr lang="en-US" b="1" i="1" dirty="0" smtClean="0">
                <a:solidFill>
                  <a:schemeClr val="tx1"/>
                </a:solidFill>
              </a:rPr>
              <a:t>	   	   :CSE  A S3</a:t>
            </a:r>
          </a:p>
          <a:p>
            <a:r>
              <a:rPr lang="en-US" b="1" i="1" dirty="0">
                <a:solidFill>
                  <a:schemeClr val="tx1"/>
                </a:solidFill>
              </a:rPr>
              <a:t>	</a:t>
            </a:r>
            <a:r>
              <a:rPr lang="en-US" b="1" i="1" dirty="0" smtClean="0">
                <a:solidFill>
                  <a:schemeClr val="tx1"/>
                </a:solidFill>
              </a:rPr>
              <a:t>	     :007</a:t>
            </a:r>
          </a:p>
        </p:txBody>
      </p:sp>
      <p:sp>
        <p:nvSpPr>
          <p:cNvPr id="6" name="TextBox 5"/>
          <p:cNvSpPr txBox="1"/>
          <p:nvPr/>
        </p:nvSpPr>
        <p:spPr>
          <a:xfrm>
            <a:off x="2895600" y="2819400"/>
            <a:ext cx="3810000" cy="646331"/>
          </a:xfrm>
          <a:prstGeom prst="rect">
            <a:avLst/>
          </a:prstGeom>
          <a:noFill/>
        </p:spPr>
        <p:txBody>
          <a:bodyPr wrap="square" rtlCol="0">
            <a:spAutoFit/>
          </a:bodyPr>
          <a:lstStyle/>
          <a:p>
            <a:r>
              <a:rPr lang="en-US" sz="3600" b="1" dirty="0" smtClean="0">
                <a:solidFill>
                  <a:schemeClr val="bg1"/>
                </a:solidFill>
                <a:latin typeface="Angsana New" pitchFamily="18" charset="-34"/>
                <a:cs typeface="Angsana New" pitchFamily="18" charset="-34"/>
              </a:rPr>
              <a:t>Life skills HS210</a:t>
            </a:r>
            <a:endParaRPr lang="en-US" sz="3600" b="1" dirty="0">
              <a:solidFill>
                <a:schemeClr val="bg1"/>
              </a:solidFill>
              <a:latin typeface="Angsana New" pitchFamily="18" charset="-34"/>
              <a:cs typeface="Angsana New" pitchFamily="18" charset="-34"/>
            </a:endParaRPr>
          </a:p>
        </p:txBody>
      </p:sp>
      <p:pic>
        <p:nvPicPr>
          <p:cNvPr id="7" name="Picture 6" descr="download (2).png"/>
          <p:cNvPicPr>
            <a:picLocks noChangeAspect="1"/>
          </p:cNvPicPr>
          <p:nvPr/>
        </p:nvPicPr>
        <p:blipFill>
          <a:blip r:embed="rId3"/>
          <a:stretch>
            <a:fillRect/>
          </a:stretch>
        </p:blipFill>
        <p:spPr>
          <a:xfrm>
            <a:off x="7162800" y="381000"/>
            <a:ext cx="1714500" cy="1524000"/>
          </a:xfrm>
          <a:prstGeom prst="rect">
            <a:avLst/>
          </a:prstGeom>
        </p:spPr>
      </p:pic>
    </p:spTree>
  </p:cSld>
  <p:clrMapOvr>
    <a:masterClrMapping/>
  </p:clrMapOvr>
  <p:transition>
    <p:randomBa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chemeClr val="accent2">
                    <a:lumMod val="75000"/>
                  </a:schemeClr>
                </a:solidFill>
              </a:rPr>
              <a:t>Conclusion</a:t>
            </a:r>
            <a:endParaRPr lang="en-US" sz="6000" b="1" dirty="0">
              <a:solidFill>
                <a:schemeClr val="accent2">
                  <a:lumMod val="75000"/>
                </a:schemeClr>
              </a:solidFill>
            </a:endParaRPr>
          </a:p>
        </p:txBody>
      </p:sp>
      <p:sp>
        <p:nvSpPr>
          <p:cNvPr id="3" name="Content Placeholder 2"/>
          <p:cNvSpPr>
            <a:spLocks noGrp="1"/>
          </p:cNvSpPr>
          <p:nvPr>
            <p:ph idx="1"/>
          </p:nvPr>
        </p:nvSpPr>
        <p:spPr>
          <a:xfrm>
            <a:off x="381000" y="1981200"/>
            <a:ext cx="8229600" cy="4525963"/>
          </a:xfrm>
        </p:spPr>
        <p:txBody>
          <a:bodyPr>
            <a:normAutofit/>
          </a:bodyPr>
          <a:lstStyle/>
          <a:p>
            <a:pPr algn="ctr">
              <a:buNone/>
            </a:pPr>
            <a:r>
              <a:rPr lang="en-US" sz="6000" b="1" i="1" spc="-300" dirty="0" smtClean="0">
                <a:solidFill>
                  <a:schemeClr val="bg1">
                    <a:lumMod val="95000"/>
                  </a:schemeClr>
                </a:solidFill>
              </a:rPr>
              <a:t>“If we built this computer then it would revolutionized our Society”.</a:t>
            </a:r>
          </a:p>
          <a:p>
            <a:endParaRPr lang="en-US" sz="3600" i="1" spc="-300" dirty="0">
              <a:solidFill>
                <a:schemeClr val="bg1">
                  <a:lumMod val="95000"/>
                </a:schemeClr>
              </a:solidFill>
            </a:endParaRPr>
          </a:p>
        </p:txBody>
      </p:sp>
    </p:spTree>
  </p:cSld>
  <p:clrMapOvr>
    <a:masterClrMapping/>
  </p:clrMapOvr>
  <p:transition>
    <p:wheel spokes="3"/>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596b2390daf7184dae76d42d4f54e9a3.jpg"/>
          <p:cNvPicPr>
            <a:picLocks noChangeAspect="1"/>
          </p:cNvPicPr>
          <p:nvPr/>
        </p:nvPicPr>
        <p:blipFill>
          <a:blip r:embed="rId2"/>
          <a:stretch>
            <a:fillRect/>
          </a:stretch>
        </p:blipFill>
        <p:spPr>
          <a:xfrm>
            <a:off x="0" y="0"/>
            <a:ext cx="9144000" cy="6858000"/>
          </a:xfrm>
          <a:prstGeom prst="rect">
            <a:avLst/>
          </a:prstGeom>
          <a:ln>
            <a:noFill/>
          </a:ln>
          <a:effectLst>
            <a:softEdge rad="112500"/>
          </a:effectLst>
        </p:spPr>
      </p:pic>
    </p:spTree>
  </p:cSld>
  <p:clrMapOvr>
    <a:masterClrMapping/>
  </p:clrMapOvr>
  <p:transition>
    <p:wheel spokes="8"/>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7200" b="1" i="1" u="wavyDbl" dirty="0" smtClean="0">
                <a:solidFill>
                  <a:schemeClr val="bg1">
                    <a:lumMod val="85000"/>
                  </a:schemeClr>
                </a:solidFill>
                <a:effectLst>
                  <a:outerShdw blurRad="38100" dist="38100" dir="2700000" algn="tl">
                    <a:srgbClr val="000000">
                      <a:alpha val="43137"/>
                    </a:srgbClr>
                  </a:outerShdw>
                </a:effectLst>
                <a:uFill>
                  <a:solidFill>
                    <a:schemeClr val="bg2">
                      <a:lumMod val="10000"/>
                    </a:schemeClr>
                  </a:solidFill>
                </a:uFill>
              </a:rPr>
              <a:t>Content</a:t>
            </a:r>
            <a:endParaRPr lang="en-US" sz="6000" b="1" i="1" u="wavyDbl" spc="-300" dirty="0">
              <a:solidFill>
                <a:schemeClr val="bg1">
                  <a:lumMod val="85000"/>
                </a:schemeClr>
              </a:solidFill>
              <a:effectLst>
                <a:outerShdw blurRad="38100" dist="38100" dir="2700000" algn="tl">
                  <a:srgbClr val="000000">
                    <a:alpha val="43137"/>
                  </a:srgbClr>
                </a:outerShdw>
              </a:effectLst>
              <a:uFill>
                <a:solidFill>
                  <a:schemeClr val="bg2">
                    <a:lumMod val="10000"/>
                  </a:schemeClr>
                </a:solidFill>
              </a:uFill>
              <a:latin typeface="Agency FB" pitchFamily="34" charset="0"/>
            </a:endParaRPr>
          </a:p>
        </p:txBody>
      </p:sp>
      <p:sp>
        <p:nvSpPr>
          <p:cNvPr id="5" name="Content Placeholder 4"/>
          <p:cNvSpPr>
            <a:spLocks noGrp="1"/>
          </p:cNvSpPr>
          <p:nvPr>
            <p:ph idx="1"/>
          </p:nvPr>
        </p:nvSpPr>
        <p:spPr/>
        <p:txBody>
          <a:bodyPr>
            <a:normAutofit fontScale="77500" lnSpcReduction="20000"/>
          </a:bodyPr>
          <a:lstStyle/>
          <a:p>
            <a:pPr>
              <a:buFont typeface="Wingdings" pitchFamily="2" charset="2"/>
              <a:buChar char="Ø"/>
            </a:pPr>
            <a:r>
              <a:rPr lang="en-US" sz="4800" b="1" dirty="0" smtClean="0"/>
              <a:t>Introduction </a:t>
            </a:r>
          </a:p>
          <a:p>
            <a:pPr>
              <a:buFont typeface="Wingdings" pitchFamily="2" charset="2"/>
              <a:buChar char="Ø"/>
            </a:pPr>
            <a:r>
              <a:rPr lang="en-US" sz="4800" b="1" dirty="0" smtClean="0"/>
              <a:t> History</a:t>
            </a:r>
          </a:p>
          <a:p>
            <a:pPr>
              <a:buFont typeface="Wingdings" pitchFamily="2" charset="2"/>
              <a:buChar char="Ø"/>
            </a:pPr>
            <a:r>
              <a:rPr lang="en-US" sz="4800" b="1" dirty="0" smtClean="0"/>
              <a:t>What is /why quantum computers?</a:t>
            </a:r>
          </a:p>
          <a:p>
            <a:pPr>
              <a:buFont typeface="Wingdings" pitchFamily="2" charset="2"/>
              <a:buChar char="Ø"/>
            </a:pPr>
            <a:r>
              <a:rPr lang="en-US" sz="4800" b="1" dirty="0" smtClean="0"/>
              <a:t>Applications </a:t>
            </a:r>
          </a:p>
          <a:p>
            <a:pPr>
              <a:buFont typeface="Wingdings" pitchFamily="2" charset="2"/>
              <a:buChar char="Ø"/>
            </a:pPr>
            <a:r>
              <a:rPr lang="en-US" sz="4800" b="1" dirty="0" smtClean="0"/>
              <a:t>Problems</a:t>
            </a:r>
          </a:p>
          <a:p>
            <a:pPr>
              <a:buFont typeface="Wingdings" pitchFamily="2" charset="2"/>
              <a:buChar char="Ø"/>
            </a:pPr>
            <a:r>
              <a:rPr lang="en-US" sz="4800" b="1" dirty="0" smtClean="0"/>
              <a:t>References</a:t>
            </a:r>
          </a:p>
          <a:p>
            <a:pPr>
              <a:buFont typeface="Wingdings" pitchFamily="2" charset="2"/>
              <a:buChar char="Ø"/>
            </a:pPr>
            <a:r>
              <a:rPr lang="en-US" sz="4800" b="1" dirty="0" smtClean="0"/>
              <a:t>Conclusion</a:t>
            </a:r>
          </a:p>
          <a:p>
            <a:pPr>
              <a:buFont typeface="Wingdings" pitchFamily="2" charset="2"/>
              <a:buChar char="Ø"/>
            </a:pPr>
            <a:endParaRPr lang="en-US" sz="4400" b="1" dirty="0" smtClean="0"/>
          </a:p>
          <a:p>
            <a:pPr>
              <a:buFont typeface="Wingdings" pitchFamily="2" charset="2"/>
              <a:buChar char="Ø"/>
            </a:pPr>
            <a:endParaRPr lang="en-US" sz="4400" b="1" dirty="0" smtClean="0"/>
          </a:p>
          <a:p>
            <a:pPr>
              <a:buFont typeface="Wingdings" pitchFamily="2" charset="2"/>
              <a:buChar char="Ø"/>
            </a:pPr>
            <a:endParaRPr lang="en-US"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i="1" dirty="0" smtClean="0">
                <a:solidFill>
                  <a:schemeClr val="bg1"/>
                </a:solidFill>
              </a:rPr>
              <a:t>Introduction</a:t>
            </a:r>
            <a:endParaRPr lang="en-US" sz="5400" b="1" i="1"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q"/>
            </a:pPr>
            <a:r>
              <a:rPr lang="en-US" sz="3600" b="1" i="1" dirty="0" smtClean="0">
                <a:solidFill>
                  <a:schemeClr val="tx1">
                    <a:lumMod val="95000"/>
                    <a:lumOff val="5000"/>
                  </a:schemeClr>
                </a:solidFill>
              </a:rPr>
              <a:t>Quantum Computer</a:t>
            </a:r>
          </a:p>
          <a:p>
            <a:pPr lvl="1">
              <a:buFont typeface="Wingdings" pitchFamily="2" charset="2"/>
              <a:buChar char="Ø"/>
            </a:pPr>
            <a:r>
              <a:rPr lang="en-US" sz="3600" b="1" i="1" dirty="0" smtClean="0"/>
              <a:t>A computer that uses quantum mechanical phenomena to perform operations on data through  devices such as superposition and entanglement</a:t>
            </a:r>
            <a:r>
              <a:rPr lang="en-US" sz="3600" b="1" dirty="0" smtClean="0"/>
              <a:t>.</a:t>
            </a:r>
          </a:p>
          <a:p>
            <a:pPr lvl="1">
              <a:buNone/>
            </a:pPr>
            <a:endParaRPr lang="en-US" sz="3600" b="1" dirty="0" smtClean="0"/>
          </a:p>
          <a:p>
            <a:pPr lvl="1">
              <a:buNone/>
            </a:pPr>
            <a:endParaRPr lang="en-US" sz="3600" dirty="0" smtClean="0"/>
          </a:p>
          <a:p>
            <a:pPr lvl="1">
              <a:buNone/>
            </a:pPr>
            <a:r>
              <a:rPr lang="en-US" sz="3600" dirty="0" smtClean="0"/>
              <a:t>“I think I can safely say that nobody understands quantum mechanics” - 							Feynman</a:t>
            </a:r>
          </a:p>
          <a:p>
            <a:pPr lvl="1">
              <a:buFont typeface="Wingdings" pitchFamily="2" charset="2"/>
              <a:buChar char="Ø"/>
            </a:pPr>
            <a:endParaRPr lang="en-US" sz="3600" b="1" dirty="0"/>
          </a:p>
        </p:txBody>
      </p:sp>
      <p:sp>
        <p:nvSpPr>
          <p:cNvPr id="1025" name="AutoShape 1" descr="Quantum computersQuantum computersuse atoms toperform calculationHere computationdepends onprinciple ofquantum theoryQu..."/>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26" name="AutoShape 2" descr="HISTORY1982 - Feynman                proposed the idea ofcreating machines based on the laws of quantummechanics instead ..."/>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27" name="AutoShape 3" descr="Why quantum computerMoore’ law slowing downin 2020      it is flattenedout.Transistor cannot bemade smaller due to the l..."/>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28" name="AutoShape 4" descr="What special about Quantum computer "/>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29" name="AutoShape 5" descr="APPLICATIONS•Cryptography•Artificialintelligence•Teleportation•Quantumcommunication "/>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0" name="AutoShape 6" descr="Problems•Decoherence•Error correction•Output observance•Cost "/>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1" name="AutoShape 7" descr="Conclusion If we built this computer then it would revolutionized our human society  ReferenceQuantum Computers. Retrieve..."/>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2" name="AutoShape 8" descr="THANK YOU "/>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pull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i="1" dirty="0" smtClean="0">
                <a:solidFill>
                  <a:schemeClr val="bg1">
                    <a:lumMod val="95000"/>
                  </a:schemeClr>
                </a:solidFill>
              </a:rPr>
              <a:t>History</a:t>
            </a:r>
            <a:endParaRPr lang="en-US" b="1" i="1" dirty="0">
              <a:solidFill>
                <a:schemeClr val="bg1">
                  <a:lumMod val="95000"/>
                </a:schemeClr>
              </a:solidFill>
            </a:endParaRPr>
          </a:p>
        </p:txBody>
      </p:sp>
      <p:sp>
        <p:nvSpPr>
          <p:cNvPr id="3" name="Content Placeholder 2"/>
          <p:cNvSpPr>
            <a:spLocks noGrp="1"/>
          </p:cNvSpPr>
          <p:nvPr>
            <p:ph idx="1"/>
          </p:nvPr>
        </p:nvSpPr>
        <p:spPr/>
        <p:txBody>
          <a:bodyPr>
            <a:noAutofit/>
          </a:bodyPr>
          <a:lstStyle/>
          <a:p>
            <a:pPr>
              <a:buFont typeface="Wingdings" pitchFamily="2" charset="2"/>
              <a:buChar char="v"/>
            </a:pPr>
            <a:r>
              <a:rPr lang="en-US" sz="4000" i="1" dirty="0" smtClean="0"/>
              <a:t>1982-Feyman proposed the idea of creating machine based on the laws of quantum mechanics instead of laws of classical physics.</a:t>
            </a:r>
          </a:p>
          <a:p>
            <a:pPr>
              <a:buNone/>
            </a:pPr>
            <a:endParaRPr lang="en-US" sz="4000" i="1" dirty="0" smtClean="0"/>
          </a:p>
          <a:p>
            <a:pPr>
              <a:buFont typeface="Wingdings" pitchFamily="2" charset="2"/>
              <a:buChar char="v"/>
            </a:pPr>
            <a:r>
              <a:rPr lang="en-US" sz="4000" i="1" dirty="0" smtClean="0"/>
              <a:t>1985 -David Deutsch developed the quantum turning machine , showing that quantum circuits are universal.</a:t>
            </a:r>
            <a:endParaRPr lang="en-US" sz="4000" i="1" dirty="0"/>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Font typeface="Wingdings" pitchFamily="2" charset="2"/>
              <a:buChar char="v"/>
            </a:pPr>
            <a:r>
              <a:rPr lang="en-US" sz="4000" i="1" dirty="0" smtClean="0"/>
              <a:t>1994 -Peter Shor came up with a quantum algorithm to factor very large numbers in polynomial time.</a:t>
            </a:r>
          </a:p>
          <a:p>
            <a:pPr>
              <a:buFont typeface="Wingdings" pitchFamily="2" charset="2"/>
              <a:buChar char="v"/>
            </a:pPr>
            <a:endParaRPr lang="en-US" sz="4000" i="1" dirty="0" smtClean="0"/>
          </a:p>
          <a:p>
            <a:pPr>
              <a:buFont typeface="Wingdings" pitchFamily="2" charset="2"/>
              <a:buChar char="v"/>
            </a:pPr>
            <a:r>
              <a:rPr lang="en-US" sz="4000" i="1" dirty="0" smtClean="0"/>
              <a:t>1997- Love Grover develops a quantum search with O complexity. </a:t>
            </a:r>
            <a:endParaRPr lang="en-US" sz="4000" i="1" dirty="0"/>
          </a:p>
        </p:txBody>
      </p:sp>
    </p:spTree>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noAutofit/>
          </a:bodyPr>
          <a:lstStyle/>
          <a:p>
            <a:pPr algn="l"/>
            <a:r>
              <a:rPr lang="en-US" sz="4800" b="1" dirty="0" smtClean="0">
                <a:solidFill>
                  <a:schemeClr val="bg1"/>
                </a:solidFill>
              </a:rPr>
              <a:t>Why is Quantum Computing?</a:t>
            </a:r>
            <a:endParaRPr lang="en-US" sz="4800" b="1" dirty="0">
              <a:solidFill>
                <a:schemeClr val="bg1"/>
              </a:solidFill>
            </a:endParaRPr>
          </a:p>
        </p:txBody>
      </p:sp>
      <p:sp>
        <p:nvSpPr>
          <p:cNvPr id="3" name="Content Placeholder 2"/>
          <p:cNvSpPr>
            <a:spLocks noGrp="1"/>
          </p:cNvSpPr>
          <p:nvPr>
            <p:ph idx="1"/>
          </p:nvPr>
        </p:nvSpPr>
        <p:spPr/>
        <p:txBody>
          <a:bodyPr/>
          <a:lstStyle/>
          <a:p>
            <a:r>
              <a:rPr lang="en-US" b="1" dirty="0" smtClean="0"/>
              <a:t>Quantum computing</a:t>
            </a:r>
            <a:r>
              <a:rPr lang="en-US" dirty="0" smtClean="0"/>
              <a:t> takes advantage of the strange ability of subatomic particles to exist in more than one state at any time. Due to the way the tiniest of particles behave, operations can be done much more quickly and use less energy than </a:t>
            </a:r>
            <a:r>
              <a:rPr lang="en-US" b="1" dirty="0" smtClean="0"/>
              <a:t>classical</a:t>
            </a:r>
            <a:r>
              <a:rPr lang="en-US" dirty="0" smtClean="0"/>
              <a:t> </a:t>
            </a:r>
            <a:r>
              <a:rPr lang="en-US" b="1" dirty="0" smtClean="0"/>
              <a:t>computers</a:t>
            </a:r>
            <a:r>
              <a:rPr lang="en-US" dirty="0" smtClean="0"/>
              <a:t>. ... </a:t>
            </a:r>
            <a:r>
              <a:rPr lang="en-US" b="1" dirty="0" smtClean="0"/>
              <a:t>Quantum computing</a:t>
            </a:r>
            <a:r>
              <a:rPr lang="en-US" dirty="0" smtClean="0"/>
              <a:t> uses </a:t>
            </a:r>
            <a:r>
              <a:rPr lang="en-US" b="1" dirty="0" smtClean="0"/>
              <a:t>quantum</a:t>
            </a:r>
            <a:r>
              <a:rPr lang="en-US" dirty="0" smtClean="0"/>
              <a:t> bits, or '</a:t>
            </a:r>
            <a:r>
              <a:rPr lang="en-US" dirty="0" err="1" smtClean="0"/>
              <a:t>qubits</a:t>
            </a:r>
            <a:r>
              <a:rPr lang="en-US" dirty="0" smtClean="0"/>
              <a:t>' instead.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i="1" dirty="0" smtClean="0">
                <a:solidFill>
                  <a:schemeClr val="bg1"/>
                </a:solidFill>
              </a:rPr>
              <a:t>Applications</a:t>
            </a:r>
            <a:endParaRPr lang="en-US" sz="6000" b="1" i="1" dirty="0">
              <a:solidFill>
                <a:schemeClr val="bg1"/>
              </a:solidFill>
            </a:endParaRPr>
          </a:p>
        </p:txBody>
      </p:sp>
      <p:sp>
        <p:nvSpPr>
          <p:cNvPr id="3" name="Content Placeholder 2"/>
          <p:cNvSpPr>
            <a:spLocks noGrp="1"/>
          </p:cNvSpPr>
          <p:nvPr>
            <p:ph idx="1"/>
          </p:nvPr>
        </p:nvSpPr>
        <p:spPr/>
        <p:txBody>
          <a:bodyPr>
            <a:noAutofit/>
          </a:bodyPr>
          <a:lstStyle/>
          <a:p>
            <a:pPr>
              <a:buFont typeface="Wingdings" pitchFamily="2" charset="2"/>
              <a:buChar char="q"/>
            </a:pPr>
            <a:r>
              <a:rPr lang="en-US" sz="4000" i="1" dirty="0" smtClean="0"/>
              <a:t>Cryptography</a:t>
            </a:r>
            <a:r>
              <a:rPr lang="en-US" sz="1600" i="1" dirty="0" smtClean="0"/>
              <a:t>(</a:t>
            </a:r>
            <a:r>
              <a:rPr lang="en-US" sz="1600" dirty="0" smtClean="0"/>
              <a:t> is the practice and study of techniques for secure communication in the presence of third parties called adversaries.</a:t>
            </a:r>
            <a:r>
              <a:rPr lang="en-US" sz="1600" i="1" dirty="0" smtClean="0"/>
              <a:t>)</a:t>
            </a:r>
            <a:endParaRPr lang="en-US" sz="4000" i="1" dirty="0" smtClean="0"/>
          </a:p>
          <a:p>
            <a:pPr>
              <a:buFont typeface="Wingdings" pitchFamily="2" charset="2"/>
              <a:buChar char="q"/>
            </a:pPr>
            <a:r>
              <a:rPr lang="en-US" sz="4000" i="1" dirty="0" smtClean="0"/>
              <a:t>Artificial Intelligence</a:t>
            </a:r>
            <a:r>
              <a:rPr lang="en-US" sz="1800" i="1" dirty="0" smtClean="0"/>
              <a:t>(</a:t>
            </a:r>
            <a:r>
              <a:rPr lang="en-US" sz="1800" dirty="0" smtClean="0"/>
              <a:t> is a way of making a computer, a computer-controlled robot, or a software think intelligently, in the similar manner the </a:t>
            </a:r>
            <a:r>
              <a:rPr lang="en-US" sz="1800" b="1" dirty="0" smtClean="0"/>
              <a:t>intelligent</a:t>
            </a:r>
            <a:r>
              <a:rPr lang="en-US" sz="1800" dirty="0" smtClean="0"/>
              <a:t> humans think.</a:t>
            </a:r>
            <a:r>
              <a:rPr lang="en-US" sz="1800" i="1" dirty="0" smtClean="0"/>
              <a:t>)</a:t>
            </a:r>
            <a:endParaRPr lang="en-US" sz="4000" i="1" dirty="0" smtClean="0"/>
          </a:p>
          <a:p>
            <a:pPr>
              <a:buFont typeface="Wingdings" pitchFamily="2" charset="2"/>
              <a:buChar char="q"/>
            </a:pPr>
            <a:r>
              <a:rPr lang="en-US" sz="4000" i="1" dirty="0" smtClean="0"/>
              <a:t>Teleportation </a:t>
            </a:r>
            <a:r>
              <a:rPr lang="en-US" sz="1400" i="1" dirty="0" smtClean="0"/>
              <a:t>(</a:t>
            </a:r>
            <a:r>
              <a:rPr lang="en-US" sz="1400" dirty="0" smtClean="0"/>
              <a:t> is the theoretical transfer of matter or energy from one point to another without traversing the physical space between them</a:t>
            </a:r>
            <a:r>
              <a:rPr lang="en-US" sz="1400" i="1" dirty="0" smtClean="0"/>
              <a:t>)</a:t>
            </a:r>
            <a:endParaRPr lang="en-US" sz="4000" i="1" dirty="0" smtClean="0"/>
          </a:p>
          <a:p>
            <a:pPr>
              <a:buFont typeface="Wingdings" pitchFamily="2" charset="2"/>
              <a:buChar char="q"/>
            </a:pPr>
            <a:r>
              <a:rPr lang="en-US" sz="4000" i="1" dirty="0" smtClean="0"/>
              <a:t>Quantum Communication</a:t>
            </a:r>
            <a:r>
              <a:rPr lang="en-US" sz="1600" i="1" dirty="0" smtClean="0"/>
              <a:t>(</a:t>
            </a:r>
            <a:r>
              <a:rPr lang="en-US" sz="1600" dirty="0" smtClean="0"/>
              <a:t> is a field of applied </a:t>
            </a:r>
            <a:r>
              <a:rPr lang="en-US" sz="1600" b="1" dirty="0" smtClean="0"/>
              <a:t>quantum</a:t>
            </a:r>
            <a:r>
              <a:rPr lang="en-US" sz="1600" dirty="0" smtClean="0"/>
              <a:t> physics closely related to </a:t>
            </a:r>
            <a:r>
              <a:rPr lang="en-US" sz="1600" b="1" dirty="0" smtClean="0"/>
              <a:t>quantum </a:t>
            </a:r>
            <a:r>
              <a:rPr lang="en-US" sz="1600" dirty="0" smtClean="0"/>
              <a:t>information processing and </a:t>
            </a:r>
            <a:r>
              <a:rPr lang="en-US" sz="1600" b="1" dirty="0" smtClean="0"/>
              <a:t>quantum</a:t>
            </a:r>
            <a:r>
              <a:rPr lang="en-US" sz="1600" dirty="0" smtClean="0"/>
              <a:t> teleportation. Its most interesting application is protecting information channels against eavesdropping by means of </a:t>
            </a:r>
            <a:r>
              <a:rPr lang="en-US" sz="1600" b="1" dirty="0" smtClean="0"/>
              <a:t>quantum</a:t>
            </a:r>
            <a:r>
              <a:rPr lang="en-US" sz="1600" dirty="0" smtClean="0"/>
              <a:t> cryptography.</a:t>
            </a:r>
            <a:r>
              <a:rPr lang="en-US" sz="1600" i="1" dirty="0" smtClean="0"/>
              <a:t>)</a:t>
            </a:r>
            <a:endParaRPr lang="en-US" sz="1600" i="1" dirty="0"/>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i="1" dirty="0" smtClean="0">
                <a:solidFill>
                  <a:schemeClr val="bg1"/>
                </a:solidFill>
              </a:rPr>
              <a:t>Problems</a:t>
            </a:r>
            <a:endParaRPr lang="en-US" sz="6600" b="1" i="1" dirty="0">
              <a:solidFill>
                <a:schemeClr val="bg1"/>
              </a:solidFill>
            </a:endParaRPr>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
            </a:pPr>
            <a:r>
              <a:rPr lang="en-US" sz="6300" i="1" dirty="0" smtClean="0"/>
              <a:t>Decoherence</a:t>
            </a:r>
            <a:r>
              <a:rPr lang="en-US" sz="2600" i="1" dirty="0" smtClean="0"/>
              <a:t>(</a:t>
            </a:r>
            <a:r>
              <a:rPr lang="en-US" sz="1800" dirty="0" smtClean="0"/>
              <a:t> is the loss of quantum coherence. In quantum mechanics, particles such as electrons are described by a wave function, a mathematical description of the quantum state of a system; the probabilistic nature of the wave function gives rise to various quantum effects.</a:t>
            </a:r>
            <a:r>
              <a:rPr lang="en-US" sz="2600" i="1" dirty="0" smtClean="0"/>
              <a:t>)</a:t>
            </a:r>
            <a:endParaRPr lang="en-US" sz="6300" i="1" dirty="0" smtClean="0"/>
          </a:p>
          <a:p>
            <a:pPr>
              <a:buFont typeface="Wingdings" pitchFamily="2" charset="2"/>
              <a:buChar char="§"/>
            </a:pPr>
            <a:r>
              <a:rPr lang="en-US" sz="6300" i="1" dirty="0" smtClean="0"/>
              <a:t>Error correction</a:t>
            </a:r>
            <a:r>
              <a:rPr lang="en-US" sz="2600" i="1" dirty="0" smtClean="0"/>
              <a:t>(</a:t>
            </a:r>
            <a:r>
              <a:rPr lang="en-US" sz="2000" dirty="0" smtClean="0"/>
              <a:t> is used in quantum computing to protect quantum information from errors due to </a:t>
            </a:r>
            <a:r>
              <a:rPr lang="en-US" sz="2000" dirty="0" err="1" smtClean="0"/>
              <a:t>decoherence</a:t>
            </a:r>
            <a:r>
              <a:rPr lang="en-US" sz="2000" dirty="0" smtClean="0"/>
              <a:t> and other quantum noise.</a:t>
            </a:r>
            <a:r>
              <a:rPr lang="en-US" sz="2600" i="1" dirty="0" smtClean="0"/>
              <a:t>)</a:t>
            </a:r>
            <a:endParaRPr lang="en-US" sz="6300" i="1" dirty="0" smtClean="0"/>
          </a:p>
          <a:p>
            <a:pPr>
              <a:buFont typeface="Wingdings" pitchFamily="2" charset="2"/>
              <a:buChar char="§"/>
            </a:pPr>
            <a:r>
              <a:rPr lang="en-US" sz="6300" i="1" dirty="0" smtClean="0"/>
              <a:t>Output Observance</a:t>
            </a:r>
          </a:p>
          <a:p>
            <a:pPr>
              <a:buFont typeface="Wingdings" pitchFamily="2" charset="2"/>
              <a:buChar char="§"/>
            </a:pPr>
            <a:endParaRPr lang="en-US" sz="6300" i="1" dirty="0" smtClean="0"/>
          </a:p>
          <a:p>
            <a:pPr>
              <a:buFont typeface="Wingdings" pitchFamily="2" charset="2"/>
              <a:buChar char="§"/>
            </a:pPr>
            <a:r>
              <a:rPr lang="en-US" sz="6300" i="1" dirty="0" smtClean="0"/>
              <a:t>Cost</a:t>
            </a:r>
            <a:endParaRPr lang="en-US" sz="4800" i="1" dirty="0" smtClean="0"/>
          </a:p>
          <a:p>
            <a:pPr>
              <a:buFont typeface="Wingdings" pitchFamily="2" charset="2"/>
              <a:buChar char="§"/>
            </a:pPr>
            <a:endParaRPr lang="en-US" dirty="0" smtClean="0"/>
          </a:p>
          <a:p>
            <a:pPr>
              <a:buFont typeface="Wingdings" pitchFamily="2" charset="2"/>
              <a:buChar char="§"/>
            </a:pPr>
            <a:endParaRPr lang="en-US" dirty="0"/>
          </a:p>
        </p:txBody>
      </p:sp>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solidFill>
                  <a:schemeClr val="bg1"/>
                </a:solidFill>
              </a:rPr>
              <a:t>References</a:t>
            </a:r>
            <a:endParaRPr lang="en-US" b="1" dirty="0">
              <a:solidFill>
                <a:schemeClr val="bg1"/>
              </a:solidFill>
            </a:endParaRPr>
          </a:p>
        </p:txBody>
      </p:sp>
      <p:sp>
        <p:nvSpPr>
          <p:cNvPr id="3" name="Content Placeholder 2"/>
          <p:cNvSpPr>
            <a:spLocks noGrp="1"/>
          </p:cNvSpPr>
          <p:nvPr>
            <p:ph idx="1"/>
          </p:nvPr>
        </p:nvSpPr>
        <p:spPr/>
        <p:txBody>
          <a:bodyPr>
            <a:normAutofit fontScale="77500" lnSpcReduction="20000"/>
          </a:bodyPr>
          <a:lstStyle/>
          <a:p>
            <a:r>
              <a:rPr lang="en-US" i="1" u="sng" dirty="0" smtClean="0">
                <a:hlinkClick r:id="rId2"/>
              </a:rPr>
              <a:t>http://www.qubit.org</a:t>
            </a:r>
            <a:endParaRPr lang="en-US" i="1" u="sng" dirty="0" smtClean="0"/>
          </a:p>
          <a:p>
            <a:pPr>
              <a:buNone/>
            </a:pPr>
            <a:endParaRPr lang="en-US" dirty="0" smtClean="0"/>
          </a:p>
          <a:p>
            <a:r>
              <a:rPr lang="en-US" i="1" u="sng" dirty="0" smtClean="0">
                <a:hlinkClick r:id="rId3"/>
              </a:rPr>
              <a:t>http://www.cs.caltech.edu/~westside/quantum-intro.html</a:t>
            </a:r>
            <a:endParaRPr lang="en-US" i="1" u="sng" dirty="0" smtClean="0"/>
          </a:p>
          <a:p>
            <a:pPr>
              <a:buNone/>
            </a:pPr>
            <a:endParaRPr lang="en-US" dirty="0" smtClean="0"/>
          </a:p>
          <a:p>
            <a:r>
              <a:rPr lang="en-US" i="1" u="sng" dirty="0" smtClean="0">
                <a:hlinkClick r:id="rId4"/>
              </a:rPr>
              <a:t>http://computer.howstuffworks.com/quantum-computer1.htm</a:t>
            </a:r>
            <a:endParaRPr lang="en-US" i="1" u="sng" dirty="0" smtClean="0"/>
          </a:p>
          <a:p>
            <a:pPr>
              <a:buNone/>
            </a:pPr>
            <a:endParaRPr lang="en-US" dirty="0" smtClean="0"/>
          </a:p>
          <a:p>
            <a:r>
              <a:rPr lang="en-US" i="1" u="sng" dirty="0" smtClean="0">
                <a:hlinkClick r:id="rId5"/>
              </a:rPr>
              <a:t>http://en.wikipedia.org/wiki/Quantum_computers</a:t>
            </a:r>
            <a:endParaRPr lang="en-US" i="1" u="sng" dirty="0" smtClean="0"/>
          </a:p>
          <a:p>
            <a:pPr>
              <a:buNone/>
            </a:pPr>
            <a:endParaRPr lang="en-US" dirty="0" smtClean="0"/>
          </a:p>
          <a:p>
            <a:r>
              <a:rPr lang="en-US" i="1" u="sng" dirty="0" smtClean="0">
                <a:hlinkClick r:id="rId6"/>
              </a:rPr>
              <a:t>http://www.carolla.com/quantum/QuantumComputers.htm</a:t>
            </a:r>
            <a:r>
              <a:rPr lang="en-US" dirty="0" smtClean="0"/>
              <a:t/>
            </a:r>
            <a:br>
              <a:rPr lang="en-US" dirty="0" smtClean="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TotalTime>
  <Words>222</Words>
  <Application>Microsoft Office PowerPoint</Application>
  <PresentationFormat>On-screen Show (4:3)</PresentationFormat>
  <Paragraphs>55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Quantum Computing</vt:lpstr>
      <vt:lpstr>Content</vt:lpstr>
      <vt:lpstr>Introduction</vt:lpstr>
      <vt:lpstr>History</vt:lpstr>
      <vt:lpstr>Slide 5</vt:lpstr>
      <vt:lpstr>Why is Quantum Computing?</vt:lpstr>
      <vt:lpstr>Applications</vt:lpstr>
      <vt:lpstr>Problems</vt:lpstr>
      <vt:lpstr>References</vt:lpstr>
      <vt:lpstr>Conclusion</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best</dc:creator>
  <cp:lastModifiedBy>best</cp:lastModifiedBy>
  <cp:revision>45</cp:revision>
  <dcterms:created xsi:type="dcterms:W3CDTF">2018-08-11T16:05:15Z</dcterms:created>
  <dcterms:modified xsi:type="dcterms:W3CDTF">2018-11-25T15:16:51Z</dcterms:modified>
</cp:coreProperties>
</file>