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4"/>
  </p:sldMasterIdLst>
  <p:notesMasterIdLst>
    <p:notesMasterId r:id="rId14"/>
  </p:notesMasterIdLst>
  <p:handoutMasterIdLst>
    <p:handoutMasterId r:id="rId15"/>
  </p:handoutMasterIdLst>
  <p:sldIdLst>
    <p:sldId id="268" r:id="rId5"/>
    <p:sldId id="269" r:id="rId6"/>
    <p:sldId id="270" r:id="rId7"/>
    <p:sldId id="271" r:id="rId8"/>
    <p:sldId id="274" r:id="rId9"/>
    <p:sldId id="277" r:id="rId10"/>
    <p:sldId id="275" r:id="rId11"/>
    <p:sldId id="27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5B05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5" autoAdjust="0"/>
  </p:normalViewPr>
  <p:slideViewPr>
    <p:cSldViewPr snapToGrid="0" snapToObjects="1">
      <p:cViewPr varScale="1">
        <p:scale>
          <a:sx n="81" d="100"/>
          <a:sy n="81" d="100"/>
        </p:scale>
        <p:origin x="754" y="48"/>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12-May-25</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12-May-25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F0D5D-365D-FB1E-B7DA-E2504F2F3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CEAFB0-A009-27B0-C16D-48A5DC95A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AC990-7DBB-FA0A-0195-204061744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0F09FE-250D-55F2-270B-DB918F83A35D}"/>
              </a:ext>
            </a:extLst>
          </p:cNvPr>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327423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0B75-02E5-6482-D217-667EEF027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06B528-9419-C770-BE15-360E5C0499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2CA523-95EF-92D7-AD49-1F8BE0CCB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5E63DC-FAD5-D2C5-0436-DA2715B34B40}"/>
              </a:ext>
            </a:extLst>
          </p:cNvPr>
          <p:cNvSpPr>
            <a:spLocks noGrp="1"/>
          </p:cNvSpPr>
          <p:nvPr>
            <p:ph type="sldNum" sz="quarter" idx="5"/>
          </p:nvPr>
        </p:nvSpPr>
        <p:spPr/>
        <p:txBody>
          <a:bodyPr/>
          <a:lstStyle/>
          <a:p>
            <a:fld id="{A3D39BA2-F127-4DB1-B8FD-D5A70CC3E01B}" type="slidenum">
              <a:rPr lang="en-US" smtClean="0"/>
              <a:t>3</a:t>
            </a:fld>
            <a:endParaRPr lang="en-US" dirty="0"/>
          </a:p>
        </p:txBody>
      </p:sp>
    </p:spTree>
    <p:extLst>
      <p:ext uri="{BB962C8B-B14F-4D97-AF65-F5344CB8AC3E}">
        <p14:creationId xmlns:p14="http://schemas.microsoft.com/office/powerpoint/2010/main" val="897891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11870-DB60-551A-E4F9-AE848C490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AA4285-4D48-7073-29C7-C1E0ED816A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8A9440-1454-189E-2229-8C950B63E4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85E2AD-04E0-7346-04C0-F0B278EB484A}"/>
              </a:ext>
            </a:extLst>
          </p:cNvPr>
          <p:cNvSpPr>
            <a:spLocks noGrp="1"/>
          </p:cNvSpPr>
          <p:nvPr>
            <p:ph type="sldNum" sz="quarter" idx="5"/>
          </p:nvPr>
        </p:nvSpPr>
        <p:spPr/>
        <p:txBody>
          <a:bodyPr/>
          <a:lstStyle/>
          <a:p>
            <a:fld id="{A3D39BA2-F127-4DB1-B8FD-D5A70CC3E01B}" type="slidenum">
              <a:rPr lang="en-US" smtClean="0"/>
              <a:t>4</a:t>
            </a:fld>
            <a:endParaRPr lang="en-US" dirty="0"/>
          </a:p>
        </p:txBody>
      </p:sp>
    </p:spTree>
    <p:extLst>
      <p:ext uri="{BB962C8B-B14F-4D97-AF65-F5344CB8AC3E}">
        <p14:creationId xmlns:p14="http://schemas.microsoft.com/office/powerpoint/2010/main" val="2129125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733E4-7BF3-88FA-5344-3B5CA4211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1C4B9-0D2E-0C34-8B25-44997CE27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1C9876-36DD-2F98-37C0-218EC2E4C1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0EC84A-517D-53E2-6F3F-937F2DB86145}"/>
              </a:ext>
            </a:extLst>
          </p:cNvPr>
          <p:cNvSpPr>
            <a:spLocks noGrp="1"/>
          </p:cNvSpPr>
          <p:nvPr>
            <p:ph type="sldNum" sz="quarter" idx="5"/>
          </p:nvPr>
        </p:nvSpPr>
        <p:spPr/>
        <p:txBody>
          <a:bodyPr/>
          <a:lstStyle/>
          <a:p>
            <a:fld id="{A3D39BA2-F127-4DB1-B8FD-D5A70CC3E01B}" type="slidenum">
              <a:rPr lang="en-US" smtClean="0"/>
              <a:t>5</a:t>
            </a:fld>
            <a:endParaRPr lang="en-US" dirty="0"/>
          </a:p>
        </p:txBody>
      </p:sp>
    </p:spTree>
    <p:extLst>
      <p:ext uri="{BB962C8B-B14F-4D97-AF65-F5344CB8AC3E}">
        <p14:creationId xmlns:p14="http://schemas.microsoft.com/office/powerpoint/2010/main" val="63029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D6292-3E3E-BB2D-197B-B1677F323A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C0181-BE25-DD79-6A0B-53E1658D63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2244D0-1F7D-C83D-C5AC-BA4BDF2501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041C49-862E-9EE3-19E5-7F1885A97FBC}"/>
              </a:ext>
            </a:extLst>
          </p:cNvPr>
          <p:cNvSpPr>
            <a:spLocks noGrp="1"/>
          </p:cNvSpPr>
          <p:nvPr>
            <p:ph type="sldNum" sz="quarter" idx="5"/>
          </p:nvPr>
        </p:nvSpPr>
        <p:spPr/>
        <p:txBody>
          <a:bodyPr/>
          <a:lstStyle/>
          <a:p>
            <a:fld id="{A3D39BA2-F127-4DB1-B8FD-D5A70CC3E01B}" type="slidenum">
              <a:rPr lang="en-US" smtClean="0"/>
              <a:t>6</a:t>
            </a:fld>
            <a:endParaRPr lang="en-US" dirty="0"/>
          </a:p>
        </p:txBody>
      </p:sp>
    </p:spTree>
    <p:extLst>
      <p:ext uri="{BB962C8B-B14F-4D97-AF65-F5344CB8AC3E}">
        <p14:creationId xmlns:p14="http://schemas.microsoft.com/office/powerpoint/2010/main" val="326453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6AFA1-1111-8569-C955-D301A87A2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D540B-FA86-3265-2E2F-23832D1B7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30D7DE-9929-053C-2FB7-CE7845BA7F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3307BA-817E-1A02-2EEA-C9F4E96B2004}"/>
              </a:ext>
            </a:extLst>
          </p:cNvPr>
          <p:cNvSpPr>
            <a:spLocks noGrp="1"/>
          </p:cNvSpPr>
          <p:nvPr>
            <p:ph type="sldNum" sz="quarter" idx="5"/>
          </p:nvPr>
        </p:nvSpPr>
        <p:spPr/>
        <p:txBody>
          <a:bodyPr/>
          <a:lstStyle/>
          <a:p>
            <a:fld id="{A3D39BA2-F127-4DB1-B8FD-D5A70CC3E01B}" type="slidenum">
              <a:rPr lang="en-US" smtClean="0"/>
              <a:t>7</a:t>
            </a:fld>
            <a:endParaRPr lang="en-US" dirty="0"/>
          </a:p>
        </p:txBody>
      </p:sp>
    </p:spTree>
    <p:extLst>
      <p:ext uri="{BB962C8B-B14F-4D97-AF65-F5344CB8AC3E}">
        <p14:creationId xmlns:p14="http://schemas.microsoft.com/office/powerpoint/2010/main" val="104356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0FF8A-24E4-79E1-80C2-1A268D563B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54EF8-F875-E1B0-84A1-164791AFD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B836CA-8817-6183-E6E3-B65656691B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185503-BB5C-3EC3-7F22-BAE69E8460D1}"/>
              </a:ext>
            </a:extLst>
          </p:cNvPr>
          <p:cNvSpPr>
            <a:spLocks noGrp="1"/>
          </p:cNvSpPr>
          <p:nvPr>
            <p:ph type="sldNum" sz="quarter" idx="5"/>
          </p:nvPr>
        </p:nvSpPr>
        <p:spPr/>
        <p:txBody>
          <a:bodyPr/>
          <a:lstStyle/>
          <a:p>
            <a:fld id="{A3D39BA2-F127-4DB1-B8FD-D5A70CC3E01B}" type="slidenum">
              <a:rPr lang="en-US" smtClean="0"/>
              <a:t>8</a:t>
            </a:fld>
            <a:endParaRPr lang="en-US" dirty="0"/>
          </a:p>
        </p:txBody>
      </p:sp>
    </p:spTree>
    <p:extLst>
      <p:ext uri="{BB962C8B-B14F-4D97-AF65-F5344CB8AC3E}">
        <p14:creationId xmlns:p14="http://schemas.microsoft.com/office/powerpoint/2010/main" val="3038903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9</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90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71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14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43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37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14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06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80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10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12-May-25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312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12-May-25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906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12-May-25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9906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a:ln>
            <a:solidFill>
              <a:schemeClr val="tx2">
                <a:lumMod val="75000"/>
              </a:schemeClr>
            </a:solidFill>
          </a:ln>
        </p:spPr>
      </p:pic>
      <p:sp>
        <p:nvSpPr>
          <p:cNvPr id="8" name="TextBox 7">
            <a:extLst>
              <a:ext uri="{FF2B5EF4-FFF2-40B4-BE49-F238E27FC236}">
                <a16:creationId xmlns:a16="http://schemas.microsoft.com/office/drawing/2014/main" id="{AAFADB25-A121-E733-2A27-3BC6377CFD54}"/>
              </a:ext>
            </a:extLst>
          </p:cNvPr>
          <p:cNvSpPr txBox="1"/>
          <p:nvPr/>
        </p:nvSpPr>
        <p:spPr>
          <a:xfrm>
            <a:off x="451967" y="1341963"/>
            <a:ext cx="9408770" cy="2708434"/>
          </a:xfrm>
          <a:prstGeom prst="rect">
            <a:avLst/>
          </a:prstGeom>
          <a:noFill/>
        </p:spPr>
        <p:txBody>
          <a:bodyPr wrap="square" rtlCol="0">
            <a:spAutoFit/>
          </a:bodyPr>
          <a:lstStyle/>
          <a:p>
            <a:pPr algn="l"/>
            <a:endParaRPr lang="en-IN" sz="1800" b="1" i="0" u="none" strike="noStrike" baseline="0" dirty="0">
              <a:highlight>
                <a:srgbClr val="000000"/>
              </a:highlight>
              <a:latin typeface="Times New Roman" panose="02020603050405020304" pitchFamily="18" charset="0"/>
            </a:endParaRPr>
          </a:p>
          <a:p>
            <a:pPr algn="l"/>
            <a:r>
              <a:rPr lang="en-US" sz="4400" b="1" i="0" u="none" strike="noStrike" baseline="0" dirty="0">
                <a:solidFill>
                  <a:schemeClr val="bg1"/>
                </a:solidFill>
                <a:highlight>
                  <a:srgbClr val="000000"/>
                </a:highlight>
                <a:latin typeface="Times New Roman" panose="02020603050405020304" pitchFamily="18" charset="0"/>
              </a:rPr>
              <a:t> Power BI Project - Data Analysis and Visualization </a:t>
            </a:r>
            <a:endParaRPr lang="en-IN" sz="4400" b="0" i="0" u="none" strike="noStrike" baseline="0" dirty="0">
              <a:solidFill>
                <a:schemeClr val="bg1"/>
              </a:solidFill>
            </a:endParaRPr>
          </a:p>
          <a:p>
            <a:r>
              <a:rPr lang="en-IN" sz="3200" b="1" i="0" u="none" strike="noStrike" baseline="0" dirty="0">
                <a:solidFill>
                  <a:srgbClr val="000000"/>
                </a:solidFill>
                <a:latin typeface="Arial Rounded MT Bold" panose="020F0704030504030204" pitchFamily="34" charset="0"/>
              </a:rPr>
              <a:t>| Retail Store Transactions </a:t>
            </a:r>
          </a:p>
          <a:p>
            <a:pPr algn="ctr"/>
            <a:r>
              <a:rPr lang="en-US" sz="3200" b="1" i="0" u="none" strike="noStrike" baseline="0" dirty="0">
                <a:highlight>
                  <a:srgbClr val="000000"/>
                </a:highlight>
                <a:latin typeface="Times New Roman" panose="02020603050405020304" pitchFamily="18" charset="0"/>
              </a:rPr>
              <a:t> </a:t>
            </a:r>
            <a:endParaRPr lang="en-IN" sz="3200" b="1" dirty="0">
              <a:highlight>
                <a:srgbClr val="000000"/>
              </a:highlight>
            </a:endParaRPr>
          </a:p>
        </p:txBody>
      </p:sp>
      <p:sp>
        <p:nvSpPr>
          <p:cNvPr id="9" name="TextBox 8">
            <a:extLst>
              <a:ext uri="{FF2B5EF4-FFF2-40B4-BE49-F238E27FC236}">
                <a16:creationId xmlns:a16="http://schemas.microsoft.com/office/drawing/2014/main" id="{779A0940-AC9C-5759-F5D8-7BA401158F58}"/>
              </a:ext>
            </a:extLst>
          </p:cNvPr>
          <p:cNvSpPr txBox="1"/>
          <p:nvPr/>
        </p:nvSpPr>
        <p:spPr>
          <a:xfrm>
            <a:off x="8895644" y="5164861"/>
            <a:ext cx="3623732" cy="954107"/>
          </a:xfrm>
          <a:prstGeom prst="rect">
            <a:avLst/>
          </a:prstGeom>
          <a:noFill/>
        </p:spPr>
        <p:txBody>
          <a:bodyPr wrap="square" rtlCol="0">
            <a:spAutoFit/>
          </a:bodyPr>
          <a:lstStyle/>
          <a:p>
            <a:pPr algn="ctr"/>
            <a:r>
              <a:rPr lang="en-US" sz="2800" dirty="0">
                <a:latin typeface="Sitka Small Semibold" pitchFamily="2" charset="0"/>
              </a:rPr>
              <a:t>ALBIN K A</a:t>
            </a:r>
          </a:p>
          <a:p>
            <a:pPr algn="ctr"/>
            <a:r>
              <a:rPr lang="en-US" sz="2800" dirty="0">
                <a:latin typeface="Sitka Small Semibold" pitchFamily="2" charset="0"/>
              </a:rPr>
              <a:t>12/05/2025</a:t>
            </a:r>
            <a:endParaRPr lang="en-IN" sz="2800" dirty="0">
              <a:latin typeface="Sitka Small Semibold" pitchFamily="2" charset="0"/>
            </a:endParaRPr>
          </a:p>
        </p:txBody>
      </p:sp>
    </p:spTree>
    <p:extLst>
      <p:ext uri="{BB962C8B-B14F-4D97-AF65-F5344CB8AC3E}">
        <p14:creationId xmlns:p14="http://schemas.microsoft.com/office/powerpoint/2010/main" val="31294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70651868-3355-ECF5-A3C7-EF3C6269A42C}"/>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FB7975E3-B014-69B3-DF9E-8E8D3DF47F0E}"/>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E4B6995A-CE5D-FD2E-26BA-3B93C4FC8986}"/>
              </a:ext>
            </a:extLst>
          </p:cNvPr>
          <p:cNvSpPr>
            <a:spLocks noGrp="1"/>
          </p:cNvSpPr>
          <p:nvPr>
            <p:ph type="title"/>
          </p:nvPr>
        </p:nvSpPr>
        <p:spPr>
          <a:xfrm>
            <a:off x="1294362" y="1329136"/>
            <a:ext cx="9603275" cy="1049235"/>
          </a:xfrm>
        </p:spPr>
        <p:txBody>
          <a:bodyPr>
            <a:normAutofit/>
          </a:bodyPr>
          <a:lstStyle/>
          <a:p>
            <a:r>
              <a:rPr lang="en-US" sz="3600" b="1" dirty="0">
                <a:solidFill>
                  <a:schemeClr val="accent3">
                    <a:lumMod val="20000"/>
                    <a:lumOff val="80000"/>
                  </a:schemeClr>
                </a:solidFill>
                <a:latin typeface="Aptos Display" panose="020B0004020202020204" pitchFamily="34" charset="0"/>
              </a:rPr>
              <a:t>Introduction</a:t>
            </a:r>
          </a:p>
        </p:txBody>
      </p:sp>
      <p:sp>
        <p:nvSpPr>
          <p:cNvPr id="4" name="TextBox 3">
            <a:extLst>
              <a:ext uri="{FF2B5EF4-FFF2-40B4-BE49-F238E27FC236}">
                <a16:creationId xmlns:a16="http://schemas.microsoft.com/office/drawing/2014/main" id="{3B820F12-D29F-9141-72B0-CA50C2CF470E}"/>
              </a:ext>
            </a:extLst>
          </p:cNvPr>
          <p:cNvSpPr txBox="1"/>
          <p:nvPr/>
        </p:nvSpPr>
        <p:spPr>
          <a:xfrm>
            <a:off x="1294361" y="2279049"/>
            <a:ext cx="10457371" cy="1631216"/>
          </a:xfrm>
          <a:prstGeom prst="rect">
            <a:avLst/>
          </a:prstGeom>
          <a:noFill/>
        </p:spPr>
        <p:txBody>
          <a:bodyPr wrap="square" rtlCol="0">
            <a:spAutoFit/>
          </a:bodyPr>
          <a:lstStyle/>
          <a:p>
            <a:r>
              <a:rPr lang="en-US" sz="2000" dirty="0">
                <a:latin typeface="Arial Rounded MT Bold" panose="020F0704030504030204" pitchFamily="34" charset="0"/>
              </a:rPr>
              <a:t>In today's data-driven world, the ability to clean, transform, analyze, and visualize data effectively is crucial for  making informed decisions. This Power BI project aims to demonstrate the power of data analytics by leveraging key features of Power BI,</a:t>
            </a:r>
          </a:p>
          <a:p>
            <a:r>
              <a:rPr lang="en-US" sz="2000" dirty="0">
                <a:latin typeface="Arial Rounded MT Bold" panose="020F0704030504030204" pitchFamily="34" charset="0"/>
              </a:rPr>
              <a:t>including Power Query Editor, DAX functions, and interactive dashboards.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23303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4320E393-DCE0-0483-A08D-58F2544487A3}"/>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557398CB-B47A-1F53-2348-30505D1514E1}"/>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1ED36C5-6D78-0E07-0BC8-4553D54AE5D1}"/>
              </a:ext>
            </a:extLst>
          </p:cNvPr>
          <p:cNvSpPr>
            <a:spLocks noGrp="1"/>
          </p:cNvSpPr>
          <p:nvPr>
            <p:ph type="title"/>
          </p:nvPr>
        </p:nvSpPr>
        <p:spPr/>
        <p:txBody>
          <a:bodyPr>
            <a:normAutofit fontScale="90000"/>
          </a:bodyPr>
          <a:lstStyle/>
          <a:p>
            <a:pPr algn="l"/>
            <a:br>
              <a:rPr lang="en-IN" sz="3200" b="1" i="0" u="none" strike="noStrike" baseline="0" dirty="0">
                <a:solidFill>
                  <a:schemeClr val="bg1"/>
                </a:solidFill>
              </a:rPr>
            </a:br>
            <a:r>
              <a:rPr lang="en-IN" sz="3200" b="1" i="0" u="none" strike="noStrike" baseline="0" dirty="0">
                <a:solidFill>
                  <a:schemeClr val="bg1"/>
                </a:solidFill>
                <a:latin typeface="Aptos Display" panose="020B0004020202020204" pitchFamily="34" charset="0"/>
              </a:rPr>
              <a:t>Dataset Overview </a:t>
            </a:r>
            <a:br>
              <a:rPr lang="en-IN" sz="3200" b="1" i="0" u="none" strike="noStrike" baseline="0" dirty="0">
                <a:solidFill>
                  <a:schemeClr val="bg1"/>
                </a:solidFill>
              </a:rPr>
            </a:br>
            <a:endParaRPr lang="en-IN" b="1" dirty="0">
              <a:solidFill>
                <a:schemeClr val="bg1"/>
              </a:solidFill>
            </a:endParaRPr>
          </a:p>
        </p:txBody>
      </p:sp>
      <p:sp>
        <p:nvSpPr>
          <p:cNvPr id="6" name="TextBox 5">
            <a:extLst>
              <a:ext uri="{FF2B5EF4-FFF2-40B4-BE49-F238E27FC236}">
                <a16:creationId xmlns:a16="http://schemas.microsoft.com/office/drawing/2014/main" id="{150EC354-E24D-15BF-82BA-DE2896EFBA4B}"/>
              </a:ext>
            </a:extLst>
          </p:cNvPr>
          <p:cNvSpPr txBox="1"/>
          <p:nvPr/>
        </p:nvSpPr>
        <p:spPr>
          <a:xfrm>
            <a:off x="1294362" y="1971017"/>
            <a:ext cx="9603275" cy="1200329"/>
          </a:xfrm>
          <a:prstGeom prst="rect">
            <a:avLst/>
          </a:prstGeom>
          <a:noFill/>
        </p:spPr>
        <p:txBody>
          <a:bodyPr wrap="square" rtlCol="0">
            <a:spAutoFit/>
          </a:bodyPr>
          <a:lstStyle/>
          <a:p>
            <a:r>
              <a:rPr lang="en-IN" sz="2400" b="0" i="0" u="none" strike="noStrike" baseline="0" dirty="0">
                <a:solidFill>
                  <a:srgbClr val="002060"/>
                </a:solidFill>
                <a:latin typeface="Sitka Small Semibold" pitchFamily="2" charset="0"/>
              </a:rPr>
              <a:t>Retail Store Transactions dataset contains </a:t>
            </a:r>
            <a:r>
              <a:rPr lang="en-IN" sz="2400" b="0" i="0" u="none" strike="noStrike" baseline="0" dirty="0" err="1">
                <a:solidFill>
                  <a:srgbClr val="002060"/>
                </a:solidFill>
                <a:latin typeface="Sitka Small Semibold" pitchFamily="2" charset="0"/>
              </a:rPr>
              <a:t>Sl_No,Date,CustomerID,TransactionID,SKU</a:t>
            </a:r>
            <a:r>
              <a:rPr lang="en-IN" sz="2400" b="0" i="0" u="none" strike="noStrike" baseline="0" dirty="0">
                <a:solidFill>
                  <a:srgbClr val="002060"/>
                </a:solidFill>
                <a:latin typeface="Sitka Small Semibold" pitchFamily="2" charset="0"/>
              </a:rPr>
              <a:t> Category,</a:t>
            </a:r>
          </a:p>
          <a:p>
            <a:r>
              <a:rPr lang="en-IN" sz="2400" b="0" i="0" u="none" strike="noStrike" baseline="0" dirty="0">
                <a:solidFill>
                  <a:srgbClr val="002060"/>
                </a:solidFill>
                <a:latin typeface="Sitka Small Semibold" pitchFamily="2" charset="0"/>
              </a:rPr>
              <a:t>SKU(</a:t>
            </a:r>
            <a:r>
              <a:rPr lang="en-IN" sz="2400" b="0" i="0" dirty="0">
                <a:solidFill>
                  <a:srgbClr val="002060"/>
                </a:solidFill>
                <a:effectLst/>
                <a:latin typeface="Sitka Small Semibold" pitchFamily="2" charset="0"/>
              </a:rPr>
              <a:t>Stock Keeping Unit</a:t>
            </a:r>
            <a:r>
              <a:rPr lang="en-IN" sz="2400" b="0" i="0" u="none" strike="noStrike" baseline="0" dirty="0">
                <a:solidFill>
                  <a:srgbClr val="002060"/>
                </a:solidFill>
                <a:latin typeface="Sitka Small Semibold" pitchFamily="2" charset="0"/>
              </a:rPr>
              <a:t> ),</a:t>
            </a:r>
            <a:r>
              <a:rPr lang="en-IN" sz="2400" b="0" i="0" u="none" strike="noStrike" baseline="0" dirty="0" err="1">
                <a:solidFill>
                  <a:srgbClr val="002060"/>
                </a:solidFill>
                <a:latin typeface="Sitka Small Semibold" pitchFamily="2" charset="0"/>
              </a:rPr>
              <a:t>Quantity,Sales</a:t>
            </a:r>
            <a:r>
              <a:rPr lang="en-IN" sz="2400" b="0" i="0" u="none" strike="noStrike" baseline="0" dirty="0">
                <a:solidFill>
                  <a:srgbClr val="002060"/>
                </a:solidFill>
                <a:latin typeface="Sitka Small Semibold" pitchFamily="2" charset="0"/>
              </a:rPr>
              <a:t> Amount.</a:t>
            </a:r>
          </a:p>
        </p:txBody>
      </p:sp>
    </p:spTree>
    <p:extLst>
      <p:ext uri="{BB962C8B-B14F-4D97-AF65-F5344CB8AC3E}">
        <p14:creationId xmlns:p14="http://schemas.microsoft.com/office/powerpoint/2010/main" val="343429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CDCE88CA-4C68-C3BD-BDAE-19C543E3DD5A}"/>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AF7088BD-A1E0-572B-9B9B-1FAB4DF85EBC}"/>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7" name="Title 1">
            <a:extLst>
              <a:ext uri="{FF2B5EF4-FFF2-40B4-BE49-F238E27FC236}">
                <a16:creationId xmlns:a16="http://schemas.microsoft.com/office/drawing/2014/main" id="{20661CB7-6035-5EEE-C56D-3B2FD59CCF92}"/>
              </a:ext>
            </a:extLst>
          </p:cNvPr>
          <p:cNvSpPr txBox="1">
            <a:spLocks/>
          </p:cNvSpPr>
          <p:nvPr/>
        </p:nvSpPr>
        <p:spPr>
          <a:xfrm>
            <a:off x="1154914" y="617882"/>
            <a:ext cx="9603275" cy="104923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dirty="0">
                <a:solidFill>
                  <a:schemeClr val="bg1"/>
                </a:solidFill>
              </a:rPr>
              <a:t>Data Cleaning Process</a:t>
            </a:r>
          </a:p>
        </p:txBody>
      </p:sp>
      <p:pic>
        <p:nvPicPr>
          <p:cNvPr id="9" name="Picture 8">
            <a:extLst>
              <a:ext uri="{FF2B5EF4-FFF2-40B4-BE49-F238E27FC236}">
                <a16:creationId xmlns:a16="http://schemas.microsoft.com/office/drawing/2014/main" id="{AAEF43AD-B343-8274-18F6-7BF04335030D}"/>
              </a:ext>
            </a:extLst>
          </p:cNvPr>
          <p:cNvPicPr>
            <a:picLocks noChangeAspect="1"/>
          </p:cNvPicPr>
          <p:nvPr/>
        </p:nvPicPr>
        <p:blipFill>
          <a:blip r:embed="rId4"/>
          <a:stretch>
            <a:fillRect/>
          </a:stretch>
        </p:blipFill>
        <p:spPr>
          <a:xfrm>
            <a:off x="177946" y="2940580"/>
            <a:ext cx="3696472" cy="3696472"/>
          </a:xfrm>
          <a:prstGeom prst="rect">
            <a:avLst/>
          </a:prstGeom>
          <a:ln>
            <a:noFill/>
          </a:ln>
          <a:effectLst>
            <a:outerShdw blurRad="292100" dist="139700" dir="2700000" algn="tl" rotWithShape="0">
              <a:srgbClr val="333333">
                <a:alpha val="65000"/>
              </a:srgbClr>
            </a:outerShdw>
          </a:effectLst>
        </p:spPr>
      </p:pic>
      <p:sp>
        <p:nvSpPr>
          <p:cNvPr id="10" name="Arrow: Right 9">
            <a:extLst>
              <a:ext uri="{FF2B5EF4-FFF2-40B4-BE49-F238E27FC236}">
                <a16:creationId xmlns:a16="http://schemas.microsoft.com/office/drawing/2014/main" id="{575833E5-8B49-46BD-C640-E053DEB3BBF1}"/>
              </a:ext>
            </a:extLst>
          </p:cNvPr>
          <p:cNvSpPr/>
          <p:nvPr/>
        </p:nvSpPr>
        <p:spPr>
          <a:xfrm>
            <a:off x="4110087" y="4383464"/>
            <a:ext cx="763571" cy="4053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212C3D82-0CB7-62ED-0F4D-868B95F46DCC}"/>
              </a:ext>
            </a:extLst>
          </p:cNvPr>
          <p:cNvPicPr>
            <a:picLocks noChangeAspect="1"/>
          </p:cNvPicPr>
          <p:nvPr/>
        </p:nvPicPr>
        <p:blipFill>
          <a:blip r:embed="rId5"/>
          <a:stretch>
            <a:fillRect/>
          </a:stretch>
        </p:blipFill>
        <p:spPr>
          <a:xfrm>
            <a:off x="5956552" y="2897602"/>
            <a:ext cx="6057502" cy="3782428"/>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7742FFB5-E3F6-28BA-8C41-04B2C5FEFD40}"/>
              </a:ext>
            </a:extLst>
          </p:cNvPr>
          <p:cNvSpPr txBox="1"/>
          <p:nvPr/>
        </p:nvSpPr>
        <p:spPr>
          <a:xfrm>
            <a:off x="744718" y="1263192"/>
            <a:ext cx="10821971" cy="1200329"/>
          </a:xfrm>
          <a:prstGeom prst="rect">
            <a:avLst/>
          </a:prstGeom>
          <a:noFill/>
        </p:spPr>
        <p:txBody>
          <a:bodyPr wrap="square" rtlCol="0">
            <a:spAutoFit/>
          </a:bodyPr>
          <a:lstStyle/>
          <a:p>
            <a:r>
              <a:rPr lang="en-IN" dirty="0">
                <a:solidFill>
                  <a:schemeClr val="bg1"/>
                </a:solidFill>
              </a:rPr>
              <a:t>Using Power Query Editor-</a:t>
            </a:r>
          </a:p>
          <a:p>
            <a:pPr marL="285750" indent="-285750">
              <a:buFont typeface="Arial" panose="020B0604020202020204" pitchFamily="34" charset="0"/>
              <a:buChar char="•"/>
            </a:pPr>
            <a:r>
              <a:rPr lang="en-IN" dirty="0">
                <a:solidFill>
                  <a:schemeClr val="bg1"/>
                </a:solidFill>
              </a:rPr>
              <a:t> Check any Empty / Null values in the dataset</a:t>
            </a:r>
          </a:p>
          <a:p>
            <a:pPr marL="285750" indent="-285750">
              <a:buFont typeface="Arial" panose="020B0604020202020204" pitchFamily="34" charset="0"/>
              <a:buChar char="•"/>
            </a:pPr>
            <a:r>
              <a:rPr lang="en-IN" sz="1800" b="0" i="0" u="none" strike="noStrike" baseline="0" dirty="0">
                <a:solidFill>
                  <a:schemeClr val="bg1"/>
                </a:solidFill>
              </a:rPr>
              <a:t> </a:t>
            </a:r>
            <a:r>
              <a:rPr lang="en-US" sz="1800" b="0" i="0" u="none" strike="noStrike" baseline="0" dirty="0">
                <a:solidFill>
                  <a:schemeClr val="bg1"/>
                </a:solidFill>
              </a:rPr>
              <a:t>Standardizing data types and formats</a:t>
            </a:r>
          </a:p>
          <a:p>
            <a:pPr marL="285750" indent="-285750">
              <a:buFont typeface="Arial" panose="020B0604020202020204" pitchFamily="34" charset="0"/>
              <a:buChar char="•"/>
            </a:pPr>
            <a:r>
              <a:rPr lang="en-US" dirty="0">
                <a:solidFill>
                  <a:schemeClr val="bg1"/>
                </a:solidFill>
              </a:rPr>
              <a:t> Added Columns for Analysis requirement(</a:t>
            </a:r>
            <a:r>
              <a:rPr lang="en-US" dirty="0" err="1">
                <a:solidFill>
                  <a:schemeClr val="bg1"/>
                </a:solidFill>
              </a:rPr>
              <a:t>Year,Month,Day</a:t>
            </a:r>
            <a:r>
              <a:rPr lang="en-US" dirty="0">
                <a:solidFill>
                  <a:schemeClr val="bg1"/>
                </a:solidFill>
              </a:rPr>
              <a:t>)</a:t>
            </a:r>
            <a:endParaRPr lang="en-IN" sz="1800" b="0" i="0" u="none" strike="noStrike" baseline="0" dirty="0">
              <a:solidFill>
                <a:schemeClr val="bg1"/>
              </a:solidFill>
            </a:endParaRPr>
          </a:p>
        </p:txBody>
      </p:sp>
    </p:spTree>
    <p:extLst>
      <p:ext uri="{BB962C8B-B14F-4D97-AF65-F5344CB8AC3E}">
        <p14:creationId xmlns:p14="http://schemas.microsoft.com/office/powerpoint/2010/main" val="118734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C06FDA3E-2198-2C77-C0CE-E7183A678BF2}"/>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9DF2A179-3AE4-4E90-BF8F-007DE57F2A75}"/>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6" name="Rectangle: Rounded Corners 5">
            <a:extLst>
              <a:ext uri="{FF2B5EF4-FFF2-40B4-BE49-F238E27FC236}">
                <a16:creationId xmlns:a16="http://schemas.microsoft.com/office/drawing/2014/main" id="{80490D0D-134D-97E8-727B-0BA82F42D449}"/>
              </a:ext>
            </a:extLst>
          </p:cNvPr>
          <p:cNvSpPr/>
          <p:nvPr/>
        </p:nvSpPr>
        <p:spPr>
          <a:xfrm>
            <a:off x="678730" y="1348033"/>
            <a:ext cx="11199043" cy="470544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A6768CE-CF22-8987-B4AF-FF2C3496480F}"/>
              </a:ext>
            </a:extLst>
          </p:cNvPr>
          <p:cNvSpPr>
            <a:spLocks noGrp="1"/>
          </p:cNvSpPr>
          <p:nvPr>
            <p:ph type="title"/>
          </p:nvPr>
        </p:nvSpPr>
        <p:spPr>
          <a:xfrm>
            <a:off x="678730" y="399564"/>
            <a:ext cx="9603275" cy="1049235"/>
          </a:xfrm>
        </p:spPr>
        <p:txBody>
          <a:bodyPr>
            <a:normAutofit/>
          </a:bodyPr>
          <a:lstStyle/>
          <a:p>
            <a:r>
              <a:rPr lang="en-US" b="1" dirty="0">
                <a:solidFill>
                  <a:schemeClr val="bg1"/>
                </a:solidFill>
              </a:rPr>
              <a:t>DAX Functions</a:t>
            </a:r>
          </a:p>
        </p:txBody>
      </p:sp>
      <p:sp>
        <p:nvSpPr>
          <p:cNvPr id="4" name="TextBox 3">
            <a:extLst>
              <a:ext uri="{FF2B5EF4-FFF2-40B4-BE49-F238E27FC236}">
                <a16:creationId xmlns:a16="http://schemas.microsoft.com/office/drawing/2014/main" id="{5B6AFE8F-E82E-64F3-35DC-24FB548663CC}"/>
              </a:ext>
            </a:extLst>
          </p:cNvPr>
          <p:cNvSpPr txBox="1"/>
          <p:nvPr/>
        </p:nvSpPr>
        <p:spPr>
          <a:xfrm>
            <a:off x="1121789" y="1348033"/>
            <a:ext cx="10312923" cy="5113644"/>
          </a:xfrm>
          <a:prstGeom prst="rect">
            <a:avLst/>
          </a:prstGeom>
          <a:noFill/>
        </p:spPr>
        <p:txBody>
          <a:bodyPr wrap="square" rtlCol="0">
            <a:spAutoFit/>
          </a:bodyPr>
          <a:lstStyle/>
          <a:p>
            <a:pPr marL="342900" indent="-342900">
              <a:lnSpc>
                <a:spcPct val="150000"/>
              </a:lnSpc>
              <a:buAutoNum type="arabicPeriod"/>
            </a:pPr>
            <a:r>
              <a:rPr lang="en-US" sz="2000" dirty="0" err="1">
                <a:latin typeface="Arial" panose="020B0604020202020204" pitchFamily="34" charset="0"/>
                <a:cs typeface="Arial" panose="020B0604020202020204" pitchFamily="34" charset="0"/>
              </a:rPr>
              <a:t>TotalSales</a:t>
            </a:r>
            <a:r>
              <a:rPr lang="en-US" sz="2000" dirty="0">
                <a:latin typeface="Arial" panose="020B0604020202020204" pitchFamily="34" charset="0"/>
                <a:cs typeface="Arial" panose="020B0604020202020204" pitchFamily="34" charset="0"/>
              </a:rPr>
              <a:t> = </a:t>
            </a:r>
            <a:r>
              <a:rPr lang="en-US" sz="2000" dirty="0">
                <a:solidFill>
                  <a:schemeClr val="bg2">
                    <a:lumMod val="10000"/>
                  </a:schemeClr>
                </a:solidFill>
                <a:latin typeface="Arial" panose="020B0604020202020204" pitchFamily="34" charset="0"/>
                <a:cs typeface="Arial" panose="020B0604020202020204" pitchFamily="34" charset="0"/>
              </a:rPr>
              <a:t>SUM('</a:t>
            </a:r>
            <a:r>
              <a:rPr lang="en-US" sz="2000" dirty="0" err="1">
                <a:solidFill>
                  <a:schemeClr val="bg2">
                    <a:lumMod val="10000"/>
                  </a:schemeClr>
                </a:solidFill>
                <a:latin typeface="Arial" panose="020B0604020202020204" pitchFamily="34" charset="0"/>
                <a:cs typeface="Arial" panose="020B0604020202020204" pitchFamily="34" charset="0"/>
              </a:rPr>
              <a:t>Claened</a:t>
            </a:r>
            <a:r>
              <a:rPr lang="en-US" sz="2000" dirty="0">
                <a:solidFill>
                  <a:schemeClr val="bg2">
                    <a:lumMod val="10000"/>
                  </a:schemeClr>
                </a:solidFill>
                <a:latin typeface="Arial" panose="020B0604020202020204" pitchFamily="34" charset="0"/>
                <a:cs typeface="Arial" panose="020B0604020202020204" pitchFamily="34" charset="0"/>
              </a:rPr>
              <a:t> Data'[</a:t>
            </a:r>
            <a:r>
              <a:rPr lang="en-US" sz="2000" dirty="0" err="1">
                <a:solidFill>
                  <a:schemeClr val="bg2">
                    <a:lumMod val="10000"/>
                  </a:schemeClr>
                </a:solidFill>
                <a:latin typeface="Arial" panose="020B0604020202020204" pitchFamily="34" charset="0"/>
                <a:cs typeface="Arial" panose="020B0604020202020204" pitchFamily="34" charset="0"/>
              </a:rPr>
              <a:t>Sales_Amount</a:t>
            </a:r>
            <a:r>
              <a:rPr lang="en-US" sz="2000" dirty="0">
                <a:solidFill>
                  <a:schemeClr val="bg2">
                    <a:lumMod val="10000"/>
                  </a:schemeClr>
                </a:solidFill>
                <a:latin typeface="Arial" panose="020B0604020202020204" pitchFamily="34" charset="0"/>
                <a:cs typeface="Arial" panose="020B0604020202020204" pitchFamily="34" charset="0"/>
              </a:rPr>
              <a:t>])</a:t>
            </a:r>
          </a:p>
          <a:p>
            <a:pPr marL="342900" indent="-342900">
              <a:lnSpc>
                <a:spcPct val="150000"/>
              </a:lnSpc>
              <a:buAutoNum type="arabicPeriod"/>
            </a:pPr>
            <a:r>
              <a:rPr lang="en-US" sz="2000" dirty="0" err="1">
                <a:latin typeface="Arial" panose="020B0604020202020204" pitchFamily="34" charset="0"/>
                <a:cs typeface="Arial" panose="020B0604020202020204" pitchFamily="34" charset="0"/>
              </a:rPr>
              <a:t>AvgSalesPerCustomer</a:t>
            </a:r>
            <a:r>
              <a:rPr lang="en-US" sz="2000" dirty="0">
                <a:latin typeface="Arial" panose="020B0604020202020204" pitchFamily="34" charset="0"/>
                <a:cs typeface="Arial" panose="020B0604020202020204" pitchFamily="34" charset="0"/>
              </a:rPr>
              <a:t> = </a:t>
            </a:r>
            <a:r>
              <a:rPr lang="en-US" sz="2000" dirty="0">
                <a:solidFill>
                  <a:schemeClr val="bg2">
                    <a:lumMod val="25000"/>
                  </a:schemeClr>
                </a:solidFill>
                <a:latin typeface="Arial" panose="020B0604020202020204" pitchFamily="34" charset="0"/>
                <a:cs typeface="Arial" panose="020B0604020202020204" pitchFamily="34" charset="0"/>
              </a:rPr>
              <a:t>AVERAGE('</a:t>
            </a:r>
            <a:r>
              <a:rPr lang="en-US" sz="2000" dirty="0" err="1">
                <a:solidFill>
                  <a:schemeClr val="bg2">
                    <a:lumMod val="25000"/>
                  </a:schemeClr>
                </a:solidFill>
                <a:latin typeface="Arial" panose="020B0604020202020204" pitchFamily="34" charset="0"/>
                <a:cs typeface="Arial" panose="020B0604020202020204" pitchFamily="34" charset="0"/>
              </a:rPr>
              <a:t>Claened</a:t>
            </a:r>
            <a:r>
              <a:rPr lang="en-US" sz="2000" dirty="0">
                <a:solidFill>
                  <a:schemeClr val="bg2">
                    <a:lumMod val="25000"/>
                  </a:schemeClr>
                </a:solidFill>
                <a:latin typeface="Arial" panose="020B0604020202020204" pitchFamily="34" charset="0"/>
                <a:cs typeface="Arial" panose="020B0604020202020204" pitchFamily="34" charset="0"/>
              </a:rPr>
              <a:t> Data'[</a:t>
            </a:r>
            <a:r>
              <a:rPr lang="en-US" sz="2000" dirty="0" err="1">
                <a:solidFill>
                  <a:schemeClr val="bg2">
                    <a:lumMod val="25000"/>
                  </a:schemeClr>
                </a:solidFill>
                <a:latin typeface="Arial" panose="020B0604020202020204" pitchFamily="34" charset="0"/>
                <a:cs typeface="Arial" panose="020B0604020202020204" pitchFamily="34" charset="0"/>
              </a:rPr>
              <a:t>Sales_Amount</a:t>
            </a:r>
            <a:r>
              <a:rPr lang="en-US" sz="2000" dirty="0">
                <a:solidFill>
                  <a:schemeClr val="bg2">
                    <a:lumMod val="25000"/>
                  </a:schemeClr>
                </a:solidFill>
                <a:latin typeface="Arial" panose="020B0604020202020204" pitchFamily="34" charset="0"/>
                <a:cs typeface="Arial" panose="020B0604020202020204" pitchFamily="34" charset="0"/>
              </a:rPr>
              <a:t>])</a:t>
            </a:r>
          </a:p>
          <a:p>
            <a:pPr marL="342900" indent="-342900">
              <a:lnSpc>
                <a:spcPct val="150000"/>
              </a:lnSpc>
              <a:buAutoNum type="arabicPeriod"/>
            </a:pPr>
            <a:r>
              <a:rPr lang="en-US" sz="2000" dirty="0" err="1">
                <a:latin typeface="Arial" panose="020B0604020202020204" pitchFamily="34" charset="0"/>
                <a:cs typeface="Arial" panose="020B0604020202020204" pitchFamily="34" charset="0"/>
              </a:rPr>
              <a:t>TransactionCount</a:t>
            </a:r>
            <a:r>
              <a:rPr lang="en-US" sz="2000" dirty="0">
                <a:latin typeface="Arial" panose="020B0604020202020204" pitchFamily="34" charset="0"/>
                <a:cs typeface="Arial" panose="020B0604020202020204" pitchFamily="34" charset="0"/>
              </a:rPr>
              <a:t> = </a:t>
            </a:r>
            <a:r>
              <a:rPr lang="en-US" sz="2000" dirty="0">
                <a:solidFill>
                  <a:schemeClr val="accent3">
                    <a:lumMod val="50000"/>
                  </a:schemeClr>
                </a:solidFill>
                <a:latin typeface="Arial" panose="020B0604020202020204" pitchFamily="34" charset="0"/>
                <a:cs typeface="Arial" panose="020B0604020202020204" pitchFamily="34" charset="0"/>
              </a:rPr>
              <a:t>COUNT('</a:t>
            </a:r>
            <a:r>
              <a:rPr lang="en-US" sz="2000" dirty="0" err="1">
                <a:solidFill>
                  <a:schemeClr val="accent3">
                    <a:lumMod val="50000"/>
                  </a:schemeClr>
                </a:solidFill>
                <a:latin typeface="Arial" panose="020B0604020202020204" pitchFamily="34" charset="0"/>
                <a:cs typeface="Arial" panose="020B0604020202020204" pitchFamily="34" charset="0"/>
              </a:rPr>
              <a:t>Claened</a:t>
            </a:r>
            <a:r>
              <a:rPr lang="en-US" sz="2000" dirty="0">
                <a:solidFill>
                  <a:schemeClr val="accent3">
                    <a:lumMod val="50000"/>
                  </a:schemeClr>
                </a:solidFill>
                <a:latin typeface="Arial" panose="020B0604020202020204" pitchFamily="34" charset="0"/>
                <a:cs typeface="Arial" panose="020B0604020202020204" pitchFamily="34" charset="0"/>
              </a:rPr>
              <a:t> Data'[</a:t>
            </a:r>
            <a:r>
              <a:rPr lang="en-US" sz="2000" dirty="0" err="1">
                <a:solidFill>
                  <a:schemeClr val="accent3">
                    <a:lumMod val="50000"/>
                  </a:schemeClr>
                </a:solidFill>
                <a:latin typeface="Arial" panose="020B0604020202020204" pitchFamily="34" charset="0"/>
                <a:cs typeface="Arial" panose="020B0604020202020204" pitchFamily="34" charset="0"/>
              </a:rPr>
              <a:t>Transaction_ID</a:t>
            </a:r>
            <a:r>
              <a:rPr lang="en-US" sz="2000" dirty="0">
                <a:solidFill>
                  <a:schemeClr val="accent3">
                    <a:lumMod val="50000"/>
                  </a:schemeClr>
                </a:solidFill>
                <a:latin typeface="Arial" panose="020B0604020202020204" pitchFamily="34" charset="0"/>
                <a:cs typeface="Arial" panose="020B0604020202020204" pitchFamily="34" charset="0"/>
              </a:rPr>
              <a:t>])</a:t>
            </a:r>
          </a:p>
          <a:p>
            <a:pPr marL="342900" indent="-342900">
              <a:lnSpc>
                <a:spcPct val="150000"/>
              </a:lnSpc>
              <a:buFontTx/>
              <a:buAutoNum type="arabicPeriod"/>
            </a:pPr>
            <a:r>
              <a:rPr lang="en-US" sz="2000" b="0" dirty="0" err="1">
                <a:solidFill>
                  <a:srgbClr val="000000"/>
                </a:solidFill>
                <a:effectLst/>
                <a:latin typeface="Consolas" panose="020B0609020204030204" pitchFamily="49" charset="0"/>
              </a:rPr>
              <a:t>UniqueCustomers</a:t>
            </a:r>
            <a:r>
              <a:rPr lang="en-US" sz="2000" b="0" dirty="0">
                <a:solidFill>
                  <a:srgbClr val="000000"/>
                </a:solidFill>
                <a:effectLst/>
                <a:latin typeface="Consolas" panose="020B0609020204030204" pitchFamily="49" charset="0"/>
              </a:rPr>
              <a:t> = </a:t>
            </a:r>
            <a:r>
              <a:rPr lang="en-US" sz="2000" b="0" dirty="0">
                <a:solidFill>
                  <a:srgbClr val="3165BB"/>
                </a:solidFill>
                <a:effectLst/>
                <a:latin typeface="Consolas" panose="020B0609020204030204" pitchFamily="49" charset="0"/>
              </a:rPr>
              <a:t>DISTINCTCOUNT</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Claened</a:t>
            </a:r>
            <a:r>
              <a:rPr lang="en-US" sz="2000" b="0" dirty="0">
                <a:solidFill>
                  <a:srgbClr val="001080"/>
                </a:solidFill>
                <a:effectLst/>
                <a:latin typeface="Consolas" panose="020B0609020204030204" pitchFamily="49" charset="0"/>
              </a:rPr>
              <a:t> Data'[</a:t>
            </a:r>
            <a:r>
              <a:rPr lang="en-US" sz="2000" b="0" dirty="0" err="1">
                <a:solidFill>
                  <a:srgbClr val="001080"/>
                </a:solidFill>
                <a:effectLst/>
                <a:latin typeface="Consolas" panose="020B0609020204030204" pitchFamily="49" charset="0"/>
              </a:rPr>
              <a:t>Customer_ID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marL="342900" indent="-342900">
              <a:lnSpc>
                <a:spcPct val="150000"/>
              </a:lnSpc>
              <a:buFontTx/>
              <a:buAutoNum type="arabicPeriod"/>
            </a:pPr>
            <a:r>
              <a:rPr lang="en-US" sz="2000" b="0" dirty="0" err="1">
                <a:solidFill>
                  <a:srgbClr val="000000"/>
                </a:solidFill>
                <a:effectLst/>
                <a:latin typeface="Consolas" panose="020B0609020204030204" pitchFamily="49" charset="0"/>
              </a:rPr>
              <a:t>HighestTransaction</a:t>
            </a:r>
            <a:r>
              <a:rPr lang="en-US" sz="2000" b="0" dirty="0">
                <a:solidFill>
                  <a:srgbClr val="000000"/>
                </a:solidFill>
                <a:effectLst/>
                <a:latin typeface="Consolas" panose="020B0609020204030204" pitchFamily="49" charset="0"/>
              </a:rPr>
              <a:t> = </a:t>
            </a:r>
            <a:r>
              <a:rPr lang="en-US" sz="2000" b="0" dirty="0">
                <a:solidFill>
                  <a:schemeClr val="accent1"/>
                </a:solidFill>
                <a:effectLst/>
                <a:latin typeface="Consolas" panose="020B0609020204030204" pitchFamily="49" charset="0"/>
              </a:rPr>
              <a:t>MAX</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Claened</a:t>
            </a:r>
            <a:r>
              <a:rPr lang="en-US" sz="2000" b="0" dirty="0">
                <a:solidFill>
                  <a:srgbClr val="000000"/>
                </a:solidFill>
                <a:effectLst/>
                <a:latin typeface="Consolas" panose="020B0609020204030204" pitchFamily="49" charset="0"/>
              </a:rPr>
              <a:t> Data'[</a:t>
            </a:r>
            <a:r>
              <a:rPr lang="en-US" sz="2000" b="0" dirty="0" err="1">
                <a:solidFill>
                  <a:srgbClr val="000000"/>
                </a:solidFill>
                <a:effectLst/>
                <a:latin typeface="Consolas" panose="020B0609020204030204" pitchFamily="49" charset="0"/>
              </a:rPr>
              <a:t>Sales_Amount</a:t>
            </a:r>
            <a:r>
              <a:rPr lang="en-US" sz="2000" b="0" dirty="0">
                <a:solidFill>
                  <a:srgbClr val="000000"/>
                </a:solidFill>
                <a:effectLst/>
                <a:latin typeface="Consolas" panose="020B0609020204030204" pitchFamily="49" charset="0"/>
              </a:rPr>
              <a:t>])</a:t>
            </a:r>
          </a:p>
          <a:p>
            <a:pPr marL="342900" indent="-342900">
              <a:lnSpc>
                <a:spcPct val="150000"/>
              </a:lnSpc>
              <a:buFontTx/>
              <a:buAutoNum type="arabicPeriod"/>
            </a:pPr>
            <a:r>
              <a:rPr lang="en-US" sz="2000" b="0" dirty="0" err="1">
                <a:solidFill>
                  <a:srgbClr val="000000"/>
                </a:solidFill>
                <a:effectLst/>
                <a:latin typeface="Consolas" panose="020B0609020204030204" pitchFamily="49" charset="0"/>
              </a:rPr>
              <a:t>LowestTransaction</a:t>
            </a:r>
            <a:r>
              <a:rPr lang="en-US" sz="2000" b="0" dirty="0">
                <a:solidFill>
                  <a:srgbClr val="000000"/>
                </a:solidFill>
                <a:effectLst/>
                <a:latin typeface="Consolas" panose="020B0609020204030204" pitchFamily="49" charset="0"/>
              </a:rPr>
              <a:t> = </a:t>
            </a:r>
            <a:r>
              <a:rPr lang="en-US" sz="2000" b="0" dirty="0">
                <a:solidFill>
                  <a:schemeClr val="accent1"/>
                </a:solidFill>
                <a:effectLst/>
                <a:latin typeface="Consolas" panose="020B0609020204030204" pitchFamily="49" charset="0"/>
              </a:rPr>
              <a:t>MIN</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Claened</a:t>
            </a:r>
            <a:r>
              <a:rPr lang="en-US" sz="2000" b="0" dirty="0">
                <a:solidFill>
                  <a:srgbClr val="000000"/>
                </a:solidFill>
                <a:effectLst/>
                <a:latin typeface="Consolas" panose="020B0609020204030204" pitchFamily="49" charset="0"/>
              </a:rPr>
              <a:t> Data'[</a:t>
            </a:r>
            <a:r>
              <a:rPr lang="en-US" sz="2000" b="0" dirty="0" err="1">
                <a:solidFill>
                  <a:srgbClr val="000000"/>
                </a:solidFill>
                <a:effectLst/>
                <a:latin typeface="Consolas" panose="020B0609020204030204" pitchFamily="49" charset="0"/>
              </a:rPr>
              <a:t>Sales_Amount</a:t>
            </a:r>
            <a:r>
              <a:rPr lang="en-US" sz="2000" b="0" dirty="0">
                <a:solidFill>
                  <a:srgbClr val="000000"/>
                </a:solidFill>
                <a:effectLst/>
                <a:latin typeface="Consolas" panose="020B0609020204030204" pitchFamily="49" charset="0"/>
              </a:rPr>
              <a:t>])</a:t>
            </a:r>
          </a:p>
          <a:p>
            <a:pPr marL="342900" indent="-342900">
              <a:lnSpc>
                <a:spcPct val="150000"/>
              </a:lnSpc>
              <a:buFontTx/>
              <a:buAutoNum type="arabicPeriod"/>
            </a:pPr>
            <a:r>
              <a:rPr lang="en-US" sz="2000" b="0" dirty="0" err="1">
                <a:solidFill>
                  <a:srgbClr val="000000"/>
                </a:solidFill>
                <a:effectLst/>
                <a:latin typeface="Consolas" panose="020B0609020204030204" pitchFamily="49" charset="0"/>
              </a:rPr>
              <a:t>SalesAboveThreshold</a:t>
            </a:r>
            <a:r>
              <a:rPr lang="en-US" sz="2000" b="0" dirty="0">
                <a:solidFill>
                  <a:srgbClr val="000000"/>
                </a:solidFill>
                <a:effectLst/>
                <a:latin typeface="Consolas" panose="020B0609020204030204" pitchFamily="49" charset="0"/>
              </a:rPr>
              <a:t> = </a:t>
            </a:r>
            <a:r>
              <a:rPr lang="en-US" sz="2000" b="0" dirty="0">
                <a:solidFill>
                  <a:schemeClr val="tx2"/>
                </a:solidFill>
                <a:effectLst/>
                <a:latin typeface="Consolas" panose="020B0609020204030204" pitchFamily="49" charset="0"/>
              </a:rPr>
              <a:t>IF(SUM('</a:t>
            </a:r>
            <a:r>
              <a:rPr lang="en-US" sz="2000" b="0" dirty="0" err="1">
                <a:solidFill>
                  <a:schemeClr val="tx2"/>
                </a:solidFill>
                <a:effectLst/>
                <a:latin typeface="Consolas" panose="020B0609020204030204" pitchFamily="49" charset="0"/>
              </a:rPr>
              <a:t>Claened</a:t>
            </a:r>
            <a:r>
              <a:rPr lang="en-US" sz="2000" b="0" dirty="0">
                <a:solidFill>
                  <a:schemeClr val="tx2"/>
                </a:solidFill>
                <a:effectLst/>
                <a:latin typeface="Consolas" panose="020B0609020204030204" pitchFamily="49" charset="0"/>
              </a:rPr>
              <a:t> Data'[</a:t>
            </a:r>
            <a:r>
              <a:rPr lang="en-US" sz="2000" b="0" dirty="0" err="1">
                <a:solidFill>
                  <a:schemeClr val="tx2"/>
                </a:solidFill>
                <a:effectLst/>
                <a:latin typeface="Consolas" panose="020B0609020204030204" pitchFamily="49" charset="0"/>
              </a:rPr>
              <a:t>Sales_Amount</a:t>
            </a:r>
            <a:r>
              <a:rPr lang="en-US" sz="2000" b="0" dirty="0">
                <a:solidFill>
                  <a:schemeClr val="tx2"/>
                </a:solidFill>
                <a:effectLst/>
                <a:latin typeface="Consolas" panose="020B0609020204030204" pitchFamily="49" charset="0"/>
              </a:rPr>
              <a:t>]) &gt; 10000, "High Sales", "Low Sales")</a:t>
            </a:r>
          </a:p>
          <a:p>
            <a:pPr marL="342900" indent="-342900">
              <a:lnSpc>
                <a:spcPct val="150000"/>
              </a:lnSpc>
              <a:buFontTx/>
              <a:buAutoNum type="arabicPeriod"/>
            </a:pPr>
            <a:r>
              <a:rPr lang="en-US" sz="2000" b="0" dirty="0" err="1">
                <a:solidFill>
                  <a:schemeClr val="tx2"/>
                </a:solidFill>
                <a:effectLst/>
                <a:latin typeface="Consolas" panose="020B0609020204030204" pitchFamily="49" charset="0"/>
              </a:rPr>
              <a:t>RevenuePerTransaction</a:t>
            </a:r>
            <a:r>
              <a:rPr lang="en-US" sz="2000" b="0" dirty="0">
                <a:solidFill>
                  <a:schemeClr val="tx2"/>
                </a:solidFill>
                <a:effectLst/>
                <a:latin typeface="Consolas" panose="020B0609020204030204" pitchFamily="49" charset="0"/>
              </a:rPr>
              <a:t> = DIVIDE(SUM('</a:t>
            </a:r>
            <a:r>
              <a:rPr lang="en-US" sz="2000" b="0" dirty="0" err="1">
                <a:solidFill>
                  <a:schemeClr val="tx2"/>
                </a:solidFill>
                <a:effectLst/>
                <a:latin typeface="Consolas" panose="020B0609020204030204" pitchFamily="49" charset="0"/>
              </a:rPr>
              <a:t>Claened</a:t>
            </a:r>
            <a:r>
              <a:rPr lang="en-US" sz="2000" b="0" dirty="0">
                <a:solidFill>
                  <a:schemeClr val="tx2"/>
                </a:solidFill>
                <a:effectLst/>
                <a:latin typeface="Consolas" panose="020B0609020204030204" pitchFamily="49" charset="0"/>
              </a:rPr>
              <a:t> Data'[</a:t>
            </a:r>
            <a:r>
              <a:rPr lang="en-US" sz="2000" b="0" dirty="0" err="1">
                <a:solidFill>
                  <a:schemeClr val="tx2"/>
                </a:solidFill>
                <a:effectLst/>
                <a:latin typeface="Consolas" panose="020B0609020204030204" pitchFamily="49" charset="0"/>
              </a:rPr>
              <a:t>Sales_Amount</a:t>
            </a:r>
            <a:r>
              <a:rPr lang="en-US" sz="2000" b="0" dirty="0">
                <a:solidFill>
                  <a:schemeClr val="tx2"/>
                </a:solidFill>
                <a:effectLst/>
                <a:latin typeface="Consolas" panose="020B0609020204030204" pitchFamily="49" charset="0"/>
              </a:rPr>
              <a:t>]), COUNT('</a:t>
            </a:r>
            <a:r>
              <a:rPr lang="en-US" sz="2000" b="0" dirty="0" err="1">
                <a:solidFill>
                  <a:schemeClr val="tx2"/>
                </a:solidFill>
                <a:effectLst/>
                <a:latin typeface="Consolas" panose="020B0609020204030204" pitchFamily="49" charset="0"/>
              </a:rPr>
              <a:t>Claened</a:t>
            </a:r>
            <a:r>
              <a:rPr lang="en-US" sz="2000" b="0" dirty="0">
                <a:solidFill>
                  <a:schemeClr val="tx2"/>
                </a:solidFill>
                <a:effectLst/>
                <a:latin typeface="Consolas" panose="020B0609020204030204" pitchFamily="49" charset="0"/>
              </a:rPr>
              <a:t> Data'[</a:t>
            </a:r>
            <a:r>
              <a:rPr lang="en-US" sz="2000" b="0" dirty="0" err="1">
                <a:solidFill>
                  <a:schemeClr val="tx2"/>
                </a:solidFill>
                <a:effectLst/>
                <a:latin typeface="Consolas" panose="020B0609020204030204" pitchFamily="49" charset="0"/>
              </a:rPr>
              <a:t>Transaction_ID</a:t>
            </a:r>
            <a:r>
              <a:rPr lang="en-US" sz="2000" b="0" dirty="0">
                <a:solidFill>
                  <a:schemeClr val="tx2"/>
                </a:solidFill>
                <a:effectLst/>
                <a:latin typeface="Consolas" panose="020B0609020204030204" pitchFamily="49" charset="0"/>
              </a:rPr>
              <a:t>]), 0)</a:t>
            </a:r>
          </a:p>
          <a:p>
            <a:pPr marL="342900" indent="-342900">
              <a:lnSpc>
                <a:spcPct val="150000"/>
              </a:lnSpc>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2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0F1EBD3B-33E9-774F-0C27-74957B452782}"/>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CA12AB22-81B8-94CC-3C11-D8B9EEA2F2EB}"/>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6" name="Rectangle: Rounded Corners 5">
            <a:extLst>
              <a:ext uri="{FF2B5EF4-FFF2-40B4-BE49-F238E27FC236}">
                <a16:creationId xmlns:a16="http://schemas.microsoft.com/office/drawing/2014/main" id="{615D8BB8-427E-7B87-F23D-ACBEF037EBD3}"/>
              </a:ext>
            </a:extLst>
          </p:cNvPr>
          <p:cNvSpPr/>
          <p:nvPr/>
        </p:nvSpPr>
        <p:spPr>
          <a:xfrm>
            <a:off x="678730" y="1348033"/>
            <a:ext cx="11199043" cy="470544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40C48160-599E-2146-75BA-18FA8B3E6BC4}"/>
              </a:ext>
            </a:extLst>
          </p:cNvPr>
          <p:cNvSpPr>
            <a:spLocks noGrp="1"/>
          </p:cNvSpPr>
          <p:nvPr>
            <p:ph type="title"/>
          </p:nvPr>
        </p:nvSpPr>
        <p:spPr>
          <a:xfrm>
            <a:off x="678730" y="399564"/>
            <a:ext cx="9603275" cy="1049235"/>
          </a:xfrm>
        </p:spPr>
        <p:txBody>
          <a:bodyPr>
            <a:normAutofit/>
          </a:bodyPr>
          <a:lstStyle/>
          <a:p>
            <a:r>
              <a:rPr lang="en-US" b="1" dirty="0">
                <a:solidFill>
                  <a:schemeClr val="bg1"/>
                </a:solidFill>
              </a:rPr>
              <a:t>DAX Functions</a:t>
            </a:r>
          </a:p>
        </p:txBody>
      </p:sp>
      <p:sp>
        <p:nvSpPr>
          <p:cNvPr id="4" name="TextBox 3">
            <a:extLst>
              <a:ext uri="{FF2B5EF4-FFF2-40B4-BE49-F238E27FC236}">
                <a16:creationId xmlns:a16="http://schemas.microsoft.com/office/drawing/2014/main" id="{D9294635-2848-8158-9B5F-27988A7B8FB2}"/>
              </a:ext>
            </a:extLst>
          </p:cNvPr>
          <p:cNvSpPr txBox="1"/>
          <p:nvPr/>
        </p:nvSpPr>
        <p:spPr>
          <a:xfrm>
            <a:off x="1200347" y="1545995"/>
            <a:ext cx="10312923" cy="326698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9.    </a:t>
            </a:r>
            <a:r>
              <a:rPr lang="en-US" sz="2000" dirty="0" err="1">
                <a:latin typeface="Arial" panose="020B0604020202020204" pitchFamily="34" charset="0"/>
                <a:cs typeface="Arial" panose="020B0604020202020204" pitchFamily="34" charset="0"/>
              </a:rPr>
              <a:t>SalesGrowth</a:t>
            </a:r>
            <a:r>
              <a:rPr lang="en-US" sz="2000" dirty="0">
                <a:latin typeface="Arial" panose="020B0604020202020204" pitchFamily="34" charset="0"/>
                <a:cs typeface="Arial" panose="020B0604020202020204" pitchFamily="34" charset="0"/>
              </a:rPr>
              <a:t> = CALCULATE(SUM('</a:t>
            </a:r>
            <a:r>
              <a:rPr lang="en-US" sz="2000" dirty="0" err="1">
                <a:latin typeface="Arial" panose="020B0604020202020204" pitchFamily="34" charset="0"/>
                <a:cs typeface="Arial" panose="020B0604020202020204" pitchFamily="34" charset="0"/>
              </a:rPr>
              <a:t>Claened</a:t>
            </a:r>
            <a:r>
              <a:rPr lang="en-US" sz="2000" dirty="0">
                <a:latin typeface="Arial" panose="020B0604020202020204" pitchFamily="34" charset="0"/>
                <a:cs typeface="Arial" panose="020B0604020202020204" pitchFamily="34" charset="0"/>
              </a:rPr>
              <a:t> Data'[</a:t>
            </a:r>
            <a:r>
              <a:rPr lang="en-US" sz="2000" dirty="0" err="1">
                <a:latin typeface="Arial" panose="020B0604020202020204" pitchFamily="34" charset="0"/>
                <a:cs typeface="Arial" panose="020B0604020202020204" pitchFamily="34" charset="0"/>
              </a:rPr>
              <a:t>Sales_Amount</a:t>
            </a:r>
            <a:r>
              <a:rPr lang="en-US" sz="2000" dirty="0">
                <a:latin typeface="Arial" panose="020B0604020202020204" pitchFamily="34" charset="0"/>
                <a:cs typeface="Arial" panose="020B0604020202020204" pitchFamily="34" charset="0"/>
              </a:rPr>
              <a:t>]), 	DATEADD('</a:t>
            </a:r>
            <a:r>
              <a:rPr lang="en-US" sz="2000" dirty="0" err="1">
                <a:latin typeface="Arial" panose="020B0604020202020204" pitchFamily="34" charset="0"/>
                <a:cs typeface="Arial" panose="020B0604020202020204" pitchFamily="34" charset="0"/>
              </a:rPr>
              <a:t>Claened</a:t>
            </a:r>
            <a:r>
              <a:rPr lang="en-US" sz="2000" dirty="0">
                <a:latin typeface="Arial" panose="020B0604020202020204" pitchFamily="34" charset="0"/>
                <a:cs typeface="Arial" panose="020B0604020202020204" pitchFamily="34" charset="0"/>
              </a:rPr>
              <a:t> Data'[Date], -1, QUARTER))</a:t>
            </a:r>
          </a:p>
          <a:p>
            <a:pPr>
              <a:lnSpc>
                <a:spcPct val="150000"/>
              </a:lnSpc>
            </a:pPr>
            <a:r>
              <a:rPr lang="en-US" sz="2000" dirty="0">
                <a:latin typeface="Arial" panose="020B0604020202020204" pitchFamily="34" charset="0"/>
                <a:cs typeface="Arial" panose="020B0604020202020204" pitchFamily="34" charset="0"/>
              </a:rPr>
              <a:t>10.  </a:t>
            </a:r>
            <a:r>
              <a:rPr lang="en-US" sz="2000" dirty="0" err="1">
                <a:latin typeface="Arial" panose="020B0604020202020204" pitchFamily="34" charset="0"/>
                <a:cs typeface="Arial" panose="020B0604020202020204" pitchFamily="34" charset="0"/>
              </a:rPr>
              <a:t>RevenuePerCustomer</a:t>
            </a:r>
            <a:r>
              <a:rPr lang="en-US" sz="2000" dirty="0">
                <a:latin typeface="Arial" panose="020B0604020202020204" pitchFamily="34" charset="0"/>
                <a:cs typeface="Arial" panose="020B0604020202020204" pitchFamily="34" charset="0"/>
              </a:rPr>
              <a:t> = </a:t>
            </a:r>
          </a:p>
          <a:p>
            <a:pPr>
              <a:lnSpc>
                <a:spcPct val="150000"/>
              </a:lnSpc>
            </a:pPr>
            <a:r>
              <a:rPr lang="en-US" sz="2000" dirty="0">
                <a:latin typeface="Arial" panose="020B0604020202020204" pitchFamily="34" charset="0"/>
                <a:cs typeface="Arial" panose="020B0604020202020204" pitchFamily="34" charset="0"/>
              </a:rPr>
              <a:t>	            DIVIDE(</a:t>
            </a:r>
          </a:p>
          <a:p>
            <a:pPr>
              <a:lnSpc>
                <a:spcPct val="150000"/>
              </a:lnSpc>
            </a:pPr>
            <a:r>
              <a:rPr lang="en-US" sz="2000" dirty="0">
                <a:latin typeface="Arial" panose="020B0604020202020204" pitchFamily="34" charset="0"/>
                <a:cs typeface="Arial" panose="020B0604020202020204" pitchFamily="34" charset="0"/>
              </a:rPr>
              <a:t>   				 SUM('</a:t>
            </a:r>
            <a:r>
              <a:rPr lang="en-US" sz="2000" dirty="0" err="1">
                <a:latin typeface="Arial" panose="020B0604020202020204" pitchFamily="34" charset="0"/>
                <a:cs typeface="Arial" panose="020B0604020202020204" pitchFamily="34" charset="0"/>
              </a:rPr>
              <a:t>Claened</a:t>
            </a:r>
            <a:r>
              <a:rPr lang="en-US" sz="2000" dirty="0">
                <a:latin typeface="Arial" panose="020B0604020202020204" pitchFamily="34" charset="0"/>
                <a:cs typeface="Arial" panose="020B0604020202020204" pitchFamily="34" charset="0"/>
              </a:rPr>
              <a:t> Data'[</a:t>
            </a:r>
            <a:r>
              <a:rPr lang="en-US" sz="2000" dirty="0" err="1">
                <a:latin typeface="Arial" panose="020B0604020202020204" pitchFamily="34" charset="0"/>
                <a:cs typeface="Arial" panose="020B0604020202020204" pitchFamily="34" charset="0"/>
              </a:rPr>
              <a:t>Sales_Amount</a:t>
            </a:r>
            <a:r>
              <a:rPr lang="en-US" sz="2000" dirty="0">
                <a:latin typeface="Arial" panose="020B0604020202020204" pitchFamily="34" charset="0"/>
                <a:cs typeface="Arial" panose="020B0604020202020204" pitchFamily="34" charset="0"/>
              </a:rPr>
              <a:t>]), </a:t>
            </a:r>
          </a:p>
          <a:p>
            <a:pPr>
              <a:lnSpc>
                <a:spcPct val="150000"/>
              </a:lnSpc>
            </a:pPr>
            <a:r>
              <a:rPr lang="en-US" sz="2000" dirty="0">
                <a:latin typeface="Arial" panose="020B0604020202020204" pitchFamily="34" charset="0"/>
                <a:cs typeface="Arial" panose="020B0604020202020204" pitchFamily="34" charset="0"/>
              </a:rPr>
              <a:t>    					DISTINCTCOUNT('</a:t>
            </a:r>
            <a:r>
              <a:rPr lang="en-US" sz="2000" dirty="0" err="1">
                <a:latin typeface="Arial" panose="020B0604020202020204" pitchFamily="34" charset="0"/>
                <a:cs typeface="Arial" panose="020B0604020202020204" pitchFamily="34" charset="0"/>
              </a:rPr>
              <a:t>Claened</a:t>
            </a:r>
            <a:r>
              <a:rPr lang="en-US" sz="2000" dirty="0">
                <a:latin typeface="Arial" panose="020B0604020202020204" pitchFamily="34" charset="0"/>
                <a:cs typeface="Arial" panose="020B0604020202020204" pitchFamily="34" charset="0"/>
              </a:rPr>
              <a:t> Data'[</a:t>
            </a:r>
            <a:r>
              <a:rPr lang="en-US" sz="2000" dirty="0" err="1">
                <a:latin typeface="Arial" panose="020B0604020202020204" pitchFamily="34" charset="0"/>
                <a:cs typeface="Arial" panose="020B0604020202020204" pitchFamily="34" charset="0"/>
              </a:rPr>
              <a:t>Customer_ID</a:t>
            </a:r>
            <a:r>
              <a:rPr lang="en-US" sz="2000" dirty="0">
                <a:latin typeface="Arial" panose="020B0604020202020204" pitchFamily="34" charset="0"/>
                <a:cs typeface="Arial" panose="020B0604020202020204" pitchFamily="34" charset="0"/>
              </a:rPr>
              <a:t>]), </a:t>
            </a:r>
          </a:p>
          <a:p>
            <a:pPr>
              <a:lnSpc>
                <a:spcPct val="150000"/>
              </a:lnSpc>
            </a:pPr>
            <a:r>
              <a:rPr lang="en-US" sz="2000" dirty="0">
                <a:latin typeface="Arial" panose="020B0604020202020204" pitchFamily="34" charset="0"/>
                <a:cs typeface="Arial" panose="020B0604020202020204" pitchFamily="34" charset="0"/>
              </a:rPr>
              <a:t>    					0 )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3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DC119174-B6F3-56D6-6013-5F02CBE62ACC}"/>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0CDD6A34-94E5-C83F-9863-B02144084B89}"/>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10"/>
            <a:ext cx="12192000" cy="6857990"/>
          </a:xfrm>
          <a:prstGeom prst="rect">
            <a:avLst/>
          </a:prstGeom>
        </p:spPr>
      </p:pic>
      <p:sp>
        <p:nvSpPr>
          <p:cNvPr id="7" name="Title 1">
            <a:extLst>
              <a:ext uri="{FF2B5EF4-FFF2-40B4-BE49-F238E27FC236}">
                <a16:creationId xmlns:a16="http://schemas.microsoft.com/office/drawing/2014/main" id="{931D87FC-97D2-2415-E621-53530A5A969F}"/>
              </a:ext>
            </a:extLst>
          </p:cNvPr>
          <p:cNvSpPr>
            <a:spLocks noGrp="1"/>
          </p:cNvSpPr>
          <p:nvPr>
            <p:ph type="title"/>
          </p:nvPr>
        </p:nvSpPr>
        <p:spPr>
          <a:xfrm>
            <a:off x="923826" y="267590"/>
            <a:ext cx="9603275" cy="1049235"/>
          </a:xfrm>
        </p:spPr>
        <p:txBody>
          <a:bodyPr>
            <a:normAutofit/>
          </a:bodyPr>
          <a:lstStyle/>
          <a:p>
            <a:r>
              <a:rPr lang="en-US" b="1" dirty="0">
                <a:solidFill>
                  <a:schemeClr val="bg1"/>
                </a:solidFill>
                <a:highlight>
                  <a:srgbClr val="000000"/>
                </a:highlight>
              </a:rPr>
              <a:t>Dashboard Overview</a:t>
            </a:r>
          </a:p>
        </p:txBody>
      </p:sp>
      <p:pic>
        <p:nvPicPr>
          <p:cNvPr id="10" name="Picture 9">
            <a:extLst>
              <a:ext uri="{FF2B5EF4-FFF2-40B4-BE49-F238E27FC236}">
                <a16:creationId xmlns:a16="http://schemas.microsoft.com/office/drawing/2014/main" id="{1C8F52C2-D5B1-7AA4-33DF-636A5D60006F}"/>
              </a:ext>
            </a:extLst>
          </p:cNvPr>
          <p:cNvPicPr>
            <a:picLocks noChangeAspect="1"/>
          </p:cNvPicPr>
          <p:nvPr/>
        </p:nvPicPr>
        <p:blipFill>
          <a:blip r:embed="rId4"/>
          <a:stretch>
            <a:fillRect/>
          </a:stretch>
        </p:blipFill>
        <p:spPr>
          <a:xfrm>
            <a:off x="1211027" y="999206"/>
            <a:ext cx="10148523" cy="5802215"/>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732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a:extLst>
            <a:ext uri="{FF2B5EF4-FFF2-40B4-BE49-F238E27FC236}">
              <a16:creationId xmlns:a16="http://schemas.microsoft.com/office/drawing/2014/main" id="{3CDB272F-AEDC-E571-5FD0-66AA71166A33}"/>
            </a:ext>
          </a:extLst>
        </p:cNvPr>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F2EA93B0-FB99-9D1A-3465-5B1A90BDAE3A}"/>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1FFF67E5-B1FF-B605-CE58-A3EBF5B29E42}"/>
              </a:ext>
            </a:extLst>
          </p:cNvPr>
          <p:cNvSpPr>
            <a:spLocks noGrp="1"/>
          </p:cNvSpPr>
          <p:nvPr>
            <p:ph type="title"/>
          </p:nvPr>
        </p:nvSpPr>
        <p:spPr>
          <a:xfrm>
            <a:off x="367496" y="279901"/>
            <a:ext cx="9603275" cy="1049235"/>
          </a:xfrm>
        </p:spPr>
        <p:txBody>
          <a:bodyPr>
            <a:normAutofit/>
          </a:bodyPr>
          <a:lstStyle/>
          <a:p>
            <a:r>
              <a:rPr lang="en-US" dirty="0">
                <a:solidFill>
                  <a:schemeClr val="bg1"/>
                </a:solidFill>
              </a:rPr>
              <a:t>Key Insights &amp; Recommendations</a:t>
            </a:r>
          </a:p>
        </p:txBody>
      </p:sp>
      <p:sp>
        <p:nvSpPr>
          <p:cNvPr id="6" name="TextBox 5">
            <a:extLst>
              <a:ext uri="{FF2B5EF4-FFF2-40B4-BE49-F238E27FC236}">
                <a16:creationId xmlns:a16="http://schemas.microsoft.com/office/drawing/2014/main" id="{4F2CA44A-55C5-8425-BA40-5F816DCAB50F}"/>
              </a:ext>
            </a:extLst>
          </p:cNvPr>
          <p:cNvSpPr txBox="1"/>
          <p:nvPr/>
        </p:nvSpPr>
        <p:spPr>
          <a:xfrm>
            <a:off x="1168924" y="2036190"/>
            <a:ext cx="10435472"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rial Rounded MT Bold" panose="020F0704030504030204" pitchFamily="34" charset="0"/>
              </a:rPr>
              <a:t> Total sale in 2016 is $1.58M,Qtr 4 is the Highest sale season.</a:t>
            </a:r>
          </a:p>
          <a:p>
            <a:pPr marL="285750" indent="-285750">
              <a:buFont typeface="Wingdings" panose="05000000000000000000" pitchFamily="2" charset="2"/>
              <a:buChar char="q"/>
            </a:pPr>
            <a:r>
              <a:rPr lang="en-US" dirty="0">
                <a:latin typeface="Arial Rounded MT Bold" panose="020F0704030504030204" pitchFamily="34" charset="0"/>
              </a:rPr>
              <a:t>Revenue per Customer is $69.75</a:t>
            </a:r>
          </a:p>
          <a:p>
            <a:pPr marL="285750" indent="-285750">
              <a:buFont typeface="Wingdings" panose="05000000000000000000" pitchFamily="2" charset="2"/>
              <a:buChar char="q"/>
            </a:pPr>
            <a:r>
              <a:rPr lang="en-US" dirty="0">
                <a:latin typeface="Arial Rounded MT Bold" panose="020F0704030504030204" pitchFamily="34" charset="0"/>
              </a:rPr>
              <a:t>Unique Customer Count is 23 K</a:t>
            </a:r>
          </a:p>
          <a:p>
            <a:pPr marL="285750" indent="-285750">
              <a:buFont typeface="Wingdings" panose="05000000000000000000" pitchFamily="2" charset="2"/>
              <a:buChar char="q"/>
            </a:pPr>
            <a:endParaRPr lang="en-US" dirty="0">
              <a:latin typeface="Arial Rounded MT Bold" panose="020F0704030504030204" pitchFamily="34" charset="0"/>
            </a:endParaRPr>
          </a:p>
          <a:p>
            <a:pPr marL="285750" indent="-285750">
              <a:buFont typeface="Wingdings" panose="05000000000000000000" pitchFamily="2" charset="2"/>
              <a:buChar char="q"/>
            </a:pPr>
            <a:endParaRPr lang="en-IN" dirty="0">
              <a:latin typeface="Arial Rounded MT Bold" panose="020F0704030504030204" pitchFamily="34" charset="0"/>
            </a:endParaRPr>
          </a:p>
        </p:txBody>
      </p:sp>
    </p:spTree>
    <p:extLst>
      <p:ext uri="{BB962C8B-B14F-4D97-AF65-F5344CB8AC3E}">
        <p14:creationId xmlns:p14="http://schemas.microsoft.com/office/powerpoint/2010/main" val="335820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p:txBody>
          <a:bodyPr>
            <a:normAutofit/>
          </a:bodyPr>
          <a:lstStyle/>
          <a:p>
            <a:r>
              <a:rPr lang="en-US" dirty="0"/>
              <a:t>Thank you</a:t>
            </a:r>
          </a:p>
        </p:txBody>
      </p:sp>
    </p:spTree>
    <p:extLst>
      <p:ext uri="{BB962C8B-B14F-4D97-AF65-F5344CB8AC3E}">
        <p14:creationId xmlns:p14="http://schemas.microsoft.com/office/powerpoint/2010/main" val="40637399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42C7EEC-86F6-4CA7-805C-CB656E6A6356}">
  <ds:schemaRefs>
    <ds:schemaRef ds:uri="http://schemas.microsoft.com/sharepoint/v3/contenttype/forms"/>
  </ds:schemaRefs>
</ds:datastoreItem>
</file>

<file path=customXml/itemProps2.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173</TotalTime>
  <Words>383</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Aptos Display</vt:lpstr>
      <vt:lpstr>Arial</vt:lpstr>
      <vt:lpstr>Arial Rounded MT Bold</vt:lpstr>
      <vt:lpstr>Calibri</vt:lpstr>
      <vt:lpstr>Consolas</vt:lpstr>
      <vt:lpstr>Gill Sans MT</vt:lpstr>
      <vt:lpstr>Sitka Small Semibold</vt:lpstr>
      <vt:lpstr>Times New Roman</vt:lpstr>
      <vt:lpstr>Wingdings</vt:lpstr>
      <vt:lpstr>Gallery</vt:lpstr>
      <vt:lpstr>PowerPoint Presentation</vt:lpstr>
      <vt:lpstr>Introduction</vt:lpstr>
      <vt:lpstr> Dataset Overview  </vt:lpstr>
      <vt:lpstr>PowerPoint Presentation</vt:lpstr>
      <vt:lpstr>DAX Functions</vt:lpstr>
      <vt:lpstr>DAX Functions</vt:lpstr>
      <vt:lpstr>Dashboard Overview</vt:lpstr>
      <vt:lpstr>Key Insights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Albin K A</dc:creator>
  <cp:lastModifiedBy>Albin K A</cp:lastModifiedBy>
  <cp:revision>4</cp:revision>
  <dcterms:created xsi:type="dcterms:W3CDTF">2025-05-12T04:29:35Z</dcterms:created>
  <dcterms:modified xsi:type="dcterms:W3CDTF">2025-05-12T07:22:45Z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