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61" r:id="rId3"/>
    <p:sldId id="257" r:id="rId4"/>
    <p:sldId id="260" r:id="rId5"/>
    <p:sldId id="263" r:id="rId6"/>
    <p:sldId id="258" r:id="rId7"/>
    <p:sldId id="259" r:id="rId8"/>
    <p:sldId id="262" r:id="rId9"/>
    <p:sldId id="264" r:id="rId10"/>
    <p:sldId id="265" r:id="rId11"/>
    <p:sldId id="266" r:id="rId12"/>
    <p:sldId id="269" r:id="rId13"/>
    <p:sldId id="270" r:id="rId14"/>
    <p:sldId id="268" r:id="rId15"/>
    <p:sldId id="267" r:id="rId16"/>
    <p:sldId id="271" r:id="rId17"/>
    <p:sldId id="272" r:id="rId1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0B9BD4-3683-4E22-AA84-2D254F32EB4A}" v="744" dt="2024-05-01T15:31:59.7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58" d="100"/>
          <a:sy n="58" d="100"/>
        </p:scale>
        <p:origin x="800"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287E0E-8518-4460-8879-AC4ABA9887D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C67D3C7-2965-42B1-9289-842ED21ED0AA}">
      <dgm:prSet custT="1"/>
      <dgm:spPr/>
      <dgm:t>
        <a:bodyPr/>
        <a:lstStyle/>
        <a:p>
          <a:r>
            <a:rPr lang="en-US" sz="2400" b="1" dirty="0"/>
            <a:t>OVERVIEW</a:t>
          </a:r>
          <a:endParaRPr lang="en-US" sz="2400" dirty="0"/>
        </a:p>
      </dgm:t>
    </dgm:pt>
    <dgm:pt modelId="{854F1E1B-63B1-41D7-BD4E-F3AAE79AD309}" type="parTrans" cxnId="{B7E0272B-0F81-4932-A1B9-84DCBC43465E}">
      <dgm:prSet/>
      <dgm:spPr/>
      <dgm:t>
        <a:bodyPr/>
        <a:lstStyle/>
        <a:p>
          <a:endParaRPr lang="en-US"/>
        </a:p>
      </dgm:t>
    </dgm:pt>
    <dgm:pt modelId="{57B2A9F4-7989-4D0F-BF45-7B18F1BDA2C2}" type="sibTrans" cxnId="{B7E0272B-0F81-4932-A1B9-84DCBC43465E}">
      <dgm:prSet/>
      <dgm:spPr/>
      <dgm:t>
        <a:bodyPr/>
        <a:lstStyle/>
        <a:p>
          <a:endParaRPr lang="en-US"/>
        </a:p>
      </dgm:t>
    </dgm:pt>
    <dgm:pt modelId="{54F59080-E91F-4A55-9D74-78867B767937}">
      <dgm:prSet custT="1"/>
      <dgm:spPr/>
      <dgm:t>
        <a:bodyPr/>
        <a:lstStyle/>
        <a:p>
          <a:r>
            <a:rPr lang="en-IN" sz="2400" b="1" dirty="0"/>
            <a:t>INTRODUCTION</a:t>
          </a:r>
          <a:endParaRPr lang="en-US" sz="2400" dirty="0"/>
        </a:p>
      </dgm:t>
    </dgm:pt>
    <dgm:pt modelId="{F1650A73-3AD3-4747-A146-C1E307ED5DB4}" type="parTrans" cxnId="{1F829C19-94BE-4D05-98ED-524B3A8D1DF2}">
      <dgm:prSet/>
      <dgm:spPr/>
      <dgm:t>
        <a:bodyPr/>
        <a:lstStyle/>
        <a:p>
          <a:endParaRPr lang="en-US"/>
        </a:p>
      </dgm:t>
    </dgm:pt>
    <dgm:pt modelId="{8A4DAFDA-62EC-4888-A0E2-C4AAF6F7D43F}" type="sibTrans" cxnId="{1F829C19-94BE-4D05-98ED-524B3A8D1DF2}">
      <dgm:prSet/>
      <dgm:spPr/>
      <dgm:t>
        <a:bodyPr/>
        <a:lstStyle/>
        <a:p>
          <a:endParaRPr lang="en-US"/>
        </a:p>
      </dgm:t>
    </dgm:pt>
    <dgm:pt modelId="{D5D640FB-004A-400C-841A-8390A0982CC9}">
      <dgm:prSet custT="1"/>
      <dgm:spPr/>
      <dgm:t>
        <a:bodyPr/>
        <a:lstStyle/>
        <a:p>
          <a:r>
            <a:rPr lang="en-IN" sz="2400" b="1"/>
            <a:t>OBJECTIVE</a:t>
          </a:r>
          <a:endParaRPr lang="en-US" sz="2400"/>
        </a:p>
      </dgm:t>
    </dgm:pt>
    <dgm:pt modelId="{59E9F147-2D3E-4368-AFC6-9059B1815692}" type="parTrans" cxnId="{8633C639-0ED1-460C-A3F8-ABF76C0E2B98}">
      <dgm:prSet/>
      <dgm:spPr/>
      <dgm:t>
        <a:bodyPr/>
        <a:lstStyle/>
        <a:p>
          <a:endParaRPr lang="en-US"/>
        </a:p>
      </dgm:t>
    </dgm:pt>
    <dgm:pt modelId="{8574845D-D38D-4DD6-815D-52A1554D7D2E}" type="sibTrans" cxnId="{8633C639-0ED1-460C-A3F8-ABF76C0E2B98}">
      <dgm:prSet/>
      <dgm:spPr/>
      <dgm:t>
        <a:bodyPr/>
        <a:lstStyle/>
        <a:p>
          <a:endParaRPr lang="en-US"/>
        </a:p>
      </dgm:t>
    </dgm:pt>
    <dgm:pt modelId="{1E90E6F9-45A3-4B7A-AB38-4DA9FEA6A616}">
      <dgm:prSet custT="1"/>
      <dgm:spPr/>
      <dgm:t>
        <a:bodyPr/>
        <a:lstStyle/>
        <a:p>
          <a:r>
            <a:rPr lang="en-IN" sz="2400" b="1"/>
            <a:t>DATA DESCRIPTION</a:t>
          </a:r>
          <a:endParaRPr lang="en-US" sz="2400"/>
        </a:p>
      </dgm:t>
    </dgm:pt>
    <dgm:pt modelId="{92DEA5CE-A973-41BE-9565-6D75F303F997}" type="parTrans" cxnId="{FCD3E189-5684-480A-87A7-26E476BE5FBE}">
      <dgm:prSet/>
      <dgm:spPr/>
      <dgm:t>
        <a:bodyPr/>
        <a:lstStyle/>
        <a:p>
          <a:endParaRPr lang="en-US"/>
        </a:p>
      </dgm:t>
    </dgm:pt>
    <dgm:pt modelId="{8509780D-27DC-4CBC-99C2-ECC463C6B01F}" type="sibTrans" cxnId="{FCD3E189-5684-480A-87A7-26E476BE5FBE}">
      <dgm:prSet/>
      <dgm:spPr/>
      <dgm:t>
        <a:bodyPr/>
        <a:lstStyle/>
        <a:p>
          <a:endParaRPr lang="en-US"/>
        </a:p>
      </dgm:t>
    </dgm:pt>
    <dgm:pt modelId="{BBFD5CA7-759B-4EC9-82D4-FD80916DDF7B}">
      <dgm:prSet custT="1"/>
      <dgm:spPr/>
      <dgm:t>
        <a:bodyPr/>
        <a:lstStyle/>
        <a:p>
          <a:r>
            <a:rPr lang="en-IN" sz="2400" b="1"/>
            <a:t>PREDICTIVE ANALYSIS</a:t>
          </a:r>
          <a:endParaRPr lang="en-US" sz="2400"/>
        </a:p>
      </dgm:t>
    </dgm:pt>
    <dgm:pt modelId="{9B1E9F4E-46F3-4919-90FF-96C9B2856B6A}" type="parTrans" cxnId="{DE5E93FA-3281-4F5D-BF31-812BD8659E63}">
      <dgm:prSet/>
      <dgm:spPr/>
      <dgm:t>
        <a:bodyPr/>
        <a:lstStyle/>
        <a:p>
          <a:endParaRPr lang="en-US"/>
        </a:p>
      </dgm:t>
    </dgm:pt>
    <dgm:pt modelId="{A0C1F894-216D-49B3-A75F-2B6F1EE800AE}" type="sibTrans" cxnId="{DE5E93FA-3281-4F5D-BF31-812BD8659E63}">
      <dgm:prSet/>
      <dgm:spPr/>
      <dgm:t>
        <a:bodyPr/>
        <a:lstStyle/>
        <a:p>
          <a:endParaRPr lang="en-US"/>
        </a:p>
      </dgm:t>
    </dgm:pt>
    <dgm:pt modelId="{7D64E091-3E4C-42AC-A761-8F21A38B691F}">
      <dgm:prSet custT="1"/>
      <dgm:spPr/>
      <dgm:t>
        <a:bodyPr/>
        <a:lstStyle/>
        <a:p>
          <a:r>
            <a:rPr lang="en-IN" sz="2400" b="1"/>
            <a:t>COMPARISION</a:t>
          </a:r>
          <a:endParaRPr lang="en-US" sz="2400"/>
        </a:p>
      </dgm:t>
    </dgm:pt>
    <dgm:pt modelId="{4C3F015D-CB2B-4F91-A618-C7D374C6BA24}" type="parTrans" cxnId="{8D2BD48D-124A-4A42-8B14-744B4E8439D6}">
      <dgm:prSet/>
      <dgm:spPr/>
      <dgm:t>
        <a:bodyPr/>
        <a:lstStyle/>
        <a:p>
          <a:endParaRPr lang="en-US"/>
        </a:p>
      </dgm:t>
    </dgm:pt>
    <dgm:pt modelId="{BAF24FE3-823B-4570-A9DF-9D8D0ADD2804}" type="sibTrans" cxnId="{8D2BD48D-124A-4A42-8B14-744B4E8439D6}">
      <dgm:prSet/>
      <dgm:spPr/>
      <dgm:t>
        <a:bodyPr/>
        <a:lstStyle/>
        <a:p>
          <a:endParaRPr lang="en-US"/>
        </a:p>
      </dgm:t>
    </dgm:pt>
    <dgm:pt modelId="{0AC52F90-2E0B-4FA9-B0C3-D458ABC39EEB}">
      <dgm:prSet custT="1"/>
      <dgm:spPr/>
      <dgm:t>
        <a:bodyPr/>
        <a:lstStyle/>
        <a:p>
          <a:r>
            <a:rPr lang="en-IN" sz="2400" b="1"/>
            <a:t>RECOMMENDATIONS</a:t>
          </a:r>
          <a:endParaRPr lang="en-US" sz="2400"/>
        </a:p>
      </dgm:t>
    </dgm:pt>
    <dgm:pt modelId="{8EE5887F-C56B-46F6-BA85-6512E41FF2FD}" type="parTrans" cxnId="{AB0BC423-D7E9-4E7F-9899-04FF1233C301}">
      <dgm:prSet/>
      <dgm:spPr/>
      <dgm:t>
        <a:bodyPr/>
        <a:lstStyle/>
        <a:p>
          <a:endParaRPr lang="en-US"/>
        </a:p>
      </dgm:t>
    </dgm:pt>
    <dgm:pt modelId="{0EB59489-9619-42A3-A30D-4B92D939F4EB}" type="sibTrans" cxnId="{AB0BC423-D7E9-4E7F-9899-04FF1233C301}">
      <dgm:prSet/>
      <dgm:spPr/>
      <dgm:t>
        <a:bodyPr/>
        <a:lstStyle/>
        <a:p>
          <a:endParaRPr lang="en-US"/>
        </a:p>
      </dgm:t>
    </dgm:pt>
    <dgm:pt modelId="{C07763AD-1767-4FED-AC51-56269E7605A6}">
      <dgm:prSet custT="1"/>
      <dgm:spPr/>
      <dgm:t>
        <a:bodyPr/>
        <a:lstStyle/>
        <a:p>
          <a:r>
            <a:rPr lang="en-IN" sz="2400" b="1" dirty="0"/>
            <a:t>CONCLUSION</a:t>
          </a:r>
          <a:endParaRPr lang="en-US" sz="2400" dirty="0"/>
        </a:p>
      </dgm:t>
    </dgm:pt>
    <dgm:pt modelId="{89D7D7F8-55AB-4F94-87C7-DB580AD3AD55}" type="parTrans" cxnId="{2B121E16-FA6E-4B75-B5A0-51C5265C7108}">
      <dgm:prSet/>
      <dgm:spPr/>
      <dgm:t>
        <a:bodyPr/>
        <a:lstStyle/>
        <a:p>
          <a:endParaRPr lang="en-US"/>
        </a:p>
      </dgm:t>
    </dgm:pt>
    <dgm:pt modelId="{507146C9-2ABA-49AC-A752-DFC7C41E2EA0}" type="sibTrans" cxnId="{2B121E16-FA6E-4B75-B5A0-51C5265C7108}">
      <dgm:prSet/>
      <dgm:spPr/>
      <dgm:t>
        <a:bodyPr/>
        <a:lstStyle/>
        <a:p>
          <a:endParaRPr lang="en-US"/>
        </a:p>
      </dgm:t>
    </dgm:pt>
    <dgm:pt modelId="{3E00C907-828F-4779-93C8-7236AA041DC9}" type="pres">
      <dgm:prSet presAssocID="{EA287E0E-8518-4460-8879-AC4ABA9887DC}" presName="vert0" presStyleCnt="0">
        <dgm:presLayoutVars>
          <dgm:dir/>
          <dgm:animOne val="branch"/>
          <dgm:animLvl val="lvl"/>
        </dgm:presLayoutVars>
      </dgm:prSet>
      <dgm:spPr/>
    </dgm:pt>
    <dgm:pt modelId="{9F614C2E-2CB1-4B56-83D8-9B3B2E95F1A9}" type="pres">
      <dgm:prSet presAssocID="{AC67D3C7-2965-42B1-9289-842ED21ED0AA}" presName="thickLine" presStyleLbl="alignNode1" presStyleIdx="0" presStyleCnt="8"/>
      <dgm:spPr/>
    </dgm:pt>
    <dgm:pt modelId="{A3B79FFC-FF01-424C-B909-F1FEB0E6573E}" type="pres">
      <dgm:prSet presAssocID="{AC67D3C7-2965-42B1-9289-842ED21ED0AA}" presName="horz1" presStyleCnt="0"/>
      <dgm:spPr/>
    </dgm:pt>
    <dgm:pt modelId="{CB42C694-E565-4653-ABB8-0601864ACA53}" type="pres">
      <dgm:prSet presAssocID="{AC67D3C7-2965-42B1-9289-842ED21ED0AA}" presName="tx1" presStyleLbl="revTx" presStyleIdx="0" presStyleCnt="8" custLinFactNeighborX="-144" custLinFactNeighborY="-5335"/>
      <dgm:spPr/>
    </dgm:pt>
    <dgm:pt modelId="{6E6F68FE-B744-4FE2-A958-E2A0D49B077E}" type="pres">
      <dgm:prSet presAssocID="{AC67D3C7-2965-42B1-9289-842ED21ED0AA}" presName="vert1" presStyleCnt="0"/>
      <dgm:spPr/>
    </dgm:pt>
    <dgm:pt modelId="{080D2075-95A2-460D-8AD2-DFD7F44E3961}" type="pres">
      <dgm:prSet presAssocID="{54F59080-E91F-4A55-9D74-78867B767937}" presName="thickLine" presStyleLbl="alignNode1" presStyleIdx="1" presStyleCnt="8"/>
      <dgm:spPr/>
    </dgm:pt>
    <dgm:pt modelId="{7B82A8A1-4E75-41DC-AC53-9C250CE787E1}" type="pres">
      <dgm:prSet presAssocID="{54F59080-E91F-4A55-9D74-78867B767937}" presName="horz1" presStyleCnt="0"/>
      <dgm:spPr/>
    </dgm:pt>
    <dgm:pt modelId="{3BB33F84-EC95-49B8-AEFA-DA1B11BE1AF8}" type="pres">
      <dgm:prSet presAssocID="{54F59080-E91F-4A55-9D74-78867B767937}" presName="tx1" presStyleLbl="revTx" presStyleIdx="1" presStyleCnt="8"/>
      <dgm:spPr/>
    </dgm:pt>
    <dgm:pt modelId="{22DE4214-2E52-4910-852B-AA2458A65D86}" type="pres">
      <dgm:prSet presAssocID="{54F59080-E91F-4A55-9D74-78867B767937}" presName="vert1" presStyleCnt="0"/>
      <dgm:spPr/>
    </dgm:pt>
    <dgm:pt modelId="{E7331835-A6A4-4571-9EEC-41DBE97AA5A9}" type="pres">
      <dgm:prSet presAssocID="{D5D640FB-004A-400C-841A-8390A0982CC9}" presName="thickLine" presStyleLbl="alignNode1" presStyleIdx="2" presStyleCnt="8"/>
      <dgm:spPr/>
    </dgm:pt>
    <dgm:pt modelId="{DA7BC5DB-7833-4132-83FD-A306CCC6618D}" type="pres">
      <dgm:prSet presAssocID="{D5D640FB-004A-400C-841A-8390A0982CC9}" presName="horz1" presStyleCnt="0"/>
      <dgm:spPr/>
    </dgm:pt>
    <dgm:pt modelId="{3A347122-4B57-45AF-8FCB-C0C05D52D099}" type="pres">
      <dgm:prSet presAssocID="{D5D640FB-004A-400C-841A-8390A0982CC9}" presName="tx1" presStyleLbl="revTx" presStyleIdx="2" presStyleCnt="8"/>
      <dgm:spPr/>
    </dgm:pt>
    <dgm:pt modelId="{4332446C-6EFD-4359-80CA-06C1F019EF46}" type="pres">
      <dgm:prSet presAssocID="{D5D640FB-004A-400C-841A-8390A0982CC9}" presName="vert1" presStyleCnt="0"/>
      <dgm:spPr/>
    </dgm:pt>
    <dgm:pt modelId="{AC1BD3A0-986C-48D2-9618-783791A82F83}" type="pres">
      <dgm:prSet presAssocID="{1E90E6F9-45A3-4B7A-AB38-4DA9FEA6A616}" presName="thickLine" presStyleLbl="alignNode1" presStyleIdx="3" presStyleCnt="8"/>
      <dgm:spPr/>
    </dgm:pt>
    <dgm:pt modelId="{F8963771-2912-42E7-9CBC-B670A572B1F3}" type="pres">
      <dgm:prSet presAssocID="{1E90E6F9-45A3-4B7A-AB38-4DA9FEA6A616}" presName="horz1" presStyleCnt="0"/>
      <dgm:spPr/>
    </dgm:pt>
    <dgm:pt modelId="{8F342388-93BE-4E8D-8F9D-6FC522F4E576}" type="pres">
      <dgm:prSet presAssocID="{1E90E6F9-45A3-4B7A-AB38-4DA9FEA6A616}" presName="tx1" presStyleLbl="revTx" presStyleIdx="3" presStyleCnt="8"/>
      <dgm:spPr/>
    </dgm:pt>
    <dgm:pt modelId="{87030FBE-501E-4539-8EB7-B7A21B29BBC9}" type="pres">
      <dgm:prSet presAssocID="{1E90E6F9-45A3-4B7A-AB38-4DA9FEA6A616}" presName="vert1" presStyleCnt="0"/>
      <dgm:spPr/>
    </dgm:pt>
    <dgm:pt modelId="{729D08AF-D6D1-404E-8E15-28E8B15E2286}" type="pres">
      <dgm:prSet presAssocID="{BBFD5CA7-759B-4EC9-82D4-FD80916DDF7B}" presName="thickLine" presStyleLbl="alignNode1" presStyleIdx="4" presStyleCnt="8"/>
      <dgm:spPr/>
    </dgm:pt>
    <dgm:pt modelId="{658EBF3B-A595-4E9C-BE92-1A77767515D8}" type="pres">
      <dgm:prSet presAssocID="{BBFD5CA7-759B-4EC9-82D4-FD80916DDF7B}" presName="horz1" presStyleCnt="0"/>
      <dgm:spPr/>
    </dgm:pt>
    <dgm:pt modelId="{92A65EB8-E3A9-4C9B-8F3D-F89A3878C9C4}" type="pres">
      <dgm:prSet presAssocID="{BBFD5CA7-759B-4EC9-82D4-FD80916DDF7B}" presName="tx1" presStyleLbl="revTx" presStyleIdx="4" presStyleCnt="8"/>
      <dgm:spPr/>
    </dgm:pt>
    <dgm:pt modelId="{EB32B99F-6DF0-488F-8FE7-E657B5E24E33}" type="pres">
      <dgm:prSet presAssocID="{BBFD5CA7-759B-4EC9-82D4-FD80916DDF7B}" presName="vert1" presStyleCnt="0"/>
      <dgm:spPr/>
    </dgm:pt>
    <dgm:pt modelId="{14B8D328-9971-4734-812D-6C1789A1484C}" type="pres">
      <dgm:prSet presAssocID="{7D64E091-3E4C-42AC-A761-8F21A38B691F}" presName="thickLine" presStyleLbl="alignNode1" presStyleIdx="5" presStyleCnt="8"/>
      <dgm:spPr/>
    </dgm:pt>
    <dgm:pt modelId="{B91636BB-1D98-46B5-BAC8-76A8F54C8FFC}" type="pres">
      <dgm:prSet presAssocID="{7D64E091-3E4C-42AC-A761-8F21A38B691F}" presName="horz1" presStyleCnt="0"/>
      <dgm:spPr/>
    </dgm:pt>
    <dgm:pt modelId="{FD08BB6F-4AD3-47AB-9F1F-34B4C1EB68EB}" type="pres">
      <dgm:prSet presAssocID="{7D64E091-3E4C-42AC-A761-8F21A38B691F}" presName="tx1" presStyleLbl="revTx" presStyleIdx="5" presStyleCnt="8"/>
      <dgm:spPr/>
    </dgm:pt>
    <dgm:pt modelId="{F0A970BF-8A80-4043-A288-2396B54D825F}" type="pres">
      <dgm:prSet presAssocID="{7D64E091-3E4C-42AC-A761-8F21A38B691F}" presName="vert1" presStyleCnt="0"/>
      <dgm:spPr/>
    </dgm:pt>
    <dgm:pt modelId="{7892DB8E-4D1E-4B6C-9941-D36B154C06FC}" type="pres">
      <dgm:prSet presAssocID="{0AC52F90-2E0B-4FA9-B0C3-D458ABC39EEB}" presName="thickLine" presStyleLbl="alignNode1" presStyleIdx="6" presStyleCnt="8"/>
      <dgm:spPr/>
    </dgm:pt>
    <dgm:pt modelId="{42CDADCE-DF44-4EE8-9D06-A12A5200D7A5}" type="pres">
      <dgm:prSet presAssocID="{0AC52F90-2E0B-4FA9-B0C3-D458ABC39EEB}" presName="horz1" presStyleCnt="0"/>
      <dgm:spPr/>
    </dgm:pt>
    <dgm:pt modelId="{8EF94B59-F400-4329-BAC9-DD5EE63AB492}" type="pres">
      <dgm:prSet presAssocID="{0AC52F90-2E0B-4FA9-B0C3-D458ABC39EEB}" presName="tx1" presStyleLbl="revTx" presStyleIdx="6" presStyleCnt="8"/>
      <dgm:spPr/>
    </dgm:pt>
    <dgm:pt modelId="{97CB2999-D89F-4EC2-81B1-2186E90E8E2F}" type="pres">
      <dgm:prSet presAssocID="{0AC52F90-2E0B-4FA9-B0C3-D458ABC39EEB}" presName="vert1" presStyleCnt="0"/>
      <dgm:spPr/>
    </dgm:pt>
    <dgm:pt modelId="{4BB5B78E-061F-4614-8C16-E62EAC426CFD}" type="pres">
      <dgm:prSet presAssocID="{C07763AD-1767-4FED-AC51-56269E7605A6}" presName="thickLine" presStyleLbl="alignNode1" presStyleIdx="7" presStyleCnt="8"/>
      <dgm:spPr/>
    </dgm:pt>
    <dgm:pt modelId="{D4E349AC-C9BD-4E8C-852F-46CD9387DC08}" type="pres">
      <dgm:prSet presAssocID="{C07763AD-1767-4FED-AC51-56269E7605A6}" presName="horz1" presStyleCnt="0"/>
      <dgm:spPr/>
    </dgm:pt>
    <dgm:pt modelId="{697C42D1-C119-47EC-89AB-69F1DFEB0324}" type="pres">
      <dgm:prSet presAssocID="{C07763AD-1767-4FED-AC51-56269E7605A6}" presName="tx1" presStyleLbl="revTx" presStyleIdx="7" presStyleCnt="8"/>
      <dgm:spPr/>
    </dgm:pt>
    <dgm:pt modelId="{D99508C6-D343-4225-A533-3CB604204779}" type="pres">
      <dgm:prSet presAssocID="{C07763AD-1767-4FED-AC51-56269E7605A6}" presName="vert1" presStyleCnt="0"/>
      <dgm:spPr/>
    </dgm:pt>
  </dgm:ptLst>
  <dgm:cxnLst>
    <dgm:cxn modelId="{7255ED09-E090-4E49-8F7F-851EFDCF1DED}" type="presOf" srcId="{1E90E6F9-45A3-4B7A-AB38-4DA9FEA6A616}" destId="{8F342388-93BE-4E8D-8F9D-6FC522F4E576}" srcOrd="0" destOrd="0" presId="urn:microsoft.com/office/officeart/2008/layout/LinedList"/>
    <dgm:cxn modelId="{9FC68713-9D56-4BD5-8F5E-B45E5E63A596}" type="presOf" srcId="{54F59080-E91F-4A55-9D74-78867B767937}" destId="{3BB33F84-EC95-49B8-AEFA-DA1B11BE1AF8}" srcOrd="0" destOrd="0" presId="urn:microsoft.com/office/officeart/2008/layout/LinedList"/>
    <dgm:cxn modelId="{2B121E16-FA6E-4B75-B5A0-51C5265C7108}" srcId="{EA287E0E-8518-4460-8879-AC4ABA9887DC}" destId="{C07763AD-1767-4FED-AC51-56269E7605A6}" srcOrd="7" destOrd="0" parTransId="{89D7D7F8-55AB-4F94-87C7-DB580AD3AD55}" sibTransId="{507146C9-2ABA-49AC-A752-DFC7C41E2EA0}"/>
    <dgm:cxn modelId="{1F829C19-94BE-4D05-98ED-524B3A8D1DF2}" srcId="{EA287E0E-8518-4460-8879-AC4ABA9887DC}" destId="{54F59080-E91F-4A55-9D74-78867B767937}" srcOrd="1" destOrd="0" parTransId="{F1650A73-3AD3-4747-A146-C1E307ED5DB4}" sibTransId="{8A4DAFDA-62EC-4888-A0E2-C4AAF6F7D43F}"/>
    <dgm:cxn modelId="{AB0BC423-D7E9-4E7F-9899-04FF1233C301}" srcId="{EA287E0E-8518-4460-8879-AC4ABA9887DC}" destId="{0AC52F90-2E0B-4FA9-B0C3-D458ABC39EEB}" srcOrd="6" destOrd="0" parTransId="{8EE5887F-C56B-46F6-BA85-6512E41FF2FD}" sibTransId="{0EB59489-9619-42A3-A30D-4B92D939F4EB}"/>
    <dgm:cxn modelId="{B7E0272B-0F81-4932-A1B9-84DCBC43465E}" srcId="{EA287E0E-8518-4460-8879-AC4ABA9887DC}" destId="{AC67D3C7-2965-42B1-9289-842ED21ED0AA}" srcOrd="0" destOrd="0" parTransId="{854F1E1B-63B1-41D7-BD4E-F3AAE79AD309}" sibTransId="{57B2A9F4-7989-4D0F-BF45-7B18F1BDA2C2}"/>
    <dgm:cxn modelId="{8633C639-0ED1-460C-A3F8-ABF76C0E2B98}" srcId="{EA287E0E-8518-4460-8879-AC4ABA9887DC}" destId="{D5D640FB-004A-400C-841A-8390A0982CC9}" srcOrd="2" destOrd="0" parTransId="{59E9F147-2D3E-4368-AFC6-9059B1815692}" sibTransId="{8574845D-D38D-4DD6-815D-52A1554D7D2E}"/>
    <dgm:cxn modelId="{86D74053-6DE6-40AB-95F2-98EDFE7DBAC9}" type="presOf" srcId="{D5D640FB-004A-400C-841A-8390A0982CC9}" destId="{3A347122-4B57-45AF-8FCB-C0C05D52D099}" srcOrd="0" destOrd="0" presId="urn:microsoft.com/office/officeart/2008/layout/LinedList"/>
    <dgm:cxn modelId="{E66D307C-156F-4E7A-8870-62FD7EBB9451}" type="presOf" srcId="{EA287E0E-8518-4460-8879-AC4ABA9887DC}" destId="{3E00C907-828F-4779-93C8-7236AA041DC9}" srcOrd="0" destOrd="0" presId="urn:microsoft.com/office/officeart/2008/layout/LinedList"/>
    <dgm:cxn modelId="{FCD3E189-5684-480A-87A7-26E476BE5FBE}" srcId="{EA287E0E-8518-4460-8879-AC4ABA9887DC}" destId="{1E90E6F9-45A3-4B7A-AB38-4DA9FEA6A616}" srcOrd="3" destOrd="0" parTransId="{92DEA5CE-A973-41BE-9565-6D75F303F997}" sibTransId="{8509780D-27DC-4CBC-99C2-ECC463C6B01F}"/>
    <dgm:cxn modelId="{8D2BD48D-124A-4A42-8B14-744B4E8439D6}" srcId="{EA287E0E-8518-4460-8879-AC4ABA9887DC}" destId="{7D64E091-3E4C-42AC-A761-8F21A38B691F}" srcOrd="5" destOrd="0" parTransId="{4C3F015D-CB2B-4F91-A618-C7D374C6BA24}" sibTransId="{BAF24FE3-823B-4570-A9DF-9D8D0ADD2804}"/>
    <dgm:cxn modelId="{B18D4691-F22F-43BB-AD40-8A56FF51B07E}" type="presOf" srcId="{0AC52F90-2E0B-4FA9-B0C3-D458ABC39EEB}" destId="{8EF94B59-F400-4329-BAC9-DD5EE63AB492}" srcOrd="0" destOrd="0" presId="urn:microsoft.com/office/officeart/2008/layout/LinedList"/>
    <dgm:cxn modelId="{278260A2-39BF-4B41-BE20-FBFD4EE43B88}" type="presOf" srcId="{BBFD5CA7-759B-4EC9-82D4-FD80916DDF7B}" destId="{92A65EB8-E3A9-4C9B-8F3D-F89A3878C9C4}" srcOrd="0" destOrd="0" presId="urn:microsoft.com/office/officeart/2008/layout/LinedList"/>
    <dgm:cxn modelId="{02317FBC-E433-4112-83A1-29E53260BAEB}" type="presOf" srcId="{AC67D3C7-2965-42B1-9289-842ED21ED0AA}" destId="{CB42C694-E565-4653-ABB8-0601864ACA53}" srcOrd="0" destOrd="0" presId="urn:microsoft.com/office/officeart/2008/layout/LinedList"/>
    <dgm:cxn modelId="{E186EEC7-0830-44CF-80A1-B02CDD2F95CC}" type="presOf" srcId="{7D64E091-3E4C-42AC-A761-8F21A38B691F}" destId="{FD08BB6F-4AD3-47AB-9F1F-34B4C1EB68EB}" srcOrd="0" destOrd="0" presId="urn:microsoft.com/office/officeart/2008/layout/LinedList"/>
    <dgm:cxn modelId="{F74470E5-2327-460D-B540-D0F46FB267AD}" type="presOf" srcId="{C07763AD-1767-4FED-AC51-56269E7605A6}" destId="{697C42D1-C119-47EC-89AB-69F1DFEB0324}" srcOrd="0" destOrd="0" presId="urn:microsoft.com/office/officeart/2008/layout/LinedList"/>
    <dgm:cxn modelId="{DE5E93FA-3281-4F5D-BF31-812BD8659E63}" srcId="{EA287E0E-8518-4460-8879-AC4ABA9887DC}" destId="{BBFD5CA7-759B-4EC9-82D4-FD80916DDF7B}" srcOrd="4" destOrd="0" parTransId="{9B1E9F4E-46F3-4919-90FF-96C9B2856B6A}" sibTransId="{A0C1F894-216D-49B3-A75F-2B6F1EE800AE}"/>
    <dgm:cxn modelId="{33262351-A400-4204-8FCD-CB9D86E043AF}" type="presParOf" srcId="{3E00C907-828F-4779-93C8-7236AA041DC9}" destId="{9F614C2E-2CB1-4B56-83D8-9B3B2E95F1A9}" srcOrd="0" destOrd="0" presId="urn:microsoft.com/office/officeart/2008/layout/LinedList"/>
    <dgm:cxn modelId="{D268AD4F-39B7-4148-8C58-377AFF1FFF89}" type="presParOf" srcId="{3E00C907-828F-4779-93C8-7236AA041DC9}" destId="{A3B79FFC-FF01-424C-B909-F1FEB0E6573E}" srcOrd="1" destOrd="0" presId="urn:microsoft.com/office/officeart/2008/layout/LinedList"/>
    <dgm:cxn modelId="{8A9D8ECE-8BB4-4F47-B3B7-3A031B92B306}" type="presParOf" srcId="{A3B79FFC-FF01-424C-B909-F1FEB0E6573E}" destId="{CB42C694-E565-4653-ABB8-0601864ACA53}" srcOrd="0" destOrd="0" presId="urn:microsoft.com/office/officeart/2008/layout/LinedList"/>
    <dgm:cxn modelId="{BB1AC424-FAC2-4215-AF2C-0AD4B3622BEC}" type="presParOf" srcId="{A3B79FFC-FF01-424C-B909-F1FEB0E6573E}" destId="{6E6F68FE-B744-4FE2-A958-E2A0D49B077E}" srcOrd="1" destOrd="0" presId="urn:microsoft.com/office/officeart/2008/layout/LinedList"/>
    <dgm:cxn modelId="{BAC93817-974A-47BD-8923-3FA8B4166346}" type="presParOf" srcId="{3E00C907-828F-4779-93C8-7236AA041DC9}" destId="{080D2075-95A2-460D-8AD2-DFD7F44E3961}" srcOrd="2" destOrd="0" presId="urn:microsoft.com/office/officeart/2008/layout/LinedList"/>
    <dgm:cxn modelId="{CBB92ACB-2BDE-42C3-A600-91BD63839EB5}" type="presParOf" srcId="{3E00C907-828F-4779-93C8-7236AA041DC9}" destId="{7B82A8A1-4E75-41DC-AC53-9C250CE787E1}" srcOrd="3" destOrd="0" presId="urn:microsoft.com/office/officeart/2008/layout/LinedList"/>
    <dgm:cxn modelId="{C9A95803-2647-4D64-9897-7112B786EAD3}" type="presParOf" srcId="{7B82A8A1-4E75-41DC-AC53-9C250CE787E1}" destId="{3BB33F84-EC95-49B8-AEFA-DA1B11BE1AF8}" srcOrd="0" destOrd="0" presId="urn:microsoft.com/office/officeart/2008/layout/LinedList"/>
    <dgm:cxn modelId="{6ECB7819-042B-4E1F-A31B-6A1B065AB60F}" type="presParOf" srcId="{7B82A8A1-4E75-41DC-AC53-9C250CE787E1}" destId="{22DE4214-2E52-4910-852B-AA2458A65D86}" srcOrd="1" destOrd="0" presId="urn:microsoft.com/office/officeart/2008/layout/LinedList"/>
    <dgm:cxn modelId="{6BED5557-7615-40EB-8571-20B3903705D6}" type="presParOf" srcId="{3E00C907-828F-4779-93C8-7236AA041DC9}" destId="{E7331835-A6A4-4571-9EEC-41DBE97AA5A9}" srcOrd="4" destOrd="0" presId="urn:microsoft.com/office/officeart/2008/layout/LinedList"/>
    <dgm:cxn modelId="{1C188F35-C8DD-4D52-B5F4-8910BEFBF454}" type="presParOf" srcId="{3E00C907-828F-4779-93C8-7236AA041DC9}" destId="{DA7BC5DB-7833-4132-83FD-A306CCC6618D}" srcOrd="5" destOrd="0" presId="urn:microsoft.com/office/officeart/2008/layout/LinedList"/>
    <dgm:cxn modelId="{DFF44732-5ACE-40E1-A057-8D5DD41CD8EA}" type="presParOf" srcId="{DA7BC5DB-7833-4132-83FD-A306CCC6618D}" destId="{3A347122-4B57-45AF-8FCB-C0C05D52D099}" srcOrd="0" destOrd="0" presId="urn:microsoft.com/office/officeart/2008/layout/LinedList"/>
    <dgm:cxn modelId="{692E358C-8D49-4654-9C7F-5581528D6560}" type="presParOf" srcId="{DA7BC5DB-7833-4132-83FD-A306CCC6618D}" destId="{4332446C-6EFD-4359-80CA-06C1F019EF46}" srcOrd="1" destOrd="0" presId="urn:microsoft.com/office/officeart/2008/layout/LinedList"/>
    <dgm:cxn modelId="{3A462813-3120-4B62-80B1-F0B3D561F86D}" type="presParOf" srcId="{3E00C907-828F-4779-93C8-7236AA041DC9}" destId="{AC1BD3A0-986C-48D2-9618-783791A82F83}" srcOrd="6" destOrd="0" presId="urn:microsoft.com/office/officeart/2008/layout/LinedList"/>
    <dgm:cxn modelId="{3090E3D8-5B66-4D48-8282-EB44EC739CA8}" type="presParOf" srcId="{3E00C907-828F-4779-93C8-7236AA041DC9}" destId="{F8963771-2912-42E7-9CBC-B670A572B1F3}" srcOrd="7" destOrd="0" presId="urn:microsoft.com/office/officeart/2008/layout/LinedList"/>
    <dgm:cxn modelId="{4666EF48-E73A-4E1B-9255-360BDE903C37}" type="presParOf" srcId="{F8963771-2912-42E7-9CBC-B670A572B1F3}" destId="{8F342388-93BE-4E8D-8F9D-6FC522F4E576}" srcOrd="0" destOrd="0" presId="urn:microsoft.com/office/officeart/2008/layout/LinedList"/>
    <dgm:cxn modelId="{28047FCD-A938-41B2-8231-0F2B68E4884A}" type="presParOf" srcId="{F8963771-2912-42E7-9CBC-B670A572B1F3}" destId="{87030FBE-501E-4539-8EB7-B7A21B29BBC9}" srcOrd="1" destOrd="0" presId="urn:microsoft.com/office/officeart/2008/layout/LinedList"/>
    <dgm:cxn modelId="{C751DD1E-0D0F-4BE8-A653-9C81BC023B3F}" type="presParOf" srcId="{3E00C907-828F-4779-93C8-7236AA041DC9}" destId="{729D08AF-D6D1-404E-8E15-28E8B15E2286}" srcOrd="8" destOrd="0" presId="urn:microsoft.com/office/officeart/2008/layout/LinedList"/>
    <dgm:cxn modelId="{9762C16D-84D8-4A91-B5C0-8EC6F7CC0233}" type="presParOf" srcId="{3E00C907-828F-4779-93C8-7236AA041DC9}" destId="{658EBF3B-A595-4E9C-BE92-1A77767515D8}" srcOrd="9" destOrd="0" presId="urn:microsoft.com/office/officeart/2008/layout/LinedList"/>
    <dgm:cxn modelId="{15F0EFCE-61B6-4F46-88F7-BA68ED41DD3E}" type="presParOf" srcId="{658EBF3B-A595-4E9C-BE92-1A77767515D8}" destId="{92A65EB8-E3A9-4C9B-8F3D-F89A3878C9C4}" srcOrd="0" destOrd="0" presId="urn:microsoft.com/office/officeart/2008/layout/LinedList"/>
    <dgm:cxn modelId="{D89C7788-E6F5-4C26-8458-CB669AE06086}" type="presParOf" srcId="{658EBF3B-A595-4E9C-BE92-1A77767515D8}" destId="{EB32B99F-6DF0-488F-8FE7-E657B5E24E33}" srcOrd="1" destOrd="0" presId="urn:microsoft.com/office/officeart/2008/layout/LinedList"/>
    <dgm:cxn modelId="{59061E88-446B-4CD0-833A-C7FB5DB7B307}" type="presParOf" srcId="{3E00C907-828F-4779-93C8-7236AA041DC9}" destId="{14B8D328-9971-4734-812D-6C1789A1484C}" srcOrd="10" destOrd="0" presId="urn:microsoft.com/office/officeart/2008/layout/LinedList"/>
    <dgm:cxn modelId="{C1BB76B6-448A-400F-BDCA-E4E0AA1CA40E}" type="presParOf" srcId="{3E00C907-828F-4779-93C8-7236AA041DC9}" destId="{B91636BB-1D98-46B5-BAC8-76A8F54C8FFC}" srcOrd="11" destOrd="0" presId="urn:microsoft.com/office/officeart/2008/layout/LinedList"/>
    <dgm:cxn modelId="{0DA637C6-5A67-44F1-BBBE-F0A6344442A4}" type="presParOf" srcId="{B91636BB-1D98-46B5-BAC8-76A8F54C8FFC}" destId="{FD08BB6F-4AD3-47AB-9F1F-34B4C1EB68EB}" srcOrd="0" destOrd="0" presId="urn:microsoft.com/office/officeart/2008/layout/LinedList"/>
    <dgm:cxn modelId="{C3063141-5716-4DF6-9112-5E94DD7E7E48}" type="presParOf" srcId="{B91636BB-1D98-46B5-BAC8-76A8F54C8FFC}" destId="{F0A970BF-8A80-4043-A288-2396B54D825F}" srcOrd="1" destOrd="0" presId="urn:microsoft.com/office/officeart/2008/layout/LinedList"/>
    <dgm:cxn modelId="{556F863B-361D-4199-A741-A7F39A240553}" type="presParOf" srcId="{3E00C907-828F-4779-93C8-7236AA041DC9}" destId="{7892DB8E-4D1E-4B6C-9941-D36B154C06FC}" srcOrd="12" destOrd="0" presId="urn:microsoft.com/office/officeart/2008/layout/LinedList"/>
    <dgm:cxn modelId="{0229FD96-3499-4063-B91A-CB13FE0C3FC2}" type="presParOf" srcId="{3E00C907-828F-4779-93C8-7236AA041DC9}" destId="{42CDADCE-DF44-4EE8-9D06-A12A5200D7A5}" srcOrd="13" destOrd="0" presId="urn:microsoft.com/office/officeart/2008/layout/LinedList"/>
    <dgm:cxn modelId="{E373E01A-E3D6-4319-9E72-8E0D548A8309}" type="presParOf" srcId="{42CDADCE-DF44-4EE8-9D06-A12A5200D7A5}" destId="{8EF94B59-F400-4329-BAC9-DD5EE63AB492}" srcOrd="0" destOrd="0" presId="urn:microsoft.com/office/officeart/2008/layout/LinedList"/>
    <dgm:cxn modelId="{860FFCE4-E442-4129-AFD3-0724B1C613D2}" type="presParOf" srcId="{42CDADCE-DF44-4EE8-9D06-A12A5200D7A5}" destId="{97CB2999-D89F-4EC2-81B1-2186E90E8E2F}" srcOrd="1" destOrd="0" presId="urn:microsoft.com/office/officeart/2008/layout/LinedList"/>
    <dgm:cxn modelId="{7A44B5E6-C11B-4258-B872-7E6213812345}" type="presParOf" srcId="{3E00C907-828F-4779-93C8-7236AA041DC9}" destId="{4BB5B78E-061F-4614-8C16-E62EAC426CFD}" srcOrd="14" destOrd="0" presId="urn:microsoft.com/office/officeart/2008/layout/LinedList"/>
    <dgm:cxn modelId="{3782DABD-3D33-4CD2-AE63-5C1040F73A93}" type="presParOf" srcId="{3E00C907-828F-4779-93C8-7236AA041DC9}" destId="{D4E349AC-C9BD-4E8C-852F-46CD9387DC08}" srcOrd="15" destOrd="0" presId="urn:microsoft.com/office/officeart/2008/layout/LinedList"/>
    <dgm:cxn modelId="{C4E7A37F-A8F0-4745-9BF2-910D446246D1}" type="presParOf" srcId="{D4E349AC-C9BD-4E8C-852F-46CD9387DC08}" destId="{697C42D1-C119-47EC-89AB-69F1DFEB0324}" srcOrd="0" destOrd="0" presId="urn:microsoft.com/office/officeart/2008/layout/LinedList"/>
    <dgm:cxn modelId="{581E63B4-C23E-4320-A388-438267B73D9E}" type="presParOf" srcId="{D4E349AC-C9BD-4E8C-852F-46CD9387DC08}" destId="{D99508C6-D343-4225-A533-3CB60420477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852EBF-52FA-45FC-8743-2405F9A620B0}"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C545AC98-F9B8-41D4-9353-54DBF6332910}">
      <dgm:prSet custT="1"/>
      <dgm:spPr/>
      <dgm:t>
        <a:bodyPr/>
        <a:lstStyle/>
        <a:p>
          <a:pPr>
            <a:lnSpc>
              <a:spcPct val="100000"/>
            </a:lnSpc>
            <a:defRPr cap="all"/>
          </a:pPr>
          <a:r>
            <a:rPr lang="en-US" sz="1800" b="1" i="0" dirty="0"/>
            <a:t>What Conagra should do? </a:t>
          </a:r>
          <a:endParaRPr lang="en-US" sz="1800" dirty="0"/>
        </a:p>
      </dgm:t>
    </dgm:pt>
    <dgm:pt modelId="{3F845792-ACDC-4598-8265-C90270A47F93}" type="parTrans" cxnId="{EE8DCBE0-0295-4824-ACC4-7E765ED8F722}">
      <dgm:prSet/>
      <dgm:spPr/>
      <dgm:t>
        <a:bodyPr/>
        <a:lstStyle/>
        <a:p>
          <a:endParaRPr lang="en-US"/>
        </a:p>
      </dgm:t>
    </dgm:pt>
    <dgm:pt modelId="{04C6A9E3-696D-4EFD-BA29-CA4B72DE9BC5}" type="sibTrans" cxnId="{EE8DCBE0-0295-4824-ACC4-7E765ED8F722}">
      <dgm:prSet/>
      <dgm:spPr/>
      <dgm:t>
        <a:bodyPr/>
        <a:lstStyle/>
        <a:p>
          <a:endParaRPr lang="en-US"/>
        </a:p>
      </dgm:t>
    </dgm:pt>
    <dgm:pt modelId="{EAA9901B-EDC0-442C-91D0-F465BA6D5225}">
      <dgm:prSet custT="1"/>
      <dgm:spPr/>
      <dgm:t>
        <a:bodyPr/>
        <a:lstStyle/>
        <a:p>
          <a:pPr>
            <a:lnSpc>
              <a:spcPct val="100000"/>
            </a:lnSpc>
            <a:defRPr cap="all"/>
          </a:pPr>
          <a:r>
            <a:rPr lang="en-US" sz="1800" b="1" i="0" dirty="0"/>
            <a:t>Why should they do that? </a:t>
          </a:r>
          <a:endParaRPr lang="en-US" sz="1800" dirty="0"/>
        </a:p>
      </dgm:t>
    </dgm:pt>
    <dgm:pt modelId="{8B994611-FB1F-4824-95B5-256764FAC503}" type="parTrans" cxnId="{17FA7D4C-0B9E-422E-B438-2AA85404607D}">
      <dgm:prSet/>
      <dgm:spPr/>
      <dgm:t>
        <a:bodyPr/>
        <a:lstStyle/>
        <a:p>
          <a:endParaRPr lang="en-US"/>
        </a:p>
      </dgm:t>
    </dgm:pt>
    <dgm:pt modelId="{AB253D15-1A3B-4457-8782-F503A22A4E8E}" type="sibTrans" cxnId="{17FA7D4C-0B9E-422E-B438-2AA85404607D}">
      <dgm:prSet/>
      <dgm:spPr/>
      <dgm:t>
        <a:bodyPr/>
        <a:lstStyle/>
        <a:p>
          <a:endParaRPr lang="en-US"/>
        </a:p>
      </dgm:t>
    </dgm:pt>
    <dgm:pt modelId="{89AAF008-115F-4E67-AACB-F88C64C5472F}">
      <dgm:prSet custT="1"/>
      <dgm:spPr/>
      <dgm:t>
        <a:bodyPr/>
        <a:lstStyle/>
        <a:p>
          <a:pPr>
            <a:lnSpc>
              <a:spcPct val="100000"/>
            </a:lnSpc>
            <a:defRPr cap="all"/>
          </a:pPr>
          <a:r>
            <a:rPr lang="en-US" sz="1800" b="1" i="0" dirty="0"/>
            <a:t>Evidence How much do they get out of doing this?</a:t>
          </a:r>
          <a:endParaRPr lang="en-US" sz="1800" dirty="0"/>
        </a:p>
      </dgm:t>
    </dgm:pt>
    <dgm:pt modelId="{DAE03201-256D-4CE8-8073-0115A997C216}" type="parTrans" cxnId="{752BD437-FA0A-4E68-86CA-4FF24D833157}">
      <dgm:prSet/>
      <dgm:spPr/>
      <dgm:t>
        <a:bodyPr/>
        <a:lstStyle/>
        <a:p>
          <a:endParaRPr lang="en-US"/>
        </a:p>
      </dgm:t>
    </dgm:pt>
    <dgm:pt modelId="{EAE75FE0-4C99-4375-95AD-3796E4DD6C93}" type="sibTrans" cxnId="{752BD437-FA0A-4E68-86CA-4FF24D833157}">
      <dgm:prSet/>
      <dgm:spPr/>
      <dgm:t>
        <a:bodyPr/>
        <a:lstStyle/>
        <a:p>
          <a:endParaRPr lang="en-US"/>
        </a:p>
      </dgm:t>
    </dgm:pt>
    <dgm:pt modelId="{1E407E0E-2F4F-4A90-9C8D-8FA526F92AD1}">
      <dgm:prSet custT="1"/>
      <dgm:spPr/>
      <dgm:t>
        <a:bodyPr/>
        <a:lstStyle/>
        <a:p>
          <a:pPr>
            <a:lnSpc>
              <a:spcPct val="100000"/>
            </a:lnSpc>
            <a:defRPr cap="all"/>
          </a:pPr>
          <a:r>
            <a:rPr lang="en-IN" sz="1800" b="1" dirty="0"/>
            <a:t>How will they invest in digital marketing for benefits? How will they affect the sales?</a:t>
          </a:r>
          <a:endParaRPr lang="en-US" sz="1800" dirty="0"/>
        </a:p>
      </dgm:t>
    </dgm:pt>
    <dgm:pt modelId="{C2873F9B-5A10-4733-8FA4-9455F6C0610F}" type="parTrans" cxnId="{F4701747-3023-4AEE-A1E2-76539040A3C6}">
      <dgm:prSet/>
      <dgm:spPr/>
      <dgm:t>
        <a:bodyPr/>
        <a:lstStyle/>
        <a:p>
          <a:endParaRPr lang="en-US"/>
        </a:p>
      </dgm:t>
    </dgm:pt>
    <dgm:pt modelId="{493F6E8C-F27E-4448-AB8F-752C7EB1936C}" type="sibTrans" cxnId="{F4701747-3023-4AEE-A1E2-76539040A3C6}">
      <dgm:prSet/>
      <dgm:spPr/>
      <dgm:t>
        <a:bodyPr/>
        <a:lstStyle/>
        <a:p>
          <a:endParaRPr lang="en-US"/>
        </a:p>
      </dgm:t>
    </dgm:pt>
    <dgm:pt modelId="{8BCAAE9F-D898-4BC3-B012-431B7E6B5501}" type="pres">
      <dgm:prSet presAssocID="{93852EBF-52FA-45FC-8743-2405F9A620B0}" presName="root" presStyleCnt="0">
        <dgm:presLayoutVars>
          <dgm:dir/>
          <dgm:resizeHandles val="exact"/>
        </dgm:presLayoutVars>
      </dgm:prSet>
      <dgm:spPr/>
    </dgm:pt>
    <dgm:pt modelId="{A5744170-ED51-43F2-9B03-DFF6C380E7B8}" type="pres">
      <dgm:prSet presAssocID="{C545AC98-F9B8-41D4-9353-54DBF6332910}" presName="compNode" presStyleCnt="0"/>
      <dgm:spPr/>
    </dgm:pt>
    <dgm:pt modelId="{D98B5211-44DD-428B-AF3D-A8D3D41FC9D5}" type="pres">
      <dgm:prSet presAssocID="{C545AC98-F9B8-41D4-9353-54DBF6332910}" presName="iconBgRect" presStyleLbl="bgShp" presStyleIdx="0" presStyleCnt="4"/>
      <dgm:spPr/>
    </dgm:pt>
    <dgm:pt modelId="{CC059008-64A4-4419-9180-30A4CE34EB4C}" type="pres">
      <dgm:prSet presAssocID="{C545AC98-F9B8-41D4-9353-54DBF633291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rritant"/>
        </a:ext>
      </dgm:extLst>
    </dgm:pt>
    <dgm:pt modelId="{A43303AA-AE9C-4BBB-AA78-175D05419069}" type="pres">
      <dgm:prSet presAssocID="{C545AC98-F9B8-41D4-9353-54DBF6332910}" presName="spaceRect" presStyleCnt="0"/>
      <dgm:spPr/>
    </dgm:pt>
    <dgm:pt modelId="{507BBFA5-4781-4F5B-9B41-E4789E0DFAEA}" type="pres">
      <dgm:prSet presAssocID="{C545AC98-F9B8-41D4-9353-54DBF6332910}" presName="textRect" presStyleLbl="revTx" presStyleIdx="0" presStyleCnt="4">
        <dgm:presLayoutVars>
          <dgm:chMax val="1"/>
          <dgm:chPref val="1"/>
        </dgm:presLayoutVars>
      </dgm:prSet>
      <dgm:spPr/>
    </dgm:pt>
    <dgm:pt modelId="{867DC887-07FB-4D26-A9EC-60C352C4E737}" type="pres">
      <dgm:prSet presAssocID="{04C6A9E3-696D-4EFD-BA29-CA4B72DE9BC5}" presName="sibTrans" presStyleCnt="0"/>
      <dgm:spPr/>
    </dgm:pt>
    <dgm:pt modelId="{B42E0C21-C094-4048-AF6E-B8C1A4AB2D69}" type="pres">
      <dgm:prSet presAssocID="{EAA9901B-EDC0-442C-91D0-F465BA6D5225}" presName="compNode" presStyleCnt="0"/>
      <dgm:spPr/>
    </dgm:pt>
    <dgm:pt modelId="{9F64C687-5E41-4CB8-8BA0-F9B707C9A824}" type="pres">
      <dgm:prSet presAssocID="{EAA9901B-EDC0-442C-91D0-F465BA6D5225}" presName="iconBgRect" presStyleLbl="bgShp" presStyleIdx="1" presStyleCnt="4"/>
      <dgm:spPr/>
    </dgm:pt>
    <dgm:pt modelId="{96DFC730-261E-4AD6-8CA6-F6968FC3DC21}" type="pres">
      <dgm:prSet presAssocID="{EAA9901B-EDC0-442C-91D0-F465BA6D522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otes"/>
        </a:ext>
      </dgm:extLst>
    </dgm:pt>
    <dgm:pt modelId="{9984EE7C-107E-4C8F-A0A5-851632855B80}" type="pres">
      <dgm:prSet presAssocID="{EAA9901B-EDC0-442C-91D0-F465BA6D5225}" presName="spaceRect" presStyleCnt="0"/>
      <dgm:spPr/>
    </dgm:pt>
    <dgm:pt modelId="{81EDBC12-E4DD-4106-94CF-59B6C1FB122D}" type="pres">
      <dgm:prSet presAssocID="{EAA9901B-EDC0-442C-91D0-F465BA6D5225}" presName="textRect" presStyleLbl="revTx" presStyleIdx="1" presStyleCnt="4">
        <dgm:presLayoutVars>
          <dgm:chMax val="1"/>
          <dgm:chPref val="1"/>
        </dgm:presLayoutVars>
      </dgm:prSet>
      <dgm:spPr/>
    </dgm:pt>
    <dgm:pt modelId="{818FE16D-8376-4BC3-B88C-1E70D07437AD}" type="pres">
      <dgm:prSet presAssocID="{AB253D15-1A3B-4457-8782-F503A22A4E8E}" presName="sibTrans" presStyleCnt="0"/>
      <dgm:spPr/>
    </dgm:pt>
    <dgm:pt modelId="{02CDF100-F9AD-45F2-A73F-F73AC87FB366}" type="pres">
      <dgm:prSet presAssocID="{89AAF008-115F-4E67-AACB-F88C64C5472F}" presName="compNode" presStyleCnt="0"/>
      <dgm:spPr/>
    </dgm:pt>
    <dgm:pt modelId="{7F257168-57B4-4349-879B-BC4596160FDC}" type="pres">
      <dgm:prSet presAssocID="{89AAF008-115F-4E67-AACB-F88C64C5472F}" presName="iconBgRect" presStyleLbl="bgShp" presStyleIdx="2" presStyleCnt="4"/>
      <dgm:spPr/>
    </dgm:pt>
    <dgm:pt modelId="{B47971A8-9F07-4F23-8774-A60DD6B8B694}" type="pres">
      <dgm:prSet presAssocID="{89AAF008-115F-4E67-AACB-F88C64C5472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F37620EB-4FD4-4C0F-B9B2-7AEB54622758}" type="pres">
      <dgm:prSet presAssocID="{89AAF008-115F-4E67-AACB-F88C64C5472F}" presName="spaceRect" presStyleCnt="0"/>
      <dgm:spPr/>
    </dgm:pt>
    <dgm:pt modelId="{3016D4AA-5CB9-4EE9-AC6C-75B9118811D2}" type="pres">
      <dgm:prSet presAssocID="{89AAF008-115F-4E67-AACB-F88C64C5472F}" presName="textRect" presStyleLbl="revTx" presStyleIdx="2" presStyleCnt="4" custScaleX="132316">
        <dgm:presLayoutVars>
          <dgm:chMax val="1"/>
          <dgm:chPref val="1"/>
        </dgm:presLayoutVars>
      </dgm:prSet>
      <dgm:spPr/>
    </dgm:pt>
    <dgm:pt modelId="{EABC907B-B351-4AF8-ABD0-273F612FD18F}" type="pres">
      <dgm:prSet presAssocID="{EAE75FE0-4C99-4375-95AD-3796E4DD6C93}" presName="sibTrans" presStyleCnt="0"/>
      <dgm:spPr/>
    </dgm:pt>
    <dgm:pt modelId="{D7A07404-F69B-4448-8FD2-FD1B38460E20}" type="pres">
      <dgm:prSet presAssocID="{1E407E0E-2F4F-4A90-9C8D-8FA526F92AD1}" presName="compNode" presStyleCnt="0"/>
      <dgm:spPr/>
    </dgm:pt>
    <dgm:pt modelId="{46E316E7-D788-40DE-8660-5252CCEE4284}" type="pres">
      <dgm:prSet presAssocID="{1E407E0E-2F4F-4A90-9C8D-8FA526F92AD1}" presName="iconBgRect" presStyleLbl="bgShp" presStyleIdx="3" presStyleCnt="4"/>
      <dgm:spPr/>
    </dgm:pt>
    <dgm:pt modelId="{8B68B6AB-F3A7-4CF9-A450-39E45C54DEA6}" type="pres">
      <dgm:prSet presAssocID="{1E407E0E-2F4F-4A90-9C8D-8FA526F92AD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itcoin"/>
        </a:ext>
      </dgm:extLst>
    </dgm:pt>
    <dgm:pt modelId="{FAA10281-30D5-49E8-9ABA-A94521B628D8}" type="pres">
      <dgm:prSet presAssocID="{1E407E0E-2F4F-4A90-9C8D-8FA526F92AD1}" presName="spaceRect" presStyleCnt="0"/>
      <dgm:spPr/>
    </dgm:pt>
    <dgm:pt modelId="{39BB92BD-B734-488B-AA78-93CDC1A6CD2E}" type="pres">
      <dgm:prSet presAssocID="{1E407E0E-2F4F-4A90-9C8D-8FA526F92AD1}" presName="textRect" presStyleLbl="revTx" presStyleIdx="3" presStyleCnt="4" custScaleX="199674" custLinFactNeighborX="9031" custLinFactNeighborY="-901">
        <dgm:presLayoutVars>
          <dgm:chMax val="1"/>
          <dgm:chPref val="1"/>
        </dgm:presLayoutVars>
      </dgm:prSet>
      <dgm:spPr/>
    </dgm:pt>
  </dgm:ptLst>
  <dgm:cxnLst>
    <dgm:cxn modelId="{A9004122-D475-42FE-A7E8-9BDAC952A22D}" type="presOf" srcId="{1E407E0E-2F4F-4A90-9C8D-8FA526F92AD1}" destId="{39BB92BD-B734-488B-AA78-93CDC1A6CD2E}" srcOrd="0" destOrd="0" presId="urn:microsoft.com/office/officeart/2018/5/layout/IconCircleLabelList"/>
    <dgm:cxn modelId="{752BD437-FA0A-4E68-86CA-4FF24D833157}" srcId="{93852EBF-52FA-45FC-8743-2405F9A620B0}" destId="{89AAF008-115F-4E67-AACB-F88C64C5472F}" srcOrd="2" destOrd="0" parTransId="{DAE03201-256D-4CE8-8073-0115A997C216}" sibTransId="{EAE75FE0-4C99-4375-95AD-3796E4DD6C93}"/>
    <dgm:cxn modelId="{F4701747-3023-4AEE-A1E2-76539040A3C6}" srcId="{93852EBF-52FA-45FC-8743-2405F9A620B0}" destId="{1E407E0E-2F4F-4A90-9C8D-8FA526F92AD1}" srcOrd="3" destOrd="0" parTransId="{C2873F9B-5A10-4733-8FA4-9455F6C0610F}" sibTransId="{493F6E8C-F27E-4448-AB8F-752C7EB1936C}"/>
    <dgm:cxn modelId="{17FA7D4C-0B9E-422E-B438-2AA85404607D}" srcId="{93852EBF-52FA-45FC-8743-2405F9A620B0}" destId="{EAA9901B-EDC0-442C-91D0-F465BA6D5225}" srcOrd="1" destOrd="0" parTransId="{8B994611-FB1F-4824-95B5-256764FAC503}" sibTransId="{AB253D15-1A3B-4457-8782-F503A22A4E8E}"/>
    <dgm:cxn modelId="{34B98F7C-65E6-4097-8DAD-8D285ADF09CD}" type="presOf" srcId="{93852EBF-52FA-45FC-8743-2405F9A620B0}" destId="{8BCAAE9F-D898-4BC3-B012-431B7E6B5501}" srcOrd="0" destOrd="0" presId="urn:microsoft.com/office/officeart/2018/5/layout/IconCircleLabelList"/>
    <dgm:cxn modelId="{23544182-B636-4F8A-BB25-FB347300C083}" type="presOf" srcId="{EAA9901B-EDC0-442C-91D0-F465BA6D5225}" destId="{81EDBC12-E4DD-4106-94CF-59B6C1FB122D}" srcOrd="0" destOrd="0" presId="urn:microsoft.com/office/officeart/2018/5/layout/IconCircleLabelList"/>
    <dgm:cxn modelId="{26322290-B668-439E-A30D-63A64E540039}" type="presOf" srcId="{89AAF008-115F-4E67-AACB-F88C64C5472F}" destId="{3016D4AA-5CB9-4EE9-AC6C-75B9118811D2}" srcOrd="0" destOrd="0" presId="urn:microsoft.com/office/officeart/2018/5/layout/IconCircleLabelList"/>
    <dgm:cxn modelId="{0292C0AE-8044-4D44-9C20-EAEF39B235CE}" type="presOf" srcId="{C545AC98-F9B8-41D4-9353-54DBF6332910}" destId="{507BBFA5-4781-4F5B-9B41-E4789E0DFAEA}" srcOrd="0" destOrd="0" presId="urn:microsoft.com/office/officeart/2018/5/layout/IconCircleLabelList"/>
    <dgm:cxn modelId="{EE8DCBE0-0295-4824-ACC4-7E765ED8F722}" srcId="{93852EBF-52FA-45FC-8743-2405F9A620B0}" destId="{C545AC98-F9B8-41D4-9353-54DBF6332910}" srcOrd="0" destOrd="0" parTransId="{3F845792-ACDC-4598-8265-C90270A47F93}" sibTransId="{04C6A9E3-696D-4EFD-BA29-CA4B72DE9BC5}"/>
    <dgm:cxn modelId="{C19B73E8-602A-455E-AEE7-1FA2BC3E3645}" type="presParOf" srcId="{8BCAAE9F-D898-4BC3-B012-431B7E6B5501}" destId="{A5744170-ED51-43F2-9B03-DFF6C380E7B8}" srcOrd="0" destOrd="0" presId="urn:microsoft.com/office/officeart/2018/5/layout/IconCircleLabelList"/>
    <dgm:cxn modelId="{8FAB2BF7-A59E-4FA4-9AF9-ACD916D136A6}" type="presParOf" srcId="{A5744170-ED51-43F2-9B03-DFF6C380E7B8}" destId="{D98B5211-44DD-428B-AF3D-A8D3D41FC9D5}" srcOrd="0" destOrd="0" presId="urn:microsoft.com/office/officeart/2018/5/layout/IconCircleLabelList"/>
    <dgm:cxn modelId="{FD1D3FEF-DB19-4E6C-8FCA-900657BDA24B}" type="presParOf" srcId="{A5744170-ED51-43F2-9B03-DFF6C380E7B8}" destId="{CC059008-64A4-4419-9180-30A4CE34EB4C}" srcOrd="1" destOrd="0" presId="urn:microsoft.com/office/officeart/2018/5/layout/IconCircleLabelList"/>
    <dgm:cxn modelId="{D39E692F-49EB-4986-85C0-9512B82008BD}" type="presParOf" srcId="{A5744170-ED51-43F2-9B03-DFF6C380E7B8}" destId="{A43303AA-AE9C-4BBB-AA78-175D05419069}" srcOrd="2" destOrd="0" presId="urn:microsoft.com/office/officeart/2018/5/layout/IconCircleLabelList"/>
    <dgm:cxn modelId="{A40194A9-F73C-4C5E-A458-21EB8B0A5134}" type="presParOf" srcId="{A5744170-ED51-43F2-9B03-DFF6C380E7B8}" destId="{507BBFA5-4781-4F5B-9B41-E4789E0DFAEA}" srcOrd="3" destOrd="0" presId="urn:microsoft.com/office/officeart/2018/5/layout/IconCircleLabelList"/>
    <dgm:cxn modelId="{14851BB4-81C2-4098-9138-25EB3624DE67}" type="presParOf" srcId="{8BCAAE9F-D898-4BC3-B012-431B7E6B5501}" destId="{867DC887-07FB-4D26-A9EC-60C352C4E737}" srcOrd="1" destOrd="0" presId="urn:microsoft.com/office/officeart/2018/5/layout/IconCircleLabelList"/>
    <dgm:cxn modelId="{2CA7AE13-18C5-4980-9ACD-A19E43740FE3}" type="presParOf" srcId="{8BCAAE9F-D898-4BC3-B012-431B7E6B5501}" destId="{B42E0C21-C094-4048-AF6E-B8C1A4AB2D69}" srcOrd="2" destOrd="0" presId="urn:microsoft.com/office/officeart/2018/5/layout/IconCircleLabelList"/>
    <dgm:cxn modelId="{6C86D7B8-40B0-4209-A0F5-C6E5D807775A}" type="presParOf" srcId="{B42E0C21-C094-4048-AF6E-B8C1A4AB2D69}" destId="{9F64C687-5E41-4CB8-8BA0-F9B707C9A824}" srcOrd="0" destOrd="0" presId="urn:microsoft.com/office/officeart/2018/5/layout/IconCircleLabelList"/>
    <dgm:cxn modelId="{B6FFD04C-D798-4415-A81E-21613175E353}" type="presParOf" srcId="{B42E0C21-C094-4048-AF6E-B8C1A4AB2D69}" destId="{96DFC730-261E-4AD6-8CA6-F6968FC3DC21}" srcOrd="1" destOrd="0" presId="urn:microsoft.com/office/officeart/2018/5/layout/IconCircleLabelList"/>
    <dgm:cxn modelId="{58E6AEC5-B5CA-41F4-9D5B-E3914F13373C}" type="presParOf" srcId="{B42E0C21-C094-4048-AF6E-B8C1A4AB2D69}" destId="{9984EE7C-107E-4C8F-A0A5-851632855B80}" srcOrd="2" destOrd="0" presId="urn:microsoft.com/office/officeart/2018/5/layout/IconCircleLabelList"/>
    <dgm:cxn modelId="{B55A34E6-F8F3-44F1-82AA-A1BAEF40FB19}" type="presParOf" srcId="{B42E0C21-C094-4048-AF6E-B8C1A4AB2D69}" destId="{81EDBC12-E4DD-4106-94CF-59B6C1FB122D}" srcOrd="3" destOrd="0" presId="urn:microsoft.com/office/officeart/2018/5/layout/IconCircleLabelList"/>
    <dgm:cxn modelId="{F3B29051-30AF-42D5-B7D1-7FD5174A841A}" type="presParOf" srcId="{8BCAAE9F-D898-4BC3-B012-431B7E6B5501}" destId="{818FE16D-8376-4BC3-B88C-1E70D07437AD}" srcOrd="3" destOrd="0" presId="urn:microsoft.com/office/officeart/2018/5/layout/IconCircleLabelList"/>
    <dgm:cxn modelId="{550D497F-8644-4632-8CC9-72A5ABC56A1B}" type="presParOf" srcId="{8BCAAE9F-D898-4BC3-B012-431B7E6B5501}" destId="{02CDF100-F9AD-45F2-A73F-F73AC87FB366}" srcOrd="4" destOrd="0" presId="urn:microsoft.com/office/officeart/2018/5/layout/IconCircleLabelList"/>
    <dgm:cxn modelId="{A4161C51-8D52-4923-A58A-18B40289578D}" type="presParOf" srcId="{02CDF100-F9AD-45F2-A73F-F73AC87FB366}" destId="{7F257168-57B4-4349-879B-BC4596160FDC}" srcOrd="0" destOrd="0" presId="urn:microsoft.com/office/officeart/2018/5/layout/IconCircleLabelList"/>
    <dgm:cxn modelId="{E847FE2D-EEAB-4DCB-A04D-BB235E56441D}" type="presParOf" srcId="{02CDF100-F9AD-45F2-A73F-F73AC87FB366}" destId="{B47971A8-9F07-4F23-8774-A60DD6B8B694}" srcOrd="1" destOrd="0" presId="urn:microsoft.com/office/officeart/2018/5/layout/IconCircleLabelList"/>
    <dgm:cxn modelId="{0811EF0F-E2EB-4F9A-8820-9364D057730B}" type="presParOf" srcId="{02CDF100-F9AD-45F2-A73F-F73AC87FB366}" destId="{F37620EB-4FD4-4C0F-B9B2-7AEB54622758}" srcOrd="2" destOrd="0" presId="urn:microsoft.com/office/officeart/2018/5/layout/IconCircleLabelList"/>
    <dgm:cxn modelId="{479DC05D-6BE8-4DA4-8825-76CB36303DAC}" type="presParOf" srcId="{02CDF100-F9AD-45F2-A73F-F73AC87FB366}" destId="{3016D4AA-5CB9-4EE9-AC6C-75B9118811D2}" srcOrd="3" destOrd="0" presId="urn:microsoft.com/office/officeart/2018/5/layout/IconCircleLabelList"/>
    <dgm:cxn modelId="{1DB52277-ADEC-4C78-9BD3-8A91106BEACA}" type="presParOf" srcId="{8BCAAE9F-D898-4BC3-B012-431B7E6B5501}" destId="{EABC907B-B351-4AF8-ABD0-273F612FD18F}" srcOrd="5" destOrd="0" presId="urn:microsoft.com/office/officeart/2018/5/layout/IconCircleLabelList"/>
    <dgm:cxn modelId="{8FB60622-9F1F-48F8-A437-2FECBE4AE33E}" type="presParOf" srcId="{8BCAAE9F-D898-4BC3-B012-431B7E6B5501}" destId="{D7A07404-F69B-4448-8FD2-FD1B38460E20}" srcOrd="6" destOrd="0" presId="urn:microsoft.com/office/officeart/2018/5/layout/IconCircleLabelList"/>
    <dgm:cxn modelId="{147D92B0-4B74-4EB3-894C-F6013E6146BF}" type="presParOf" srcId="{D7A07404-F69B-4448-8FD2-FD1B38460E20}" destId="{46E316E7-D788-40DE-8660-5252CCEE4284}" srcOrd="0" destOrd="0" presId="urn:microsoft.com/office/officeart/2018/5/layout/IconCircleLabelList"/>
    <dgm:cxn modelId="{E33CE348-10F7-4A62-B845-264827B6E8ED}" type="presParOf" srcId="{D7A07404-F69B-4448-8FD2-FD1B38460E20}" destId="{8B68B6AB-F3A7-4CF9-A450-39E45C54DEA6}" srcOrd="1" destOrd="0" presId="urn:microsoft.com/office/officeart/2018/5/layout/IconCircleLabelList"/>
    <dgm:cxn modelId="{F4A675AA-20DC-4A61-B249-3C0A1F26FDA5}" type="presParOf" srcId="{D7A07404-F69B-4448-8FD2-FD1B38460E20}" destId="{FAA10281-30D5-49E8-9ABA-A94521B628D8}" srcOrd="2" destOrd="0" presId="urn:microsoft.com/office/officeart/2018/5/layout/IconCircleLabelList"/>
    <dgm:cxn modelId="{59C133C6-FBCE-426C-84B6-6B045EC720FE}" type="presParOf" srcId="{D7A07404-F69B-4448-8FD2-FD1B38460E20}" destId="{39BB92BD-B734-488B-AA78-93CDC1A6CD2E}"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8061C0-5711-4482-B8B7-8E2652159F9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4C62DAF-AFDA-4EED-8105-68AC1137F8E9}">
      <dgm:prSet custT="1"/>
      <dgm:spPr/>
      <dgm:t>
        <a:bodyPr/>
        <a:lstStyle/>
        <a:p>
          <a:pPr>
            <a:lnSpc>
              <a:spcPct val="100000"/>
            </a:lnSpc>
          </a:pPr>
          <a:r>
            <a:rPr lang="en-IN" sz="1800" b="1" dirty="0"/>
            <a:t>Analysis indicates limited impact of discounted prices on overall sales volumes, with most activity occurring at lower price points, hinting at alternative drivers of sales beyond price.</a:t>
          </a:r>
          <a:endParaRPr lang="en-US" sz="1800" b="1" dirty="0"/>
        </a:p>
      </dgm:t>
    </dgm:pt>
    <dgm:pt modelId="{19255021-6F0A-41A4-8FC0-964A90D12029}" type="parTrans" cxnId="{FD452AFB-7B2E-48A7-87E3-08835EB9576D}">
      <dgm:prSet/>
      <dgm:spPr/>
      <dgm:t>
        <a:bodyPr/>
        <a:lstStyle/>
        <a:p>
          <a:endParaRPr lang="en-US"/>
        </a:p>
      </dgm:t>
    </dgm:pt>
    <dgm:pt modelId="{E04B722A-3BA2-449A-9634-073FD8EDA61F}" type="sibTrans" cxnId="{FD452AFB-7B2E-48A7-87E3-08835EB9576D}">
      <dgm:prSet/>
      <dgm:spPr/>
      <dgm:t>
        <a:bodyPr/>
        <a:lstStyle/>
        <a:p>
          <a:endParaRPr lang="en-US"/>
        </a:p>
      </dgm:t>
    </dgm:pt>
    <dgm:pt modelId="{2B82B31F-DB6F-4AFA-B178-886F15571117}">
      <dgm:prSet custT="1"/>
      <dgm:spPr/>
      <dgm:t>
        <a:bodyPr/>
        <a:lstStyle/>
        <a:p>
          <a:pPr>
            <a:lnSpc>
              <a:spcPct val="100000"/>
            </a:lnSpc>
          </a:pPr>
          <a:r>
            <a:rPr lang="en-IN" sz="1800" b="1" dirty="0"/>
            <a:t>While many products lack strong correlation between discounts and sales, select items like "GARDENBURGER FROZEN ORIGINAL MEAT SUBSTITUTE BURGER" exhibit significant sales spikes with discounts, highlighting the potential effectiveness of targeted discount strategies.</a:t>
          </a:r>
          <a:endParaRPr lang="en-US" sz="1800" b="1" dirty="0"/>
        </a:p>
      </dgm:t>
    </dgm:pt>
    <dgm:pt modelId="{BD51AD29-0838-4086-883E-5D93C53B87DC}" type="parTrans" cxnId="{11746C2F-59BC-42C1-AC78-8D634D8529B6}">
      <dgm:prSet/>
      <dgm:spPr/>
      <dgm:t>
        <a:bodyPr/>
        <a:lstStyle/>
        <a:p>
          <a:endParaRPr lang="en-US"/>
        </a:p>
      </dgm:t>
    </dgm:pt>
    <dgm:pt modelId="{CEBCFAEE-6999-4FF2-BD5E-0AB317C6516C}" type="sibTrans" cxnId="{11746C2F-59BC-42C1-AC78-8D634D8529B6}">
      <dgm:prSet/>
      <dgm:spPr/>
      <dgm:t>
        <a:bodyPr/>
        <a:lstStyle/>
        <a:p>
          <a:endParaRPr lang="en-US"/>
        </a:p>
      </dgm:t>
    </dgm:pt>
    <dgm:pt modelId="{21E4A080-9C8D-43E7-B52A-48C220B012A3}">
      <dgm:prSet custT="1"/>
      <dgm:spPr/>
      <dgm:t>
        <a:bodyPr/>
        <a:lstStyle/>
        <a:p>
          <a:pPr>
            <a:lnSpc>
              <a:spcPct val="100000"/>
            </a:lnSpc>
          </a:pPr>
          <a:r>
            <a:rPr lang="en-IN" sz="1800" b="1" dirty="0"/>
            <a:t>To enhance understanding of pricing dynamics, further exploration using non-linear models and consideration of additional variables like marketing efforts and consumer preferences is recommended.</a:t>
          </a:r>
          <a:endParaRPr lang="en-US" sz="1800" b="1" dirty="0"/>
        </a:p>
      </dgm:t>
    </dgm:pt>
    <dgm:pt modelId="{0856C4F7-6487-4B56-8B30-DDCDACD79C39}" type="parTrans" cxnId="{57FF619F-5777-4695-B2D9-D0A173307FD6}">
      <dgm:prSet/>
      <dgm:spPr/>
      <dgm:t>
        <a:bodyPr/>
        <a:lstStyle/>
        <a:p>
          <a:endParaRPr lang="en-US"/>
        </a:p>
      </dgm:t>
    </dgm:pt>
    <dgm:pt modelId="{0FE16C21-F5DE-46E3-8E16-BB32637D14B1}" type="sibTrans" cxnId="{57FF619F-5777-4695-B2D9-D0A173307FD6}">
      <dgm:prSet/>
      <dgm:spPr/>
      <dgm:t>
        <a:bodyPr/>
        <a:lstStyle/>
        <a:p>
          <a:endParaRPr lang="en-US"/>
        </a:p>
      </dgm:t>
    </dgm:pt>
    <dgm:pt modelId="{D6DDA2F6-F558-42BE-8813-DEAB4FD5697D}" type="pres">
      <dgm:prSet presAssocID="{0E8061C0-5711-4482-B8B7-8E2652159F9F}" presName="linear" presStyleCnt="0">
        <dgm:presLayoutVars>
          <dgm:animLvl val="lvl"/>
          <dgm:resizeHandles val="exact"/>
        </dgm:presLayoutVars>
      </dgm:prSet>
      <dgm:spPr/>
    </dgm:pt>
    <dgm:pt modelId="{5B5565C4-4164-4E5D-826B-AC0864D52424}" type="pres">
      <dgm:prSet presAssocID="{64C62DAF-AFDA-4EED-8105-68AC1137F8E9}" presName="parentText" presStyleLbl="node1" presStyleIdx="0" presStyleCnt="3">
        <dgm:presLayoutVars>
          <dgm:chMax val="0"/>
          <dgm:bulletEnabled val="1"/>
        </dgm:presLayoutVars>
      </dgm:prSet>
      <dgm:spPr/>
    </dgm:pt>
    <dgm:pt modelId="{4F6E1510-341A-49CD-9074-81A5D2870559}" type="pres">
      <dgm:prSet presAssocID="{E04B722A-3BA2-449A-9634-073FD8EDA61F}" presName="spacer" presStyleCnt="0"/>
      <dgm:spPr/>
    </dgm:pt>
    <dgm:pt modelId="{C9E03AF1-FD02-4818-B891-690F50520ABA}" type="pres">
      <dgm:prSet presAssocID="{2B82B31F-DB6F-4AFA-B178-886F15571117}" presName="parentText" presStyleLbl="node1" presStyleIdx="1" presStyleCnt="3">
        <dgm:presLayoutVars>
          <dgm:chMax val="0"/>
          <dgm:bulletEnabled val="1"/>
        </dgm:presLayoutVars>
      </dgm:prSet>
      <dgm:spPr/>
    </dgm:pt>
    <dgm:pt modelId="{F88E81C1-33F0-4A7D-BC4E-9B4C3DFB867A}" type="pres">
      <dgm:prSet presAssocID="{CEBCFAEE-6999-4FF2-BD5E-0AB317C6516C}" presName="spacer" presStyleCnt="0"/>
      <dgm:spPr/>
    </dgm:pt>
    <dgm:pt modelId="{85CD34C7-5048-4C9F-93AE-366E009C1838}" type="pres">
      <dgm:prSet presAssocID="{21E4A080-9C8D-43E7-B52A-48C220B012A3}" presName="parentText" presStyleLbl="node1" presStyleIdx="2" presStyleCnt="3">
        <dgm:presLayoutVars>
          <dgm:chMax val="0"/>
          <dgm:bulletEnabled val="1"/>
        </dgm:presLayoutVars>
      </dgm:prSet>
      <dgm:spPr/>
    </dgm:pt>
  </dgm:ptLst>
  <dgm:cxnLst>
    <dgm:cxn modelId="{11746C2F-59BC-42C1-AC78-8D634D8529B6}" srcId="{0E8061C0-5711-4482-B8B7-8E2652159F9F}" destId="{2B82B31F-DB6F-4AFA-B178-886F15571117}" srcOrd="1" destOrd="0" parTransId="{BD51AD29-0838-4086-883E-5D93C53B87DC}" sibTransId="{CEBCFAEE-6999-4FF2-BD5E-0AB317C6516C}"/>
    <dgm:cxn modelId="{5CBB8D38-2EDF-4901-9D7B-4FF331EF7224}" type="presOf" srcId="{64C62DAF-AFDA-4EED-8105-68AC1137F8E9}" destId="{5B5565C4-4164-4E5D-826B-AC0864D52424}" srcOrd="0" destOrd="0" presId="urn:microsoft.com/office/officeart/2005/8/layout/vList2"/>
    <dgm:cxn modelId="{140F1986-8507-4FA6-AF5D-6870641EA0A2}" type="presOf" srcId="{0E8061C0-5711-4482-B8B7-8E2652159F9F}" destId="{D6DDA2F6-F558-42BE-8813-DEAB4FD5697D}" srcOrd="0" destOrd="0" presId="urn:microsoft.com/office/officeart/2005/8/layout/vList2"/>
    <dgm:cxn modelId="{57FF619F-5777-4695-B2D9-D0A173307FD6}" srcId="{0E8061C0-5711-4482-B8B7-8E2652159F9F}" destId="{21E4A080-9C8D-43E7-B52A-48C220B012A3}" srcOrd="2" destOrd="0" parTransId="{0856C4F7-6487-4B56-8B30-DDCDACD79C39}" sibTransId="{0FE16C21-F5DE-46E3-8E16-BB32637D14B1}"/>
    <dgm:cxn modelId="{79C4D4A0-733C-4D0C-B025-423F296AFFB0}" type="presOf" srcId="{21E4A080-9C8D-43E7-B52A-48C220B012A3}" destId="{85CD34C7-5048-4C9F-93AE-366E009C1838}" srcOrd="0" destOrd="0" presId="urn:microsoft.com/office/officeart/2005/8/layout/vList2"/>
    <dgm:cxn modelId="{168CC7A6-6210-4016-BFC2-1AECCA35904E}" type="presOf" srcId="{2B82B31F-DB6F-4AFA-B178-886F15571117}" destId="{C9E03AF1-FD02-4818-B891-690F50520ABA}" srcOrd="0" destOrd="0" presId="urn:microsoft.com/office/officeart/2005/8/layout/vList2"/>
    <dgm:cxn modelId="{FD452AFB-7B2E-48A7-87E3-08835EB9576D}" srcId="{0E8061C0-5711-4482-B8B7-8E2652159F9F}" destId="{64C62DAF-AFDA-4EED-8105-68AC1137F8E9}" srcOrd="0" destOrd="0" parTransId="{19255021-6F0A-41A4-8FC0-964A90D12029}" sibTransId="{E04B722A-3BA2-449A-9634-073FD8EDA61F}"/>
    <dgm:cxn modelId="{AF2C8789-7DC1-4A62-B1DD-5B18A73E7EE4}" type="presParOf" srcId="{D6DDA2F6-F558-42BE-8813-DEAB4FD5697D}" destId="{5B5565C4-4164-4E5D-826B-AC0864D52424}" srcOrd="0" destOrd="0" presId="urn:microsoft.com/office/officeart/2005/8/layout/vList2"/>
    <dgm:cxn modelId="{DC71F6F1-098B-4306-BA04-E9E10A9DD026}" type="presParOf" srcId="{D6DDA2F6-F558-42BE-8813-DEAB4FD5697D}" destId="{4F6E1510-341A-49CD-9074-81A5D2870559}" srcOrd="1" destOrd="0" presId="urn:microsoft.com/office/officeart/2005/8/layout/vList2"/>
    <dgm:cxn modelId="{404EF3C0-849B-4C62-A853-F1D1F4332C60}" type="presParOf" srcId="{D6DDA2F6-F558-42BE-8813-DEAB4FD5697D}" destId="{C9E03AF1-FD02-4818-B891-690F50520ABA}" srcOrd="2" destOrd="0" presId="urn:microsoft.com/office/officeart/2005/8/layout/vList2"/>
    <dgm:cxn modelId="{2059D23A-0C0D-4C8D-BB92-AD97865EEF2C}" type="presParOf" srcId="{D6DDA2F6-F558-42BE-8813-DEAB4FD5697D}" destId="{F88E81C1-33F0-4A7D-BC4E-9B4C3DFB867A}" srcOrd="3" destOrd="0" presId="urn:microsoft.com/office/officeart/2005/8/layout/vList2"/>
    <dgm:cxn modelId="{9FC5207C-0B83-480C-94C9-46F3AF0A9690}" type="presParOf" srcId="{D6DDA2F6-F558-42BE-8813-DEAB4FD5697D}" destId="{85CD34C7-5048-4C9F-93AE-366E009C1838}" srcOrd="4"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614C2E-2CB1-4B56-83D8-9B3B2E95F1A9}">
      <dsp:nvSpPr>
        <dsp:cNvPr id="0" name=""/>
        <dsp:cNvSpPr/>
      </dsp:nvSpPr>
      <dsp:spPr>
        <a:xfrm>
          <a:off x="0" y="0"/>
          <a:ext cx="58676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42C694-E565-4653-ABB8-0601864ACA53}">
      <dsp:nvSpPr>
        <dsp:cNvPr id="0" name=""/>
        <dsp:cNvSpPr/>
      </dsp:nvSpPr>
      <dsp:spPr>
        <a:xfrm>
          <a:off x="0" y="0"/>
          <a:ext cx="5867615" cy="40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1" kern="1200" dirty="0"/>
            <a:t>OVERVIEW</a:t>
          </a:r>
          <a:endParaRPr lang="en-US" sz="2400" kern="1200" dirty="0"/>
        </a:p>
      </dsp:txBody>
      <dsp:txXfrm>
        <a:off x="0" y="0"/>
        <a:ext cx="5867615" cy="403260"/>
      </dsp:txXfrm>
    </dsp:sp>
    <dsp:sp modelId="{080D2075-95A2-460D-8AD2-DFD7F44E3961}">
      <dsp:nvSpPr>
        <dsp:cNvPr id="0" name=""/>
        <dsp:cNvSpPr/>
      </dsp:nvSpPr>
      <dsp:spPr>
        <a:xfrm>
          <a:off x="0" y="403260"/>
          <a:ext cx="58676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B33F84-EC95-49B8-AEFA-DA1B11BE1AF8}">
      <dsp:nvSpPr>
        <dsp:cNvPr id="0" name=""/>
        <dsp:cNvSpPr/>
      </dsp:nvSpPr>
      <dsp:spPr>
        <a:xfrm>
          <a:off x="0" y="403260"/>
          <a:ext cx="5867615" cy="40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dirty="0"/>
            <a:t>INTRODUCTION</a:t>
          </a:r>
          <a:endParaRPr lang="en-US" sz="2400" kern="1200" dirty="0"/>
        </a:p>
      </dsp:txBody>
      <dsp:txXfrm>
        <a:off x="0" y="403260"/>
        <a:ext cx="5867615" cy="403260"/>
      </dsp:txXfrm>
    </dsp:sp>
    <dsp:sp modelId="{E7331835-A6A4-4571-9EEC-41DBE97AA5A9}">
      <dsp:nvSpPr>
        <dsp:cNvPr id="0" name=""/>
        <dsp:cNvSpPr/>
      </dsp:nvSpPr>
      <dsp:spPr>
        <a:xfrm>
          <a:off x="0" y="806520"/>
          <a:ext cx="58676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347122-4B57-45AF-8FCB-C0C05D52D099}">
      <dsp:nvSpPr>
        <dsp:cNvPr id="0" name=""/>
        <dsp:cNvSpPr/>
      </dsp:nvSpPr>
      <dsp:spPr>
        <a:xfrm>
          <a:off x="0" y="806520"/>
          <a:ext cx="5867615" cy="40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a:t>OBJECTIVE</a:t>
          </a:r>
          <a:endParaRPr lang="en-US" sz="2400" kern="1200"/>
        </a:p>
      </dsp:txBody>
      <dsp:txXfrm>
        <a:off x="0" y="806520"/>
        <a:ext cx="5867615" cy="403260"/>
      </dsp:txXfrm>
    </dsp:sp>
    <dsp:sp modelId="{AC1BD3A0-986C-48D2-9618-783791A82F83}">
      <dsp:nvSpPr>
        <dsp:cNvPr id="0" name=""/>
        <dsp:cNvSpPr/>
      </dsp:nvSpPr>
      <dsp:spPr>
        <a:xfrm>
          <a:off x="0" y="1209780"/>
          <a:ext cx="58676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342388-93BE-4E8D-8F9D-6FC522F4E576}">
      <dsp:nvSpPr>
        <dsp:cNvPr id="0" name=""/>
        <dsp:cNvSpPr/>
      </dsp:nvSpPr>
      <dsp:spPr>
        <a:xfrm>
          <a:off x="0" y="1209780"/>
          <a:ext cx="5867615" cy="40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a:t>DATA DESCRIPTION</a:t>
          </a:r>
          <a:endParaRPr lang="en-US" sz="2400" kern="1200"/>
        </a:p>
      </dsp:txBody>
      <dsp:txXfrm>
        <a:off x="0" y="1209780"/>
        <a:ext cx="5867615" cy="403260"/>
      </dsp:txXfrm>
    </dsp:sp>
    <dsp:sp modelId="{729D08AF-D6D1-404E-8E15-28E8B15E2286}">
      <dsp:nvSpPr>
        <dsp:cNvPr id="0" name=""/>
        <dsp:cNvSpPr/>
      </dsp:nvSpPr>
      <dsp:spPr>
        <a:xfrm>
          <a:off x="0" y="1613040"/>
          <a:ext cx="58676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A65EB8-E3A9-4C9B-8F3D-F89A3878C9C4}">
      <dsp:nvSpPr>
        <dsp:cNvPr id="0" name=""/>
        <dsp:cNvSpPr/>
      </dsp:nvSpPr>
      <dsp:spPr>
        <a:xfrm>
          <a:off x="0" y="1613040"/>
          <a:ext cx="5867615" cy="40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a:t>PREDICTIVE ANALYSIS</a:t>
          </a:r>
          <a:endParaRPr lang="en-US" sz="2400" kern="1200"/>
        </a:p>
      </dsp:txBody>
      <dsp:txXfrm>
        <a:off x="0" y="1613040"/>
        <a:ext cx="5867615" cy="403260"/>
      </dsp:txXfrm>
    </dsp:sp>
    <dsp:sp modelId="{14B8D328-9971-4734-812D-6C1789A1484C}">
      <dsp:nvSpPr>
        <dsp:cNvPr id="0" name=""/>
        <dsp:cNvSpPr/>
      </dsp:nvSpPr>
      <dsp:spPr>
        <a:xfrm>
          <a:off x="0" y="2016301"/>
          <a:ext cx="58676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08BB6F-4AD3-47AB-9F1F-34B4C1EB68EB}">
      <dsp:nvSpPr>
        <dsp:cNvPr id="0" name=""/>
        <dsp:cNvSpPr/>
      </dsp:nvSpPr>
      <dsp:spPr>
        <a:xfrm>
          <a:off x="0" y="2016301"/>
          <a:ext cx="5867615" cy="40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a:t>COMPARISION</a:t>
          </a:r>
          <a:endParaRPr lang="en-US" sz="2400" kern="1200"/>
        </a:p>
      </dsp:txBody>
      <dsp:txXfrm>
        <a:off x="0" y="2016301"/>
        <a:ext cx="5867615" cy="403260"/>
      </dsp:txXfrm>
    </dsp:sp>
    <dsp:sp modelId="{7892DB8E-4D1E-4B6C-9941-D36B154C06FC}">
      <dsp:nvSpPr>
        <dsp:cNvPr id="0" name=""/>
        <dsp:cNvSpPr/>
      </dsp:nvSpPr>
      <dsp:spPr>
        <a:xfrm>
          <a:off x="0" y="2419561"/>
          <a:ext cx="58676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F94B59-F400-4329-BAC9-DD5EE63AB492}">
      <dsp:nvSpPr>
        <dsp:cNvPr id="0" name=""/>
        <dsp:cNvSpPr/>
      </dsp:nvSpPr>
      <dsp:spPr>
        <a:xfrm>
          <a:off x="0" y="2419561"/>
          <a:ext cx="5867615" cy="40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a:t>RECOMMENDATIONS</a:t>
          </a:r>
          <a:endParaRPr lang="en-US" sz="2400" kern="1200"/>
        </a:p>
      </dsp:txBody>
      <dsp:txXfrm>
        <a:off x="0" y="2419561"/>
        <a:ext cx="5867615" cy="403260"/>
      </dsp:txXfrm>
    </dsp:sp>
    <dsp:sp modelId="{4BB5B78E-061F-4614-8C16-E62EAC426CFD}">
      <dsp:nvSpPr>
        <dsp:cNvPr id="0" name=""/>
        <dsp:cNvSpPr/>
      </dsp:nvSpPr>
      <dsp:spPr>
        <a:xfrm>
          <a:off x="0" y="2822821"/>
          <a:ext cx="5867615"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7C42D1-C119-47EC-89AB-69F1DFEB0324}">
      <dsp:nvSpPr>
        <dsp:cNvPr id="0" name=""/>
        <dsp:cNvSpPr/>
      </dsp:nvSpPr>
      <dsp:spPr>
        <a:xfrm>
          <a:off x="0" y="2822821"/>
          <a:ext cx="5867615" cy="403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IN" sz="2400" b="1" kern="1200" dirty="0"/>
            <a:t>CONCLUSION</a:t>
          </a:r>
          <a:endParaRPr lang="en-US" sz="2400" kern="1200" dirty="0"/>
        </a:p>
      </dsp:txBody>
      <dsp:txXfrm>
        <a:off x="0" y="2822821"/>
        <a:ext cx="5867615" cy="403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8B5211-44DD-428B-AF3D-A8D3D41FC9D5}">
      <dsp:nvSpPr>
        <dsp:cNvPr id="0" name=""/>
        <dsp:cNvSpPr/>
      </dsp:nvSpPr>
      <dsp:spPr>
        <a:xfrm>
          <a:off x="546510" y="188784"/>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059008-64A4-4419-9180-30A4CE34EB4C}">
      <dsp:nvSpPr>
        <dsp:cNvPr id="0" name=""/>
        <dsp:cNvSpPr/>
      </dsp:nvSpPr>
      <dsp:spPr>
        <a:xfrm>
          <a:off x="780510" y="422784"/>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7BBFA5-4781-4F5B-9B41-E4789E0DFAEA}">
      <dsp:nvSpPr>
        <dsp:cNvPr id="0" name=""/>
        <dsp:cNvSpPr/>
      </dsp:nvSpPr>
      <dsp:spPr>
        <a:xfrm>
          <a:off x="195510" y="1628784"/>
          <a:ext cx="1800000" cy="860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b="1" i="0" kern="1200" dirty="0"/>
            <a:t>What Conagra should do? </a:t>
          </a:r>
          <a:endParaRPr lang="en-US" sz="1800" kern="1200" dirty="0"/>
        </a:p>
      </dsp:txBody>
      <dsp:txXfrm>
        <a:off x="195510" y="1628784"/>
        <a:ext cx="1800000" cy="860087"/>
      </dsp:txXfrm>
    </dsp:sp>
    <dsp:sp modelId="{9F64C687-5E41-4CB8-8BA0-F9B707C9A824}">
      <dsp:nvSpPr>
        <dsp:cNvPr id="0" name=""/>
        <dsp:cNvSpPr/>
      </dsp:nvSpPr>
      <dsp:spPr>
        <a:xfrm>
          <a:off x="2661510" y="188784"/>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DFC730-261E-4AD6-8CA6-F6968FC3DC21}">
      <dsp:nvSpPr>
        <dsp:cNvPr id="0" name=""/>
        <dsp:cNvSpPr/>
      </dsp:nvSpPr>
      <dsp:spPr>
        <a:xfrm>
          <a:off x="2895510" y="422784"/>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EDBC12-E4DD-4106-94CF-59B6C1FB122D}">
      <dsp:nvSpPr>
        <dsp:cNvPr id="0" name=""/>
        <dsp:cNvSpPr/>
      </dsp:nvSpPr>
      <dsp:spPr>
        <a:xfrm>
          <a:off x="2310510" y="1628784"/>
          <a:ext cx="1800000" cy="860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b="1" i="0" kern="1200" dirty="0"/>
            <a:t>Why should they do that? </a:t>
          </a:r>
          <a:endParaRPr lang="en-US" sz="1800" kern="1200" dirty="0"/>
        </a:p>
      </dsp:txBody>
      <dsp:txXfrm>
        <a:off x="2310510" y="1628784"/>
        <a:ext cx="1800000" cy="860087"/>
      </dsp:txXfrm>
    </dsp:sp>
    <dsp:sp modelId="{7F257168-57B4-4349-879B-BC4596160FDC}">
      <dsp:nvSpPr>
        <dsp:cNvPr id="0" name=""/>
        <dsp:cNvSpPr/>
      </dsp:nvSpPr>
      <dsp:spPr>
        <a:xfrm>
          <a:off x="5067354" y="188784"/>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7971A8-9F07-4F23-8774-A60DD6B8B694}">
      <dsp:nvSpPr>
        <dsp:cNvPr id="0" name=""/>
        <dsp:cNvSpPr/>
      </dsp:nvSpPr>
      <dsp:spPr>
        <a:xfrm>
          <a:off x="5301354" y="422784"/>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16D4AA-5CB9-4EE9-AC6C-75B9118811D2}">
      <dsp:nvSpPr>
        <dsp:cNvPr id="0" name=""/>
        <dsp:cNvSpPr/>
      </dsp:nvSpPr>
      <dsp:spPr>
        <a:xfrm>
          <a:off x="4425510" y="1628784"/>
          <a:ext cx="2381688" cy="860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US" sz="1800" b="1" i="0" kern="1200" dirty="0"/>
            <a:t>Evidence How much do they get out of doing this?</a:t>
          </a:r>
          <a:endParaRPr lang="en-US" sz="1800" kern="1200" dirty="0"/>
        </a:p>
      </dsp:txBody>
      <dsp:txXfrm>
        <a:off x="4425510" y="1628784"/>
        <a:ext cx="2381688" cy="860087"/>
      </dsp:txXfrm>
    </dsp:sp>
    <dsp:sp modelId="{46E316E7-D788-40DE-8660-5252CCEE4284}">
      <dsp:nvSpPr>
        <dsp:cNvPr id="0" name=""/>
        <dsp:cNvSpPr/>
      </dsp:nvSpPr>
      <dsp:spPr>
        <a:xfrm>
          <a:off x="8370264" y="188784"/>
          <a:ext cx="1098000" cy="109800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68B6AB-F3A7-4CF9-A450-39E45C54DEA6}">
      <dsp:nvSpPr>
        <dsp:cNvPr id="0" name=""/>
        <dsp:cNvSpPr/>
      </dsp:nvSpPr>
      <dsp:spPr>
        <a:xfrm>
          <a:off x="8604264" y="422784"/>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BB92BD-B734-488B-AA78-93CDC1A6CD2E}">
      <dsp:nvSpPr>
        <dsp:cNvPr id="0" name=""/>
        <dsp:cNvSpPr/>
      </dsp:nvSpPr>
      <dsp:spPr>
        <a:xfrm>
          <a:off x="7284756" y="1621035"/>
          <a:ext cx="3594132" cy="860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defRPr cap="all"/>
          </a:pPr>
          <a:r>
            <a:rPr lang="en-IN" sz="1800" b="1" kern="1200" dirty="0"/>
            <a:t>How will they invest in digital marketing for benefits? How will they affect the sales?</a:t>
          </a:r>
          <a:endParaRPr lang="en-US" sz="1800" kern="1200" dirty="0"/>
        </a:p>
      </dsp:txBody>
      <dsp:txXfrm>
        <a:off x="7284756" y="1621035"/>
        <a:ext cx="3594132" cy="8600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5565C4-4164-4E5D-826B-AC0864D52424}">
      <dsp:nvSpPr>
        <dsp:cNvPr id="0" name=""/>
        <dsp:cNvSpPr/>
      </dsp:nvSpPr>
      <dsp:spPr>
        <a:xfrm>
          <a:off x="0" y="132271"/>
          <a:ext cx="7355840" cy="1406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IN" sz="1800" b="1" kern="1200" dirty="0"/>
            <a:t>Analysis indicates limited impact of discounted prices on overall sales volumes, with most activity occurring at lower price points, hinting at alternative drivers of sales beyond price.</a:t>
          </a:r>
          <a:endParaRPr lang="en-US" sz="1800" b="1" kern="1200" dirty="0"/>
        </a:p>
      </dsp:txBody>
      <dsp:txXfrm>
        <a:off x="68680" y="200951"/>
        <a:ext cx="7218480" cy="1269564"/>
      </dsp:txXfrm>
    </dsp:sp>
    <dsp:sp modelId="{C9E03AF1-FD02-4818-B891-690F50520ABA}">
      <dsp:nvSpPr>
        <dsp:cNvPr id="0" name=""/>
        <dsp:cNvSpPr/>
      </dsp:nvSpPr>
      <dsp:spPr>
        <a:xfrm>
          <a:off x="0" y="1726397"/>
          <a:ext cx="7355840" cy="1406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IN" sz="1800" b="1" kern="1200" dirty="0"/>
            <a:t>While many products lack strong correlation between discounts and sales, select items like "GARDENBURGER FROZEN ORIGINAL MEAT SUBSTITUTE BURGER" exhibit significant sales spikes with discounts, highlighting the potential effectiveness of targeted discount strategies.</a:t>
          </a:r>
          <a:endParaRPr lang="en-US" sz="1800" b="1" kern="1200" dirty="0"/>
        </a:p>
      </dsp:txBody>
      <dsp:txXfrm>
        <a:off x="68680" y="1795077"/>
        <a:ext cx="7218480" cy="1269564"/>
      </dsp:txXfrm>
    </dsp:sp>
    <dsp:sp modelId="{85CD34C7-5048-4C9F-93AE-366E009C1838}">
      <dsp:nvSpPr>
        <dsp:cNvPr id="0" name=""/>
        <dsp:cNvSpPr/>
      </dsp:nvSpPr>
      <dsp:spPr>
        <a:xfrm>
          <a:off x="0" y="3320522"/>
          <a:ext cx="7355840" cy="14069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IN" sz="1800" b="1" kern="1200" dirty="0"/>
            <a:t>To enhance understanding of pricing dynamics, further exploration using non-linear models and consideration of additional variables like marketing efforts and consumer preferences is recommended.</a:t>
          </a:r>
          <a:endParaRPr lang="en-US" sz="1800" b="1" kern="1200" dirty="0"/>
        </a:p>
      </dsp:txBody>
      <dsp:txXfrm>
        <a:off x="68680" y="3389202"/>
        <a:ext cx="7218480" cy="126956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9F61AB8-7926-41F0-8CD3-B26CEDF0AB00}" type="datetimeFigureOut">
              <a:rPr lang="en-IN" smtClean="0"/>
              <a:t>02-05-2024</a:t>
            </a:fld>
            <a:endParaRPr lang="en-IN"/>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0779DE84-3E84-4235-907A-514316782E0B}" type="slidenum">
              <a:rPr lang="en-IN" smtClean="0"/>
              <a:t>‹#›</a:t>
            </a:fld>
            <a:endParaRPr lang="en-IN"/>
          </a:p>
        </p:txBody>
      </p:sp>
    </p:spTree>
    <p:extLst>
      <p:ext uri="{BB962C8B-B14F-4D97-AF65-F5344CB8AC3E}">
        <p14:creationId xmlns:p14="http://schemas.microsoft.com/office/powerpoint/2010/main" val="4176200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B7829C90-DEF2-414B-B7DD-30F9397154AA}" type="datetime1">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042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24719E9-F8EA-47EC-8108-D3C98BE2EEB6}" type="datetime1">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28991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F310F7-76FF-4F2B-9A3F-FC6380C04BB8}" type="datetime1">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26219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BCEFF84-AC6E-4317-AFCC-2B0769048B32}" type="datetime1">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07333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8874896C-363B-4431-8D54-A4ECC010FA7E}" type="datetime1">
              <a:rPr lang="en-US" smtClean="0"/>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9538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7AC07E4-991E-41BC-877D-8E88E683D9D3}" type="datetime1">
              <a:rPr lang="en-US" smtClean="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975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2E7F074-B2ED-4309-84A5-265871B072BA}" type="datetime1">
              <a:rPr lang="en-US" smtClean="0"/>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3234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69EECE2A-C252-430B-9B4F-4118E2D49634}" type="datetime1">
              <a:rPr lang="en-US" smtClean="0"/>
              <a:t>5/2/2024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08389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3F81F-DB2E-47F9-BB8D-71470DAB1D60}" type="datetime1">
              <a:rPr lang="en-US" smtClean="0"/>
              <a:t>5/2/2024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282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EF2278D8-812F-4C24-907E-8121C410943E}" type="datetime1">
              <a:rPr lang="en-US" smtClean="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68466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F6255E6-D357-40B5-B52C-C6EB0AE05EA2}" type="datetime1">
              <a:rPr lang="en-US" smtClean="0"/>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845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88F2E-6873-4244-A66F-3DACA46F23FB}" type="datetime1">
              <a:rPr lang="en-US" smtClean="0"/>
              <a:t>5/2/2024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4544805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3.png"/><Relationship Id="rId7" Type="http://schemas.openxmlformats.org/officeDocument/2006/relationships/diagramLayout" Target="../diagrams/layout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Data" Target="../diagrams/data3.xml"/><Relationship Id="rId5" Type="http://schemas.openxmlformats.org/officeDocument/2006/relationships/image" Target="../media/image15.png"/><Relationship Id="rId10" Type="http://schemas.microsoft.com/office/2007/relationships/diagramDrawing" Target="../diagrams/drawing3.xml"/><Relationship Id="rId4" Type="http://schemas.openxmlformats.org/officeDocument/2006/relationships/image" Target="../media/image4.jpeg"/><Relationship Id="rId9" Type="http://schemas.openxmlformats.org/officeDocument/2006/relationships/diagramColors" Target="../diagrams/colors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hyperlink" Target="https://www.marketsandmarkets.com/Market-Reports/meat-substitutes-market-979.html" TargetMode="External"/><Relationship Id="rId3" Type="http://schemas.openxmlformats.org/officeDocument/2006/relationships/image" Target="../media/image3.png"/><Relationship Id="rId7" Type="http://schemas.openxmlformats.org/officeDocument/2006/relationships/hyperlink" Target="https://www.conagrabrands.com/" TargetMode="Externa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https://www.scribbr.com/statistics/simple-linear-regression/" TargetMode="External"/><Relationship Id="rId11" Type="http://schemas.openxmlformats.org/officeDocument/2006/relationships/hyperlink" Target="https://www.grandviewresearch.com/press-release/global-meat-substitutes-market" TargetMode="External"/><Relationship Id="rId5" Type="http://schemas.openxmlformats.org/officeDocument/2006/relationships/hyperlink" Target="https://www.datanovia.com/en/blog/types-of-clustering-methods-overview-and-quickstart-r-code/" TargetMode="External"/><Relationship Id="rId10" Type="http://schemas.openxmlformats.org/officeDocument/2006/relationships/hyperlink" Target="https://www.fortunebusinessinsights.com/industry-reports/meat-substitutes-market-100239" TargetMode="External"/><Relationship Id="rId4" Type="http://schemas.openxmlformats.org/officeDocument/2006/relationships/image" Target="../media/image4.jpeg"/><Relationship Id="rId9" Type="http://schemas.openxmlformats.org/officeDocument/2006/relationships/hyperlink" Target="https://en.wikipedia.org/wiki/List_of_Conagra_brand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Isosceles Triangle 3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Isosceles Triangle 2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A36BC18-B869-874C-052D-A589DAEC100C}"/>
              </a:ext>
            </a:extLst>
          </p:cNvPr>
          <p:cNvPicPr>
            <a:picLocks noChangeAspect="1"/>
          </p:cNvPicPr>
          <p:nvPr/>
        </p:nvPicPr>
        <p:blipFill>
          <a:blip r:embed="rId2"/>
          <a:stretch>
            <a:fillRect/>
          </a:stretch>
        </p:blipFill>
        <p:spPr>
          <a:xfrm>
            <a:off x="4522409" y="681670"/>
            <a:ext cx="3110339" cy="2299367"/>
          </a:xfrm>
          <a:prstGeom prst="rect">
            <a:avLst/>
          </a:prstGeom>
        </p:spPr>
      </p:pic>
      <p:sp>
        <p:nvSpPr>
          <p:cNvPr id="8" name="TextBox 7">
            <a:extLst>
              <a:ext uri="{FF2B5EF4-FFF2-40B4-BE49-F238E27FC236}">
                <a16:creationId xmlns:a16="http://schemas.microsoft.com/office/drawing/2014/main" id="{75C5D97D-80E3-A3E4-CC13-757E6C72B109}"/>
              </a:ext>
            </a:extLst>
          </p:cNvPr>
          <p:cNvSpPr txBox="1"/>
          <p:nvPr/>
        </p:nvSpPr>
        <p:spPr>
          <a:xfrm>
            <a:off x="643467" y="3506024"/>
            <a:ext cx="10886643" cy="30518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13816">
              <a:spcAft>
                <a:spcPts val="600"/>
              </a:spcAft>
            </a:pPr>
            <a:r>
              <a:rPr lang="en-US" sz="2848" b="1" kern="1200">
                <a:solidFill>
                  <a:schemeClr val="tx1"/>
                </a:solidFill>
                <a:latin typeface="+mn-lt"/>
                <a:ea typeface="+mn-lt"/>
                <a:cs typeface="+mn-lt"/>
              </a:rPr>
              <a:t>Optimizing Sales: Conagra's Meat Substitute Project Analysis</a:t>
            </a:r>
          </a:p>
          <a:p>
            <a:pPr algn="ctr" defTabSz="813816">
              <a:spcAft>
                <a:spcPts val="600"/>
              </a:spcAft>
            </a:pPr>
            <a:endParaRPr lang="en-US" sz="2492" b="1" kern="1200">
              <a:solidFill>
                <a:schemeClr val="tx1"/>
              </a:solidFill>
              <a:latin typeface="+mn-lt"/>
              <a:ea typeface="+mn-ea"/>
              <a:cs typeface="Calibri"/>
            </a:endParaRPr>
          </a:p>
          <a:p>
            <a:pPr algn="ctr" defTabSz="813816">
              <a:spcAft>
                <a:spcPts val="600"/>
              </a:spcAft>
            </a:pPr>
            <a:r>
              <a:rPr lang="en-US" sz="2492" b="1" kern="1200">
                <a:solidFill>
                  <a:schemeClr val="tx1"/>
                </a:solidFill>
                <a:latin typeface="+mn-lt"/>
                <a:ea typeface="+mn-ea"/>
                <a:cs typeface="Calibri"/>
              </a:rPr>
              <a:t>SUBMITTED BY </a:t>
            </a:r>
            <a:br>
              <a:rPr lang="en-US" sz="2492" b="1" kern="1200">
                <a:solidFill>
                  <a:schemeClr val="tx1"/>
                </a:solidFill>
                <a:latin typeface="+mn-lt"/>
                <a:ea typeface="+mn-ea"/>
                <a:cs typeface="Calibri"/>
              </a:rPr>
            </a:br>
            <a:r>
              <a:rPr lang="en-US" sz="2136" b="1" kern="1200">
                <a:solidFill>
                  <a:schemeClr val="tx1"/>
                </a:solidFill>
                <a:latin typeface="+mn-lt"/>
                <a:ea typeface="+mn-ea"/>
                <a:cs typeface="Calibri"/>
              </a:rPr>
              <a:t>GROUP 11</a:t>
            </a:r>
          </a:p>
          <a:p>
            <a:pPr algn="ctr" defTabSz="813816">
              <a:spcAft>
                <a:spcPts val="600"/>
              </a:spcAft>
            </a:pPr>
            <a:endParaRPr lang="en-US" sz="2136" b="1" kern="1200">
              <a:solidFill>
                <a:schemeClr val="tx1"/>
              </a:solidFill>
              <a:latin typeface="+mn-lt"/>
              <a:ea typeface="+mn-ea"/>
              <a:cs typeface="Calibri"/>
            </a:endParaRPr>
          </a:p>
          <a:p>
            <a:pPr algn="ctr" defTabSz="813816">
              <a:spcAft>
                <a:spcPts val="600"/>
              </a:spcAft>
            </a:pPr>
            <a:r>
              <a:rPr lang="en-US" sz="2492" b="1" kern="1200">
                <a:solidFill>
                  <a:schemeClr val="tx1"/>
                </a:solidFill>
                <a:latin typeface="+mn-lt"/>
                <a:ea typeface="+mn-ea"/>
                <a:cs typeface="Calibri"/>
              </a:rPr>
              <a:t>UNDER THE GUIDANCE OF </a:t>
            </a:r>
          </a:p>
          <a:p>
            <a:pPr algn="ctr" defTabSz="813816">
              <a:spcAft>
                <a:spcPts val="600"/>
              </a:spcAft>
            </a:pPr>
            <a:r>
              <a:rPr lang="en-US" sz="2136" b="1" kern="1200">
                <a:solidFill>
                  <a:schemeClr val="tx1"/>
                </a:solidFill>
                <a:latin typeface="+mn-lt"/>
                <a:ea typeface="+mn-ea"/>
                <a:cs typeface="Calibri"/>
              </a:rPr>
              <a:t>Prof: TEHRANI SHERVIN</a:t>
            </a:r>
            <a:endParaRPr lang="en-US" sz="2400" b="1">
              <a:ea typeface="Calibri"/>
              <a:cs typeface="Calibri"/>
            </a:endParaRPr>
          </a:p>
        </p:txBody>
      </p:sp>
      <p:pic>
        <p:nvPicPr>
          <p:cNvPr id="13" name="Picture 12" descr="A blue and white stripe&#10;&#10;Description automatically generated">
            <a:extLst>
              <a:ext uri="{FF2B5EF4-FFF2-40B4-BE49-F238E27FC236}">
                <a16:creationId xmlns:a16="http://schemas.microsoft.com/office/drawing/2014/main" id="{8802D55B-6F4A-4058-2D23-86DF3401A676}"/>
              </a:ext>
            </a:extLst>
          </p:cNvPr>
          <p:cNvPicPr>
            <a:picLocks noChangeAspect="1"/>
          </p:cNvPicPr>
          <p:nvPr/>
        </p:nvPicPr>
        <p:blipFill>
          <a:blip r:embed="rId3"/>
          <a:stretch>
            <a:fillRect/>
          </a:stretch>
        </p:blipFill>
        <p:spPr>
          <a:xfrm>
            <a:off x="643467" y="2972531"/>
            <a:ext cx="10905066" cy="37943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C8E96-79EF-82DD-CDEA-E3319817C7E7}"/>
              </a:ext>
            </a:extLst>
          </p:cNvPr>
          <p:cNvSpPr>
            <a:spLocks noGrp="1"/>
          </p:cNvSpPr>
          <p:nvPr>
            <p:ph type="title"/>
          </p:nvPr>
        </p:nvSpPr>
        <p:spPr>
          <a:xfrm>
            <a:off x="4236720" y="213849"/>
            <a:ext cx="8285480" cy="1325563"/>
          </a:xfrm>
        </p:spPr>
        <p:txBody>
          <a:bodyPr>
            <a:normAutofit/>
          </a:bodyPr>
          <a:lstStyle/>
          <a:p>
            <a:r>
              <a:rPr lang="en-US" sz="4800" b="1" dirty="0"/>
              <a:t>Analysis</a:t>
            </a:r>
            <a:endParaRPr lang="en-IN" sz="4800" b="1" dirty="0"/>
          </a:p>
        </p:txBody>
      </p:sp>
      <p:pic>
        <p:nvPicPr>
          <p:cNvPr id="3" name="Picture 2" descr="A blue and white stripe&#10;&#10;Description automatically generated">
            <a:extLst>
              <a:ext uri="{FF2B5EF4-FFF2-40B4-BE49-F238E27FC236}">
                <a16:creationId xmlns:a16="http://schemas.microsoft.com/office/drawing/2014/main" id="{B25A0094-103B-8369-D863-EB4C0C460732}"/>
              </a:ext>
            </a:extLst>
          </p:cNvPr>
          <p:cNvPicPr>
            <a:picLocks noChangeAspect="1"/>
          </p:cNvPicPr>
          <p:nvPr/>
        </p:nvPicPr>
        <p:blipFill rotWithShape="1">
          <a:blip r:embed="rId2"/>
          <a:srcRect t="49536" b="14634"/>
          <a:stretch/>
        </p:blipFill>
        <p:spPr>
          <a:xfrm>
            <a:off x="0" y="1531324"/>
            <a:ext cx="12192000" cy="151997"/>
          </a:xfrm>
          <a:prstGeom prst="rect">
            <a:avLst/>
          </a:prstGeom>
        </p:spPr>
      </p:pic>
      <p:pic>
        <p:nvPicPr>
          <p:cNvPr id="4" name="Picture 3" descr="A logo with green and red leaves&#10;&#10;Description automatically generated">
            <a:extLst>
              <a:ext uri="{FF2B5EF4-FFF2-40B4-BE49-F238E27FC236}">
                <a16:creationId xmlns:a16="http://schemas.microsoft.com/office/drawing/2014/main" id="{AF9BD3CD-F202-DE78-9BC5-FC52E2DA173A}"/>
              </a:ext>
            </a:extLst>
          </p:cNvPr>
          <p:cNvPicPr>
            <a:picLocks noChangeAspect="1"/>
          </p:cNvPicPr>
          <p:nvPr/>
        </p:nvPicPr>
        <p:blipFill rotWithShape="1">
          <a:blip r:embed="rId3"/>
          <a:srcRect l="6996" r="10288" b="12743"/>
          <a:stretch/>
        </p:blipFill>
        <p:spPr>
          <a:xfrm>
            <a:off x="9955040" y="78259"/>
            <a:ext cx="2065291" cy="1453786"/>
          </a:xfrm>
          <a:prstGeom prst="rect">
            <a:avLst/>
          </a:prstGeom>
        </p:spPr>
      </p:pic>
      <p:pic>
        <p:nvPicPr>
          <p:cNvPr id="5" name="Picture 4" descr="Image result for Gardein logo of conagra">
            <a:extLst>
              <a:ext uri="{FF2B5EF4-FFF2-40B4-BE49-F238E27FC236}">
                <a16:creationId xmlns:a16="http://schemas.microsoft.com/office/drawing/2014/main" id="{FE6DC42B-4B77-4F7B-FB4A-1199216CDB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257" t="31946" r="16519" b="28528"/>
          <a:stretch/>
        </p:blipFill>
        <p:spPr bwMode="auto">
          <a:xfrm>
            <a:off x="70276" y="-4568"/>
            <a:ext cx="1535847" cy="1528525"/>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EB12046D-BB66-00B5-F7DF-6490DFC9DC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0640" y="2093020"/>
            <a:ext cx="4368800" cy="385857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172" name="TextBox 6">
            <a:extLst>
              <a:ext uri="{FF2B5EF4-FFF2-40B4-BE49-F238E27FC236}">
                <a16:creationId xmlns:a16="http://schemas.microsoft.com/office/drawing/2014/main" id="{4A87D978-4ABB-A698-06AA-6A6CE12B0974}"/>
              </a:ext>
            </a:extLst>
          </p:cNvPr>
          <p:cNvGraphicFramePr/>
          <p:nvPr>
            <p:extLst>
              <p:ext uri="{D42A27DB-BD31-4B8C-83A1-F6EECF244321}">
                <p14:modId xmlns:p14="http://schemas.microsoft.com/office/powerpoint/2010/main" val="322950881"/>
              </p:ext>
            </p:extLst>
          </p:nvPr>
        </p:nvGraphicFramePr>
        <p:xfrm>
          <a:off x="304800" y="1784432"/>
          <a:ext cx="7355840" cy="485971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72343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3EBD-8BCF-5587-8AC9-77CF24188D32}"/>
              </a:ext>
            </a:extLst>
          </p:cNvPr>
          <p:cNvSpPr>
            <a:spLocks noGrp="1"/>
          </p:cNvSpPr>
          <p:nvPr>
            <p:ph type="title"/>
          </p:nvPr>
        </p:nvSpPr>
        <p:spPr>
          <a:xfrm>
            <a:off x="3007360" y="365125"/>
            <a:ext cx="8346440" cy="1325563"/>
          </a:xfrm>
        </p:spPr>
        <p:txBody>
          <a:bodyPr>
            <a:normAutofit/>
          </a:bodyPr>
          <a:lstStyle/>
          <a:p>
            <a:r>
              <a:rPr lang="en-US" b="1" dirty="0">
                <a:latin typeface="+mn-lt"/>
              </a:rPr>
              <a:t>PREDICTIVE ANALYSIS</a:t>
            </a:r>
            <a:endParaRPr lang="en-IN" b="1" dirty="0">
              <a:latin typeface="+mn-lt"/>
            </a:endParaRPr>
          </a:p>
        </p:txBody>
      </p:sp>
      <p:pic>
        <p:nvPicPr>
          <p:cNvPr id="3" name="Picture 2" descr="A blue and white stripe&#10;&#10;Description automatically generated">
            <a:extLst>
              <a:ext uri="{FF2B5EF4-FFF2-40B4-BE49-F238E27FC236}">
                <a16:creationId xmlns:a16="http://schemas.microsoft.com/office/drawing/2014/main" id="{03DA535B-E907-FA16-5FB1-EC7616A6D136}"/>
              </a:ext>
            </a:extLst>
          </p:cNvPr>
          <p:cNvPicPr>
            <a:picLocks noChangeAspect="1"/>
          </p:cNvPicPr>
          <p:nvPr/>
        </p:nvPicPr>
        <p:blipFill rotWithShape="1">
          <a:blip r:embed="rId2"/>
          <a:srcRect t="49536" b="14634"/>
          <a:stretch/>
        </p:blipFill>
        <p:spPr>
          <a:xfrm>
            <a:off x="0" y="1531324"/>
            <a:ext cx="12192000" cy="151997"/>
          </a:xfrm>
          <a:prstGeom prst="rect">
            <a:avLst/>
          </a:prstGeom>
        </p:spPr>
      </p:pic>
      <p:pic>
        <p:nvPicPr>
          <p:cNvPr id="4" name="Picture 3" descr="Image result for Gardein logo of conagra">
            <a:extLst>
              <a:ext uri="{FF2B5EF4-FFF2-40B4-BE49-F238E27FC236}">
                <a16:creationId xmlns:a16="http://schemas.microsoft.com/office/drawing/2014/main" id="{01B2900F-4157-0EFA-2317-2F72A5B2EC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257" t="31946" r="16519" b="28528"/>
          <a:stretch/>
        </p:blipFill>
        <p:spPr bwMode="auto">
          <a:xfrm>
            <a:off x="70276" y="-4568"/>
            <a:ext cx="1535847" cy="15285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logo with green and red leaves&#10;&#10;Description automatically generated">
            <a:extLst>
              <a:ext uri="{FF2B5EF4-FFF2-40B4-BE49-F238E27FC236}">
                <a16:creationId xmlns:a16="http://schemas.microsoft.com/office/drawing/2014/main" id="{B4A977DC-8A99-F78B-554E-AEC5EE0A29E6}"/>
              </a:ext>
            </a:extLst>
          </p:cNvPr>
          <p:cNvPicPr>
            <a:picLocks noChangeAspect="1"/>
          </p:cNvPicPr>
          <p:nvPr/>
        </p:nvPicPr>
        <p:blipFill rotWithShape="1">
          <a:blip r:embed="rId4"/>
          <a:srcRect l="6996" r="10288" b="12743"/>
          <a:stretch/>
        </p:blipFill>
        <p:spPr>
          <a:xfrm>
            <a:off x="10433477" y="153548"/>
            <a:ext cx="1535847" cy="1215613"/>
          </a:xfrm>
          <a:prstGeom prst="rect">
            <a:avLst/>
          </a:prstGeom>
        </p:spPr>
      </p:pic>
      <p:sp>
        <p:nvSpPr>
          <p:cNvPr id="8" name="TextBox 7">
            <a:extLst>
              <a:ext uri="{FF2B5EF4-FFF2-40B4-BE49-F238E27FC236}">
                <a16:creationId xmlns:a16="http://schemas.microsoft.com/office/drawing/2014/main" id="{EE1DD810-F59A-4CA3-8B9E-9676DCAD596A}"/>
              </a:ext>
            </a:extLst>
          </p:cNvPr>
          <p:cNvSpPr txBox="1"/>
          <p:nvPr/>
        </p:nvSpPr>
        <p:spPr>
          <a:xfrm>
            <a:off x="1381760" y="1925913"/>
            <a:ext cx="9972040" cy="400110"/>
          </a:xfrm>
          <a:prstGeom prst="rect">
            <a:avLst/>
          </a:prstGeom>
          <a:noFill/>
        </p:spPr>
        <p:txBody>
          <a:bodyPr wrap="square">
            <a:spAutoFit/>
          </a:bodyPr>
          <a:lstStyle/>
          <a:p>
            <a:r>
              <a:rPr lang="en-US" sz="2000" b="1" i="0" dirty="0">
                <a:solidFill>
                  <a:srgbClr val="000000"/>
                </a:solidFill>
                <a:effectLst/>
              </a:rPr>
              <a:t>2: Does the volume sales with respect to merchandise versus no merchandise impact sales?</a:t>
            </a:r>
            <a:endParaRPr lang="en-IN" sz="2000" b="1" dirty="0"/>
          </a:p>
        </p:txBody>
      </p:sp>
      <p:pic>
        <p:nvPicPr>
          <p:cNvPr id="12" name="Picture 11">
            <a:extLst>
              <a:ext uri="{FF2B5EF4-FFF2-40B4-BE49-F238E27FC236}">
                <a16:creationId xmlns:a16="http://schemas.microsoft.com/office/drawing/2014/main" id="{3467E1C1-1B88-BE2D-80CB-030B536468F8}"/>
              </a:ext>
            </a:extLst>
          </p:cNvPr>
          <p:cNvPicPr>
            <a:picLocks noChangeAspect="1"/>
          </p:cNvPicPr>
          <p:nvPr/>
        </p:nvPicPr>
        <p:blipFill>
          <a:blip r:embed="rId5"/>
          <a:stretch>
            <a:fillRect/>
          </a:stretch>
        </p:blipFill>
        <p:spPr>
          <a:xfrm>
            <a:off x="198018" y="2677822"/>
            <a:ext cx="3889780" cy="3547214"/>
          </a:xfrm>
          <a:prstGeom prst="rect">
            <a:avLst/>
          </a:prstGeom>
        </p:spPr>
      </p:pic>
      <p:pic>
        <p:nvPicPr>
          <p:cNvPr id="14" name="Picture 13">
            <a:extLst>
              <a:ext uri="{FF2B5EF4-FFF2-40B4-BE49-F238E27FC236}">
                <a16:creationId xmlns:a16="http://schemas.microsoft.com/office/drawing/2014/main" id="{DA2143F9-6E86-86C2-A8AE-5EB7E602A659}"/>
              </a:ext>
            </a:extLst>
          </p:cNvPr>
          <p:cNvPicPr>
            <a:picLocks noChangeAspect="1"/>
          </p:cNvPicPr>
          <p:nvPr/>
        </p:nvPicPr>
        <p:blipFill>
          <a:blip r:embed="rId6"/>
          <a:stretch>
            <a:fillRect/>
          </a:stretch>
        </p:blipFill>
        <p:spPr>
          <a:xfrm>
            <a:off x="3921854" y="2685189"/>
            <a:ext cx="3889780" cy="3547215"/>
          </a:xfrm>
          <a:prstGeom prst="rect">
            <a:avLst/>
          </a:prstGeom>
        </p:spPr>
      </p:pic>
      <p:pic>
        <p:nvPicPr>
          <p:cNvPr id="16" name="Picture 15">
            <a:extLst>
              <a:ext uri="{FF2B5EF4-FFF2-40B4-BE49-F238E27FC236}">
                <a16:creationId xmlns:a16="http://schemas.microsoft.com/office/drawing/2014/main" id="{AB37C7EE-27E4-F5A2-8E9C-CE211AAE4304}"/>
              </a:ext>
            </a:extLst>
          </p:cNvPr>
          <p:cNvPicPr>
            <a:picLocks noChangeAspect="1"/>
          </p:cNvPicPr>
          <p:nvPr/>
        </p:nvPicPr>
        <p:blipFill>
          <a:blip r:embed="rId7"/>
          <a:stretch>
            <a:fillRect/>
          </a:stretch>
        </p:blipFill>
        <p:spPr>
          <a:xfrm>
            <a:off x="7811634" y="2677820"/>
            <a:ext cx="3542166" cy="3662020"/>
          </a:xfrm>
          <a:prstGeom prst="rect">
            <a:avLst/>
          </a:prstGeom>
        </p:spPr>
      </p:pic>
    </p:spTree>
    <p:extLst>
      <p:ext uri="{BB962C8B-B14F-4D97-AF65-F5344CB8AC3E}">
        <p14:creationId xmlns:p14="http://schemas.microsoft.com/office/powerpoint/2010/main" val="1715791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C884-D111-9F8C-C648-DC0852F4BE7E}"/>
              </a:ext>
            </a:extLst>
          </p:cNvPr>
          <p:cNvSpPr>
            <a:spLocks noGrp="1"/>
          </p:cNvSpPr>
          <p:nvPr>
            <p:ph type="title"/>
          </p:nvPr>
        </p:nvSpPr>
        <p:spPr>
          <a:xfrm>
            <a:off x="4405204" y="213128"/>
            <a:ext cx="7716520" cy="1325563"/>
          </a:xfrm>
        </p:spPr>
        <p:txBody>
          <a:bodyPr/>
          <a:lstStyle/>
          <a:p>
            <a:r>
              <a:rPr lang="en-US" b="1" dirty="0">
                <a:latin typeface="+mn-lt"/>
              </a:rPr>
              <a:t>ANALYSIS</a:t>
            </a:r>
            <a:endParaRPr lang="en-IN" b="1" dirty="0">
              <a:latin typeface="+mn-lt"/>
            </a:endParaRPr>
          </a:p>
        </p:txBody>
      </p:sp>
      <p:pic>
        <p:nvPicPr>
          <p:cNvPr id="3" name="Picture 2" descr="A blue and white stripe&#10;&#10;Description automatically generated">
            <a:extLst>
              <a:ext uri="{FF2B5EF4-FFF2-40B4-BE49-F238E27FC236}">
                <a16:creationId xmlns:a16="http://schemas.microsoft.com/office/drawing/2014/main" id="{9E6E0A00-79C5-00E0-C668-4E073E91E02A}"/>
              </a:ext>
            </a:extLst>
          </p:cNvPr>
          <p:cNvPicPr>
            <a:picLocks noChangeAspect="1"/>
          </p:cNvPicPr>
          <p:nvPr/>
        </p:nvPicPr>
        <p:blipFill rotWithShape="1">
          <a:blip r:embed="rId2"/>
          <a:srcRect t="49536" b="14634"/>
          <a:stretch/>
        </p:blipFill>
        <p:spPr>
          <a:xfrm>
            <a:off x="0" y="1531324"/>
            <a:ext cx="12192000" cy="151997"/>
          </a:xfrm>
          <a:prstGeom prst="rect">
            <a:avLst/>
          </a:prstGeom>
        </p:spPr>
      </p:pic>
      <p:pic>
        <p:nvPicPr>
          <p:cNvPr id="4" name="Picture 3" descr="Image result for Gardein logo of conagra">
            <a:extLst>
              <a:ext uri="{FF2B5EF4-FFF2-40B4-BE49-F238E27FC236}">
                <a16:creationId xmlns:a16="http://schemas.microsoft.com/office/drawing/2014/main" id="{7C57B152-F336-EBC6-B409-10468C587F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257" t="31946" r="16519" b="28528"/>
          <a:stretch/>
        </p:blipFill>
        <p:spPr bwMode="auto">
          <a:xfrm>
            <a:off x="70276" y="-4568"/>
            <a:ext cx="1535847" cy="15285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logo with green and red leaves&#10;&#10;Description automatically generated">
            <a:extLst>
              <a:ext uri="{FF2B5EF4-FFF2-40B4-BE49-F238E27FC236}">
                <a16:creationId xmlns:a16="http://schemas.microsoft.com/office/drawing/2014/main" id="{4DB3ACED-3C7D-2445-D939-CD1F39166DAE}"/>
              </a:ext>
            </a:extLst>
          </p:cNvPr>
          <p:cNvPicPr>
            <a:picLocks noChangeAspect="1"/>
          </p:cNvPicPr>
          <p:nvPr/>
        </p:nvPicPr>
        <p:blipFill rotWithShape="1">
          <a:blip r:embed="rId4"/>
          <a:srcRect l="6996" r="10288" b="12743"/>
          <a:stretch/>
        </p:blipFill>
        <p:spPr>
          <a:xfrm>
            <a:off x="10433477" y="153548"/>
            <a:ext cx="1535847" cy="1215613"/>
          </a:xfrm>
          <a:prstGeom prst="rect">
            <a:avLst/>
          </a:prstGeom>
        </p:spPr>
      </p:pic>
      <p:pic>
        <p:nvPicPr>
          <p:cNvPr id="7" name="Picture 6">
            <a:extLst>
              <a:ext uri="{FF2B5EF4-FFF2-40B4-BE49-F238E27FC236}">
                <a16:creationId xmlns:a16="http://schemas.microsoft.com/office/drawing/2014/main" id="{374A3F6B-E809-BCC7-F0B8-85BA4905A71E}"/>
              </a:ext>
            </a:extLst>
          </p:cNvPr>
          <p:cNvPicPr>
            <a:picLocks noChangeAspect="1"/>
          </p:cNvPicPr>
          <p:nvPr/>
        </p:nvPicPr>
        <p:blipFill>
          <a:blip r:embed="rId5"/>
          <a:stretch>
            <a:fillRect/>
          </a:stretch>
        </p:blipFill>
        <p:spPr>
          <a:xfrm>
            <a:off x="70276" y="3429000"/>
            <a:ext cx="5202764" cy="3053071"/>
          </a:xfrm>
          <a:prstGeom prst="rect">
            <a:avLst/>
          </a:prstGeom>
        </p:spPr>
      </p:pic>
      <p:sp>
        <p:nvSpPr>
          <p:cNvPr id="9" name="TextBox 8">
            <a:extLst>
              <a:ext uri="{FF2B5EF4-FFF2-40B4-BE49-F238E27FC236}">
                <a16:creationId xmlns:a16="http://schemas.microsoft.com/office/drawing/2014/main" id="{09611697-699A-05AB-B3B2-7FE99F3325C7}"/>
              </a:ext>
            </a:extLst>
          </p:cNvPr>
          <p:cNvSpPr txBox="1"/>
          <p:nvPr/>
        </p:nvSpPr>
        <p:spPr>
          <a:xfrm>
            <a:off x="293796" y="1852851"/>
            <a:ext cx="5954604" cy="1477328"/>
          </a:xfrm>
          <a:prstGeom prst="rect">
            <a:avLst/>
          </a:prstGeom>
          <a:noFill/>
        </p:spPr>
        <p:txBody>
          <a:bodyPr wrap="square">
            <a:spAutoFit/>
          </a:bodyPr>
          <a:lstStyle/>
          <a:p>
            <a:pPr algn="l"/>
            <a:r>
              <a:rPr lang="en-US" b="1" i="0" dirty="0">
                <a:solidFill>
                  <a:srgbClr val="000000"/>
                </a:solidFill>
                <a:effectLst/>
              </a:rPr>
              <a:t>First Ridge Regression Model and its results:</a:t>
            </a:r>
          </a:p>
          <a:p>
            <a:pPr algn="l"/>
            <a:endParaRPr lang="en-US" b="1" i="0" dirty="0">
              <a:solidFill>
                <a:srgbClr val="000000"/>
              </a:solidFill>
              <a:effectLst/>
            </a:endParaRPr>
          </a:p>
          <a:p>
            <a:pPr algn="l"/>
            <a:r>
              <a:rPr lang="en-US" b="1" i="0" dirty="0">
                <a:solidFill>
                  <a:srgbClr val="000000"/>
                </a:solidFill>
                <a:effectLst/>
              </a:rPr>
              <a:t>Ridge Regression Mean Squared Error: 3725269.22577414</a:t>
            </a:r>
          </a:p>
          <a:p>
            <a:pPr algn="l"/>
            <a:r>
              <a:rPr lang="en-US" b="1" i="0" dirty="0">
                <a:solidFill>
                  <a:srgbClr val="000000"/>
                </a:solidFill>
                <a:effectLst/>
              </a:rPr>
              <a:t>Ridge Regression R-squared: 0.9964240424752682</a:t>
            </a:r>
          </a:p>
          <a:p>
            <a:pPr algn="l"/>
            <a:r>
              <a:rPr lang="en-US" b="1" i="0" dirty="0">
                <a:solidFill>
                  <a:srgbClr val="000000"/>
                </a:solidFill>
                <a:effectLst/>
              </a:rPr>
              <a:t>Adjusted R-squared: 0.9964231999145</a:t>
            </a:r>
          </a:p>
        </p:txBody>
      </p:sp>
      <p:sp>
        <p:nvSpPr>
          <p:cNvPr id="11" name="TextBox 10">
            <a:extLst>
              <a:ext uri="{FF2B5EF4-FFF2-40B4-BE49-F238E27FC236}">
                <a16:creationId xmlns:a16="http://schemas.microsoft.com/office/drawing/2014/main" id="{FB55DBD3-6983-6EC6-7028-7283E3D2C687}"/>
              </a:ext>
            </a:extLst>
          </p:cNvPr>
          <p:cNvSpPr txBox="1"/>
          <p:nvPr/>
        </p:nvSpPr>
        <p:spPr>
          <a:xfrm>
            <a:off x="6400800" y="1852851"/>
            <a:ext cx="6502400" cy="1477328"/>
          </a:xfrm>
          <a:prstGeom prst="rect">
            <a:avLst/>
          </a:prstGeom>
          <a:noFill/>
        </p:spPr>
        <p:txBody>
          <a:bodyPr wrap="square">
            <a:spAutoFit/>
          </a:bodyPr>
          <a:lstStyle/>
          <a:p>
            <a:pPr algn="l"/>
            <a:r>
              <a:rPr lang="en-US" b="1" i="0" dirty="0">
                <a:solidFill>
                  <a:srgbClr val="000000"/>
                </a:solidFill>
                <a:effectLst/>
              </a:rPr>
              <a:t>New Model’s results and screenshots:</a:t>
            </a:r>
          </a:p>
          <a:p>
            <a:pPr algn="l"/>
            <a:endParaRPr lang="en-US" b="1" i="0" dirty="0">
              <a:solidFill>
                <a:srgbClr val="000000"/>
              </a:solidFill>
              <a:effectLst/>
            </a:endParaRPr>
          </a:p>
          <a:p>
            <a:pPr algn="l"/>
            <a:r>
              <a:rPr lang="en-US" b="1" i="0" dirty="0">
                <a:solidFill>
                  <a:srgbClr val="000000"/>
                </a:solidFill>
                <a:effectLst/>
              </a:rPr>
              <a:t>Mean Squared Error: 1018792514.3919865</a:t>
            </a:r>
          </a:p>
          <a:p>
            <a:pPr algn="l"/>
            <a:r>
              <a:rPr lang="en-US" b="1" i="0" dirty="0">
                <a:solidFill>
                  <a:srgbClr val="000000"/>
                </a:solidFill>
                <a:effectLst/>
              </a:rPr>
              <a:t>R-squared: 0.022041485545673423</a:t>
            </a:r>
          </a:p>
          <a:p>
            <a:pPr algn="l"/>
            <a:r>
              <a:rPr lang="en-US" b="1" i="0" dirty="0">
                <a:solidFill>
                  <a:srgbClr val="000000"/>
                </a:solidFill>
                <a:effectLst/>
              </a:rPr>
              <a:t>Adjusted R-squared: 0.02193514910583505</a:t>
            </a:r>
          </a:p>
        </p:txBody>
      </p:sp>
      <p:pic>
        <p:nvPicPr>
          <p:cNvPr id="13" name="Picture 12">
            <a:extLst>
              <a:ext uri="{FF2B5EF4-FFF2-40B4-BE49-F238E27FC236}">
                <a16:creationId xmlns:a16="http://schemas.microsoft.com/office/drawing/2014/main" id="{D25E6942-06EC-E00F-183E-1C65C2608C4D}"/>
              </a:ext>
            </a:extLst>
          </p:cNvPr>
          <p:cNvPicPr>
            <a:picLocks noChangeAspect="1"/>
          </p:cNvPicPr>
          <p:nvPr/>
        </p:nvPicPr>
        <p:blipFill>
          <a:blip r:embed="rId6"/>
          <a:stretch>
            <a:fillRect/>
          </a:stretch>
        </p:blipFill>
        <p:spPr>
          <a:xfrm>
            <a:off x="6725920" y="3527822"/>
            <a:ext cx="4968240" cy="2954249"/>
          </a:xfrm>
          <a:prstGeom prst="rect">
            <a:avLst/>
          </a:prstGeom>
        </p:spPr>
      </p:pic>
    </p:spTree>
    <p:extLst>
      <p:ext uri="{BB962C8B-B14F-4D97-AF65-F5344CB8AC3E}">
        <p14:creationId xmlns:p14="http://schemas.microsoft.com/office/powerpoint/2010/main" val="3590532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65BA4-B8A1-019F-C414-188E3EA90F85}"/>
              </a:ext>
            </a:extLst>
          </p:cNvPr>
          <p:cNvSpPr>
            <a:spLocks noGrp="1"/>
          </p:cNvSpPr>
          <p:nvPr>
            <p:ph type="title"/>
          </p:nvPr>
        </p:nvSpPr>
        <p:spPr>
          <a:xfrm>
            <a:off x="3937000" y="365125"/>
            <a:ext cx="10515600" cy="1325563"/>
          </a:xfrm>
        </p:spPr>
        <p:txBody>
          <a:bodyPr/>
          <a:lstStyle/>
          <a:p>
            <a:r>
              <a:rPr lang="en-US" b="1" dirty="0">
                <a:latin typeface="+mn-lt"/>
              </a:rPr>
              <a:t>CORRELATION</a:t>
            </a:r>
            <a:endParaRPr lang="en-IN" b="1" dirty="0">
              <a:latin typeface="+mn-lt"/>
            </a:endParaRPr>
          </a:p>
        </p:txBody>
      </p:sp>
      <p:pic>
        <p:nvPicPr>
          <p:cNvPr id="3" name="Picture 2" descr="A blue and white stripe&#10;&#10;Description automatically generated">
            <a:extLst>
              <a:ext uri="{FF2B5EF4-FFF2-40B4-BE49-F238E27FC236}">
                <a16:creationId xmlns:a16="http://schemas.microsoft.com/office/drawing/2014/main" id="{C57C7D95-F1F6-4143-7EC1-3A239010B1AB}"/>
              </a:ext>
            </a:extLst>
          </p:cNvPr>
          <p:cNvPicPr>
            <a:picLocks noChangeAspect="1"/>
          </p:cNvPicPr>
          <p:nvPr/>
        </p:nvPicPr>
        <p:blipFill rotWithShape="1">
          <a:blip r:embed="rId2"/>
          <a:srcRect t="49536" b="14634"/>
          <a:stretch/>
        </p:blipFill>
        <p:spPr>
          <a:xfrm>
            <a:off x="0" y="1531324"/>
            <a:ext cx="12192000" cy="151997"/>
          </a:xfrm>
          <a:prstGeom prst="rect">
            <a:avLst/>
          </a:prstGeom>
        </p:spPr>
      </p:pic>
      <p:pic>
        <p:nvPicPr>
          <p:cNvPr id="4" name="Picture 3" descr="Image result for Gardein logo of conagra">
            <a:extLst>
              <a:ext uri="{FF2B5EF4-FFF2-40B4-BE49-F238E27FC236}">
                <a16:creationId xmlns:a16="http://schemas.microsoft.com/office/drawing/2014/main" id="{2BF9C5A7-BE13-A3B7-5E11-6150D44C12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257" t="31946" r="16519" b="28528"/>
          <a:stretch/>
        </p:blipFill>
        <p:spPr bwMode="auto">
          <a:xfrm>
            <a:off x="222676" y="-78283"/>
            <a:ext cx="1535847" cy="15285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logo with green and red leaves&#10;&#10;Description automatically generated">
            <a:extLst>
              <a:ext uri="{FF2B5EF4-FFF2-40B4-BE49-F238E27FC236}">
                <a16:creationId xmlns:a16="http://schemas.microsoft.com/office/drawing/2014/main" id="{E40DC225-F7F2-725D-1489-0AA96B289DD4}"/>
              </a:ext>
            </a:extLst>
          </p:cNvPr>
          <p:cNvPicPr>
            <a:picLocks noChangeAspect="1"/>
          </p:cNvPicPr>
          <p:nvPr/>
        </p:nvPicPr>
        <p:blipFill rotWithShape="1">
          <a:blip r:embed="rId4"/>
          <a:srcRect l="6996" r="10288" b="12743"/>
          <a:stretch/>
        </p:blipFill>
        <p:spPr>
          <a:xfrm>
            <a:off x="10433477" y="153548"/>
            <a:ext cx="1535847" cy="1215613"/>
          </a:xfrm>
          <a:prstGeom prst="rect">
            <a:avLst/>
          </a:prstGeom>
        </p:spPr>
      </p:pic>
      <p:pic>
        <p:nvPicPr>
          <p:cNvPr id="8" name="Picture 7">
            <a:extLst>
              <a:ext uri="{FF2B5EF4-FFF2-40B4-BE49-F238E27FC236}">
                <a16:creationId xmlns:a16="http://schemas.microsoft.com/office/drawing/2014/main" id="{40224406-62A6-4555-B396-7361A7DB15C4}"/>
              </a:ext>
            </a:extLst>
          </p:cNvPr>
          <p:cNvPicPr>
            <a:picLocks noChangeAspect="1"/>
          </p:cNvPicPr>
          <p:nvPr/>
        </p:nvPicPr>
        <p:blipFill>
          <a:blip r:embed="rId5"/>
          <a:stretch>
            <a:fillRect/>
          </a:stretch>
        </p:blipFill>
        <p:spPr>
          <a:xfrm>
            <a:off x="8036560" y="2849520"/>
            <a:ext cx="4085164" cy="3988788"/>
          </a:xfrm>
          <a:prstGeom prst="rect">
            <a:avLst/>
          </a:prstGeom>
        </p:spPr>
      </p:pic>
      <p:sp>
        <p:nvSpPr>
          <p:cNvPr id="9" name="Rectangle 1">
            <a:extLst>
              <a:ext uri="{FF2B5EF4-FFF2-40B4-BE49-F238E27FC236}">
                <a16:creationId xmlns:a16="http://schemas.microsoft.com/office/drawing/2014/main" id="{729DE628-0132-3737-1B6F-8CC777CBA1C6}"/>
              </a:ext>
            </a:extLst>
          </p:cNvPr>
          <p:cNvSpPr>
            <a:spLocks noChangeArrowheads="1"/>
          </p:cNvSpPr>
          <p:nvPr/>
        </p:nvSpPr>
        <p:spPr bwMode="auto">
          <a:xfrm>
            <a:off x="390102" y="1883141"/>
            <a:ext cx="1141179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Acknowledging the challenge of heavy overfitting highlighted by the R-squared value, efforts were made to address it by eliminating fields with correlation values surpassing 0.7. Unfortunately, this approach backfired, leading to a substantial decrease in the R-squared value and causing the model's predictions to deviate significantly from actual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
        <p:nvSpPr>
          <p:cNvPr id="10" name="Rectangle 2">
            <a:extLst>
              <a:ext uri="{FF2B5EF4-FFF2-40B4-BE49-F238E27FC236}">
                <a16:creationId xmlns:a16="http://schemas.microsoft.com/office/drawing/2014/main" id="{8BEDA02C-25E9-054F-57AA-EFDD18F034CD}"/>
              </a:ext>
            </a:extLst>
          </p:cNvPr>
          <p:cNvSpPr>
            <a:spLocks noChangeArrowheads="1"/>
          </p:cNvSpPr>
          <p:nvPr/>
        </p:nvSpPr>
        <p:spPr bwMode="auto">
          <a:xfrm flipV="1">
            <a:off x="2164080" y="1129714"/>
            <a:ext cx="138557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E963D698-6BDB-61E7-6F39-658A9558EE6C}"/>
              </a:ext>
            </a:extLst>
          </p:cNvPr>
          <p:cNvSpPr txBox="1"/>
          <p:nvPr/>
        </p:nvSpPr>
        <p:spPr>
          <a:xfrm>
            <a:off x="541761" y="3621453"/>
            <a:ext cx="7228840" cy="2308324"/>
          </a:xfrm>
          <a:prstGeom prst="rect">
            <a:avLst/>
          </a:prstGeom>
          <a:noFill/>
        </p:spPr>
        <p:txBody>
          <a:bodyPr wrap="square">
            <a:spAutoFit/>
          </a:bodyPr>
          <a:lstStyle/>
          <a:p>
            <a:r>
              <a:rPr lang="en-IN" dirty="0"/>
              <a:t>"</a:t>
            </a:r>
            <a:r>
              <a:rPr lang="en-IN" b="1" dirty="0"/>
              <a:t>Unit Sales No Merch" and "Volume Sales No Merch" correlate strongly (0.97), indicating parallel increases.</a:t>
            </a:r>
          </a:p>
          <a:p>
            <a:endParaRPr lang="en-IN" b="1" dirty="0"/>
          </a:p>
          <a:p>
            <a:r>
              <a:rPr lang="en-IN" b="1" dirty="0"/>
              <a:t>Conversely, "Dollar Sales Any Merch" and "Dollar Sales No Merch" show a weak negative correlation (-0.2).</a:t>
            </a:r>
          </a:p>
          <a:p>
            <a:endParaRPr lang="en-IN" b="1" dirty="0"/>
          </a:p>
          <a:p>
            <a:r>
              <a:rPr lang="en-IN" b="1" dirty="0"/>
              <a:t>These findings illuminate intricate relationships between merchandise presence and sales metrics.</a:t>
            </a:r>
          </a:p>
        </p:txBody>
      </p:sp>
    </p:spTree>
    <p:extLst>
      <p:ext uri="{BB962C8B-B14F-4D97-AF65-F5344CB8AC3E}">
        <p14:creationId xmlns:p14="http://schemas.microsoft.com/office/powerpoint/2010/main" val="2766107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A61D-772A-127F-CA56-F75F10D0E11D}"/>
              </a:ext>
            </a:extLst>
          </p:cNvPr>
          <p:cNvSpPr>
            <a:spLocks noGrp="1"/>
          </p:cNvSpPr>
          <p:nvPr>
            <p:ph type="title"/>
          </p:nvPr>
        </p:nvSpPr>
        <p:spPr>
          <a:xfrm>
            <a:off x="3576320" y="198394"/>
            <a:ext cx="8742680" cy="1325563"/>
          </a:xfrm>
        </p:spPr>
        <p:txBody>
          <a:bodyPr/>
          <a:lstStyle/>
          <a:p>
            <a:r>
              <a:rPr lang="en-US" b="1" dirty="0">
                <a:latin typeface="+mn-lt"/>
              </a:rPr>
              <a:t>Recommendations</a:t>
            </a:r>
            <a:endParaRPr lang="en-IN" b="1" dirty="0">
              <a:latin typeface="+mn-lt"/>
            </a:endParaRPr>
          </a:p>
        </p:txBody>
      </p:sp>
      <p:pic>
        <p:nvPicPr>
          <p:cNvPr id="3" name="Picture 2" descr="A blue and white stripe&#10;&#10;Description automatically generated">
            <a:extLst>
              <a:ext uri="{FF2B5EF4-FFF2-40B4-BE49-F238E27FC236}">
                <a16:creationId xmlns:a16="http://schemas.microsoft.com/office/drawing/2014/main" id="{B036BE71-8008-F80D-3CD4-F6EDE0D51B6E}"/>
              </a:ext>
            </a:extLst>
          </p:cNvPr>
          <p:cNvPicPr>
            <a:picLocks noChangeAspect="1"/>
          </p:cNvPicPr>
          <p:nvPr/>
        </p:nvPicPr>
        <p:blipFill rotWithShape="1">
          <a:blip r:embed="rId2"/>
          <a:srcRect t="49536" b="14634"/>
          <a:stretch/>
        </p:blipFill>
        <p:spPr>
          <a:xfrm>
            <a:off x="0" y="1531324"/>
            <a:ext cx="12192000" cy="151997"/>
          </a:xfrm>
          <a:prstGeom prst="rect">
            <a:avLst/>
          </a:prstGeom>
        </p:spPr>
      </p:pic>
      <p:pic>
        <p:nvPicPr>
          <p:cNvPr id="4" name="Picture 3" descr="Image result for Gardein logo of conagra">
            <a:extLst>
              <a:ext uri="{FF2B5EF4-FFF2-40B4-BE49-F238E27FC236}">
                <a16:creationId xmlns:a16="http://schemas.microsoft.com/office/drawing/2014/main" id="{4B3797E1-9EA7-E1EF-2792-1322AE60E9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257" t="31946" r="16519" b="28528"/>
          <a:stretch/>
        </p:blipFill>
        <p:spPr bwMode="auto">
          <a:xfrm>
            <a:off x="70276" y="-4568"/>
            <a:ext cx="1535847" cy="15285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logo with green and red leaves&#10;&#10;Description automatically generated">
            <a:extLst>
              <a:ext uri="{FF2B5EF4-FFF2-40B4-BE49-F238E27FC236}">
                <a16:creationId xmlns:a16="http://schemas.microsoft.com/office/drawing/2014/main" id="{A4FCA1A1-E560-C5E3-BD32-E72DF92376F6}"/>
              </a:ext>
            </a:extLst>
          </p:cNvPr>
          <p:cNvPicPr>
            <a:picLocks noChangeAspect="1"/>
          </p:cNvPicPr>
          <p:nvPr/>
        </p:nvPicPr>
        <p:blipFill rotWithShape="1">
          <a:blip r:embed="rId4"/>
          <a:srcRect l="6996" r="10288" b="12743"/>
          <a:stretch/>
        </p:blipFill>
        <p:spPr>
          <a:xfrm>
            <a:off x="10433477" y="153548"/>
            <a:ext cx="1535847" cy="1215613"/>
          </a:xfrm>
          <a:prstGeom prst="rect">
            <a:avLst/>
          </a:prstGeom>
        </p:spPr>
      </p:pic>
      <p:sp>
        <p:nvSpPr>
          <p:cNvPr id="8" name="TextBox 7">
            <a:extLst>
              <a:ext uri="{FF2B5EF4-FFF2-40B4-BE49-F238E27FC236}">
                <a16:creationId xmlns:a16="http://schemas.microsoft.com/office/drawing/2014/main" id="{4B84F2C6-A0DC-6122-D689-BD0047D92A13}"/>
              </a:ext>
            </a:extLst>
          </p:cNvPr>
          <p:cNvSpPr txBox="1"/>
          <p:nvPr/>
        </p:nvSpPr>
        <p:spPr>
          <a:xfrm>
            <a:off x="690880" y="1850241"/>
            <a:ext cx="10810240" cy="4647426"/>
          </a:xfrm>
          <a:prstGeom prst="rect">
            <a:avLst/>
          </a:prstGeom>
          <a:noFill/>
        </p:spPr>
        <p:txBody>
          <a:bodyPr wrap="square">
            <a:spAutoFit/>
          </a:bodyPr>
          <a:lstStyle/>
          <a:p>
            <a:r>
              <a:rPr lang="en-IN" sz="2400" b="1" dirty="0"/>
              <a:t>Merchandise Strategy: </a:t>
            </a:r>
            <a:r>
              <a:rPr lang="en-IN" sz="2000" dirty="0"/>
              <a:t>Reassessing merchandise strategy is crucial due to lower sales performance. Market research or customer surveys can unveil preferences, guiding adjustments for optimal alignment.</a:t>
            </a:r>
          </a:p>
          <a:p>
            <a:endParaRPr lang="en-IN" sz="2000" dirty="0"/>
          </a:p>
          <a:p>
            <a:r>
              <a:rPr lang="en-IN" sz="2400" b="1" dirty="0"/>
              <a:t>Promotional Strategies: </a:t>
            </a:r>
            <a:r>
              <a:rPr lang="en-IN" sz="2000" dirty="0"/>
              <a:t>Implement targeted promotions or discounts on merchandise to spur demand. Experimentation with diverse approaches aids in identifying the most effective strategies.</a:t>
            </a:r>
          </a:p>
          <a:p>
            <a:endParaRPr lang="en-IN" sz="2000" dirty="0"/>
          </a:p>
          <a:p>
            <a:r>
              <a:rPr lang="en-IN" sz="2400" b="1" dirty="0"/>
              <a:t>Inventory Management: </a:t>
            </a:r>
            <a:r>
              <a:rPr lang="en-IN" sz="2000" dirty="0"/>
              <a:t>Given lower merchandise sales, prudent inventory management is vital to avoid overstocking. Employing inventory optimization techniques ensures lean levels while meeting demand.</a:t>
            </a:r>
          </a:p>
          <a:p>
            <a:endParaRPr lang="en-IN" sz="2000" dirty="0"/>
          </a:p>
          <a:p>
            <a:r>
              <a:rPr lang="en-IN" sz="2400" b="1" dirty="0"/>
              <a:t>Customer Experience Enhancement: </a:t>
            </a:r>
            <a:r>
              <a:rPr lang="en-IN" sz="2000" dirty="0"/>
              <a:t>Despite merchandise sales challenges, prioritize enhancing overall shopping experiences. Investment in staff training, product presentation, and store ambiance fosters customer loyalty and repeat purchases.</a:t>
            </a:r>
          </a:p>
        </p:txBody>
      </p:sp>
    </p:spTree>
    <p:extLst>
      <p:ext uri="{BB962C8B-B14F-4D97-AF65-F5344CB8AC3E}">
        <p14:creationId xmlns:p14="http://schemas.microsoft.com/office/powerpoint/2010/main" val="2547309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AAF520-B7D7-EF4D-ADEC-AC0A8B231249}"/>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en-US" sz="4800" b="1" kern="1200" dirty="0">
                <a:solidFill>
                  <a:srgbClr val="FFFFFF"/>
                </a:solidFill>
                <a:latin typeface="+mn-lt"/>
                <a:ea typeface="+mj-ea"/>
                <a:cs typeface="+mj-cs"/>
              </a:rPr>
              <a:t>Conclusion</a:t>
            </a:r>
          </a:p>
        </p:txBody>
      </p:sp>
      <p:pic>
        <p:nvPicPr>
          <p:cNvPr id="3" name="Picture 2" descr="A blue and white stripe&#10;&#10;Description automatically generated">
            <a:extLst>
              <a:ext uri="{FF2B5EF4-FFF2-40B4-BE49-F238E27FC236}">
                <a16:creationId xmlns:a16="http://schemas.microsoft.com/office/drawing/2014/main" id="{7C2BEB7C-44E5-5FED-C86C-88FC26F00A8D}"/>
              </a:ext>
            </a:extLst>
          </p:cNvPr>
          <p:cNvPicPr>
            <a:picLocks noChangeAspect="1"/>
          </p:cNvPicPr>
          <p:nvPr/>
        </p:nvPicPr>
        <p:blipFill rotWithShape="1">
          <a:blip r:embed="rId2"/>
          <a:srcRect t="49536" b="14634"/>
          <a:stretch/>
        </p:blipFill>
        <p:spPr>
          <a:xfrm>
            <a:off x="15122" y="1571273"/>
            <a:ext cx="12176876" cy="412472"/>
          </a:xfrm>
          <a:prstGeom prst="rect">
            <a:avLst/>
          </a:prstGeom>
        </p:spPr>
      </p:pic>
      <p:pic>
        <p:nvPicPr>
          <p:cNvPr id="4" name="Picture 3" descr="Image result for Gardein logo of conagra">
            <a:extLst>
              <a:ext uri="{FF2B5EF4-FFF2-40B4-BE49-F238E27FC236}">
                <a16:creationId xmlns:a16="http://schemas.microsoft.com/office/drawing/2014/main" id="{CB8C7C90-4ED3-A4B7-030A-35FD9EBC936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257" t="31946" r="16519" b="28528"/>
          <a:stretch/>
        </p:blipFill>
        <p:spPr bwMode="auto">
          <a:xfrm>
            <a:off x="162224" y="4647126"/>
            <a:ext cx="2119320" cy="21092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logo with green and red leaves&#10;&#10;Description automatically generated">
            <a:extLst>
              <a:ext uri="{FF2B5EF4-FFF2-40B4-BE49-F238E27FC236}">
                <a16:creationId xmlns:a16="http://schemas.microsoft.com/office/drawing/2014/main" id="{C109DCBB-8BCC-5AD7-A25D-76E4375D8B9F}"/>
              </a:ext>
            </a:extLst>
          </p:cNvPr>
          <p:cNvPicPr>
            <a:picLocks noChangeAspect="1"/>
          </p:cNvPicPr>
          <p:nvPr/>
        </p:nvPicPr>
        <p:blipFill rotWithShape="1">
          <a:blip r:embed="rId4"/>
          <a:srcRect l="6996" r="10288" b="12743"/>
          <a:stretch/>
        </p:blipFill>
        <p:spPr>
          <a:xfrm>
            <a:off x="9691945" y="1983745"/>
            <a:ext cx="2484933" cy="1966809"/>
          </a:xfrm>
          <a:prstGeom prst="rect">
            <a:avLst/>
          </a:prstGeom>
        </p:spPr>
      </p:pic>
      <p:sp>
        <p:nvSpPr>
          <p:cNvPr id="7" name="TextBox 6">
            <a:extLst>
              <a:ext uri="{FF2B5EF4-FFF2-40B4-BE49-F238E27FC236}">
                <a16:creationId xmlns:a16="http://schemas.microsoft.com/office/drawing/2014/main" id="{054D2490-9543-CA91-9A9A-5F36CD11429E}"/>
              </a:ext>
            </a:extLst>
          </p:cNvPr>
          <p:cNvSpPr txBox="1"/>
          <p:nvPr/>
        </p:nvSpPr>
        <p:spPr>
          <a:xfrm>
            <a:off x="2281544" y="2615346"/>
            <a:ext cx="7197736" cy="2862322"/>
          </a:xfrm>
          <a:prstGeom prst="rect">
            <a:avLst/>
          </a:prstGeom>
          <a:noFill/>
        </p:spPr>
        <p:txBody>
          <a:bodyPr wrap="square">
            <a:spAutoFit/>
          </a:bodyPr>
          <a:lstStyle/>
          <a:p>
            <a:pPr algn="just"/>
            <a:r>
              <a:rPr lang="en-IN" sz="2000" b="1" dirty="0"/>
              <a:t>Conagra's discount strategy needs refinement, with discounts benefiting less popular products but potentially harming profits for bestsellers. A more strategic approach to discounts, prioritizing high-quality products, is recommended. Merchandising efforts should be focused on high-profit items and enhancing the overall shopping experience rather than being relied upon solely to boost sales. Continuous market research and data-driven adjustments are essential for Conagra to maintain and expand its presence in the competitive meat substitutes market.</a:t>
            </a:r>
          </a:p>
        </p:txBody>
      </p:sp>
    </p:spTree>
    <p:extLst>
      <p:ext uri="{BB962C8B-B14F-4D97-AF65-F5344CB8AC3E}">
        <p14:creationId xmlns:p14="http://schemas.microsoft.com/office/powerpoint/2010/main" val="1052705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73F2B-C054-7A50-8C05-6F193844AEE3}"/>
              </a:ext>
            </a:extLst>
          </p:cNvPr>
          <p:cNvSpPr>
            <a:spLocks noGrp="1"/>
          </p:cNvSpPr>
          <p:nvPr>
            <p:ph type="title"/>
          </p:nvPr>
        </p:nvSpPr>
        <p:spPr>
          <a:xfrm>
            <a:off x="959059" y="205761"/>
            <a:ext cx="10337799" cy="1325563"/>
          </a:xfrm>
        </p:spPr>
        <p:txBody>
          <a:bodyPr/>
          <a:lstStyle/>
          <a:p>
            <a:pPr algn="ctr"/>
            <a:r>
              <a:rPr lang="en-US" b="1" dirty="0">
                <a:latin typeface="+mn-lt"/>
              </a:rPr>
              <a:t>REFERENCES</a:t>
            </a:r>
            <a:endParaRPr lang="en-IN" b="1" dirty="0">
              <a:latin typeface="+mn-lt"/>
            </a:endParaRPr>
          </a:p>
        </p:txBody>
      </p:sp>
      <p:pic>
        <p:nvPicPr>
          <p:cNvPr id="3" name="Picture 2" descr="A blue and white stripe&#10;&#10;Description automatically generated">
            <a:extLst>
              <a:ext uri="{FF2B5EF4-FFF2-40B4-BE49-F238E27FC236}">
                <a16:creationId xmlns:a16="http://schemas.microsoft.com/office/drawing/2014/main" id="{F6B8515F-AD44-DEFD-24F5-1C410D97B483}"/>
              </a:ext>
            </a:extLst>
          </p:cNvPr>
          <p:cNvPicPr>
            <a:picLocks noChangeAspect="1"/>
          </p:cNvPicPr>
          <p:nvPr/>
        </p:nvPicPr>
        <p:blipFill rotWithShape="1">
          <a:blip r:embed="rId2"/>
          <a:srcRect t="49536" b="14634"/>
          <a:stretch/>
        </p:blipFill>
        <p:spPr>
          <a:xfrm>
            <a:off x="0" y="1531324"/>
            <a:ext cx="12192000" cy="151997"/>
          </a:xfrm>
          <a:prstGeom prst="rect">
            <a:avLst/>
          </a:prstGeom>
        </p:spPr>
      </p:pic>
      <p:pic>
        <p:nvPicPr>
          <p:cNvPr id="4" name="Picture 3" descr="A logo with green and red leaves&#10;&#10;Description automatically generated">
            <a:extLst>
              <a:ext uri="{FF2B5EF4-FFF2-40B4-BE49-F238E27FC236}">
                <a16:creationId xmlns:a16="http://schemas.microsoft.com/office/drawing/2014/main" id="{BCAE5ACE-32F3-B55E-3D2E-14BEED2D74AE}"/>
              </a:ext>
            </a:extLst>
          </p:cNvPr>
          <p:cNvPicPr>
            <a:picLocks noChangeAspect="1"/>
          </p:cNvPicPr>
          <p:nvPr/>
        </p:nvPicPr>
        <p:blipFill rotWithShape="1">
          <a:blip r:embed="rId3"/>
          <a:srcRect l="6996" r="10288" b="12743"/>
          <a:stretch/>
        </p:blipFill>
        <p:spPr>
          <a:xfrm>
            <a:off x="10199914" y="0"/>
            <a:ext cx="1911650" cy="1513059"/>
          </a:xfrm>
          <a:prstGeom prst="rect">
            <a:avLst/>
          </a:prstGeom>
        </p:spPr>
      </p:pic>
      <p:pic>
        <p:nvPicPr>
          <p:cNvPr id="5" name="Picture 4" descr="Image result for Gardein logo of conagra">
            <a:extLst>
              <a:ext uri="{FF2B5EF4-FFF2-40B4-BE49-F238E27FC236}">
                <a16:creationId xmlns:a16="http://schemas.microsoft.com/office/drawing/2014/main" id="{C1F82C4C-1A92-E180-A1D5-03BA8D4F33E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257" t="31946" r="16519" b="28528"/>
          <a:stretch/>
        </p:blipFill>
        <p:spPr bwMode="auto">
          <a:xfrm>
            <a:off x="24000" y="-163593"/>
            <a:ext cx="1628400" cy="16206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5025276-16F5-538F-3A88-5C4D9838662F}"/>
              </a:ext>
            </a:extLst>
          </p:cNvPr>
          <p:cNvSpPr txBox="1"/>
          <p:nvPr/>
        </p:nvSpPr>
        <p:spPr>
          <a:xfrm>
            <a:off x="1230204" y="2327265"/>
            <a:ext cx="10881360" cy="2999411"/>
          </a:xfrm>
          <a:prstGeom prst="rect">
            <a:avLst/>
          </a:prstGeom>
          <a:noFill/>
        </p:spPr>
        <p:txBody>
          <a:bodyPr wrap="square">
            <a:spAutoFit/>
          </a:bodyPr>
          <a:lstStyle/>
          <a:p>
            <a:pPr marL="342900" indent="-342900" algn="just">
              <a:lnSpc>
                <a:spcPct val="107000"/>
              </a:lnSpc>
              <a:spcAft>
                <a:spcPts val="800"/>
              </a:spcAft>
              <a:buFont typeface="+mj-lt"/>
              <a:buAutoNum type="arabicPeriod"/>
            </a:pPr>
            <a:r>
              <a:rPr lang="en-IN" sz="2000" i="1"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5"/>
              </a:rPr>
              <a:t>https://www.datanovia.com/en/blog/types-of-clustering-methods-overview-and-quickstart-r-code/</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US" sz="2000" i="1"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6"/>
              </a:rPr>
              <a:t>https://www.scribbr.com/statistics/simple-linear-regression/</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IN" sz="2000" i="1"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7"/>
              </a:rPr>
              <a:t>https://www.conagrabrands.com</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IN" sz="2000" i="1"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8"/>
              </a:rPr>
              <a:t>https://www.marketsandmarkets.com/Market-Reports/meat-substitutes-market-979.html</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IN" sz="2000" i="1"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9"/>
              </a:rPr>
              <a:t>https://en.wikipedia.org/wiki/List_of_Conagra_brands</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IN" sz="2000" i="1" u="none" strike="noStrike"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10"/>
              </a:rPr>
              <a:t>https://www.fortunebusinessinsights.com/industry-reports/meat-substitutes-market-100239#</a:t>
            </a:r>
            <a:endParaRPr lang="en-IN" strike="noStrike"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lgn="just">
              <a:lnSpc>
                <a:spcPct val="107000"/>
              </a:lnSpc>
              <a:spcAft>
                <a:spcPts val="800"/>
              </a:spcAft>
              <a:buFont typeface="+mj-lt"/>
              <a:buAutoNum type="arabicPeriod"/>
            </a:pPr>
            <a:r>
              <a:rPr lang="en-IN" sz="2000" i="1"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11"/>
              </a:rPr>
              <a:t>https://www.grandviewresearch.com/press-release/global-meat-substitutes-market</a:t>
            </a:r>
            <a:endParaRPr lang="en-IN" kern="100" dirty="0">
              <a:solidFill>
                <a:srgbClr val="467886"/>
              </a:solidFill>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469804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blue and white stripe&#10;&#10;Description automatically generated">
            <a:extLst>
              <a:ext uri="{FF2B5EF4-FFF2-40B4-BE49-F238E27FC236}">
                <a16:creationId xmlns:a16="http://schemas.microsoft.com/office/drawing/2014/main" id="{3DD042C0-70A7-26C4-EDD4-041553B50F93}"/>
              </a:ext>
            </a:extLst>
          </p:cNvPr>
          <p:cNvPicPr>
            <a:picLocks noChangeAspect="1"/>
          </p:cNvPicPr>
          <p:nvPr/>
        </p:nvPicPr>
        <p:blipFill rotWithShape="1">
          <a:blip r:embed="rId2"/>
          <a:srcRect t="49536" b="14634"/>
          <a:stretch/>
        </p:blipFill>
        <p:spPr>
          <a:xfrm>
            <a:off x="927951" y="2227594"/>
            <a:ext cx="10336098" cy="128860"/>
          </a:xfrm>
          <a:prstGeom prst="rect">
            <a:avLst/>
          </a:prstGeom>
        </p:spPr>
      </p:pic>
      <p:pic>
        <p:nvPicPr>
          <p:cNvPr id="4" name="Picture 3" descr="Image result for Gardein logo of conagra">
            <a:extLst>
              <a:ext uri="{FF2B5EF4-FFF2-40B4-BE49-F238E27FC236}">
                <a16:creationId xmlns:a16="http://schemas.microsoft.com/office/drawing/2014/main" id="{5007D834-D204-E117-F88C-89F8488EEAD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257" t="31946" r="16519" b="28528"/>
          <a:stretch/>
        </p:blipFill>
        <p:spPr bwMode="auto">
          <a:xfrm>
            <a:off x="821659" y="-84385"/>
            <a:ext cx="2196559" cy="218608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logo with green and red leaves&#10;&#10;Description automatically generated">
            <a:extLst>
              <a:ext uri="{FF2B5EF4-FFF2-40B4-BE49-F238E27FC236}">
                <a16:creationId xmlns:a16="http://schemas.microsoft.com/office/drawing/2014/main" id="{ACACE5C9-CBE6-F0ED-3BD9-37358A71EEBB}"/>
              </a:ext>
            </a:extLst>
          </p:cNvPr>
          <p:cNvPicPr>
            <a:picLocks noChangeAspect="1"/>
          </p:cNvPicPr>
          <p:nvPr/>
        </p:nvPicPr>
        <p:blipFill rotWithShape="1">
          <a:blip r:embed="rId4"/>
          <a:srcRect l="6996" r="10288" b="12743"/>
          <a:stretch/>
        </p:blipFill>
        <p:spPr>
          <a:xfrm>
            <a:off x="9026078" y="309178"/>
            <a:ext cx="2344263" cy="1855470"/>
          </a:xfrm>
          <a:prstGeom prst="rect">
            <a:avLst/>
          </a:prstGeom>
        </p:spPr>
      </p:pic>
      <p:sp>
        <p:nvSpPr>
          <p:cNvPr id="6" name="TextBox 5">
            <a:extLst>
              <a:ext uri="{FF2B5EF4-FFF2-40B4-BE49-F238E27FC236}">
                <a16:creationId xmlns:a16="http://schemas.microsoft.com/office/drawing/2014/main" id="{B10F3057-68DC-BC57-1730-D7F1B53A510A}"/>
              </a:ext>
            </a:extLst>
          </p:cNvPr>
          <p:cNvSpPr txBox="1"/>
          <p:nvPr/>
        </p:nvSpPr>
        <p:spPr>
          <a:xfrm>
            <a:off x="3500476" y="2797108"/>
            <a:ext cx="6697733" cy="1446550"/>
          </a:xfrm>
          <a:prstGeom prst="rect">
            <a:avLst/>
          </a:prstGeom>
          <a:noFill/>
        </p:spPr>
        <p:txBody>
          <a:bodyPr wrap="square" rtlCol="0">
            <a:spAutoFit/>
          </a:bodyPr>
          <a:lstStyle/>
          <a:p>
            <a:pPr defTabSz="768096">
              <a:spcAft>
                <a:spcPts val="600"/>
              </a:spcAft>
            </a:pPr>
            <a:r>
              <a:rPr lang="en-US" sz="8800" b="1" kern="1200" dirty="0">
                <a:solidFill>
                  <a:srgbClr val="0070C0"/>
                </a:solidFill>
                <a:latin typeface="+mn-lt"/>
                <a:ea typeface="+mn-ea"/>
                <a:cs typeface="+mn-cs"/>
              </a:rPr>
              <a:t>T</a:t>
            </a:r>
            <a:r>
              <a:rPr lang="en-US" sz="8800" b="1" kern="1200" dirty="0">
                <a:solidFill>
                  <a:srgbClr val="FF0000"/>
                </a:solidFill>
                <a:latin typeface="+mn-lt"/>
                <a:ea typeface="+mn-ea"/>
                <a:cs typeface="+mn-cs"/>
              </a:rPr>
              <a:t>H</a:t>
            </a:r>
            <a:r>
              <a:rPr lang="en-US" sz="8800" b="1" kern="1200" dirty="0">
                <a:solidFill>
                  <a:schemeClr val="accent6">
                    <a:lumMod val="75000"/>
                  </a:schemeClr>
                </a:solidFill>
                <a:latin typeface="+mn-lt"/>
                <a:ea typeface="+mn-ea"/>
                <a:cs typeface="+mn-cs"/>
              </a:rPr>
              <a:t>A</a:t>
            </a:r>
            <a:r>
              <a:rPr lang="en-US" sz="8800" b="1" kern="1200" dirty="0">
                <a:solidFill>
                  <a:srgbClr val="7030A0"/>
                </a:solidFill>
                <a:latin typeface="+mn-lt"/>
                <a:ea typeface="+mn-ea"/>
                <a:cs typeface="+mn-cs"/>
              </a:rPr>
              <a:t>N</a:t>
            </a:r>
            <a:r>
              <a:rPr lang="en-US" sz="8800" b="1" kern="1200" dirty="0">
                <a:solidFill>
                  <a:srgbClr val="FFC000"/>
                </a:solidFill>
                <a:latin typeface="+mn-lt"/>
                <a:ea typeface="+mn-ea"/>
                <a:cs typeface="+mn-cs"/>
              </a:rPr>
              <a:t>K</a:t>
            </a:r>
            <a:r>
              <a:rPr lang="en-US" sz="8800" b="1" kern="1200" dirty="0">
                <a:solidFill>
                  <a:schemeClr val="tx1"/>
                </a:solidFill>
                <a:latin typeface="+mn-lt"/>
                <a:ea typeface="+mn-ea"/>
                <a:cs typeface="+mn-cs"/>
              </a:rPr>
              <a:t> </a:t>
            </a:r>
            <a:r>
              <a:rPr lang="en-US" sz="8800" b="1" kern="1200" dirty="0">
                <a:solidFill>
                  <a:srgbClr val="FF66FF"/>
                </a:solidFill>
                <a:latin typeface="+mn-lt"/>
                <a:ea typeface="+mn-ea"/>
                <a:cs typeface="+mn-cs"/>
              </a:rPr>
              <a:t>Y</a:t>
            </a:r>
            <a:r>
              <a:rPr lang="en-US" sz="8800" b="1" kern="1200" dirty="0">
                <a:solidFill>
                  <a:srgbClr val="C00000"/>
                </a:solidFill>
                <a:latin typeface="+mn-lt"/>
                <a:ea typeface="+mn-ea"/>
                <a:cs typeface="+mn-cs"/>
              </a:rPr>
              <a:t>O</a:t>
            </a:r>
            <a:r>
              <a:rPr lang="en-US" sz="8800" b="1" kern="1200" dirty="0">
                <a:solidFill>
                  <a:srgbClr val="92D050"/>
                </a:solidFill>
                <a:latin typeface="+mn-lt"/>
                <a:ea typeface="+mn-ea"/>
                <a:cs typeface="+mn-cs"/>
              </a:rPr>
              <a:t>U</a:t>
            </a:r>
            <a:endParaRPr lang="en-IN" sz="11500" b="1" dirty="0">
              <a:solidFill>
                <a:srgbClr val="92D050"/>
              </a:solidFill>
            </a:endParaRPr>
          </a:p>
        </p:txBody>
      </p:sp>
      <p:pic>
        <p:nvPicPr>
          <p:cNvPr id="7" name="Picture 6" descr="A blue and white stripe&#10;&#10;Description automatically generated">
            <a:extLst>
              <a:ext uri="{FF2B5EF4-FFF2-40B4-BE49-F238E27FC236}">
                <a16:creationId xmlns:a16="http://schemas.microsoft.com/office/drawing/2014/main" id="{B5E01966-77AC-BA16-75D3-D77D479CB6FD}"/>
              </a:ext>
            </a:extLst>
          </p:cNvPr>
          <p:cNvPicPr>
            <a:picLocks noChangeAspect="1"/>
          </p:cNvPicPr>
          <p:nvPr/>
        </p:nvPicPr>
        <p:blipFill rotWithShape="1">
          <a:blip r:embed="rId2"/>
          <a:srcRect t="49536" b="14634"/>
          <a:stretch/>
        </p:blipFill>
        <p:spPr>
          <a:xfrm>
            <a:off x="926427" y="5009125"/>
            <a:ext cx="10336098" cy="128860"/>
          </a:xfrm>
          <a:prstGeom prst="rect">
            <a:avLst/>
          </a:prstGeom>
        </p:spPr>
      </p:pic>
    </p:spTree>
    <p:extLst>
      <p:ext uri="{BB962C8B-B14F-4D97-AF65-F5344CB8AC3E}">
        <p14:creationId xmlns:p14="http://schemas.microsoft.com/office/powerpoint/2010/main" val="2275582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white stripe&#10;&#10;Description automatically generated">
            <a:extLst>
              <a:ext uri="{FF2B5EF4-FFF2-40B4-BE49-F238E27FC236}">
                <a16:creationId xmlns:a16="http://schemas.microsoft.com/office/drawing/2014/main" id="{3B0D0263-24BE-E97A-3EEF-44007B7BC150}"/>
              </a:ext>
            </a:extLst>
          </p:cNvPr>
          <p:cNvPicPr>
            <a:picLocks noChangeAspect="1"/>
          </p:cNvPicPr>
          <p:nvPr/>
        </p:nvPicPr>
        <p:blipFill>
          <a:blip r:embed="rId2"/>
          <a:stretch>
            <a:fillRect/>
          </a:stretch>
        </p:blipFill>
        <p:spPr>
          <a:xfrm>
            <a:off x="1013625" y="2609298"/>
            <a:ext cx="10164750" cy="353679"/>
          </a:xfrm>
          <a:prstGeom prst="rect">
            <a:avLst/>
          </a:prstGeom>
        </p:spPr>
      </p:pic>
      <p:pic>
        <p:nvPicPr>
          <p:cNvPr id="4" name="Picture 3">
            <a:extLst>
              <a:ext uri="{FF2B5EF4-FFF2-40B4-BE49-F238E27FC236}">
                <a16:creationId xmlns:a16="http://schemas.microsoft.com/office/drawing/2014/main" id="{BDED31AF-24D6-D7BC-A0A8-AC3D9E2B8923}"/>
              </a:ext>
            </a:extLst>
          </p:cNvPr>
          <p:cNvPicPr>
            <a:picLocks noChangeAspect="1"/>
          </p:cNvPicPr>
          <p:nvPr/>
        </p:nvPicPr>
        <p:blipFill>
          <a:blip r:embed="rId3"/>
          <a:stretch>
            <a:fillRect/>
          </a:stretch>
        </p:blipFill>
        <p:spPr>
          <a:xfrm>
            <a:off x="4519347" y="643467"/>
            <a:ext cx="2899186" cy="1965831"/>
          </a:xfrm>
          <a:prstGeom prst="rect">
            <a:avLst/>
          </a:prstGeom>
        </p:spPr>
      </p:pic>
      <p:sp>
        <p:nvSpPr>
          <p:cNvPr id="5" name="TextBox 4">
            <a:extLst>
              <a:ext uri="{FF2B5EF4-FFF2-40B4-BE49-F238E27FC236}">
                <a16:creationId xmlns:a16="http://schemas.microsoft.com/office/drawing/2014/main" id="{D31B3576-4156-4DA6-66A8-8B77D7A4DABD}"/>
              </a:ext>
            </a:extLst>
          </p:cNvPr>
          <p:cNvSpPr txBox="1"/>
          <p:nvPr/>
        </p:nvSpPr>
        <p:spPr>
          <a:xfrm>
            <a:off x="4092697" y="3120627"/>
            <a:ext cx="4006606" cy="3453446"/>
          </a:xfrm>
          <a:prstGeom prst="rect">
            <a:avLst/>
          </a:prstGeom>
          <a:noFill/>
        </p:spPr>
        <p:txBody>
          <a:bodyPr wrap="square" rtlCol="0">
            <a:spAutoFit/>
          </a:bodyPr>
          <a:lstStyle/>
          <a:p>
            <a:pPr algn="ctr" defTabSz="758952">
              <a:lnSpc>
                <a:spcPct val="107000"/>
              </a:lnSpc>
              <a:spcAft>
                <a:spcPts val="664"/>
              </a:spcAft>
            </a:pPr>
            <a:r>
              <a:rPr lang="en-US" sz="2324" b="1" kern="1200" dirty="0">
                <a:solidFill>
                  <a:schemeClr val="tx1"/>
                </a:solidFill>
                <a:latin typeface="+mn-lt"/>
                <a:ea typeface="+mn-ea"/>
                <a:cs typeface="+mn-cs"/>
              </a:rPr>
              <a:t>MEET MY </a:t>
            </a:r>
            <a:r>
              <a:rPr lang="en-US" sz="2324" b="1" dirty="0"/>
              <a:t>GROUP</a:t>
            </a:r>
            <a:br>
              <a:rPr lang="en-US" sz="1494" b="1" kern="1200" dirty="0">
                <a:solidFill>
                  <a:schemeClr val="tx1"/>
                </a:solidFill>
                <a:latin typeface="+mn-lt"/>
                <a:ea typeface="+mn-ea"/>
                <a:cs typeface="+mn-cs"/>
              </a:rPr>
            </a:br>
            <a:endParaRPr lang="en-US" sz="1494" b="1" kern="1200" dirty="0">
              <a:solidFill>
                <a:schemeClr val="tx1"/>
              </a:solidFill>
              <a:latin typeface="+mn-lt"/>
              <a:ea typeface="+mn-ea"/>
              <a:cs typeface="+mn-cs"/>
            </a:endParaRPr>
          </a:p>
          <a:p>
            <a:pPr algn="ctr" defTabSz="758952">
              <a:lnSpc>
                <a:spcPct val="107000"/>
              </a:lnSpc>
              <a:spcAft>
                <a:spcPts val="664"/>
              </a:spcAft>
            </a:pPr>
            <a:r>
              <a:rPr lang="en-IN" sz="1600" b="1" kern="100" dirty="0">
                <a:solidFill>
                  <a:schemeClr val="tx1"/>
                </a:solidFill>
                <a:latin typeface="Calibri" panose="020F0502020204030204" pitchFamily="34" charset="0"/>
                <a:ea typeface="+mn-ea"/>
                <a:cs typeface="Times New Roman" panose="02020603050405020304" pitchFamily="18" charset="0"/>
              </a:rPr>
              <a:t>AL AMEEN ASHIQ MOHAMMED</a:t>
            </a:r>
            <a:endParaRPr lang="en-IN" sz="1600" kern="100" dirty="0">
              <a:solidFill>
                <a:schemeClr val="tx1"/>
              </a:solidFill>
              <a:latin typeface="Aptos" panose="020B0004020202020204" pitchFamily="34" charset="0"/>
              <a:ea typeface="+mn-ea"/>
              <a:cs typeface="Times New Roman" panose="02020603050405020304" pitchFamily="18" charset="0"/>
            </a:endParaRPr>
          </a:p>
          <a:p>
            <a:pPr algn="ctr" defTabSz="758952">
              <a:lnSpc>
                <a:spcPct val="107000"/>
              </a:lnSpc>
              <a:spcAft>
                <a:spcPts val="664"/>
              </a:spcAft>
            </a:pPr>
            <a:r>
              <a:rPr lang="en-IN" sz="1600" b="1" kern="100" dirty="0">
                <a:solidFill>
                  <a:schemeClr val="tx1"/>
                </a:solidFill>
                <a:latin typeface="Calibri" panose="020F0502020204030204" pitchFamily="34" charset="0"/>
                <a:ea typeface="+mn-ea"/>
                <a:cs typeface="Times New Roman" panose="02020603050405020304" pitchFamily="18" charset="0"/>
              </a:rPr>
              <a:t>ANAND SUMAN</a:t>
            </a:r>
            <a:endParaRPr lang="en-IN" sz="1600" kern="100" dirty="0">
              <a:solidFill>
                <a:schemeClr val="tx1"/>
              </a:solidFill>
              <a:latin typeface="Aptos" panose="020B0004020202020204" pitchFamily="34" charset="0"/>
              <a:ea typeface="+mn-ea"/>
              <a:cs typeface="Times New Roman" panose="02020603050405020304" pitchFamily="18" charset="0"/>
            </a:endParaRPr>
          </a:p>
          <a:p>
            <a:pPr algn="ctr" defTabSz="758952">
              <a:lnSpc>
                <a:spcPct val="107000"/>
              </a:lnSpc>
              <a:spcAft>
                <a:spcPts val="664"/>
              </a:spcAft>
            </a:pPr>
            <a:r>
              <a:rPr lang="en-IN" sz="1600" b="1" kern="100" dirty="0">
                <a:solidFill>
                  <a:schemeClr val="tx1"/>
                </a:solidFill>
                <a:latin typeface="Calibri" panose="020F0502020204030204" pitchFamily="34" charset="0"/>
                <a:ea typeface="+mn-ea"/>
                <a:cs typeface="Times New Roman" panose="02020603050405020304" pitchFamily="18" charset="0"/>
              </a:rPr>
              <a:t>BALAGOPAL BHAVANA</a:t>
            </a:r>
            <a:endParaRPr lang="en-IN" sz="1600" kern="100" dirty="0">
              <a:solidFill>
                <a:schemeClr val="tx1"/>
              </a:solidFill>
              <a:latin typeface="Aptos" panose="020B0004020202020204" pitchFamily="34" charset="0"/>
              <a:ea typeface="+mn-ea"/>
              <a:cs typeface="Times New Roman" panose="02020603050405020304" pitchFamily="18" charset="0"/>
            </a:endParaRPr>
          </a:p>
          <a:p>
            <a:pPr algn="ctr" defTabSz="758952">
              <a:lnSpc>
                <a:spcPct val="107000"/>
              </a:lnSpc>
              <a:spcAft>
                <a:spcPts val="664"/>
              </a:spcAft>
            </a:pPr>
            <a:r>
              <a:rPr lang="en-IN" sz="1600" b="1" kern="100" dirty="0">
                <a:solidFill>
                  <a:schemeClr val="tx1"/>
                </a:solidFill>
                <a:latin typeface="Calibri" panose="020F0502020204030204" pitchFamily="34" charset="0"/>
                <a:ea typeface="+mn-ea"/>
                <a:cs typeface="Times New Roman" panose="02020603050405020304" pitchFamily="18" charset="0"/>
              </a:rPr>
              <a:t>DAS, PRIYANKA</a:t>
            </a:r>
            <a:endParaRPr lang="en-IN" sz="1600" kern="100" dirty="0">
              <a:solidFill>
                <a:schemeClr val="tx1"/>
              </a:solidFill>
              <a:latin typeface="Aptos" panose="020B0004020202020204" pitchFamily="34" charset="0"/>
              <a:ea typeface="+mn-ea"/>
              <a:cs typeface="Times New Roman" panose="02020603050405020304" pitchFamily="18" charset="0"/>
            </a:endParaRPr>
          </a:p>
          <a:p>
            <a:pPr algn="ctr" defTabSz="758952">
              <a:lnSpc>
                <a:spcPct val="107000"/>
              </a:lnSpc>
              <a:spcAft>
                <a:spcPts val="664"/>
              </a:spcAft>
            </a:pPr>
            <a:r>
              <a:rPr lang="en-IN" sz="1600" b="1" kern="100" dirty="0">
                <a:solidFill>
                  <a:schemeClr val="tx1"/>
                </a:solidFill>
                <a:latin typeface="Calibri" panose="020F0502020204030204" pitchFamily="34" charset="0"/>
                <a:ea typeface="+mn-ea"/>
                <a:cs typeface="Times New Roman" panose="02020603050405020304" pitchFamily="18" charset="0"/>
              </a:rPr>
              <a:t>DIVARCI AZIME GULIN</a:t>
            </a:r>
            <a:endParaRPr lang="en-IN" sz="1600" kern="100" dirty="0">
              <a:solidFill>
                <a:schemeClr val="tx1"/>
              </a:solidFill>
              <a:latin typeface="Aptos" panose="020B0004020202020204" pitchFamily="34" charset="0"/>
              <a:ea typeface="+mn-ea"/>
              <a:cs typeface="Times New Roman" panose="02020603050405020304" pitchFamily="18" charset="0"/>
            </a:endParaRPr>
          </a:p>
          <a:p>
            <a:pPr algn="ctr" defTabSz="758952">
              <a:lnSpc>
                <a:spcPct val="107000"/>
              </a:lnSpc>
              <a:spcAft>
                <a:spcPts val="664"/>
              </a:spcAft>
            </a:pPr>
            <a:r>
              <a:rPr lang="en-IN" sz="1600" b="1" kern="100" dirty="0">
                <a:solidFill>
                  <a:schemeClr val="tx1"/>
                </a:solidFill>
                <a:latin typeface="Calibri" panose="020F0502020204030204" pitchFamily="34" charset="0"/>
                <a:ea typeface="+mn-ea"/>
                <a:cs typeface="Times New Roman" panose="02020603050405020304" pitchFamily="18" charset="0"/>
              </a:rPr>
              <a:t>KAKUMANI SRIVANI</a:t>
            </a:r>
            <a:endParaRPr lang="en-IN" sz="1600" kern="100" dirty="0">
              <a:solidFill>
                <a:schemeClr val="tx1"/>
              </a:solidFill>
              <a:latin typeface="Aptos" panose="020B0004020202020204" pitchFamily="34" charset="0"/>
              <a:ea typeface="+mn-ea"/>
              <a:cs typeface="Times New Roman" panose="02020603050405020304" pitchFamily="18" charset="0"/>
            </a:endParaRPr>
          </a:p>
          <a:p>
            <a:pPr algn="ctr" defTabSz="758952"/>
            <a:r>
              <a:rPr lang="en-IN" sz="1600" b="1" kern="1200" dirty="0">
                <a:solidFill>
                  <a:schemeClr val="tx1"/>
                </a:solidFill>
                <a:latin typeface="Calibri" panose="020F0502020204030204" pitchFamily="34" charset="0"/>
                <a:ea typeface="+mn-ea"/>
                <a:cs typeface="+mn-cs"/>
              </a:rPr>
              <a:t>POULOSE ALBIN</a:t>
            </a:r>
            <a:br>
              <a:rPr lang="en-IN" sz="1494" b="1" kern="1200" dirty="0">
                <a:solidFill>
                  <a:schemeClr val="tx1"/>
                </a:solidFill>
                <a:latin typeface="Calibri" panose="020F0502020204030204" pitchFamily="34" charset="0"/>
                <a:ea typeface="+mn-ea"/>
                <a:cs typeface="+mn-cs"/>
              </a:rPr>
            </a:br>
            <a:endParaRPr lang="en-IN" b="1" dirty="0"/>
          </a:p>
        </p:txBody>
      </p:sp>
    </p:spTree>
    <p:extLst>
      <p:ext uri="{BB962C8B-B14F-4D97-AF65-F5344CB8AC3E}">
        <p14:creationId xmlns:p14="http://schemas.microsoft.com/office/powerpoint/2010/main" val="411040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796A57-2591-69A2-5CA7-440AFE1E3BF8}"/>
              </a:ext>
            </a:extLst>
          </p:cNvPr>
          <p:cNvSpPr txBox="1"/>
          <p:nvPr/>
        </p:nvSpPr>
        <p:spPr>
          <a:xfrm>
            <a:off x="3868991" y="922179"/>
            <a:ext cx="4255186" cy="9910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813816">
              <a:spcAft>
                <a:spcPts val="600"/>
              </a:spcAft>
            </a:pPr>
            <a:r>
              <a:rPr lang="en-US" sz="3204" b="1" kern="1200" dirty="0">
                <a:solidFill>
                  <a:schemeClr val="tx1"/>
                </a:solidFill>
                <a:latin typeface="+mn-lt"/>
                <a:ea typeface="+mn-ea"/>
                <a:cs typeface="Calibri" panose="020F0502020204030204"/>
              </a:rPr>
              <a:t>Table of Contents</a:t>
            </a:r>
          </a:p>
          <a:p>
            <a:pPr algn="ctr" defTabSz="813816">
              <a:spcAft>
                <a:spcPts val="600"/>
              </a:spcAft>
            </a:pPr>
            <a:r>
              <a:rPr lang="en-US" sz="2136" b="1" i="1" kern="1200" dirty="0">
                <a:solidFill>
                  <a:schemeClr val="tx1"/>
                </a:solidFill>
                <a:latin typeface="+mn-lt"/>
                <a:ea typeface="+mn-ea"/>
                <a:cs typeface="Calibri" panose="020F0502020204030204"/>
              </a:rPr>
              <a:t>Presentation outline</a:t>
            </a:r>
            <a:endParaRPr lang="en-US" sz="2400" b="1" i="1" dirty="0">
              <a:ea typeface="Calibri" panose="020F0502020204030204"/>
              <a:cs typeface="Calibri" panose="020F0502020204030204"/>
            </a:endParaRPr>
          </a:p>
        </p:txBody>
      </p:sp>
      <p:pic>
        <p:nvPicPr>
          <p:cNvPr id="4" name="Picture 3" descr="A logo with green and red leaves&#10;&#10;Description automatically generated">
            <a:extLst>
              <a:ext uri="{FF2B5EF4-FFF2-40B4-BE49-F238E27FC236}">
                <a16:creationId xmlns:a16="http://schemas.microsoft.com/office/drawing/2014/main" id="{3044171F-6B58-2F5F-C27C-D106AD5931E7}"/>
              </a:ext>
            </a:extLst>
          </p:cNvPr>
          <p:cNvPicPr>
            <a:picLocks noChangeAspect="1"/>
          </p:cNvPicPr>
          <p:nvPr/>
        </p:nvPicPr>
        <p:blipFill rotWithShape="1">
          <a:blip r:embed="rId2"/>
          <a:srcRect l="6996" r="10288" b="12743"/>
          <a:stretch/>
        </p:blipFill>
        <p:spPr>
          <a:xfrm>
            <a:off x="9547697" y="805889"/>
            <a:ext cx="1847288" cy="1300331"/>
          </a:xfrm>
          <a:prstGeom prst="rect">
            <a:avLst/>
          </a:prstGeom>
        </p:spPr>
      </p:pic>
      <p:pic>
        <p:nvPicPr>
          <p:cNvPr id="8" name="Picture 7" descr="A blue and white stripe&#10;&#10;Description automatically generated">
            <a:extLst>
              <a:ext uri="{FF2B5EF4-FFF2-40B4-BE49-F238E27FC236}">
                <a16:creationId xmlns:a16="http://schemas.microsoft.com/office/drawing/2014/main" id="{FA5990B0-6AEB-36EE-4922-F6C0E8D5AED7}"/>
              </a:ext>
            </a:extLst>
          </p:cNvPr>
          <p:cNvPicPr>
            <a:picLocks noChangeAspect="1"/>
          </p:cNvPicPr>
          <p:nvPr/>
        </p:nvPicPr>
        <p:blipFill>
          <a:blip r:embed="rId3"/>
          <a:stretch>
            <a:fillRect/>
          </a:stretch>
        </p:blipFill>
        <p:spPr>
          <a:xfrm>
            <a:off x="643467" y="2029509"/>
            <a:ext cx="10905066" cy="379438"/>
          </a:xfrm>
          <a:prstGeom prst="rect">
            <a:avLst/>
          </a:prstGeom>
        </p:spPr>
      </p:pic>
      <p:graphicFrame>
        <p:nvGraphicFramePr>
          <p:cNvPr id="10" name="TextBox 2">
            <a:extLst>
              <a:ext uri="{FF2B5EF4-FFF2-40B4-BE49-F238E27FC236}">
                <a16:creationId xmlns:a16="http://schemas.microsoft.com/office/drawing/2014/main" id="{2A9A8A46-9802-9607-BEC9-324B96001E16}"/>
              </a:ext>
            </a:extLst>
          </p:cNvPr>
          <p:cNvGraphicFramePr/>
          <p:nvPr>
            <p:extLst>
              <p:ext uri="{D42A27DB-BD31-4B8C-83A1-F6EECF244321}">
                <p14:modId xmlns:p14="http://schemas.microsoft.com/office/powerpoint/2010/main" val="1314269499"/>
              </p:ext>
            </p:extLst>
          </p:nvPr>
        </p:nvGraphicFramePr>
        <p:xfrm>
          <a:off x="3020960" y="2630884"/>
          <a:ext cx="5867615" cy="32260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0131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20" name="Freeform: Shape 19">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12350F3-DB83-413A-980B-1CEB92498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274698" y="1893162"/>
            <a:ext cx="0" cy="320013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8F8BE06A-4555-6D0E-6992-90697A9DC2A1}"/>
              </a:ext>
            </a:extLst>
          </p:cNvPr>
          <p:cNvSpPr txBox="1"/>
          <p:nvPr/>
        </p:nvSpPr>
        <p:spPr>
          <a:xfrm>
            <a:off x="385723" y="1051058"/>
            <a:ext cx="8977631" cy="55964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448239">
              <a:spcAft>
                <a:spcPts val="516"/>
              </a:spcAft>
            </a:pPr>
            <a:r>
              <a:rPr lang="en-US" sz="3200" b="1" kern="1200" dirty="0">
                <a:solidFill>
                  <a:schemeClr val="tx1"/>
                </a:solidFill>
                <a:latin typeface="+mn-lt"/>
                <a:ea typeface="+mn-lt"/>
                <a:cs typeface="+mn-lt"/>
              </a:rPr>
              <a:t>  Conagra Brands Overview:</a:t>
            </a:r>
            <a:endParaRPr lang="en-US" sz="3200" b="1" kern="1200" dirty="0">
              <a:solidFill>
                <a:schemeClr val="tx1"/>
              </a:solidFill>
              <a:latin typeface="+mn-lt"/>
              <a:ea typeface="+mn-ea"/>
              <a:cs typeface="Calibri" panose="020F0502020204030204"/>
            </a:endParaRPr>
          </a:p>
          <a:p>
            <a:pPr defTabSz="448239">
              <a:spcAft>
                <a:spcPts val="516"/>
              </a:spcAft>
            </a:pPr>
            <a:endParaRPr lang="en-US" sz="1400" kern="1200" dirty="0">
              <a:solidFill>
                <a:schemeClr val="tx1"/>
              </a:solidFill>
              <a:latin typeface="+mn-lt"/>
              <a:ea typeface="+mn-lt"/>
              <a:cs typeface="+mn-lt"/>
            </a:endParaRPr>
          </a:p>
          <a:p>
            <a:pPr defTabSz="448239">
              <a:spcAft>
                <a:spcPts val="516"/>
              </a:spcAft>
            </a:pPr>
            <a:r>
              <a:rPr lang="en-US" kern="1200" dirty="0">
                <a:solidFill>
                  <a:schemeClr val="tx1"/>
                </a:solidFill>
                <a:latin typeface="+mn-lt"/>
                <a:ea typeface="+mn-lt"/>
                <a:cs typeface="+mn-lt"/>
              </a:rPr>
              <a:t>Conagra Brands (NYSE: CAG) is a Chicago-based company with a rich history of delivering exceptional food products. We're committed to meeting consumer and customer needs with a focus on simplicity and innovation.</a:t>
            </a:r>
            <a:endParaRPr lang="en-US" kern="1200" dirty="0">
              <a:solidFill>
                <a:schemeClr val="tx1"/>
              </a:solidFill>
              <a:latin typeface="+mn-lt"/>
              <a:ea typeface="+mn-ea"/>
              <a:cs typeface="+mn-cs"/>
            </a:endParaRPr>
          </a:p>
          <a:p>
            <a:pPr defTabSz="448239">
              <a:spcAft>
                <a:spcPts val="516"/>
              </a:spcAft>
            </a:pPr>
            <a:r>
              <a:rPr lang="en-US" b="1" kern="1200" dirty="0">
                <a:solidFill>
                  <a:schemeClr val="tx1"/>
                </a:solidFill>
                <a:latin typeface="+mn-lt"/>
                <a:ea typeface="+mn-lt"/>
                <a:cs typeface="+mn-lt"/>
              </a:rPr>
              <a:t>Key Figures:</a:t>
            </a:r>
            <a:endParaRPr lang="en-US" b="1" kern="1200" dirty="0">
              <a:solidFill>
                <a:schemeClr val="tx1"/>
              </a:solidFill>
              <a:latin typeface="+mn-lt"/>
              <a:ea typeface="+mn-ea"/>
              <a:cs typeface="+mn-cs"/>
            </a:endParaRPr>
          </a:p>
          <a:p>
            <a:pPr defTabSz="448239">
              <a:spcAft>
                <a:spcPts val="516"/>
              </a:spcAft>
            </a:pPr>
            <a:r>
              <a:rPr lang="en-US" kern="1200" dirty="0">
                <a:solidFill>
                  <a:schemeClr val="tx1"/>
                </a:solidFill>
                <a:latin typeface="+mn-lt"/>
                <a:ea typeface="+mn-lt"/>
                <a:cs typeface="+mn-lt"/>
              </a:rPr>
              <a:t>Manufacturing Facilities: 42</a:t>
            </a:r>
            <a:endParaRPr lang="en-US" kern="1200" dirty="0">
              <a:solidFill>
                <a:schemeClr val="tx1"/>
              </a:solidFill>
              <a:latin typeface="+mn-lt"/>
              <a:ea typeface="+mn-ea"/>
              <a:cs typeface="Calibri" panose="020F0502020204030204"/>
            </a:endParaRPr>
          </a:p>
          <a:p>
            <a:pPr defTabSz="448239">
              <a:spcAft>
                <a:spcPts val="516"/>
              </a:spcAft>
            </a:pPr>
            <a:r>
              <a:rPr lang="en-US" kern="1200" dirty="0">
                <a:solidFill>
                  <a:schemeClr val="tx1"/>
                </a:solidFill>
                <a:latin typeface="+mn-lt"/>
                <a:ea typeface="+mn-lt"/>
                <a:cs typeface="+mn-lt"/>
              </a:rPr>
              <a:t>Employees: Approximately 18,600</a:t>
            </a:r>
            <a:endParaRPr lang="en-US" kern="1200" dirty="0">
              <a:solidFill>
                <a:schemeClr val="tx1"/>
              </a:solidFill>
              <a:latin typeface="+mn-lt"/>
              <a:ea typeface="+mn-ea"/>
              <a:cs typeface="+mn-cs"/>
            </a:endParaRPr>
          </a:p>
          <a:p>
            <a:pPr defTabSz="448239">
              <a:spcAft>
                <a:spcPts val="516"/>
              </a:spcAft>
            </a:pPr>
            <a:r>
              <a:rPr lang="en-US" kern="1200" dirty="0">
                <a:solidFill>
                  <a:schemeClr val="tx1"/>
                </a:solidFill>
                <a:latin typeface="+mn-lt"/>
                <a:ea typeface="+mn-lt"/>
                <a:cs typeface="+mn-lt"/>
              </a:rPr>
              <a:t>Revenue: Approximately $12.3 billion</a:t>
            </a:r>
            <a:endParaRPr lang="en-US" kern="1200" dirty="0">
              <a:solidFill>
                <a:schemeClr val="tx1"/>
              </a:solidFill>
              <a:latin typeface="+mn-lt"/>
              <a:ea typeface="+mn-ea"/>
              <a:cs typeface="+mn-cs"/>
            </a:endParaRPr>
          </a:p>
          <a:p>
            <a:pPr defTabSz="448239">
              <a:spcAft>
                <a:spcPts val="516"/>
              </a:spcAft>
            </a:pPr>
            <a:endParaRPr lang="en-US" kern="1200" dirty="0">
              <a:solidFill>
                <a:schemeClr val="tx1"/>
              </a:solidFill>
              <a:latin typeface="+mn-lt"/>
              <a:ea typeface="+mn-lt"/>
              <a:cs typeface="+mn-lt"/>
            </a:endParaRPr>
          </a:p>
          <a:p>
            <a:pPr defTabSz="448239">
              <a:spcAft>
                <a:spcPts val="516"/>
              </a:spcAft>
            </a:pPr>
            <a:r>
              <a:rPr lang="en-US" b="1" kern="1200" dirty="0">
                <a:solidFill>
                  <a:schemeClr val="tx1"/>
                </a:solidFill>
                <a:latin typeface="+mn-lt"/>
                <a:ea typeface="+mn-lt"/>
                <a:cs typeface="+mn-lt"/>
              </a:rPr>
              <a:t>Vision: </a:t>
            </a:r>
            <a:r>
              <a:rPr lang="en-US" kern="1200" dirty="0">
                <a:solidFill>
                  <a:schemeClr val="tx1"/>
                </a:solidFill>
                <a:latin typeface="+mn-lt"/>
                <a:ea typeface="+mn-lt"/>
                <a:cs typeface="+mn-lt"/>
              </a:rPr>
              <a:t>At Conagra, we aspire to cultivate the most vibrant, inclusive, and forward-thinking culture in the food industry. Our team embraces diversity and encourages debate to challenge conventions and drive growth.</a:t>
            </a:r>
            <a:endParaRPr lang="en-US" kern="1200" dirty="0">
              <a:solidFill>
                <a:schemeClr val="tx1"/>
              </a:solidFill>
              <a:latin typeface="+mn-lt"/>
              <a:ea typeface="+mn-ea"/>
              <a:cs typeface="Calibri"/>
            </a:endParaRPr>
          </a:p>
          <a:p>
            <a:pPr defTabSz="448239">
              <a:spcAft>
                <a:spcPts val="516"/>
              </a:spcAft>
            </a:pPr>
            <a:endParaRPr lang="en-US" b="1" kern="1200" dirty="0">
              <a:solidFill>
                <a:schemeClr val="tx1"/>
              </a:solidFill>
              <a:latin typeface="+mn-lt"/>
              <a:ea typeface="+mn-ea"/>
              <a:cs typeface="Calibri"/>
            </a:endParaRPr>
          </a:p>
          <a:p>
            <a:pPr defTabSz="448239">
              <a:spcAft>
                <a:spcPts val="516"/>
              </a:spcAft>
            </a:pPr>
            <a:r>
              <a:rPr lang="en-US" b="1" kern="1200" dirty="0">
                <a:solidFill>
                  <a:schemeClr val="tx1"/>
                </a:solidFill>
                <a:latin typeface="+mn-lt"/>
                <a:ea typeface="+mn-lt"/>
                <a:cs typeface="+mn-lt"/>
              </a:rPr>
              <a:t>Brands</a:t>
            </a:r>
            <a:r>
              <a:rPr lang="en-US" kern="1200" dirty="0">
                <a:solidFill>
                  <a:schemeClr val="tx1"/>
                </a:solidFill>
                <a:latin typeface="+mn-lt"/>
                <a:ea typeface="+mn-lt"/>
                <a:cs typeface="+mn-lt"/>
              </a:rPr>
              <a:t>: From beloved classics like Birds Eye®, Duncan Hines®, and Slim Jim® to emerging favorites such as Angie's® BOOMCHICKAPOP® and </a:t>
            </a:r>
            <a:r>
              <a:rPr lang="en-US" kern="1200" dirty="0" err="1">
                <a:solidFill>
                  <a:schemeClr val="tx1"/>
                </a:solidFill>
                <a:latin typeface="+mn-lt"/>
                <a:ea typeface="+mn-lt"/>
                <a:cs typeface="+mn-lt"/>
              </a:rPr>
              <a:t>Gardein</a:t>
            </a:r>
            <a:r>
              <a:rPr lang="en-US" kern="1200" dirty="0">
                <a:solidFill>
                  <a:schemeClr val="tx1"/>
                </a:solidFill>
                <a:latin typeface="+mn-lt"/>
                <a:ea typeface="+mn-lt"/>
                <a:cs typeface="+mn-lt"/>
              </a:rPr>
              <a:t>™, Conagra offers a diverse portfolio catering to every occasion.</a:t>
            </a:r>
            <a:endParaRPr lang="en-US" dirty="0"/>
          </a:p>
        </p:txBody>
      </p:sp>
      <p:pic>
        <p:nvPicPr>
          <p:cNvPr id="3" name="Picture 2" descr="A logo with green and red leaves&#10;&#10;Description automatically generated">
            <a:extLst>
              <a:ext uri="{FF2B5EF4-FFF2-40B4-BE49-F238E27FC236}">
                <a16:creationId xmlns:a16="http://schemas.microsoft.com/office/drawing/2014/main" id="{22BE57BE-A3FB-D761-DB3D-0DEAC923F748}"/>
              </a:ext>
            </a:extLst>
          </p:cNvPr>
          <p:cNvPicPr>
            <a:picLocks noChangeAspect="1"/>
          </p:cNvPicPr>
          <p:nvPr/>
        </p:nvPicPr>
        <p:blipFill rotWithShape="1">
          <a:blip r:embed="rId2"/>
          <a:srcRect l="6996" r="10288" b="12743"/>
          <a:stretch/>
        </p:blipFill>
        <p:spPr>
          <a:xfrm>
            <a:off x="9189005" y="130581"/>
            <a:ext cx="1505719" cy="1648522"/>
          </a:xfrm>
          <a:prstGeom prst="rect">
            <a:avLst/>
          </a:prstGeom>
        </p:spPr>
      </p:pic>
      <p:pic>
        <p:nvPicPr>
          <p:cNvPr id="7" name="Picture 6" descr="A blue and white stripe&#10;&#10;Description automatically generated">
            <a:extLst>
              <a:ext uri="{FF2B5EF4-FFF2-40B4-BE49-F238E27FC236}">
                <a16:creationId xmlns:a16="http://schemas.microsoft.com/office/drawing/2014/main" id="{40177F6E-C18B-F4FC-3055-92A1DDB0DF00}"/>
              </a:ext>
            </a:extLst>
          </p:cNvPr>
          <p:cNvPicPr>
            <a:picLocks noChangeAspect="1"/>
          </p:cNvPicPr>
          <p:nvPr/>
        </p:nvPicPr>
        <p:blipFill rotWithShape="1">
          <a:blip r:embed="rId3"/>
          <a:srcRect t="49536" b="14634"/>
          <a:stretch/>
        </p:blipFill>
        <p:spPr>
          <a:xfrm>
            <a:off x="651048" y="1779103"/>
            <a:ext cx="10654043" cy="132824"/>
          </a:xfrm>
          <a:prstGeom prst="rect">
            <a:avLst/>
          </a:prstGeom>
        </p:spPr>
      </p:pic>
      <p:pic>
        <p:nvPicPr>
          <p:cNvPr id="1026" name="Picture 2" descr="Image result for Gardein logo of conagra">
            <a:extLst>
              <a:ext uri="{FF2B5EF4-FFF2-40B4-BE49-F238E27FC236}">
                <a16:creationId xmlns:a16="http://schemas.microsoft.com/office/drawing/2014/main" id="{3B0B6C40-6B2F-A55E-FEF4-5949BBCD400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257" t="31946" r="16519" b="28528"/>
          <a:stretch/>
        </p:blipFill>
        <p:spPr bwMode="auto">
          <a:xfrm>
            <a:off x="9409767" y="2835006"/>
            <a:ext cx="2081192" cy="1877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746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blue and white stripe&#10;&#10;Description automatically generated">
            <a:extLst>
              <a:ext uri="{FF2B5EF4-FFF2-40B4-BE49-F238E27FC236}">
                <a16:creationId xmlns:a16="http://schemas.microsoft.com/office/drawing/2014/main" id="{2359699C-FD61-4AAC-FBF4-D14CD10F224B}"/>
              </a:ext>
            </a:extLst>
          </p:cNvPr>
          <p:cNvPicPr>
            <a:picLocks noChangeAspect="1"/>
          </p:cNvPicPr>
          <p:nvPr/>
        </p:nvPicPr>
        <p:blipFill rotWithShape="1">
          <a:blip r:embed="rId2"/>
          <a:srcRect t="49536" b="14634"/>
          <a:stretch/>
        </p:blipFill>
        <p:spPr>
          <a:xfrm>
            <a:off x="1016000" y="1783653"/>
            <a:ext cx="10289091" cy="128274"/>
          </a:xfrm>
          <a:prstGeom prst="rect">
            <a:avLst/>
          </a:prstGeom>
        </p:spPr>
      </p:pic>
      <p:pic>
        <p:nvPicPr>
          <p:cNvPr id="3" name="Picture 2" descr="A logo with green and red leaves&#10;&#10;Description automatically generated">
            <a:extLst>
              <a:ext uri="{FF2B5EF4-FFF2-40B4-BE49-F238E27FC236}">
                <a16:creationId xmlns:a16="http://schemas.microsoft.com/office/drawing/2014/main" id="{B88E67CE-BCC0-265C-D6BE-C2E4E8FFC15A}"/>
              </a:ext>
            </a:extLst>
          </p:cNvPr>
          <p:cNvPicPr>
            <a:picLocks noChangeAspect="1"/>
          </p:cNvPicPr>
          <p:nvPr/>
        </p:nvPicPr>
        <p:blipFill rotWithShape="1">
          <a:blip r:embed="rId3"/>
          <a:srcRect l="6996" r="10288" b="12743"/>
          <a:stretch/>
        </p:blipFill>
        <p:spPr>
          <a:xfrm>
            <a:off x="9875520" y="0"/>
            <a:ext cx="2082799" cy="1648522"/>
          </a:xfrm>
          <a:prstGeom prst="rect">
            <a:avLst/>
          </a:prstGeom>
        </p:spPr>
      </p:pic>
      <p:pic>
        <p:nvPicPr>
          <p:cNvPr id="4" name="Picture 2" descr="Image result for Gardein logo of conagra">
            <a:extLst>
              <a:ext uri="{FF2B5EF4-FFF2-40B4-BE49-F238E27FC236}">
                <a16:creationId xmlns:a16="http://schemas.microsoft.com/office/drawing/2014/main" id="{F04A88F4-9CFE-908F-736A-041C6558C3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257" t="31946" r="16519" b="28528"/>
          <a:stretch/>
        </p:blipFill>
        <p:spPr bwMode="auto">
          <a:xfrm>
            <a:off x="367367" y="143579"/>
            <a:ext cx="1827829" cy="16485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C6A1891-3325-1B5C-AC79-16797F224008}"/>
              </a:ext>
            </a:extLst>
          </p:cNvPr>
          <p:cNvSpPr txBox="1"/>
          <p:nvPr/>
        </p:nvSpPr>
        <p:spPr>
          <a:xfrm>
            <a:off x="3048000" y="644675"/>
            <a:ext cx="6096000" cy="646331"/>
          </a:xfrm>
          <a:prstGeom prst="rect">
            <a:avLst/>
          </a:prstGeom>
          <a:noFill/>
        </p:spPr>
        <p:txBody>
          <a:bodyPr wrap="square">
            <a:spAutoFit/>
          </a:bodyPr>
          <a:lstStyle/>
          <a:p>
            <a:pPr algn="ctr"/>
            <a:r>
              <a:rPr lang="en-US" sz="3600" b="1" dirty="0">
                <a:latin typeface="+mn-lt"/>
                <a:ea typeface="Calibri Light"/>
                <a:cs typeface="Calibri Light"/>
              </a:rPr>
              <a:t>INTRODUCTION</a:t>
            </a:r>
            <a:endParaRPr lang="en-IN" sz="3600" dirty="0"/>
          </a:p>
        </p:txBody>
      </p:sp>
      <p:sp>
        <p:nvSpPr>
          <p:cNvPr id="10" name="TextBox 9">
            <a:extLst>
              <a:ext uri="{FF2B5EF4-FFF2-40B4-BE49-F238E27FC236}">
                <a16:creationId xmlns:a16="http://schemas.microsoft.com/office/drawing/2014/main" id="{1592EC26-055C-785A-B3F6-6D6BBF812EDC}"/>
              </a:ext>
            </a:extLst>
          </p:cNvPr>
          <p:cNvSpPr txBox="1"/>
          <p:nvPr/>
        </p:nvSpPr>
        <p:spPr>
          <a:xfrm>
            <a:off x="2195196" y="2149617"/>
            <a:ext cx="8411844" cy="3170099"/>
          </a:xfrm>
          <a:prstGeom prst="rect">
            <a:avLst/>
          </a:prstGeom>
          <a:noFill/>
        </p:spPr>
        <p:txBody>
          <a:bodyPr wrap="square">
            <a:spAutoFit/>
          </a:bodyPr>
          <a:lstStyle/>
          <a:p>
            <a:pPr algn="just"/>
            <a:r>
              <a:rPr lang="en-IN" sz="2000" b="1" dirty="0"/>
              <a:t>Introducing meat analogues: </a:t>
            </a:r>
          </a:p>
          <a:p>
            <a:pPr algn="just"/>
            <a:endParaRPr lang="en-IN" sz="2000" dirty="0"/>
          </a:p>
          <a:p>
            <a:pPr algn="just"/>
            <a:r>
              <a:rPr lang="en-IN" sz="2000" dirty="0"/>
              <a:t>These innovative products offer vegetarian alternatives to traditional meat, catering to a diverse range of dietary preferences. From mock meat to vegan options, meat analogues are crafted from plant-based ingredients, often without animal-derived components like dairy. While historically soy and gluten-based, modern analogues now feature alternatives like pea protein. Embraced by vegetarians, vegans, and meat-reducers alike, the market for meat analogues continues to expand, reflecting evolving consumer tastes and sustainability concerns.</a:t>
            </a:r>
          </a:p>
        </p:txBody>
      </p:sp>
    </p:spTree>
    <p:extLst>
      <p:ext uri="{BB962C8B-B14F-4D97-AF65-F5344CB8AC3E}">
        <p14:creationId xmlns:p14="http://schemas.microsoft.com/office/powerpoint/2010/main" val="276528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9F95-7222-205B-5EE3-73AD72803D39}"/>
              </a:ext>
            </a:extLst>
          </p:cNvPr>
          <p:cNvSpPr>
            <a:spLocks noGrp="1"/>
          </p:cNvSpPr>
          <p:nvPr>
            <p:ph type="title"/>
          </p:nvPr>
        </p:nvSpPr>
        <p:spPr>
          <a:xfrm>
            <a:off x="4434840" y="205761"/>
            <a:ext cx="10515600" cy="1325563"/>
          </a:xfrm>
        </p:spPr>
        <p:txBody>
          <a:bodyPr/>
          <a:lstStyle/>
          <a:p>
            <a:r>
              <a:rPr lang="en-US" b="1" dirty="0">
                <a:latin typeface="+mn-lt"/>
                <a:ea typeface="Calibri Light" panose="020F0302020204030204"/>
                <a:cs typeface="Calibri Light" panose="020F0302020204030204"/>
              </a:rPr>
              <a:t>OBJECTIVE</a:t>
            </a:r>
          </a:p>
        </p:txBody>
      </p:sp>
      <p:sp>
        <p:nvSpPr>
          <p:cNvPr id="4" name="TextBox 3">
            <a:extLst>
              <a:ext uri="{FF2B5EF4-FFF2-40B4-BE49-F238E27FC236}">
                <a16:creationId xmlns:a16="http://schemas.microsoft.com/office/drawing/2014/main" id="{E2C02D8E-8BEB-B860-BF3F-44D18420EF7A}"/>
              </a:ext>
            </a:extLst>
          </p:cNvPr>
          <p:cNvSpPr txBox="1"/>
          <p:nvPr/>
        </p:nvSpPr>
        <p:spPr>
          <a:xfrm>
            <a:off x="834080" y="1678459"/>
            <a:ext cx="10256107"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b="1" dirty="0">
                <a:ea typeface="Calibri"/>
                <a:cs typeface="Calibri"/>
              </a:rPr>
              <a:t>Objective: </a:t>
            </a:r>
            <a:r>
              <a:rPr lang="en-US" b="1" dirty="0">
                <a:ea typeface="+mn-lt"/>
                <a:cs typeface="+mn-lt"/>
              </a:rPr>
              <a:t> </a:t>
            </a:r>
            <a:endParaRPr lang="en-US" dirty="0">
              <a:ea typeface="Calibri"/>
              <a:cs typeface="Calibri"/>
            </a:endParaRPr>
          </a:p>
          <a:p>
            <a:pPr algn="just"/>
            <a:r>
              <a:rPr lang="en-US" dirty="0">
                <a:ea typeface="+mn-lt"/>
                <a:cs typeface="+mn-lt"/>
              </a:rPr>
              <a:t>Exploring sales dynamics in Conagra's Meat Substitute Project, we analyze the impact of merchandise presence and discount strategies. Through rigorous linear regression and hypothesis testing, we unveil insights crucial for informed marketing decisions. Our findings empower Conagra to optimize strategies and drive sales effectively.</a:t>
            </a:r>
            <a:endParaRPr lang="en-US" dirty="0"/>
          </a:p>
          <a:p>
            <a:pPr algn="just"/>
            <a:endParaRPr lang="en-US" dirty="0">
              <a:ea typeface="Calibri"/>
              <a:cs typeface="Calibri"/>
            </a:endParaRPr>
          </a:p>
          <a:p>
            <a:pPr algn="just"/>
            <a:r>
              <a:rPr lang="en-US" sz="2400" b="1" dirty="0">
                <a:ea typeface="Calibri"/>
                <a:cs typeface="Calibri"/>
              </a:rPr>
              <a:t>Analysis: </a:t>
            </a:r>
          </a:p>
          <a:p>
            <a:pPr marL="342900" indent="-342900" algn="just">
              <a:buFont typeface="Arial"/>
              <a:buChar char="•"/>
            </a:pPr>
            <a:r>
              <a:rPr lang="en-US" dirty="0">
                <a:ea typeface="Calibri"/>
                <a:cs typeface="Calibri"/>
              </a:rPr>
              <a:t>Do the volume sales with respect to merchandise versus no merchandise will impact sales? (For Report 3, our analytical approach will include conducting linear regression, performing hypothesis testing, and determining correlation to thoroughly examine the data.)</a:t>
            </a:r>
          </a:p>
          <a:p>
            <a:pPr algn="just"/>
            <a:endParaRPr lang="en-US" dirty="0">
              <a:ea typeface="Calibri"/>
              <a:cs typeface="Calibri"/>
            </a:endParaRPr>
          </a:p>
          <a:p>
            <a:pPr marL="285750" indent="-285750" algn="just">
              <a:buFont typeface="Arial"/>
              <a:buChar char="•"/>
            </a:pPr>
            <a:r>
              <a:rPr lang="en-US" dirty="0">
                <a:ea typeface="Calibri"/>
                <a:cs typeface="Calibri"/>
              </a:rPr>
              <a:t>Does the discount impact the sales of high-performing products and low-performing products? (For Report 3, our analytical approach will include conducting linear regression, performing hypothesis testing, and determining correlation to thoroughly examine the data.)</a:t>
            </a:r>
          </a:p>
          <a:p>
            <a:pPr algn="just"/>
            <a:endParaRPr lang="en-US" dirty="0"/>
          </a:p>
          <a:p>
            <a:pPr algn="just"/>
            <a:endParaRPr lang="en-US" b="1" dirty="0">
              <a:ea typeface="Calibri"/>
              <a:cs typeface="Calibri"/>
            </a:endParaRPr>
          </a:p>
        </p:txBody>
      </p:sp>
      <p:pic>
        <p:nvPicPr>
          <p:cNvPr id="6" name="Picture 5" descr="A logo with green and red leaves&#10;&#10;Description automatically generated">
            <a:extLst>
              <a:ext uri="{FF2B5EF4-FFF2-40B4-BE49-F238E27FC236}">
                <a16:creationId xmlns:a16="http://schemas.microsoft.com/office/drawing/2014/main" id="{88C91E59-48E3-5C68-C45B-CF82D4A85906}"/>
              </a:ext>
            </a:extLst>
          </p:cNvPr>
          <p:cNvPicPr>
            <a:picLocks noChangeAspect="1"/>
          </p:cNvPicPr>
          <p:nvPr/>
        </p:nvPicPr>
        <p:blipFill rotWithShape="1">
          <a:blip r:embed="rId2"/>
          <a:srcRect l="6996" r="10288" b="12743"/>
          <a:stretch/>
        </p:blipFill>
        <p:spPr>
          <a:xfrm>
            <a:off x="9955040" y="78259"/>
            <a:ext cx="2065291" cy="1453786"/>
          </a:xfrm>
          <a:prstGeom prst="rect">
            <a:avLst/>
          </a:prstGeom>
        </p:spPr>
      </p:pic>
      <p:pic>
        <p:nvPicPr>
          <p:cNvPr id="11" name="Picture 10" descr="A blue and white stripe&#10;&#10;Description automatically generated">
            <a:extLst>
              <a:ext uri="{FF2B5EF4-FFF2-40B4-BE49-F238E27FC236}">
                <a16:creationId xmlns:a16="http://schemas.microsoft.com/office/drawing/2014/main" id="{D6F35228-C103-71FE-0967-6BC26F310A02}"/>
              </a:ext>
            </a:extLst>
          </p:cNvPr>
          <p:cNvPicPr>
            <a:picLocks noChangeAspect="1"/>
          </p:cNvPicPr>
          <p:nvPr/>
        </p:nvPicPr>
        <p:blipFill rotWithShape="1">
          <a:blip r:embed="rId3"/>
          <a:srcRect t="49536" b="14634"/>
          <a:stretch/>
        </p:blipFill>
        <p:spPr>
          <a:xfrm>
            <a:off x="232629" y="1531325"/>
            <a:ext cx="11583452" cy="144410"/>
          </a:xfrm>
          <a:prstGeom prst="rect">
            <a:avLst/>
          </a:prstGeom>
        </p:spPr>
      </p:pic>
      <p:pic>
        <p:nvPicPr>
          <p:cNvPr id="3" name="Picture 2" descr="Image result for Gardein logo of conagra">
            <a:extLst>
              <a:ext uri="{FF2B5EF4-FFF2-40B4-BE49-F238E27FC236}">
                <a16:creationId xmlns:a16="http://schemas.microsoft.com/office/drawing/2014/main" id="{CD4C843C-8E80-8279-2029-81154C567B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257" t="31946" r="16519" b="28528"/>
          <a:stretch/>
        </p:blipFill>
        <p:spPr bwMode="auto">
          <a:xfrm>
            <a:off x="232629" y="-82255"/>
            <a:ext cx="1707516" cy="154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13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F2B57-E92B-9C2A-D9FD-3A28668207B9}"/>
              </a:ext>
            </a:extLst>
          </p:cNvPr>
          <p:cNvSpPr>
            <a:spLocks noGrp="1"/>
          </p:cNvSpPr>
          <p:nvPr>
            <p:ph type="title"/>
          </p:nvPr>
        </p:nvSpPr>
        <p:spPr>
          <a:xfrm>
            <a:off x="3561080" y="205761"/>
            <a:ext cx="10515600" cy="1325563"/>
          </a:xfrm>
        </p:spPr>
        <p:txBody>
          <a:bodyPr/>
          <a:lstStyle/>
          <a:p>
            <a:r>
              <a:rPr lang="en-US" b="1" dirty="0">
                <a:latin typeface="+mn-lt"/>
              </a:rPr>
              <a:t>OUR MAIN FOCUS</a:t>
            </a:r>
          </a:p>
        </p:txBody>
      </p:sp>
      <p:pic>
        <p:nvPicPr>
          <p:cNvPr id="4" name="Picture 3" descr="A logo with green and red leaves&#10;&#10;Description automatically generated">
            <a:extLst>
              <a:ext uri="{FF2B5EF4-FFF2-40B4-BE49-F238E27FC236}">
                <a16:creationId xmlns:a16="http://schemas.microsoft.com/office/drawing/2014/main" id="{8C66F415-671B-9082-A03D-593389637484}"/>
              </a:ext>
            </a:extLst>
          </p:cNvPr>
          <p:cNvPicPr>
            <a:picLocks noChangeAspect="1"/>
          </p:cNvPicPr>
          <p:nvPr/>
        </p:nvPicPr>
        <p:blipFill rotWithShape="1">
          <a:blip r:embed="rId2"/>
          <a:srcRect l="6996" r="10288" b="12743"/>
          <a:stretch/>
        </p:blipFill>
        <p:spPr>
          <a:xfrm>
            <a:off x="9955040" y="78259"/>
            <a:ext cx="2065291" cy="1453786"/>
          </a:xfrm>
          <a:prstGeom prst="rect">
            <a:avLst/>
          </a:prstGeom>
        </p:spPr>
      </p:pic>
      <p:pic>
        <p:nvPicPr>
          <p:cNvPr id="7" name="Picture 6" descr="A blue and white stripe&#10;&#10;Description automatically generated">
            <a:extLst>
              <a:ext uri="{FF2B5EF4-FFF2-40B4-BE49-F238E27FC236}">
                <a16:creationId xmlns:a16="http://schemas.microsoft.com/office/drawing/2014/main" id="{7A34F08D-F66B-D9EC-06A6-0966F7244EF3}"/>
              </a:ext>
            </a:extLst>
          </p:cNvPr>
          <p:cNvPicPr>
            <a:picLocks noChangeAspect="1"/>
          </p:cNvPicPr>
          <p:nvPr/>
        </p:nvPicPr>
        <p:blipFill rotWithShape="1">
          <a:blip r:embed="rId3"/>
          <a:srcRect t="49536" b="14634"/>
          <a:stretch/>
        </p:blipFill>
        <p:spPr>
          <a:xfrm>
            <a:off x="0" y="1531324"/>
            <a:ext cx="12192000" cy="151997"/>
          </a:xfrm>
          <a:prstGeom prst="rect">
            <a:avLst/>
          </a:prstGeom>
        </p:spPr>
      </p:pic>
      <p:graphicFrame>
        <p:nvGraphicFramePr>
          <p:cNvPr id="15" name="TextBox 2">
            <a:extLst>
              <a:ext uri="{FF2B5EF4-FFF2-40B4-BE49-F238E27FC236}">
                <a16:creationId xmlns:a16="http://schemas.microsoft.com/office/drawing/2014/main" id="{F8C59ABF-A2AE-6C7B-1D42-ADD3CE72AD32}"/>
              </a:ext>
            </a:extLst>
          </p:cNvPr>
          <p:cNvGraphicFramePr/>
          <p:nvPr>
            <p:extLst>
              <p:ext uri="{D42A27DB-BD31-4B8C-83A1-F6EECF244321}">
                <p14:modId xmlns:p14="http://schemas.microsoft.com/office/powerpoint/2010/main" val="4017874159"/>
              </p:ext>
            </p:extLst>
          </p:nvPr>
        </p:nvGraphicFramePr>
        <p:xfrm>
          <a:off x="670560" y="2081924"/>
          <a:ext cx="10911840" cy="267765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6" name="Picture 5" descr="Image result for Gardein logo of conagra">
            <a:extLst>
              <a:ext uri="{FF2B5EF4-FFF2-40B4-BE49-F238E27FC236}">
                <a16:creationId xmlns:a16="http://schemas.microsoft.com/office/drawing/2014/main" id="{F6DC88EA-A151-082D-D22A-DF040363616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9257" t="31946" r="16519" b="28528"/>
          <a:stretch/>
        </p:blipFill>
        <p:spPr bwMode="auto">
          <a:xfrm>
            <a:off x="232629" y="-82255"/>
            <a:ext cx="1707516" cy="154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488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7DEEB-B04A-4A26-0A43-02058E56C164}"/>
              </a:ext>
            </a:extLst>
          </p:cNvPr>
          <p:cNvSpPr>
            <a:spLocks noGrp="1"/>
          </p:cNvSpPr>
          <p:nvPr>
            <p:ph type="title"/>
          </p:nvPr>
        </p:nvSpPr>
        <p:spPr>
          <a:xfrm>
            <a:off x="3703320" y="357758"/>
            <a:ext cx="10515600" cy="1325563"/>
          </a:xfrm>
        </p:spPr>
        <p:txBody>
          <a:bodyPr/>
          <a:lstStyle/>
          <a:p>
            <a:r>
              <a:rPr lang="en-US" dirty="0">
                <a:latin typeface="+mn-lt"/>
              </a:rPr>
              <a:t>DATA DESCRIPTION</a:t>
            </a:r>
            <a:endParaRPr lang="en-IN" dirty="0">
              <a:latin typeface="+mn-lt"/>
            </a:endParaRPr>
          </a:p>
        </p:txBody>
      </p:sp>
      <p:pic>
        <p:nvPicPr>
          <p:cNvPr id="3" name="Picture 2" descr="A blue and white stripe&#10;&#10;Description automatically generated">
            <a:extLst>
              <a:ext uri="{FF2B5EF4-FFF2-40B4-BE49-F238E27FC236}">
                <a16:creationId xmlns:a16="http://schemas.microsoft.com/office/drawing/2014/main" id="{54BE9A70-51A6-2EAB-8633-27777A6115F9}"/>
              </a:ext>
            </a:extLst>
          </p:cNvPr>
          <p:cNvPicPr>
            <a:picLocks noChangeAspect="1"/>
          </p:cNvPicPr>
          <p:nvPr/>
        </p:nvPicPr>
        <p:blipFill rotWithShape="1">
          <a:blip r:embed="rId2"/>
          <a:srcRect t="49536" b="14634"/>
          <a:stretch/>
        </p:blipFill>
        <p:spPr>
          <a:xfrm>
            <a:off x="0" y="1531324"/>
            <a:ext cx="12192000" cy="151997"/>
          </a:xfrm>
          <a:prstGeom prst="rect">
            <a:avLst/>
          </a:prstGeom>
        </p:spPr>
      </p:pic>
      <p:pic>
        <p:nvPicPr>
          <p:cNvPr id="4" name="Picture 3" descr="A logo with green and red leaves&#10;&#10;Description automatically generated">
            <a:extLst>
              <a:ext uri="{FF2B5EF4-FFF2-40B4-BE49-F238E27FC236}">
                <a16:creationId xmlns:a16="http://schemas.microsoft.com/office/drawing/2014/main" id="{22863B47-321B-9B26-2F29-289E16D4356F}"/>
              </a:ext>
            </a:extLst>
          </p:cNvPr>
          <p:cNvPicPr>
            <a:picLocks noChangeAspect="1"/>
          </p:cNvPicPr>
          <p:nvPr/>
        </p:nvPicPr>
        <p:blipFill rotWithShape="1">
          <a:blip r:embed="rId3"/>
          <a:srcRect l="6996" r="10288" b="12743"/>
          <a:stretch/>
        </p:blipFill>
        <p:spPr>
          <a:xfrm>
            <a:off x="9955040" y="78259"/>
            <a:ext cx="2065291" cy="1453786"/>
          </a:xfrm>
          <a:prstGeom prst="rect">
            <a:avLst/>
          </a:prstGeom>
        </p:spPr>
      </p:pic>
      <p:sp>
        <p:nvSpPr>
          <p:cNvPr id="7" name="TextBox 6">
            <a:extLst>
              <a:ext uri="{FF2B5EF4-FFF2-40B4-BE49-F238E27FC236}">
                <a16:creationId xmlns:a16="http://schemas.microsoft.com/office/drawing/2014/main" id="{776EB456-AE76-2201-BE05-ED5A1FD279E2}"/>
              </a:ext>
            </a:extLst>
          </p:cNvPr>
          <p:cNvSpPr txBox="1"/>
          <p:nvPr/>
        </p:nvSpPr>
        <p:spPr>
          <a:xfrm>
            <a:off x="1518920" y="2100206"/>
            <a:ext cx="9154160" cy="2361224"/>
          </a:xfrm>
          <a:prstGeom prst="rect">
            <a:avLst/>
          </a:prstGeom>
          <a:noFill/>
        </p:spPr>
        <p:txBody>
          <a:bodyPr wrap="square">
            <a:spAutoFit/>
          </a:bodyPr>
          <a:lstStyle/>
          <a:p>
            <a:pPr algn="just">
              <a:lnSpc>
                <a:spcPct val="107000"/>
              </a:lnSpc>
              <a:spcAft>
                <a:spcPts val="800"/>
              </a:spcAft>
            </a:pPr>
            <a:r>
              <a:rPr lang="en-IN" kern="100" dirty="0">
                <a:effectLst/>
                <a:latin typeface="Calibri" panose="020F0502020204030204" pitchFamily="34" charset="0"/>
                <a:ea typeface="Aptos" panose="020B0004020202020204" pitchFamily="34" charset="0"/>
                <a:cs typeface="Times New Roman" panose="02020603050405020304" pitchFamily="18" charset="0"/>
              </a:rPr>
              <a:t>In the Conagra dataset, there are several distinct types of datasets:</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n-IN" kern="100" dirty="0">
                <a:effectLst/>
                <a:latin typeface="Calibri" panose="020F0502020204030204" pitchFamily="34" charset="0"/>
                <a:ea typeface="Aptos" panose="020B0004020202020204" pitchFamily="34" charset="0"/>
                <a:cs typeface="Times New Roman" panose="02020603050405020304" pitchFamily="18" charset="0"/>
              </a:rPr>
              <a:t> </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a:p>
            <a:pPr algn="just">
              <a:lnSpc>
                <a:spcPct val="107000"/>
              </a:lnSpc>
              <a:spcAft>
                <a:spcPts val="800"/>
              </a:spcAft>
            </a:pPr>
            <a:r>
              <a:rPr lang="en-IN" b="1" kern="100" dirty="0">
                <a:effectLst/>
                <a:latin typeface="Calibri" panose="020F0502020204030204" pitchFamily="34" charset="0"/>
                <a:ea typeface="Aptos" panose="020B0004020202020204" pitchFamily="34" charset="0"/>
                <a:cs typeface="Times New Roman" panose="02020603050405020304" pitchFamily="18" charset="0"/>
              </a:rPr>
              <a:t>FZ </a:t>
            </a:r>
            <a:r>
              <a:rPr lang="en-IN" b="1" kern="100" dirty="0" err="1">
                <a:effectLst/>
                <a:latin typeface="Calibri" panose="020F0502020204030204" pitchFamily="34" charset="0"/>
                <a:ea typeface="Aptos" panose="020B0004020202020204" pitchFamily="34" charset="0"/>
                <a:cs typeface="Times New Roman" panose="02020603050405020304" pitchFamily="18" charset="0"/>
              </a:rPr>
              <a:t>Meat_POS</a:t>
            </a:r>
            <a:r>
              <a:rPr lang="en-IN" b="1" kern="100" dirty="0">
                <a:effectLst/>
                <a:latin typeface="Calibri" panose="020F0502020204030204" pitchFamily="34" charset="0"/>
                <a:ea typeface="Aptos" panose="020B0004020202020204" pitchFamily="34" charset="0"/>
                <a:cs typeface="Times New Roman" panose="02020603050405020304" pitchFamily="18" charset="0"/>
              </a:rPr>
              <a:t>, FZ </a:t>
            </a:r>
            <a:r>
              <a:rPr lang="en-IN" b="1" kern="100" dirty="0" err="1">
                <a:effectLst/>
                <a:latin typeface="Calibri" panose="020F0502020204030204" pitchFamily="34" charset="0"/>
                <a:ea typeface="Aptos" panose="020B0004020202020204" pitchFamily="34" charset="0"/>
                <a:cs typeface="Times New Roman" panose="02020603050405020304" pitchFamily="18" charset="0"/>
              </a:rPr>
              <a:t>Seafood_POS</a:t>
            </a:r>
            <a:r>
              <a:rPr lang="en-IN" b="1" kern="100" dirty="0">
                <a:effectLst/>
                <a:latin typeface="Calibri" panose="020F0502020204030204" pitchFamily="34" charset="0"/>
                <a:ea typeface="Aptos" panose="020B0004020202020204" pitchFamily="34" charset="0"/>
                <a:cs typeface="Times New Roman" panose="02020603050405020304" pitchFamily="18" charset="0"/>
              </a:rPr>
              <a:t>, FZ_RFG </a:t>
            </a:r>
            <a:r>
              <a:rPr lang="en-IN" b="1" kern="100" dirty="0" err="1">
                <a:effectLst/>
                <a:latin typeface="Calibri" panose="020F0502020204030204" pitchFamily="34" charset="0"/>
                <a:ea typeface="Aptos" panose="020B0004020202020204" pitchFamily="34" charset="0"/>
                <a:cs typeface="Times New Roman" panose="02020603050405020304" pitchFamily="18" charset="0"/>
              </a:rPr>
              <a:t>Poultry_POS</a:t>
            </a:r>
            <a:r>
              <a:rPr lang="en-IN" b="1" kern="100" dirty="0">
                <a:effectLst/>
                <a:latin typeface="Calibri" panose="020F0502020204030204" pitchFamily="34" charset="0"/>
                <a:ea typeface="Aptos" panose="020B0004020202020204" pitchFamily="34" charset="0"/>
                <a:cs typeface="Times New Roman" panose="02020603050405020304" pitchFamily="18" charset="0"/>
              </a:rPr>
              <a:t>, FZ_RFG Processed, </a:t>
            </a:r>
            <a:r>
              <a:rPr lang="en-IN" b="1" kern="100" dirty="0" err="1">
                <a:effectLst/>
                <a:latin typeface="Calibri" panose="020F0502020204030204" pitchFamily="34" charset="0"/>
                <a:ea typeface="Aptos" panose="020B0004020202020204" pitchFamily="34" charset="0"/>
                <a:cs typeface="Times New Roman" panose="02020603050405020304" pitchFamily="18" charset="0"/>
              </a:rPr>
              <a:t>Poultry_POS</a:t>
            </a:r>
            <a:r>
              <a:rPr lang="en-IN" b="1" kern="100" dirty="0">
                <a:effectLst/>
                <a:latin typeface="Calibri" panose="020F0502020204030204" pitchFamily="34" charset="0"/>
                <a:ea typeface="Aptos" panose="020B0004020202020204" pitchFamily="34" charset="0"/>
                <a:cs typeface="Times New Roman" panose="02020603050405020304" pitchFamily="18" charset="0"/>
              </a:rPr>
              <a:t>, FZ_RFG Substitute </a:t>
            </a:r>
            <a:r>
              <a:rPr lang="en-IN" b="1" kern="100" dirty="0" err="1">
                <a:effectLst/>
                <a:latin typeface="Calibri" panose="020F0502020204030204" pitchFamily="34" charset="0"/>
                <a:ea typeface="Aptos" panose="020B0004020202020204" pitchFamily="34" charset="0"/>
                <a:cs typeface="Times New Roman" panose="02020603050405020304" pitchFamily="18" charset="0"/>
              </a:rPr>
              <a:t>Meat_POS</a:t>
            </a:r>
            <a:r>
              <a:rPr lang="en-IN" b="1" kern="100" dirty="0">
                <a:effectLst/>
                <a:latin typeface="Calibri" panose="020F0502020204030204" pitchFamily="34" charset="0"/>
                <a:ea typeface="Aptos" panose="020B0004020202020204" pitchFamily="34" charset="0"/>
                <a:cs typeface="Times New Roman" panose="02020603050405020304" pitchFamily="18" charset="0"/>
              </a:rPr>
              <a:t>, RFG </a:t>
            </a:r>
            <a:r>
              <a:rPr lang="en-IN" b="1" kern="100" dirty="0" err="1">
                <a:effectLst/>
                <a:latin typeface="Calibri" panose="020F0502020204030204" pitchFamily="34" charset="0"/>
                <a:ea typeface="Aptos" panose="020B0004020202020204" pitchFamily="34" charset="0"/>
                <a:cs typeface="Times New Roman" panose="02020603050405020304" pitchFamily="18" charset="0"/>
              </a:rPr>
              <a:t>Bkfst</a:t>
            </a:r>
            <a:r>
              <a:rPr lang="en-IN" b="1" kern="100" dirty="0">
                <a:effectLst/>
                <a:latin typeface="Calibri" panose="020F0502020204030204" pitchFamily="34" charset="0"/>
                <a:ea typeface="Aptos" panose="020B0004020202020204" pitchFamily="34" charset="0"/>
                <a:cs typeface="Times New Roman" panose="02020603050405020304" pitchFamily="18" charset="0"/>
              </a:rPr>
              <a:t> </a:t>
            </a:r>
            <a:r>
              <a:rPr lang="en-IN" b="1" kern="100" dirty="0" err="1">
                <a:effectLst/>
                <a:latin typeface="Calibri" panose="020F0502020204030204" pitchFamily="34" charset="0"/>
                <a:ea typeface="Aptos" panose="020B0004020202020204" pitchFamily="34" charset="0"/>
                <a:cs typeface="Times New Roman" panose="02020603050405020304" pitchFamily="18" charset="0"/>
              </a:rPr>
              <a:t>Meats_POS</a:t>
            </a:r>
            <a:r>
              <a:rPr lang="en-IN" b="1" kern="100" dirty="0">
                <a:effectLst/>
                <a:latin typeface="Calibri" panose="020F0502020204030204" pitchFamily="34" charset="0"/>
                <a:ea typeface="Aptos" panose="020B0004020202020204" pitchFamily="34" charset="0"/>
                <a:cs typeface="Times New Roman" panose="02020603050405020304" pitchFamily="18" charset="0"/>
              </a:rPr>
              <a:t>, RFG, Dinner SSG_POS, RFG </a:t>
            </a:r>
            <a:r>
              <a:rPr lang="en-IN" b="1" kern="100" dirty="0" err="1">
                <a:effectLst/>
                <a:latin typeface="Calibri" panose="020F0502020204030204" pitchFamily="34" charset="0"/>
                <a:ea typeface="Aptos" panose="020B0004020202020204" pitchFamily="34" charset="0"/>
                <a:cs typeface="Times New Roman" panose="02020603050405020304" pitchFamily="18" charset="0"/>
              </a:rPr>
              <a:t>Frankfurters_POS</a:t>
            </a:r>
            <a:r>
              <a:rPr lang="en-IN" b="1" kern="100" dirty="0">
                <a:effectLst/>
                <a:latin typeface="Calibri" panose="020F0502020204030204" pitchFamily="34" charset="0"/>
                <a:ea typeface="Aptos" panose="020B0004020202020204" pitchFamily="34" charset="0"/>
                <a:cs typeface="Times New Roman" panose="02020603050405020304" pitchFamily="18" charset="0"/>
              </a:rPr>
              <a:t>, RFG </a:t>
            </a:r>
            <a:r>
              <a:rPr lang="en-IN" b="1" kern="100" dirty="0" err="1">
                <a:effectLst/>
                <a:latin typeface="Calibri" panose="020F0502020204030204" pitchFamily="34" charset="0"/>
                <a:ea typeface="Aptos" panose="020B0004020202020204" pitchFamily="34" charset="0"/>
                <a:cs typeface="Times New Roman" panose="02020603050405020304" pitchFamily="18" charset="0"/>
              </a:rPr>
              <a:t>Ham_POS</a:t>
            </a:r>
            <a:r>
              <a:rPr lang="en-IN" b="1" kern="100" dirty="0">
                <a:effectLst/>
                <a:latin typeface="Calibri" panose="020F0502020204030204" pitchFamily="34" charset="0"/>
                <a:ea typeface="Aptos" panose="020B0004020202020204" pitchFamily="34" charset="0"/>
                <a:cs typeface="Times New Roman" panose="02020603050405020304" pitchFamily="18" charset="0"/>
              </a:rPr>
              <a:t>, RFG Lunch, </a:t>
            </a:r>
            <a:r>
              <a:rPr lang="en-IN" b="1" kern="100" dirty="0" err="1">
                <a:effectLst/>
                <a:latin typeface="Calibri" panose="020F0502020204030204" pitchFamily="34" charset="0"/>
                <a:ea typeface="Aptos" panose="020B0004020202020204" pitchFamily="34" charset="0"/>
                <a:cs typeface="Times New Roman" panose="02020603050405020304" pitchFamily="18" charset="0"/>
              </a:rPr>
              <a:t>Meats_POS</a:t>
            </a:r>
            <a:r>
              <a:rPr lang="en-IN" b="1" kern="100" dirty="0">
                <a:effectLst/>
                <a:latin typeface="Calibri" panose="020F0502020204030204" pitchFamily="34" charset="0"/>
                <a:ea typeface="Aptos" panose="020B0004020202020204" pitchFamily="34" charset="0"/>
                <a:cs typeface="Times New Roman" panose="02020603050405020304" pitchFamily="18" charset="0"/>
              </a:rPr>
              <a:t>, RFG </a:t>
            </a:r>
            <a:r>
              <a:rPr lang="en-IN" b="1" kern="100" dirty="0" err="1">
                <a:effectLst/>
                <a:latin typeface="Calibri" panose="020F0502020204030204" pitchFamily="34" charset="0"/>
                <a:ea typeface="Aptos" panose="020B0004020202020204" pitchFamily="34" charset="0"/>
                <a:cs typeface="Times New Roman" panose="02020603050405020304" pitchFamily="18" charset="0"/>
              </a:rPr>
              <a:t>Meat_POS</a:t>
            </a:r>
            <a:r>
              <a:rPr lang="en-IN" b="1" kern="100" dirty="0">
                <a:effectLst/>
                <a:latin typeface="Calibri" panose="020F0502020204030204" pitchFamily="34" charset="0"/>
                <a:ea typeface="Aptos" panose="020B0004020202020204" pitchFamily="34" charset="0"/>
                <a:cs typeface="Times New Roman" panose="02020603050405020304" pitchFamily="18" charset="0"/>
              </a:rPr>
              <a:t>, RFG </a:t>
            </a:r>
            <a:r>
              <a:rPr lang="en-IN" b="1" kern="100" dirty="0" err="1">
                <a:effectLst/>
                <a:latin typeface="Calibri" panose="020F0502020204030204" pitchFamily="34" charset="0"/>
                <a:ea typeface="Aptos" panose="020B0004020202020204" pitchFamily="34" charset="0"/>
                <a:cs typeface="Times New Roman" panose="02020603050405020304" pitchFamily="18" charset="0"/>
              </a:rPr>
              <a:t>Seafood_POS</a:t>
            </a:r>
            <a:r>
              <a:rPr lang="en-IN" b="1" kern="100" dirty="0">
                <a:effectLst/>
                <a:latin typeface="Calibri" panose="020F0502020204030204" pitchFamily="34" charset="0"/>
                <a:ea typeface="Aptos" panose="020B0004020202020204" pitchFamily="34" charset="0"/>
                <a:cs typeface="Times New Roman" panose="02020603050405020304" pitchFamily="18" charset="0"/>
              </a:rPr>
              <a:t>.</a:t>
            </a:r>
            <a:br>
              <a:rPr lang="en-IN" b="1" kern="100" dirty="0">
                <a:effectLst/>
                <a:latin typeface="Calibri" panose="020F0502020204030204" pitchFamily="34" charset="0"/>
                <a:ea typeface="Aptos" panose="020B0004020202020204" pitchFamily="34" charset="0"/>
                <a:cs typeface="Times New Roman" panose="02020603050405020304" pitchFamily="18" charset="0"/>
              </a:rPr>
            </a:br>
            <a:br>
              <a:rPr lang="en-IN" kern="100" dirty="0">
                <a:effectLst/>
                <a:latin typeface="Calibri" panose="020F0502020204030204" pitchFamily="34" charset="0"/>
                <a:ea typeface="Aptos" panose="020B0004020202020204" pitchFamily="34" charset="0"/>
                <a:cs typeface="Times New Roman" panose="02020603050405020304" pitchFamily="18" charset="0"/>
              </a:rPr>
            </a:br>
            <a:r>
              <a:rPr lang="en-IN" kern="100" dirty="0">
                <a:effectLst/>
                <a:latin typeface="Calibri" panose="020F0502020204030204" pitchFamily="34" charset="0"/>
                <a:ea typeface="Aptos" panose="020B0004020202020204" pitchFamily="34" charset="0"/>
                <a:cs typeface="Times New Roman" panose="02020603050405020304" pitchFamily="18" charset="0"/>
              </a:rPr>
              <a:t>WHICH IS EQUALLY FROM 2020 TO 2024 WHICH ARE PROVIDED BY CONAGRA BRAND.</a:t>
            </a: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8" name="Picture 7" descr="Image result for Gardein logo of conagra">
            <a:extLst>
              <a:ext uri="{FF2B5EF4-FFF2-40B4-BE49-F238E27FC236}">
                <a16:creationId xmlns:a16="http://schemas.microsoft.com/office/drawing/2014/main" id="{FB156AF0-8696-1251-D95C-62B9BA27A7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257" t="31946" r="16519" b="28528"/>
          <a:stretch/>
        </p:blipFill>
        <p:spPr bwMode="auto">
          <a:xfrm>
            <a:off x="273269" y="-8688"/>
            <a:ext cx="1707516" cy="1540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501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61" name="Freeform: Shape 206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63" name="Freeform: Shape 206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87DEEB-B04A-4A26-0A43-02058E56C164}"/>
              </a:ext>
            </a:extLst>
          </p:cNvPr>
          <p:cNvSpPr>
            <a:spLocks noGrp="1"/>
          </p:cNvSpPr>
          <p:nvPr>
            <p:ph type="title"/>
          </p:nvPr>
        </p:nvSpPr>
        <p:spPr>
          <a:xfrm>
            <a:off x="837420" y="1165860"/>
            <a:ext cx="4211529" cy="4526280"/>
          </a:xfrm>
        </p:spPr>
        <p:txBody>
          <a:bodyPr vert="horz" lIns="91440" tIns="45720" rIns="91440" bIns="45720" rtlCol="0" anchor="ctr">
            <a:normAutofit/>
          </a:bodyPr>
          <a:lstStyle/>
          <a:p>
            <a:r>
              <a:rPr lang="en-US" b="1" kern="1200" dirty="0">
                <a:solidFill>
                  <a:schemeClr val="tx1"/>
                </a:solidFill>
                <a:latin typeface="+mn-lt"/>
                <a:ea typeface="+mj-ea"/>
                <a:cs typeface="+mj-cs"/>
              </a:rPr>
              <a:t>PREDICTIVE ANALYSIS</a:t>
            </a:r>
          </a:p>
        </p:txBody>
      </p:sp>
      <p:sp>
        <p:nvSpPr>
          <p:cNvPr id="2065" name="Rectangle 206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2" descr="A blue and white stripe&#10;&#10;Description automatically generated">
            <a:extLst>
              <a:ext uri="{FF2B5EF4-FFF2-40B4-BE49-F238E27FC236}">
                <a16:creationId xmlns:a16="http://schemas.microsoft.com/office/drawing/2014/main" id="{54BE9A70-51A6-2EAB-8633-27777A6115F9}"/>
              </a:ext>
            </a:extLst>
          </p:cNvPr>
          <p:cNvPicPr>
            <a:picLocks noChangeAspect="1"/>
          </p:cNvPicPr>
          <p:nvPr/>
        </p:nvPicPr>
        <p:blipFill rotWithShape="1">
          <a:blip r:embed="rId2"/>
          <a:srcRect t="49536" b="14634"/>
          <a:stretch/>
        </p:blipFill>
        <p:spPr>
          <a:xfrm>
            <a:off x="5048950" y="1541776"/>
            <a:ext cx="6364224" cy="79342"/>
          </a:xfrm>
          <a:prstGeom prst="rect">
            <a:avLst/>
          </a:prstGeom>
        </p:spPr>
      </p:pic>
      <p:pic>
        <p:nvPicPr>
          <p:cNvPr id="4" name="Picture 3" descr="A logo with green and red leaves&#10;&#10;Description automatically generated">
            <a:extLst>
              <a:ext uri="{FF2B5EF4-FFF2-40B4-BE49-F238E27FC236}">
                <a16:creationId xmlns:a16="http://schemas.microsoft.com/office/drawing/2014/main" id="{22863B47-321B-9B26-2F29-289E16D4356F}"/>
              </a:ext>
            </a:extLst>
          </p:cNvPr>
          <p:cNvPicPr>
            <a:picLocks noChangeAspect="1"/>
          </p:cNvPicPr>
          <p:nvPr/>
        </p:nvPicPr>
        <p:blipFill rotWithShape="1">
          <a:blip r:embed="rId3"/>
          <a:srcRect l="6996" r="10288" b="12743"/>
          <a:stretch/>
        </p:blipFill>
        <p:spPr>
          <a:xfrm>
            <a:off x="10403840" y="384148"/>
            <a:ext cx="1438453" cy="1129692"/>
          </a:xfrm>
          <a:prstGeom prst="rect">
            <a:avLst/>
          </a:prstGeom>
        </p:spPr>
      </p:pic>
      <p:pic>
        <p:nvPicPr>
          <p:cNvPr id="8" name="Picture 7" descr="Image result for Gardein logo of conagra">
            <a:extLst>
              <a:ext uri="{FF2B5EF4-FFF2-40B4-BE49-F238E27FC236}">
                <a16:creationId xmlns:a16="http://schemas.microsoft.com/office/drawing/2014/main" id="{FB156AF0-8696-1251-D95C-62B9BA27A7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257" t="31946" r="16519" b="28528"/>
          <a:stretch/>
        </p:blipFill>
        <p:spPr bwMode="auto">
          <a:xfrm>
            <a:off x="4718467" y="467360"/>
            <a:ext cx="1412374" cy="10226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696C663-CD90-C139-100D-C8464C26CAA7}"/>
              </a:ext>
            </a:extLst>
          </p:cNvPr>
          <p:cNvSpPr txBox="1"/>
          <p:nvPr/>
        </p:nvSpPr>
        <p:spPr>
          <a:xfrm>
            <a:off x="5223014" y="1866645"/>
            <a:ext cx="6460985" cy="923330"/>
          </a:xfrm>
          <a:prstGeom prst="rect">
            <a:avLst/>
          </a:prstGeom>
          <a:noFill/>
        </p:spPr>
        <p:txBody>
          <a:bodyPr wrap="square">
            <a:spAutoFit/>
          </a:bodyPr>
          <a:lstStyle/>
          <a:p>
            <a:pPr defTabSz="475488">
              <a:spcAft>
                <a:spcPts val="600"/>
              </a:spcAft>
            </a:pPr>
            <a:r>
              <a:rPr lang="en-US" b="1" kern="1200" dirty="0">
                <a:solidFill>
                  <a:srgbClr val="000000"/>
                </a:solidFill>
                <a:latin typeface="+mn-lt"/>
                <a:ea typeface="+mn-ea"/>
                <a:cs typeface="+mn-cs"/>
              </a:rPr>
              <a:t>1: Does the discount impact the sales of high-performing products and low-performing products? (includes plots as well) Unique product names</a:t>
            </a:r>
            <a:endParaRPr lang="en-IN" sz="4400" b="1" dirty="0"/>
          </a:p>
        </p:txBody>
      </p:sp>
      <p:pic>
        <p:nvPicPr>
          <p:cNvPr id="2050" name="Picture 2">
            <a:extLst>
              <a:ext uri="{FF2B5EF4-FFF2-40B4-BE49-F238E27FC236}">
                <a16:creationId xmlns:a16="http://schemas.microsoft.com/office/drawing/2014/main" id="{855FAED8-2061-38FF-A65F-3476C167302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81804" y="3162894"/>
            <a:ext cx="3044071" cy="329041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1164C64-BDF2-1025-BD9E-70196DC07B7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470400" y="3183442"/>
            <a:ext cx="4035043" cy="3290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00871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899</TotalTime>
  <Words>1148</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OBJECTIVE</vt:lpstr>
      <vt:lpstr>OUR MAIN FOCUS</vt:lpstr>
      <vt:lpstr>DATA DESCRIPTION</vt:lpstr>
      <vt:lpstr>PREDICTIVE ANALYSIS</vt:lpstr>
      <vt:lpstr>Analysis</vt:lpstr>
      <vt:lpstr>PREDICTIVE ANALYSIS</vt:lpstr>
      <vt:lpstr>ANALYSIS</vt:lpstr>
      <vt:lpstr>CORRELATION</vt:lpstr>
      <vt:lpstr>Recommendations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vani sri</dc:creator>
  <cp:lastModifiedBy>vani sri</cp:lastModifiedBy>
  <cp:revision>229</cp:revision>
  <dcterms:created xsi:type="dcterms:W3CDTF">2024-05-01T14:02:02Z</dcterms:created>
  <dcterms:modified xsi:type="dcterms:W3CDTF">2024-05-02T14:01:57Z</dcterms:modified>
</cp:coreProperties>
</file>