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74" r:id="rId6"/>
    <p:sldId id="261" r:id="rId7"/>
    <p:sldId id="262" r:id="rId8"/>
    <p:sldId id="263" r:id="rId9"/>
    <p:sldId id="264" r:id="rId10"/>
    <p:sldId id="265" r:id="rId11"/>
    <p:sldId id="266" r:id="rId12"/>
    <p:sldId id="267" r:id="rId13"/>
    <p:sldId id="268" r:id="rId14"/>
    <p:sldId id="271" r:id="rId15"/>
    <p:sldId id="269" r:id="rId16"/>
    <p:sldId id="272" r:id="rId17"/>
    <p:sldId id="273" r:id="rId18"/>
    <p:sldId id="27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92D7B370-3727-4953-A3B6-98A32C9BF348}"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7196DD-7305-4D31-A901-73066EE813C4}" type="slidenum">
              <a:rPr lang="en-US" smtClean="0"/>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D7B370-3727-4953-A3B6-98A32C9BF348}"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7196DD-7305-4D31-A901-73066EE813C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D7B370-3727-4953-A3B6-98A32C9BF348}"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7196DD-7305-4D31-A901-73066EE813C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92D7B370-3727-4953-A3B6-98A32C9BF348}"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7196DD-7305-4D31-A901-73066EE813C4}"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D7B370-3727-4953-A3B6-98A32C9BF348}"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7196DD-7305-4D31-A901-73066EE813C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92D7B370-3727-4953-A3B6-98A32C9BF348}"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7196DD-7305-4D31-A901-73066EE813C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92D7B370-3727-4953-A3B6-98A32C9BF348}" type="datetimeFigureOut">
              <a:rPr lang="en-US" smtClean="0"/>
              <a:t>11/7/2018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7196DD-7305-4D31-A901-73066EE813C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2D7B370-3727-4953-A3B6-98A32C9BF348}" type="datetimeFigureOut">
              <a:rPr lang="en-US" smtClean="0"/>
              <a:t>11/7/2018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7196DD-7305-4D31-A901-73066EE813C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D7B370-3727-4953-A3B6-98A32C9BF348}" type="datetimeFigureOut">
              <a:rPr lang="en-US" smtClean="0"/>
              <a:t>11/7/2018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7196DD-7305-4D31-A901-73066EE813C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D7B370-3727-4953-A3B6-98A32C9BF348}"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7196DD-7305-4D31-A901-73066EE813C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D7B370-3727-4953-A3B6-98A32C9BF348}"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7196DD-7305-4D31-A901-73066EE813C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92D7B370-3727-4953-A3B6-98A32C9BF348}" type="datetimeFigureOut">
              <a:rPr lang="en-US" smtClean="0"/>
              <a:t>11/7/2018</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9D7196DD-7305-4D31-A901-73066EE813C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scribd.com/" TargetMode="External"/><Relationship Id="rId2" Type="http://schemas.openxmlformats.org/officeDocument/2006/relationships/hyperlink" Target="http://www.studimafia.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77500" lnSpcReduction="20000"/>
          </a:bodyPr>
          <a:lstStyle/>
          <a:p>
            <a:endParaRPr lang="en-US" dirty="0" smtClean="0"/>
          </a:p>
          <a:p>
            <a:endParaRPr lang="en-US" dirty="0"/>
          </a:p>
          <a:p>
            <a:r>
              <a:rPr lang="en-US" sz="2200" dirty="0" smtClean="0"/>
              <a:t>                                                        Submitted By:</a:t>
            </a:r>
          </a:p>
          <a:p>
            <a:r>
              <a:rPr lang="en-US" sz="2200" dirty="0" smtClean="0"/>
              <a:t>                                                                                           Albin Thomas</a:t>
            </a:r>
          </a:p>
          <a:p>
            <a:r>
              <a:rPr lang="en-US" sz="2200" dirty="0" smtClean="0"/>
              <a:t>                                                                                          S1 MCA</a:t>
            </a:r>
            <a:endParaRPr lang="en-US" sz="2200" dirty="0"/>
          </a:p>
        </p:txBody>
      </p:sp>
      <p:sp>
        <p:nvSpPr>
          <p:cNvPr id="2" name="Title 1"/>
          <p:cNvSpPr>
            <a:spLocks noGrp="1"/>
          </p:cNvSpPr>
          <p:nvPr>
            <p:ph type="ctrTitle"/>
          </p:nvPr>
        </p:nvSpPr>
        <p:spPr/>
        <p:txBody>
          <a:bodyPr/>
          <a:lstStyle/>
          <a:p>
            <a:r>
              <a:rPr lang="en-US" sz="4800" dirty="0" smtClean="0">
                <a:solidFill>
                  <a:srgbClr val="0000CC"/>
                </a:solidFill>
                <a:latin typeface="Segoe Marker" pitchFamily="66" charset="0"/>
              </a:rPr>
              <a:t>5 pen pc technology</a:t>
            </a:r>
            <a:endParaRPr lang="en-US" sz="4800" dirty="0">
              <a:solidFill>
                <a:srgbClr val="0000CC"/>
              </a:solidFill>
              <a:latin typeface="Segoe Marker" pitchFamily="66" charset="0"/>
            </a:endParaRPr>
          </a:p>
        </p:txBody>
      </p:sp>
      <p:pic>
        <p:nvPicPr>
          <p:cNvPr id="4" name="Picture 2" descr="http://www.betalaser.com/images/PPT645.jpg"/>
          <p:cNvPicPr>
            <a:picLocks noChangeAspect="1" noChangeArrowheads="1"/>
          </p:cNvPicPr>
          <p:nvPr/>
        </p:nvPicPr>
        <p:blipFill>
          <a:blip r:embed="rId2" cstate="print"/>
          <a:srcRect/>
          <a:stretch>
            <a:fillRect/>
          </a:stretch>
        </p:blipFill>
        <p:spPr bwMode="auto">
          <a:xfrm>
            <a:off x="0" y="4572000"/>
            <a:ext cx="3530124" cy="2286000"/>
          </a:xfrm>
          <a:prstGeom prst="rect">
            <a:avLst/>
          </a:prstGeom>
          <a:noFill/>
          <a:ln w="9525">
            <a:noFill/>
            <a:miter lim="800000"/>
            <a:headEnd/>
            <a:tailEnd/>
          </a:ln>
        </p:spPr>
      </p:pic>
    </p:spTree>
    <p:extLst>
      <p:ext uri="{BB962C8B-B14F-4D97-AF65-F5344CB8AC3E}">
        <p14:creationId xmlns:p14="http://schemas.microsoft.com/office/powerpoint/2010/main" val="19729371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0000CC"/>
                </a:solidFill>
                <a:latin typeface="Times New Roman" pitchFamily="16" charset="0"/>
                <a:cs typeface="Times New Roman" pitchFamily="16" charset="0"/>
              </a:rPr>
              <a:t>LED </a:t>
            </a:r>
            <a:r>
              <a:rPr lang="en-US" sz="3200" dirty="0" smtClean="0">
                <a:solidFill>
                  <a:srgbClr val="0000CC"/>
                </a:solidFill>
                <a:latin typeface="Times New Roman" pitchFamily="16" charset="0"/>
                <a:cs typeface="Times New Roman" pitchFamily="16" charset="0"/>
              </a:rPr>
              <a:t>P</a:t>
            </a:r>
            <a:r>
              <a:rPr lang="en-US" sz="3200" cap="none" dirty="0" smtClean="0">
                <a:solidFill>
                  <a:srgbClr val="0000CC"/>
                </a:solidFill>
                <a:latin typeface="Times New Roman" pitchFamily="16" charset="0"/>
                <a:cs typeface="Times New Roman" pitchFamily="16" charset="0"/>
              </a:rPr>
              <a:t>rojector</a:t>
            </a:r>
            <a:endParaRPr lang="en-US" cap="none" dirty="0">
              <a:solidFill>
                <a:srgbClr val="0000CC"/>
              </a:solidFill>
            </a:endParaRPr>
          </a:p>
        </p:txBody>
      </p:sp>
      <p:sp>
        <p:nvSpPr>
          <p:cNvPr id="3" name="Content Placeholder 2"/>
          <p:cNvSpPr>
            <a:spLocks noGrp="1"/>
          </p:cNvSpPr>
          <p:nvPr>
            <p:ph sz="quarter" idx="13"/>
          </p:nvPr>
        </p:nvSpPr>
        <p:spPr/>
        <p:txBody>
          <a:bodyPr/>
          <a:lstStyle/>
          <a:p>
            <a:r>
              <a:rPr lang="en-US" sz="2000" dirty="0">
                <a:latin typeface="Times New Roman" pitchFamily="16" charset="0"/>
                <a:cs typeface="Times New Roman" pitchFamily="16" charset="0"/>
              </a:rPr>
              <a:t>Monitor is LED Projector.</a:t>
            </a:r>
          </a:p>
          <a:p>
            <a:r>
              <a:rPr lang="en-US" sz="2000" dirty="0" smtClean="0">
                <a:latin typeface="Times New Roman" pitchFamily="16" charset="0"/>
                <a:cs typeface="Times New Roman" pitchFamily="16" charset="0"/>
              </a:rPr>
              <a:t>Size of an A4 paper.</a:t>
            </a:r>
            <a:endParaRPr lang="en-US" sz="2000" dirty="0">
              <a:latin typeface="Times New Roman" pitchFamily="16" charset="0"/>
              <a:cs typeface="Times New Roman" pitchFamily="16" charset="0"/>
            </a:endParaRPr>
          </a:p>
          <a:p>
            <a:r>
              <a:rPr lang="en-US" sz="2000" dirty="0" smtClean="0">
                <a:latin typeface="Times New Roman" pitchFamily="16" charset="0"/>
                <a:cs typeface="Times New Roman" pitchFamily="16" charset="0"/>
              </a:rPr>
              <a:t>Resolution </a:t>
            </a:r>
            <a:r>
              <a:rPr lang="en-US" sz="2000" dirty="0">
                <a:latin typeface="Times New Roman" pitchFamily="16" charset="0"/>
                <a:cs typeface="Times New Roman" pitchFamily="16" charset="0"/>
              </a:rPr>
              <a:t>capacity </a:t>
            </a:r>
            <a:r>
              <a:rPr lang="en-US" sz="2000" dirty="0" smtClean="0">
                <a:latin typeface="Times New Roman" pitchFamily="16" charset="0"/>
                <a:cs typeface="Times New Roman" pitchFamily="16" charset="0"/>
              </a:rPr>
              <a:t>is1024x768px</a:t>
            </a:r>
            <a:r>
              <a:rPr lang="en-US" sz="2000" dirty="0">
                <a:latin typeface="Times New Roman" pitchFamily="16" charset="0"/>
                <a:cs typeface="Times New Roman" pitchFamily="16" charset="0"/>
              </a:rPr>
              <a:t> approx.</a:t>
            </a:r>
          </a:p>
          <a:p>
            <a:r>
              <a:rPr lang="en-US" sz="2000" dirty="0" smtClean="0">
                <a:latin typeface="Times New Roman" pitchFamily="16" charset="0"/>
                <a:cs typeface="Times New Roman" pitchFamily="16" charset="0"/>
              </a:rPr>
              <a:t>It </a:t>
            </a:r>
            <a:r>
              <a:rPr lang="en-US" sz="2000" dirty="0">
                <a:latin typeface="Times New Roman" pitchFamily="16" charset="0"/>
                <a:cs typeface="Times New Roman" pitchFamily="16" charset="0"/>
              </a:rPr>
              <a:t>gives more clarity and good picture.</a:t>
            </a:r>
          </a:p>
          <a:p>
            <a:pPr marL="0" indent="0">
              <a:buNone/>
            </a:pPr>
            <a:endParaRPr lang="en-US" dirty="0"/>
          </a:p>
        </p:txBody>
      </p:sp>
      <p:pic>
        <p:nvPicPr>
          <p:cNvPr id="4" name="Content Placeholder 7" descr="pen-computer-4.jpg"/>
          <p:cNvPicPr>
            <a:picLocks noChangeAspect="1"/>
          </p:cNvPicPr>
          <p:nvPr/>
        </p:nvPicPr>
        <p:blipFill>
          <a:blip r:embed="rId2" cstate="print"/>
          <a:srcRect/>
          <a:stretch>
            <a:fillRect/>
          </a:stretch>
        </p:blipFill>
        <p:spPr>
          <a:xfrm>
            <a:off x="4646180" y="3429000"/>
            <a:ext cx="4332951" cy="3098800"/>
          </a:xfrm>
          <a:prstGeom prst="rect">
            <a:avLst/>
          </a:prstGeom>
        </p:spPr>
      </p:pic>
    </p:spTree>
    <p:extLst>
      <p:ext uri="{BB962C8B-B14F-4D97-AF65-F5344CB8AC3E}">
        <p14:creationId xmlns:p14="http://schemas.microsoft.com/office/powerpoint/2010/main" val="1745977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rgbClr val="0000CC"/>
                </a:solidFill>
                <a:latin typeface="Times New Roman" pitchFamily="16" charset="0"/>
                <a:cs typeface="Times New Roman" pitchFamily="16" charset="0"/>
              </a:rPr>
              <a:t>V</a:t>
            </a:r>
            <a:r>
              <a:rPr lang="en-US" sz="3200" cap="none" dirty="0" smtClean="0">
                <a:solidFill>
                  <a:srgbClr val="0000CC"/>
                </a:solidFill>
                <a:latin typeface="Times New Roman" pitchFamily="16" charset="0"/>
                <a:cs typeface="Times New Roman" pitchFamily="16" charset="0"/>
              </a:rPr>
              <a:t>irtual</a:t>
            </a:r>
            <a:r>
              <a:rPr lang="en-US" sz="3200" dirty="0" smtClean="0">
                <a:solidFill>
                  <a:srgbClr val="0000CC"/>
                </a:solidFill>
                <a:latin typeface="Times New Roman" pitchFamily="16" charset="0"/>
                <a:cs typeface="Times New Roman" pitchFamily="16" charset="0"/>
              </a:rPr>
              <a:t> K</a:t>
            </a:r>
            <a:r>
              <a:rPr lang="en-US" sz="3200" cap="none" dirty="0" smtClean="0">
                <a:solidFill>
                  <a:srgbClr val="0000CC"/>
                </a:solidFill>
                <a:latin typeface="Times New Roman" pitchFamily="16" charset="0"/>
                <a:cs typeface="Times New Roman" pitchFamily="16" charset="0"/>
              </a:rPr>
              <a:t>eyboard</a:t>
            </a:r>
            <a:endParaRPr lang="en-US" cap="none" dirty="0">
              <a:solidFill>
                <a:srgbClr val="0000CC"/>
              </a:solidFill>
            </a:endParaRPr>
          </a:p>
        </p:txBody>
      </p:sp>
      <p:sp>
        <p:nvSpPr>
          <p:cNvPr id="3" name="Content Placeholder 2"/>
          <p:cNvSpPr>
            <a:spLocks noGrp="1"/>
          </p:cNvSpPr>
          <p:nvPr>
            <p:ph sz="quarter" idx="13"/>
          </p:nvPr>
        </p:nvSpPr>
        <p:spPr/>
        <p:txBody>
          <a:bodyPr>
            <a:normAutofit/>
          </a:bodyPr>
          <a:lstStyle/>
          <a:p>
            <a:r>
              <a:rPr lang="en-US" sz="2000" dirty="0">
                <a:latin typeface="Times New Roman" pitchFamily="18" charset="0"/>
                <a:cs typeface="Times New Roman" pitchFamily="18" charset="0"/>
              </a:rPr>
              <a:t>Virtual laser keyboard is a new gadget.</a:t>
            </a:r>
          </a:p>
          <a:p>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emits laser on desk.</a:t>
            </a:r>
          </a:p>
          <a:p>
            <a:r>
              <a:rPr lang="en-US" sz="2000" dirty="0" smtClean="0">
                <a:latin typeface="Times New Roman" pitchFamily="18" charset="0"/>
                <a:cs typeface="Times New Roman" pitchFamily="18" charset="0"/>
              </a:rPr>
              <a:t>Uses </a:t>
            </a:r>
            <a:r>
              <a:rPr lang="en-US" sz="2000" dirty="0">
                <a:latin typeface="Times New Roman" pitchFamily="18" charset="0"/>
                <a:cs typeface="Times New Roman" pitchFamily="18" charset="0"/>
              </a:rPr>
              <a:t>laser beam to generate full-size  perfect keyboard.</a:t>
            </a:r>
          </a:p>
          <a:p>
            <a:r>
              <a:rPr lang="en-US" sz="2000" dirty="0" smtClean="0">
                <a:latin typeface="Times New Roman" pitchFamily="18" charset="0"/>
                <a:cs typeface="Times New Roman" pitchFamily="18" charset="0"/>
              </a:rPr>
              <a:t>VKB </a:t>
            </a:r>
            <a:r>
              <a:rPr lang="en-US" sz="2000" dirty="0">
                <a:latin typeface="Times New Roman" pitchFamily="18" charset="0"/>
                <a:cs typeface="Times New Roman" pitchFamily="18" charset="0"/>
              </a:rPr>
              <a:t>settings can be changed. </a:t>
            </a:r>
          </a:p>
          <a:p>
            <a:pPr marL="0" indent="0">
              <a:buNone/>
            </a:pPr>
            <a:endParaRPr lang="en-US" sz="2000" dirty="0">
              <a:latin typeface="Times New Roman" pitchFamily="18" charset="0"/>
              <a:cs typeface="Times New Roman" pitchFamily="18" charset="0"/>
            </a:endParaRPr>
          </a:p>
        </p:txBody>
      </p:sp>
      <p:pic>
        <p:nvPicPr>
          <p:cNvPr id="4" name="Content Placeholder 4" descr="pen-computer-5.jpg"/>
          <p:cNvPicPr>
            <a:picLocks noChangeAspect="1"/>
          </p:cNvPicPr>
          <p:nvPr/>
        </p:nvPicPr>
        <p:blipFill>
          <a:blip r:embed="rId2" cstate="print"/>
          <a:srcRect/>
          <a:stretch>
            <a:fillRect/>
          </a:stretch>
        </p:blipFill>
        <p:spPr>
          <a:xfrm>
            <a:off x="4572000" y="3124200"/>
            <a:ext cx="4206875" cy="3444875"/>
          </a:xfrm>
          <a:prstGeom prst="rect">
            <a:avLst/>
          </a:prstGeom>
        </p:spPr>
      </p:pic>
    </p:spTree>
    <p:extLst>
      <p:ext uri="{BB962C8B-B14F-4D97-AF65-F5344CB8AC3E}">
        <p14:creationId xmlns:p14="http://schemas.microsoft.com/office/powerpoint/2010/main" val="19610299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rgbClr val="0000CC"/>
                </a:solidFill>
                <a:latin typeface="Times New Roman" pitchFamily="16" charset="0"/>
                <a:cs typeface="Times New Roman" pitchFamily="16" charset="0"/>
              </a:rPr>
              <a:t>D</a:t>
            </a:r>
            <a:r>
              <a:rPr lang="en-US" sz="3200" cap="none" dirty="0" smtClean="0">
                <a:solidFill>
                  <a:srgbClr val="0000CC"/>
                </a:solidFill>
                <a:latin typeface="Times New Roman" pitchFamily="16" charset="0"/>
                <a:cs typeface="Times New Roman" pitchFamily="16" charset="0"/>
              </a:rPr>
              <a:t>igital</a:t>
            </a:r>
            <a:r>
              <a:rPr lang="en-US" sz="3200" dirty="0" smtClean="0">
                <a:solidFill>
                  <a:srgbClr val="0000CC"/>
                </a:solidFill>
                <a:latin typeface="Times New Roman" pitchFamily="16" charset="0"/>
                <a:cs typeface="Times New Roman" pitchFamily="16" charset="0"/>
              </a:rPr>
              <a:t> C</a:t>
            </a:r>
            <a:r>
              <a:rPr lang="en-US" sz="3200" cap="none" dirty="0" smtClean="0">
                <a:solidFill>
                  <a:srgbClr val="0000CC"/>
                </a:solidFill>
                <a:latin typeface="Times New Roman" pitchFamily="16" charset="0"/>
                <a:cs typeface="Times New Roman" pitchFamily="16" charset="0"/>
              </a:rPr>
              <a:t>amera</a:t>
            </a:r>
            <a:endParaRPr lang="en-US" cap="none" dirty="0">
              <a:solidFill>
                <a:srgbClr val="0000CC"/>
              </a:solidFill>
            </a:endParaRPr>
          </a:p>
        </p:txBody>
      </p:sp>
      <p:sp>
        <p:nvSpPr>
          <p:cNvPr id="3" name="Content Placeholder 2"/>
          <p:cNvSpPr>
            <a:spLocks noGrp="1"/>
          </p:cNvSpPr>
          <p:nvPr>
            <p:ph sz="quarter" idx="13"/>
          </p:nvPr>
        </p:nvSpPr>
        <p:spPr/>
        <p:txBody>
          <a:bodyPr/>
          <a:lstStyle/>
          <a:p>
            <a:r>
              <a:rPr lang="en-US" sz="2000" dirty="0">
                <a:latin typeface="Times New Roman" pitchFamily="16" charset="0"/>
                <a:cs typeface="Times New Roman" pitchFamily="16" charset="0"/>
              </a:rPr>
              <a:t>It is useful in video recording , video conferencing simply as a webcam.</a:t>
            </a:r>
          </a:p>
          <a:p>
            <a:r>
              <a:rPr lang="en-US" sz="2000" dirty="0">
                <a:latin typeface="Times New Roman" pitchFamily="16" charset="0"/>
                <a:cs typeface="Times New Roman" pitchFamily="16" charset="0"/>
              </a:rPr>
              <a:t>Connected with other devices.</a:t>
            </a:r>
          </a:p>
          <a:p>
            <a:r>
              <a:rPr lang="en-US" sz="2000" dirty="0">
                <a:latin typeface="Times New Roman" pitchFamily="16" charset="0"/>
                <a:cs typeface="Times New Roman" pitchFamily="16" charset="0"/>
              </a:rPr>
              <a:t>portable.</a:t>
            </a:r>
          </a:p>
          <a:p>
            <a:r>
              <a:rPr lang="en-US" sz="2000" dirty="0">
                <a:latin typeface="Times New Roman" pitchFamily="16" charset="0"/>
                <a:cs typeface="Times New Roman" pitchFamily="16" charset="0"/>
              </a:rPr>
              <a:t>360 degree visual communication device</a:t>
            </a:r>
            <a:r>
              <a:rPr lang="en-US" sz="2000" dirty="0"/>
              <a:t>.</a:t>
            </a:r>
          </a:p>
          <a:p>
            <a:endParaRPr lang="en-US" dirty="0"/>
          </a:p>
        </p:txBody>
      </p:sp>
      <p:pic>
        <p:nvPicPr>
          <p:cNvPr id="4" name="Content Placeholder 4" descr="camera.jpg"/>
          <p:cNvPicPr>
            <a:picLocks noChangeAspect="1"/>
          </p:cNvPicPr>
          <p:nvPr/>
        </p:nvPicPr>
        <p:blipFill>
          <a:blip r:embed="rId2" cstate="print"/>
          <a:srcRect/>
          <a:stretch>
            <a:fillRect/>
          </a:stretch>
        </p:blipFill>
        <p:spPr>
          <a:xfrm>
            <a:off x="7543800" y="2133600"/>
            <a:ext cx="1371600" cy="4524703"/>
          </a:xfrm>
          <a:prstGeom prst="rect">
            <a:avLst/>
          </a:prstGeom>
        </p:spPr>
      </p:pic>
    </p:spTree>
    <p:extLst>
      <p:ext uri="{BB962C8B-B14F-4D97-AF65-F5344CB8AC3E}">
        <p14:creationId xmlns:p14="http://schemas.microsoft.com/office/powerpoint/2010/main" val="34439067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CC"/>
                </a:solidFill>
                <a:latin typeface="Times New Roman" pitchFamily="16" charset="0"/>
                <a:cs typeface="Times New Roman" pitchFamily="16" charset="0"/>
              </a:rPr>
              <a:t>B</a:t>
            </a:r>
            <a:r>
              <a:rPr lang="en-US" cap="none" dirty="0" smtClean="0">
                <a:solidFill>
                  <a:srgbClr val="0000CC"/>
                </a:solidFill>
                <a:latin typeface="Times New Roman" pitchFamily="16" charset="0"/>
                <a:cs typeface="Times New Roman" pitchFamily="16" charset="0"/>
              </a:rPr>
              <a:t>attery</a:t>
            </a:r>
            <a:endParaRPr lang="en-US" cap="none" dirty="0">
              <a:solidFill>
                <a:srgbClr val="0000CC"/>
              </a:solidFill>
            </a:endParaRPr>
          </a:p>
        </p:txBody>
      </p:sp>
      <p:sp>
        <p:nvSpPr>
          <p:cNvPr id="3" name="Content Placeholder 2"/>
          <p:cNvSpPr>
            <a:spLocks noGrp="1"/>
          </p:cNvSpPr>
          <p:nvPr>
            <p:ph sz="quarter" idx="13"/>
          </p:nvPr>
        </p:nvSpPr>
        <p:spPr>
          <a:xfrm>
            <a:off x="609600" y="1600200"/>
            <a:ext cx="7924800" cy="4876800"/>
          </a:xfrm>
        </p:spPr>
        <p:txBody>
          <a:bodyPr/>
          <a:lstStyle/>
          <a:p>
            <a:r>
              <a:rPr lang="en-US" sz="2000" dirty="0">
                <a:latin typeface="Times New Roman" pitchFamily="16" charset="0"/>
                <a:cs typeface="Times New Roman" pitchFamily="16" charset="0"/>
              </a:rPr>
              <a:t>It is the most important part in the portable type of computers.</a:t>
            </a:r>
          </a:p>
          <a:p>
            <a:r>
              <a:rPr lang="en-US" sz="2000" dirty="0">
                <a:latin typeface="Times New Roman" pitchFamily="16" charset="0"/>
                <a:cs typeface="Times New Roman" pitchFamily="16" charset="0"/>
              </a:rPr>
              <a:t>Usually batteries are small in size and work for a long time.</a:t>
            </a:r>
          </a:p>
          <a:p>
            <a:r>
              <a:rPr lang="en-US" sz="2000" dirty="0">
                <a:latin typeface="Times New Roman" pitchFamily="16" charset="0"/>
                <a:cs typeface="Times New Roman" pitchFamily="16" charset="0"/>
              </a:rPr>
              <a:t>It comes with a battery life of 6+ (i.e. 6 days).</a:t>
            </a:r>
          </a:p>
          <a:p>
            <a:r>
              <a:rPr lang="en-US" sz="2000" dirty="0">
                <a:latin typeface="Times New Roman" pitchFamily="16" charset="0"/>
                <a:cs typeface="Times New Roman" pitchFamily="16" charset="0"/>
              </a:rPr>
              <a:t>For normal use it can be used for 2 weeks</a:t>
            </a:r>
            <a:r>
              <a:rPr lang="en-US" sz="2000" dirty="0" smtClean="0">
                <a:latin typeface="Times New Roman" pitchFamily="16" charset="0"/>
                <a:cs typeface="Times New Roman" pitchFamily="16" charset="0"/>
              </a:rPr>
              <a:t>.</a:t>
            </a:r>
          </a:p>
          <a:p>
            <a:pPr marL="0" indent="0">
              <a:buNone/>
            </a:pPr>
            <a:endParaRPr lang="en-US" dirty="0">
              <a:latin typeface="Times New Roman" pitchFamily="16" charset="0"/>
              <a:cs typeface="Times New Roman" pitchFamily="16" charset="0"/>
            </a:endParaRPr>
          </a:p>
          <a:p>
            <a:pPr marL="0" indent="0">
              <a:buNone/>
            </a:pPr>
            <a:r>
              <a:rPr lang="en-US" sz="2800" dirty="0">
                <a:solidFill>
                  <a:srgbClr val="0000CC"/>
                </a:solidFill>
                <a:latin typeface="Times New Roman" pitchFamily="18" charset="0"/>
                <a:cs typeface="Times New Roman" pitchFamily="18" charset="0"/>
              </a:rPr>
              <a:t>How it takes </a:t>
            </a:r>
            <a:r>
              <a:rPr lang="en-US" sz="2800" dirty="0" smtClean="0">
                <a:solidFill>
                  <a:srgbClr val="0000CC"/>
                </a:solidFill>
                <a:latin typeface="Times New Roman" pitchFamily="18" charset="0"/>
                <a:cs typeface="Times New Roman" pitchFamily="18" charset="0"/>
              </a:rPr>
              <a:t>input</a:t>
            </a:r>
          </a:p>
          <a:p>
            <a:pPr marL="274320" indent="-274320">
              <a:spcAft>
                <a:spcPts val="0"/>
              </a:spcAft>
              <a:buNone/>
              <a:defRPr/>
            </a:pPr>
            <a:r>
              <a:rPr lang="en-US" sz="2000" dirty="0">
                <a:latin typeface="Times New Roman" pitchFamily="18" charset="0"/>
                <a:cs typeface="Times New Roman" pitchFamily="18" charset="0"/>
              </a:rPr>
              <a:t>It has two methods for </a:t>
            </a:r>
            <a:r>
              <a:rPr lang="en-US" sz="2000" dirty="0" smtClean="0">
                <a:latin typeface="Times New Roman" pitchFamily="18" charset="0"/>
                <a:cs typeface="Times New Roman" pitchFamily="18" charset="0"/>
              </a:rPr>
              <a:t>input</a:t>
            </a:r>
          </a:p>
          <a:p>
            <a:pPr marL="274320" indent="-274320">
              <a:spcAft>
                <a:spcPts val="0"/>
              </a:spcAft>
              <a:buNone/>
              <a:defRPr/>
            </a:pPr>
            <a:endParaRPr lang="en-US" sz="2000" dirty="0">
              <a:latin typeface="Times New Roman" pitchFamily="18" charset="0"/>
              <a:cs typeface="Times New Roman" pitchFamily="18" charset="0"/>
            </a:endParaRPr>
          </a:p>
          <a:p>
            <a:pPr>
              <a:spcAft>
                <a:spcPts val="0"/>
              </a:spcAft>
              <a:buFont typeface="+mj-lt"/>
              <a:buAutoNum type="arabicPeriod"/>
              <a:defRPr/>
            </a:pPr>
            <a:r>
              <a:rPr lang="en-US" sz="2000" dirty="0" smtClean="0">
                <a:latin typeface="Times New Roman" pitchFamily="18" charset="0"/>
                <a:cs typeface="Times New Roman" pitchFamily="18" charset="0"/>
              </a:rPr>
              <a:t> With </a:t>
            </a:r>
            <a:r>
              <a:rPr lang="en-US" sz="2000" dirty="0">
                <a:latin typeface="Times New Roman" pitchFamily="18" charset="0"/>
                <a:cs typeface="Times New Roman" pitchFamily="18" charset="0"/>
              </a:rPr>
              <a:t>the virtual keyboard.</a:t>
            </a:r>
          </a:p>
          <a:p>
            <a:pPr>
              <a:spcAft>
                <a:spcPts val="0"/>
              </a:spcAft>
              <a:buFont typeface="+mj-lt"/>
              <a:buAutoNum type="arabicPeriod"/>
              <a:defRPr/>
            </a:pPr>
            <a:r>
              <a:rPr lang="en-US" sz="2000" dirty="0">
                <a:latin typeface="Times New Roman" pitchFamily="18" charset="0"/>
                <a:cs typeface="Times New Roman" pitchFamily="18" charset="0"/>
              </a:rPr>
              <a:t>With digital camera</a:t>
            </a:r>
            <a:r>
              <a:rPr lang="en-US" sz="2000" dirty="0"/>
              <a:t>.</a:t>
            </a:r>
          </a:p>
          <a:p>
            <a:pPr marL="0" indent="0">
              <a:buNone/>
            </a:pPr>
            <a:endParaRPr lang="en-US" sz="2000" dirty="0">
              <a:latin typeface="Times New Roman" pitchFamily="16" charset="0"/>
              <a:cs typeface="Times New Roman" pitchFamily="16" charset="0"/>
            </a:endParaRPr>
          </a:p>
          <a:p>
            <a:pPr marL="0" indent="0">
              <a:buNone/>
            </a:pPr>
            <a:endParaRPr lang="en-US" dirty="0"/>
          </a:p>
        </p:txBody>
      </p:sp>
    </p:spTree>
    <p:extLst>
      <p:ext uri="{BB962C8B-B14F-4D97-AF65-F5344CB8AC3E}">
        <p14:creationId xmlns:p14="http://schemas.microsoft.com/office/powerpoint/2010/main" val="42544401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0000CC"/>
                </a:solidFill>
                <a:latin typeface="Times New Roman" pitchFamily="16" charset="0"/>
                <a:cs typeface="Times New Roman" pitchFamily="16" charset="0"/>
              </a:rPr>
              <a:t>Merits</a:t>
            </a:r>
            <a:endParaRPr lang="en-US" sz="3200" dirty="0">
              <a:solidFill>
                <a:srgbClr val="0000CC"/>
              </a:solidFill>
            </a:endParaRPr>
          </a:p>
        </p:txBody>
      </p:sp>
      <p:sp>
        <p:nvSpPr>
          <p:cNvPr id="3" name="Content Placeholder 2"/>
          <p:cNvSpPr>
            <a:spLocks noGrp="1"/>
          </p:cNvSpPr>
          <p:nvPr>
            <p:ph sz="quarter" idx="13"/>
          </p:nvPr>
        </p:nvSpPr>
        <p:spPr/>
        <p:txBody>
          <a:bodyPr>
            <a:normAutofit/>
          </a:bodyPr>
          <a:lstStyle/>
          <a:p>
            <a:r>
              <a:rPr lang="en-US" sz="2000" dirty="0">
                <a:latin typeface="Times New Roman" pitchFamily="16" charset="0"/>
                <a:cs typeface="Times New Roman" pitchFamily="16" charset="0"/>
              </a:rPr>
              <a:t>Portable</a:t>
            </a:r>
          </a:p>
          <a:p>
            <a:r>
              <a:rPr lang="en-US" sz="2000" dirty="0">
                <a:latin typeface="Times New Roman" pitchFamily="16" charset="0"/>
                <a:cs typeface="Times New Roman" pitchFamily="16" charset="0"/>
              </a:rPr>
              <a:t>Feasible</a:t>
            </a:r>
          </a:p>
          <a:p>
            <a:r>
              <a:rPr lang="en-US" sz="2000" dirty="0">
                <a:latin typeface="Times New Roman" pitchFamily="16" charset="0"/>
                <a:cs typeface="Times New Roman" pitchFamily="16" charset="0"/>
              </a:rPr>
              <a:t>Ubiquitous computing is done</a:t>
            </a:r>
          </a:p>
          <a:p>
            <a:r>
              <a:rPr lang="en-US" sz="2000" dirty="0">
                <a:latin typeface="Times New Roman" pitchFamily="16" charset="0"/>
                <a:cs typeface="Times New Roman" pitchFamily="16" charset="0"/>
              </a:rPr>
              <a:t>Wi-Fi technology</a:t>
            </a:r>
          </a:p>
          <a:p>
            <a:r>
              <a:rPr lang="en-US" sz="2000" dirty="0">
                <a:latin typeface="Times New Roman" pitchFamily="16" charset="0"/>
                <a:cs typeface="Times New Roman" pitchFamily="16" charset="0"/>
              </a:rPr>
              <a:t>Pens produces both the monitor as well as the keyboard on any flat surfaces from where you can carry out </a:t>
            </a:r>
            <a:r>
              <a:rPr lang="en-US" sz="2000" dirty="0" smtClean="0">
                <a:latin typeface="Times New Roman" pitchFamily="16" charset="0"/>
                <a:cs typeface="Times New Roman" pitchFamily="16" charset="0"/>
              </a:rPr>
              <a:t>functions.</a:t>
            </a:r>
            <a:endParaRPr lang="en-US" sz="2000" dirty="0"/>
          </a:p>
        </p:txBody>
      </p:sp>
    </p:spTree>
    <p:extLst>
      <p:ext uri="{BB962C8B-B14F-4D97-AF65-F5344CB8AC3E}">
        <p14:creationId xmlns:p14="http://schemas.microsoft.com/office/powerpoint/2010/main" val="10493389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0000CC"/>
                </a:solidFill>
                <a:latin typeface="Times New Roman" pitchFamily="16" charset="0"/>
                <a:cs typeface="Times New Roman" pitchFamily="16" charset="0"/>
              </a:rPr>
              <a:t>Demerits</a:t>
            </a:r>
            <a:endParaRPr lang="en-US" sz="3200" dirty="0">
              <a:solidFill>
                <a:srgbClr val="0000CC"/>
              </a:solidFill>
            </a:endParaRPr>
          </a:p>
        </p:txBody>
      </p:sp>
      <p:sp>
        <p:nvSpPr>
          <p:cNvPr id="3" name="Content Placeholder 2"/>
          <p:cNvSpPr>
            <a:spLocks noGrp="1"/>
          </p:cNvSpPr>
          <p:nvPr>
            <p:ph sz="quarter" idx="13"/>
          </p:nvPr>
        </p:nvSpPr>
        <p:spPr/>
        <p:txBody>
          <a:bodyPr>
            <a:normAutofit/>
          </a:bodyPr>
          <a:lstStyle/>
          <a:p>
            <a:pPr>
              <a:buSzPct val="140000"/>
            </a:pPr>
            <a:r>
              <a:rPr lang="en-US" sz="2000" dirty="0">
                <a:latin typeface="Times New Roman" pitchFamily="18" charset="0"/>
                <a:cs typeface="Times New Roman" pitchFamily="18" charset="0"/>
              </a:rPr>
              <a:t>Cost</a:t>
            </a:r>
          </a:p>
          <a:p>
            <a:pPr>
              <a:buSzPct val="140000"/>
            </a:pPr>
            <a:r>
              <a:rPr lang="en-US" sz="2000" dirty="0">
                <a:latin typeface="Times New Roman" pitchFamily="18" charset="0"/>
                <a:cs typeface="Times New Roman" pitchFamily="18" charset="0"/>
              </a:rPr>
              <a:t> Battery </a:t>
            </a:r>
          </a:p>
          <a:p>
            <a:pPr>
              <a:buSzPct val="140000"/>
            </a:pPr>
            <a:r>
              <a:rPr lang="en-US" sz="2000" dirty="0">
                <a:latin typeface="Times New Roman" pitchFamily="18" charset="0"/>
                <a:cs typeface="Times New Roman" pitchFamily="18" charset="0"/>
              </a:rPr>
              <a:t> Keyboard concept is not new</a:t>
            </a:r>
          </a:p>
          <a:p>
            <a:pPr>
              <a:buSzPct val="140000"/>
            </a:pPr>
            <a:r>
              <a:rPr lang="en-US" sz="2000" dirty="0">
                <a:latin typeface="Times New Roman" pitchFamily="18" charset="0"/>
                <a:cs typeface="Times New Roman" pitchFamily="18" charset="0"/>
              </a:rPr>
              <a:t> Positioning is main</a:t>
            </a:r>
          </a:p>
          <a:p>
            <a:pPr marL="0" indent="0">
              <a:buSzPct val="14000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3244534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CC"/>
                </a:solidFill>
                <a:latin typeface="Times New Roman" pitchFamily="18" charset="0"/>
                <a:cs typeface="Times New Roman" pitchFamily="18" charset="0"/>
              </a:rPr>
              <a:t>CONCLUSION</a:t>
            </a:r>
            <a:endParaRPr lang="en-US" dirty="0">
              <a:solidFill>
                <a:srgbClr val="0000CC"/>
              </a:solidFill>
              <a:latin typeface="Times New Roman" pitchFamily="18" charset="0"/>
              <a:cs typeface="Times New Roman" pitchFamily="18" charset="0"/>
            </a:endParaRPr>
          </a:p>
        </p:txBody>
      </p:sp>
      <p:sp>
        <p:nvSpPr>
          <p:cNvPr id="3" name="Content Placeholder 2"/>
          <p:cNvSpPr>
            <a:spLocks noGrp="1"/>
          </p:cNvSpPr>
          <p:nvPr>
            <p:ph sz="quarter" idx="13"/>
          </p:nvPr>
        </p:nvSpPr>
        <p:spPr/>
        <p:txBody>
          <a:bodyPr>
            <a:normAutofit/>
          </a:bodyPr>
          <a:lstStyle/>
          <a:p>
            <a:pPr marL="0" indent="0" algn="just">
              <a:buNone/>
            </a:pPr>
            <a:endParaRPr lang="en-US" sz="2000" dirty="0">
              <a:latin typeface="Times New Roman" pitchFamily="18" charset="0"/>
              <a:cs typeface="Times New Roman" pitchFamily="18" charset="0"/>
            </a:endParaRPr>
          </a:p>
          <a:p>
            <a:pPr algn="just">
              <a:buFont typeface="Arial" charset="0"/>
              <a:buChar char="•"/>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communication devices are becoming smaller and compact.</a:t>
            </a:r>
          </a:p>
          <a:p>
            <a:pPr algn="just">
              <a:buFont typeface="Arial" charset="0"/>
              <a:buChar char="•"/>
            </a:pPr>
            <a:r>
              <a:rPr lang="en-US" sz="2000" dirty="0">
                <a:latin typeface="Times New Roman" pitchFamily="18" charset="0"/>
                <a:cs typeface="Times New Roman" pitchFamily="18" charset="0"/>
              </a:rPr>
              <a:t> 5 Pen PC is only an example for the start of this new technology. </a:t>
            </a:r>
          </a:p>
          <a:p>
            <a:pPr algn="just">
              <a:buFont typeface="Arial" charset="0"/>
              <a:buChar char="•"/>
            </a:pPr>
            <a:r>
              <a:rPr lang="en-US" sz="2000" dirty="0">
                <a:latin typeface="Times New Roman" pitchFamily="18" charset="0"/>
                <a:cs typeface="Times New Roman" pitchFamily="18" charset="0"/>
              </a:rPr>
              <a:t>We can expect more such developments in the future</a:t>
            </a:r>
            <a:r>
              <a:rPr lang="en-US" sz="2000" i="1" dirty="0">
                <a:cs typeface="Times New Roman" pitchFamily="16" charset="0"/>
              </a:rPr>
              <a:t>.</a:t>
            </a:r>
            <a:endParaRPr lang="en-US" sz="2000" dirty="0">
              <a:cs typeface="Times New Roman" pitchFamily="16" charset="0"/>
            </a:endParaRPr>
          </a:p>
        </p:txBody>
      </p:sp>
    </p:spTree>
    <p:extLst>
      <p:ext uri="{BB962C8B-B14F-4D97-AF65-F5344CB8AC3E}">
        <p14:creationId xmlns:p14="http://schemas.microsoft.com/office/powerpoint/2010/main" val="2374745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CC"/>
                </a:solidFill>
                <a:latin typeface="Times New Roman" pitchFamily="18" charset="0"/>
                <a:cs typeface="Times New Roman" pitchFamily="18" charset="0"/>
              </a:rPr>
              <a:t>REFERENCES</a:t>
            </a:r>
            <a:endParaRPr lang="en-US" dirty="0">
              <a:solidFill>
                <a:srgbClr val="0000CC"/>
              </a:solidFill>
              <a:latin typeface="Times New Roman" pitchFamily="18" charset="0"/>
              <a:cs typeface="Times New Roman" pitchFamily="18" charset="0"/>
            </a:endParaRPr>
          </a:p>
        </p:txBody>
      </p:sp>
      <p:sp>
        <p:nvSpPr>
          <p:cNvPr id="3" name="Content Placeholder 2"/>
          <p:cNvSpPr>
            <a:spLocks noGrp="1"/>
          </p:cNvSpPr>
          <p:nvPr>
            <p:ph sz="quarter" idx="13"/>
          </p:nvPr>
        </p:nvSpPr>
        <p:spPr/>
        <p:txBody>
          <a:bodyPr/>
          <a:lstStyle/>
          <a:p>
            <a:r>
              <a:rPr lang="en-US" dirty="0" smtClean="0">
                <a:hlinkClick r:id="rId2"/>
              </a:rPr>
              <a:t>www.studimafia.com</a:t>
            </a:r>
            <a:endParaRPr lang="en-US" dirty="0" smtClean="0"/>
          </a:p>
          <a:p>
            <a:r>
              <a:rPr lang="en-US" smtClean="0">
                <a:hlinkClick r:id="rId3"/>
              </a:rPr>
              <a:t>www.scribd.com</a:t>
            </a:r>
            <a:endParaRPr lang="en-US" smtClean="0"/>
          </a:p>
          <a:p>
            <a:pPr marL="0" indent="0">
              <a:buNone/>
            </a:pPr>
            <a:endParaRPr lang="en-US" dirty="0" smtClean="0"/>
          </a:p>
          <a:p>
            <a:endParaRPr lang="en-US" dirty="0"/>
          </a:p>
        </p:txBody>
      </p:sp>
    </p:spTree>
    <p:extLst>
      <p:ext uri="{BB962C8B-B14F-4D97-AF65-F5344CB8AC3E}">
        <p14:creationId xmlns:p14="http://schemas.microsoft.com/office/powerpoint/2010/main" val="15768690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pPr marL="0" indent="0">
              <a:buNone/>
            </a:pPr>
            <a:endParaRPr lang="en-US" dirty="0" smtClean="0"/>
          </a:p>
          <a:p>
            <a:pPr marL="0" indent="0">
              <a:buNone/>
            </a:pPr>
            <a:endParaRPr lang="en-US" dirty="0"/>
          </a:p>
          <a:p>
            <a:pPr marL="0" indent="0">
              <a:buNone/>
            </a:pPr>
            <a:r>
              <a:rPr lang="en-US" sz="7200" dirty="0" smtClean="0"/>
              <a:t>         </a:t>
            </a:r>
            <a:r>
              <a:rPr lang="en-US" sz="7200" b="1" dirty="0">
                <a:solidFill>
                  <a:srgbClr val="0000CC"/>
                </a:solidFill>
                <a:latin typeface="Arabic Typesetting" pitchFamily="66" charset="-78"/>
                <a:cs typeface="Arabic Typesetting" pitchFamily="66" charset="-78"/>
              </a:rPr>
              <a:t>THANK YOU</a:t>
            </a:r>
          </a:p>
          <a:p>
            <a:pPr marL="0" indent="0">
              <a:buNone/>
            </a:pPr>
            <a:endParaRPr lang="en-US" dirty="0"/>
          </a:p>
        </p:txBody>
      </p:sp>
    </p:spTree>
    <p:extLst>
      <p:ext uri="{BB962C8B-B14F-4D97-AF65-F5344CB8AC3E}">
        <p14:creationId xmlns:p14="http://schemas.microsoft.com/office/powerpoint/2010/main" val="16236590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CC"/>
                </a:solidFill>
                <a:latin typeface="Times New Roman" pitchFamily="18" charset="0"/>
                <a:cs typeface="Times New Roman" pitchFamily="18" charset="0"/>
              </a:rPr>
              <a:t>contents</a:t>
            </a:r>
            <a:endParaRPr lang="en-US" dirty="0">
              <a:solidFill>
                <a:srgbClr val="0000CC"/>
              </a:solidFill>
              <a:latin typeface="Times New Roman" pitchFamily="18" charset="0"/>
              <a:cs typeface="Times New Roman" pitchFamily="18" charset="0"/>
            </a:endParaRPr>
          </a:p>
        </p:txBody>
      </p:sp>
      <p:sp>
        <p:nvSpPr>
          <p:cNvPr id="3" name="Content Placeholder 2"/>
          <p:cNvSpPr>
            <a:spLocks noGrp="1"/>
          </p:cNvSpPr>
          <p:nvPr>
            <p:ph sz="quarter" idx="13"/>
          </p:nvPr>
        </p:nvSpPr>
        <p:spPr>
          <a:xfrm>
            <a:off x="609600" y="1600200"/>
            <a:ext cx="7924800" cy="4648200"/>
          </a:xfrm>
        </p:spPr>
        <p:txBody>
          <a:bodyPr>
            <a:normAutofit fontScale="85000" lnSpcReduction="20000"/>
          </a:bodyPr>
          <a:lstStyle/>
          <a:p>
            <a:r>
              <a:rPr lang="en-US" sz="3200" dirty="0" smtClean="0">
                <a:latin typeface="Times New Roman" pitchFamily="18" charset="0"/>
                <a:cs typeface="Times New Roman" pitchFamily="18" charset="0"/>
              </a:rPr>
              <a:t>Introduction</a:t>
            </a:r>
          </a:p>
          <a:p>
            <a:r>
              <a:rPr lang="en-US" sz="3200" dirty="0" smtClean="0">
                <a:latin typeface="Times New Roman" pitchFamily="18" charset="0"/>
                <a:cs typeface="Times New Roman" pitchFamily="18" charset="0"/>
              </a:rPr>
              <a:t>History</a:t>
            </a:r>
          </a:p>
          <a:p>
            <a:r>
              <a:rPr lang="en-US" sz="3200" dirty="0" smtClean="0">
                <a:latin typeface="Times New Roman" pitchFamily="18" charset="0"/>
                <a:cs typeface="Times New Roman" pitchFamily="18" charset="0"/>
              </a:rPr>
              <a:t>Working Principle</a:t>
            </a:r>
          </a:p>
          <a:p>
            <a:r>
              <a:rPr lang="en-US" sz="3200" dirty="0" smtClean="0">
                <a:latin typeface="Times New Roman" pitchFamily="18" charset="0"/>
                <a:cs typeface="Times New Roman" pitchFamily="18" charset="0"/>
              </a:rPr>
              <a:t>Functions</a:t>
            </a:r>
          </a:p>
          <a:p>
            <a:r>
              <a:rPr lang="en-US" sz="3200" dirty="0" smtClean="0">
                <a:latin typeface="Times New Roman" pitchFamily="18" charset="0"/>
                <a:cs typeface="Times New Roman" pitchFamily="18" charset="0"/>
              </a:rPr>
              <a:t>Block Diagram</a:t>
            </a:r>
          </a:p>
          <a:p>
            <a:r>
              <a:rPr lang="en-US" sz="3200" dirty="0" smtClean="0">
                <a:latin typeface="Times New Roman" pitchFamily="18" charset="0"/>
                <a:cs typeface="Times New Roman" pitchFamily="18" charset="0"/>
              </a:rPr>
              <a:t>How it takes input</a:t>
            </a:r>
            <a:r>
              <a:rPr lang="en-US" sz="3200" dirty="0" smtClean="0">
                <a:latin typeface="Times New Roman" pitchFamily="18" charset="0"/>
                <a:cs typeface="Times New Roman" pitchFamily="18" charset="0"/>
              </a:rPr>
              <a:t>?</a:t>
            </a:r>
            <a:endParaRPr lang="en-US" sz="3200" dirty="0" smtClean="0">
              <a:latin typeface="Times New Roman" pitchFamily="18" charset="0"/>
              <a:cs typeface="Times New Roman" pitchFamily="18" charset="0"/>
            </a:endParaRPr>
          </a:p>
          <a:p>
            <a:r>
              <a:rPr lang="en-US" sz="3200" dirty="0" smtClean="0">
                <a:latin typeface="Times New Roman" pitchFamily="18" charset="0"/>
                <a:cs typeface="Times New Roman" pitchFamily="18" charset="0"/>
              </a:rPr>
              <a:t>Advantages and </a:t>
            </a:r>
            <a:r>
              <a:rPr lang="en-US" sz="3200" dirty="0" smtClean="0">
                <a:latin typeface="Times New Roman" pitchFamily="18" charset="0"/>
                <a:cs typeface="Times New Roman" pitchFamily="18" charset="0"/>
              </a:rPr>
              <a:t>disadvantages</a:t>
            </a:r>
            <a:endParaRPr lang="en-US" sz="3200" dirty="0" smtClean="0">
              <a:latin typeface="Times New Roman" pitchFamily="18" charset="0"/>
              <a:cs typeface="Times New Roman" pitchFamily="18" charset="0"/>
            </a:endParaRPr>
          </a:p>
          <a:p>
            <a:r>
              <a:rPr lang="en-US" sz="3200" dirty="0" smtClean="0">
                <a:latin typeface="Times New Roman" pitchFamily="18" charset="0"/>
                <a:cs typeface="Times New Roman" pitchFamily="18" charset="0"/>
              </a:rPr>
              <a:t>Conclusion</a:t>
            </a:r>
          </a:p>
          <a:p>
            <a:r>
              <a:rPr lang="en-US" sz="3200" dirty="0" smtClean="0">
                <a:latin typeface="Times New Roman" pitchFamily="18" charset="0"/>
                <a:cs typeface="Times New Roman" pitchFamily="18" charset="0"/>
              </a:rPr>
              <a:t>References</a:t>
            </a:r>
          </a:p>
          <a:p>
            <a:endParaRPr lang="en-US" dirty="0"/>
          </a:p>
        </p:txBody>
      </p:sp>
    </p:spTree>
    <p:extLst>
      <p:ext uri="{BB962C8B-B14F-4D97-AF65-F5344CB8AC3E}">
        <p14:creationId xmlns:p14="http://schemas.microsoft.com/office/powerpoint/2010/main" val="34009081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CC"/>
                </a:solidFill>
                <a:latin typeface="Times New Roman" pitchFamily="18" charset="0"/>
                <a:cs typeface="Times New Roman" pitchFamily="18" charset="0"/>
              </a:rPr>
              <a:t>INTRODUCTION</a:t>
            </a:r>
            <a:endParaRPr lang="en-US" dirty="0">
              <a:solidFill>
                <a:srgbClr val="0000CC"/>
              </a:solidFill>
              <a:latin typeface="Times New Roman" pitchFamily="18" charset="0"/>
              <a:cs typeface="Times New Roman" pitchFamily="18" charset="0"/>
            </a:endParaRPr>
          </a:p>
        </p:txBody>
      </p:sp>
      <p:sp>
        <p:nvSpPr>
          <p:cNvPr id="3" name="Content Placeholder 2"/>
          <p:cNvSpPr>
            <a:spLocks noGrp="1"/>
          </p:cNvSpPr>
          <p:nvPr>
            <p:ph sz="quarter" idx="13"/>
          </p:nvPr>
        </p:nvSpPr>
        <p:spPr/>
        <p:txBody>
          <a:bodyPr/>
          <a:lstStyle/>
          <a:p>
            <a:pPr>
              <a:spcAft>
                <a:spcPts val="0"/>
              </a:spcAft>
              <a:defRPr/>
            </a:pPr>
            <a:r>
              <a:rPr lang="en-US" sz="2000" dirty="0">
                <a:latin typeface="Times New Roman" pitchFamily="18" charset="0"/>
                <a:cs typeface="Times New Roman" pitchFamily="18" charset="0"/>
              </a:rPr>
              <a:t>P-ISM (“Pen-style Personal Networking Gadget Package</a:t>
            </a:r>
            <a:r>
              <a:rPr lang="en-US" sz="2000" dirty="0" smtClean="0">
                <a:latin typeface="Times New Roman" pitchFamily="18" charset="0"/>
                <a:cs typeface="Times New Roman" pitchFamily="18" charset="0"/>
              </a:rPr>
              <a:t>”).</a:t>
            </a:r>
          </a:p>
          <a:p>
            <a:pPr>
              <a:spcAft>
                <a:spcPts val="0"/>
              </a:spcAft>
              <a:defRPr/>
            </a:pPr>
            <a:r>
              <a:rPr lang="en-US" sz="2000" dirty="0">
                <a:latin typeface="Times New Roman" pitchFamily="18" charset="0"/>
                <a:cs typeface="Times New Roman" pitchFamily="18" charset="0"/>
              </a:rPr>
              <a:t>Connected </a:t>
            </a:r>
            <a:r>
              <a:rPr lang="en-US" sz="2000" dirty="0" smtClean="0">
                <a:latin typeface="Times New Roman" pitchFamily="18" charset="0"/>
                <a:cs typeface="Times New Roman" pitchFamily="18" charset="0"/>
              </a:rPr>
              <a:t>with a wireless </a:t>
            </a:r>
            <a:r>
              <a:rPr lang="en-US" sz="2000" dirty="0">
                <a:latin typeface="Times New Roman" pitchFamily="18" charset="0"/>
                <a:cs typeface="Times New Roman" pitchFamily="18" charset="0"/>
              </a:rPr>
              <a:t>t</a:t>
            </a:r>
            <a:r>
              <a:rPr lang="en-US" sz="2000" dirty="0" smtClean="0">
                <a:latin typeface="Times New Roman" pitchFamily="18" charset="0"/>
                <a:cs typeface="Times New Roman" pitchFamily="18" charset="0"/>
              </a:rPr>
              <a:t>echnology.</a:t>
            </a:r>
          </a:p>
          <a:p>
            <a:pPr>
              <a:spcAft>
                <a:spcPts val="0"/>
              </a:spcAft>
              <a:defRPr/>
            </a:pPr>
            <a:r>
              <a:rPr lang="en-US" sz="2000" dirty="0">
                <a:latin typeface="Times New Roman" pitchFamily="18" charset="0"/>
                <a:cs typeface="Times New Roman" pitchFamily="18" charset="0"/>
              </a:rPr>
              <a:t>Whole </a:t>
            </a:r>
            <a:r>
              <a:rPr lang="en-US" sz="2000" dirty="0" smtClean="0">
                <a:latin typeface="Times New Roman" pitchFamily="18" charset="0"/>
                <a:cs typeface="Times New Roman" pitchFamily="18" charset="0"/>
              </a:rPr>
              <a:t>set</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is connected to internet</a:t>
            </a:r>
            <a:r>
              <a:rPr lang="en-US" sz="2000" dirty="0">
                <a:latin typeface="Times New Roman" pitchFamily="18" charset="0"/>
                <a:cs typeface="Times New Roman" pitchFamily="18" charset="0"/>
              </a:rPr>
              <a:t> t</a:t>
            </a:r>
            <a:r>
              <a:rPr lang="en-US" sz="2000" dirty="0" smtClean="0">
                <a:latin typeface="Times New Roman" pitchFamily="18" charset="0"/>
                <a:cs typeface="Times New Roman" pitchFamily="18" charset="0"/>
              </a:rPr>
              <a:t>hrough cellular</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phone function.</a:t>
            </a:r>
          </a:p>
          <a:p>
            <a:r>
              <a:rPr lang="en-US" sz="2000" dirty="0">
                <a:latin typeface="Times New Roman" pitchFamily="16" charset="0"/>
                <a:cs typeface="Times New Roman" pitchFamily="16" charset="0"/>
              </a:rPr>
              <a:t>This 'pen sort of instrument' produces both the monitor  as well as the keyboard on any flat surfaces from where you can carry out functions you would normally do on your </a:t>
            </a:r>
            <a:r>
              <a:rPr lang="en-US" sz="2000" dirty="0" smtClean="0">
                <a:latin typeface="Times New Roman" pitchFamily="16" charset="0"/>
                <a:cs typeface="Times New Roman" pitchFamily="16" charset="0"/>
              </a:rPr>
              <a:t>desktop computer</a:t>
            </a:r>
            <a:r>
              <a:rPr lang="en-US" sz="1800" dirty="0" smtClean="0">
                <a:latin typeface="Times New Roman" pitchFamily="16" charset="0"/>
                <a:cs typeface="Times New Roman" pitchFamily="16" charset="0"/>
              </a:rPr>
              <a:t>.</a:t>
            </a:r>
            <a:endParaRPr lang="en-US" sz="1800" dirty="0">
              <a:latin typeface="Times New Roman" pitchFamily="18" charset="0"/>
              <a:cs typeface="Times New Roman" pitchFamily="18" charset="0"/>
            </a:endParaRPr>
          </a:p>
          <a:p>
            <a:pPr marL="274320" indent="-274320">
              <a:spcAft>
                <a:spcPts val="0"/>
              </a:spcAft>
              <a:buNone/>
              <a:defRPr/>
            </a:pPr>
            <a:endParaRPr lang="en-US" sz="1800" dirty="0">
              <a:latin typeface="Times New Roman" pitchFamily="18" charset="0"/>
              <a:cs typeface="Times New Roman" pitchFamily="18" charset="0"/>
            </a:endParaRPr>
          </a:p>
          <a:p>
            <a:endParaRPr lang="en-US" dirty="0"/>
          </a:p>
        </p:txBody>
      </p:sp>
      <p:pic>
        <p:nvPicPr>
          <p:cNvPr id="4" name="Picture 4" descr="http://www.mobilemag.com/wp-content/uploads/2009/05/image_24642_largeimagefile.jpg"/>
          <p:cNvPicPr>
            <a:picLocks noChangeAspect="1" noChangeArrowheads="1"/>
          </p:cNvPicPr>
          <p:nvPr/>
        </p:nvPicPr>
        <p:blipFill>
          <a:blip r:embed="rId2" cstate="print"/>
          <a:srcRect/>
          <a:stretch>
            <a:fillRect/>
          </a:stretch>
        </p:blipFill>
        <p:spPr bwMode="auto">
          <a:xfrm>
            <a:off x="4888951" y="3657600"/>
            <a:ext cx="4255049" cy="3200399"/>
          </a:xfrm>
          <a:prstGeom prst="rect">
            <a:avLst/>
          </a:prstGeom>
          <a:noFill/>
          <a:ln w="9525">
            <a:noFill/>
            <a:miter lim="800000"/>
            <a:headEnd/>
            <a:tailEnd/>
          </a:ln>
        </p:spPr>
      </p:pic>
    </p:spTree>
    <p:extLst>
      <p:ext uri="{BB962C8B-B14F-4D97-AF65-F5344CB8AC3E}">
        <p14:creationId xmlns:p14="http://schemas.microsoft.com/office/powerpoint/2010/main" val="1356423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CC"/>
                </a:solidFill>
                <a:latin typeface="Times New Roman" pitchFamily="18" charset="0"/>
                <a:cs typeface="Times New Roman" pitchFamily="18" charset="0"/>
              </a:rPr>
              <a:t>HISTORY</a:t>
            </a:r>
            <a:endParaRPr lang="en-US" dirty="0">
              <a:solidFill>
                <a:srgbClr val="0000CC"/>
              </a:solidFill>
              <a:latin typeface="Times New Roman" pitchFamily="18" charset="0"/>
              <a:cs typeface="Times New Roman" pitchFamily="18" charset="0"/>
            </a:endParaRPr>
          </a:p>
        </p:txBody>
      </p:sp>
      <p:sp>
        <p:nvSpPr>
          <p:cNvPr id="3" name="Content Placeholder 2"/>
          <p:cNvSpPr>
            <a:spLocks noGrp="1"/>
          </p:cNvSpPr>
          <p:nvPr>
            <p:ph sz="quarter" idx="13"/>
          </p:nvPr>
        </p:nvSpPr>
        <p:spPr>
          <a:xfrm>
            <a:off x="609600" y="1600200"/>
            <a:ext cx="7924800" cy="4876800"/>
          </a:xfrm>
        </p:spPr>
        <p:txBody>
          <a:bodyPr/>
          <a:lstStyle/>
          <a:p>
            <a:r>
              <a:rPr lang="en-US" sz="2000" dirty="0">
                <a:latin typeface="Times New Roman" pitchFamily="18" charset="0"/>
                <a:cs typeface="Times New Roman" pitchFamily="18" charset="0"/>
              </a:rPr>
              <a:t>P-ISM was first featured at the 2011 ITU Telecom world held in Geneva, Switzerland</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Pen-style personal networking gadget created in 2012 by </a:t>
            </a:r>
            <a:r>
              <a:rPr lang="en-US" sz="2000" dirty="0" err="1" smtClean="0">
                <a:latin typeface="Times New Roman" pitchFamily="18" charset="0"/>
                <a:cs typeface="Times New Roman" pitchFamily="18" charset="0"/>
              </a:rPr>
              <a:t>japanese</a:t>
            </a:r>
            <a:r>
              <a:rPr lang="en-US" sz="2000" dirty="0" smtClean="0">
                <a:latin typeface="Times New Roman" pitchFamily="18" charset="0"/>
                <a:cs typeface="Times New Roman" pitchFamily="18" charset="0"/>
              </a:rPr>
              <a:t> technology company NEC.</a:t>
            </a:r>
          </a:p>
          <a:p>
            <a:r>
              <a:rPr lang="en-US" sz="2000" dirty="0" smtClean="0">
                <a:latin typeface="Times New Roman" pitchFamily="18" charset="0"/>
                <a:cs typeface="Times New Roman" pitchFamily="18" charset="0"/>
              </a:rPr>
              <a:t>Its designer Tour </a:t>
            </a:r>
            <a:r>
              <a:rPr lang="en-US" sz="2000" dirty="0" err="1" smtClean="0">
                <a:latin typeface="Times New Roman" pitchFamily="18" charset="0"/>
                <a:cs typeface="Times New Roman" pitchFamily="18" charset="0"/>
              </a:rPr>
              <a:t>Ichihash</a:t>
            </a:r>
            <a:r>
              <a:rPr lang="en-US" sz="20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38545307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CC"/>
                </a:solidFill>
                <a:latin typeface="Times New Roman" pitchFamily="18" charset="0"/>
                <a:cs typeface="Times New Roman" pitchFamily="18" charset="0"/>
              </a:rPr>
              <a:t>How does it work?</a:t>
            </a:r>
            <a:endParaRPr lang="en-US" dirty="0">
              <a:solidFill>
                <a:srgbClr val="0000CC"/>
              </a:solidFill>
              <a:latin typeface="Times New Roman" pitchFamily="18" charset="0"/>
              <a:cs typeface="Times New Roman" pitchFamily="18" charset="0"/>
            </a:endParaRPr>
          </a:p>
        </p:txBody>
      </p:sp>
      <p:sp>
        <p:nvSpPr>
          <p:cNvPr id="3" name="Content Placeholder 2"/>
          <p:cNvSpPr>
            <a:spLocks noGrp="1"/>
          </p:cNvSpPr>
          <p:nvPr>
            <p:ph sz="quarter" idx="13"/>
          </p:nvPr>
        </p:nvSpPr>
        <p:spPr/>
        <p:txBody>
          <a:bodyPr/>
          <a:lstStyle/>
          <a:p>
            <a:r>
              <a:rPr lang="en-US" sz="2000" dirty="0" smtClean="0">
                <a:latin typeface="Times New Roman" pitchFamily="18" charset="0"/>
                <a:cs typeface="Times New Roman" pitchFamily="18" charset="0"/>
              </a:rPr>
              <a:t>5 pens have unique functions.</a:t>
            </a:r>
          </a:p>
          <a:p>
            <a:r>
              <a:rPr lang="en-US" sz="2000" dirty="0" smtClean="0">
                <a:latin typeface="Times New Roman" pitchFamily="18" charset="0"/>
                <a:cs typeface="Times New Roman" pitchFamily="18" charset="0"/>
              </a:rPr>
              <a:t>P-ISM’s  are connected with </a:t>
            </a:r>
            <a:r>
              <a:rPr lang="en-US" sz="2000" dirty="0" smtClean="0">
                <a:latin typeface="Times New Roman" pitchFamily="18" charset="0"/>
                <a:cs typeface="Times New Roman" pitchFamily="18" charset="0"/>
              </a:rPr>
              <a:t>wireless technology</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p>
          <a:p>
            <a:r>
              <a:rPr lang="en-US" sz="2000" dirty="0">
                <a:latin typeface="Times New Roman" pitchFamily="18" charset="0"/>
                <a:cs typeface="Times New Roman" pitchFamily="18" charset="0"/>
              </a:rPr>
              <a:t>whole set is connected to the Internet through the cellular phone function</a:t>
            </a:r>
            <a:r>
              <a:rPr lang="en-US" dirty="0"/>
              <a:t>. </a:t>
            </a:r>
          </a:p>
          <a:p>
            <a:endParaRPr lang="en-US" dirty="0"/>
          </a:p>
        </p:txBody>
      </p:sp>
    </p:spTree>
    <p:extLst>
      <p:ext uri="{BB962C8B-B14F-4D97-AF65-F5344CB8AC3E}">
        <p14:creationId xmlns:p14="http://schemas.microsoft.com/office/powerpoint/2010/main" val="1386563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0000CC"/>
                </a:solidFill>
                <a:latin typeface="Times New Roman" pitchFamily="16" charset="0"/>
                <a:cs typeface="Times New Roman" pitchFamily="16" charset="0"/>
              </a:rPr>
              <a:t>P-ISM includes 5 functions</a:t>
            </a:r>
            <a:endParaRPr lang="en-US" dirty="0">
              <a:solidFill>
                <a:srgbClr val="0000CC"/>
              </a:solidFill>
            </a:endParaRPr>
          </a:p>
        </p:txBody>
      </p:sp>
      <p:pic>
        <p:nvPicPr>
          <p:cNvPr id="4" name="Picture 1" descr="C:\Users\Sumit\Desktop\Photo Work\abc.jpg"/>
          <p:cNvPicPr>
            <a:picLocks noGrp="1" noChangeAspect="1" noChangeArrowheads="1"/>
          </p:cNvPicPr>
          <p:nvPr>
            <p:ph sz="quarter" idx="13"/>
          </p:nvPr>
        </p:nvPicPr>
        <p:blipFill>
          <a:blip r:embed="rId2" cstate="print"/>
          <a:srcRect/>
          <a:stretch>
            <a:fillRect/>
          </a:stretch>
        </p:blipFill>
        <p:spPr bwMode="auto">
          <a:xfrm>
            <a:off x="1905000" y="1600199"/>
            <a:ext cx="5228551" cy="4977179"/>
          </a:xfrm>
          <a:prstGeom prst="rect">
            <a:avLst/>
          </a:prstGeom>
          <a:noFill/>
          <a:ln w="9525">
            <a:noFill/>
            <a:miter lim="800000"/>
            <a:headEnd/>
            <a:tailEnd/>
          </a:ln>
        </p:spPr>
      </p:pic>
    </p:spTree>
    <p:extLst>
      <p:ext uri="{BB962C8B-B14F-4D97-AF65-F5344CB8AC3E}">
        <p14:creationId xmlns:p14="http://schemas.microsoft.com/office/powerpoint/2010/main" val="1636071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rgbClr val="0000CC"/>
                </a:solidFill>
                <a:latin typeface="Times New Roman" pitchFamily="16" charset="0"/>
                <a:cs typeface="Times New Roman" pitchFamily="16" charset="0"/>
              </a:rPr>
              <a:t>Block diagram of P- ISM</a:t>
            </a:r>
            <a:endParaRPr lang="en-US" dirty="0">
              <a:solidFill>
                <a:srgbClr val="0000CC"/>
              </a:solidFill>
            </a:endParaRPr>
          </a:p>
        </p:txBody>
      </p:sp>
      <p:sp>
        <p:nvSpPr>
          <p:cNvPr id="3" name="Content Placeholder 2"/>
          <p:cNvSpPr>
            <a:spLocks noGrp="1"/>
          </p:cNvSpPr>
          <p:nvPr>
            <p:ph sz="quarter" idx="13"/>
          </p:nvPr>
        </p:nvSpPr>
        <p:spPr/>
        <p:txBody>
          <a:bodyPr/>
          <a:lstStyle/>
          <a:p>
            <a:endParaRPr lang="en-US"/>
          </a:p>
        </p:txBody>
      </p:sp>
      <p:pic>
        <p:nvPicPr>
          <p:cNvPr id="4" name="Picture 3" descr="http://hostfreeimages.info/wp-content/uploads/2012/11/pen.jpg"/>
          <p:cNvPicPr/>
          <p:nvPr/>
        </p:nvPicPr>
        <p:blipFill>
          <a:blip r:embed="rId2" cstate="print"/>
          <a:srcRect/>
          <a:stretch>
            <a:fillRect/>
          </a:stretch>
        </p:blipFill>
        <p:spPr bwMode="auto">
          <a:xfrm>
            <a:off x="228600" y="1600200"/>
            <a:ext cx="8686800" cy="5029200"/>
          </a:xfrm>
          <a:prstGeom prst="rect">
            <a:avLst/>
          </a:prstGeom>
          <a:noFill/>
          <a:ln w="9525">
            <a:solidFill>
              <a:schemeClr val="tx1">
                <a:lumMod val="95000"/>
                <a:lumOff val="5000"/>
              </a:schemeClr>
            </a:solidFill>
            <a:miter lim="800000"/>
            <a:headEnd/>
            <a:tailEnd/>
          </a:ln>
        </p:spPr>
      </p:pic>
    </p:spTree>
    <p:extLst>
      <p:ext uri="{BB962C8B-B14F-4D97-AF65-F5344CB8AC3E}">
        <p14:creationId xmlns:p14="http://schemas.microsoft.com/office/powerpoint/2010/main" val="19579993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rgbClr val="0000CC"/>
                </a:solidFill>
                <a:latin typeface="Times New Roman" pitchFamily="18" charset="0"/>
                <a:cs typeface="Times New Roman" pitchFamily="18" charset="0"/>
              </a:rPr>
              <a:t>CPU P</a:t>
            </a:r>
            <a:r>
              <a:rPr lang="en-US" sz="3200" cap="none" dirty="0" smtClean="0">
                <a:solidFill>
                  <a:srgbClr val="0000CC"/>
                </a:solidFill>
                <a:latin typeface="Times New Roman" pitchFamily="18" charset="0"/>
                <a:cs typeface="Times New Roman" pitchFamily="18" charset="0"/>
              </a:rPr>
              <a:t>en</a:t>
            </a:r>
            <a:endParaRPr lang="en-US" sz="3200" cap="none" dirty="0">
              <a:solidFill>
                <a:srgbClr val="0000CC"/>
              </a:solidFill>
              <a:latin typeface="Times New Roman" pitchFamily="18" charset="0"/>
              <a:cs typeface="Times New Roman" pitchFamily="18" charset="0"/>
            </a:endParaRPr>
          </a:p>
        </p:txBody>
      </p:sp>
      <p:sp>
        <p:nvSpPr>
          <p:cNvPr id="3" name="Content Placeholder 2"/>
          <p:cNvSpPr>
            <a:spLocks noGrp="1"/>
          </p:cNvSpPr>
          <p:nvPr>
            <p:ph sz="quarter" idx="13"/>
          </p:nvPr>
        </p:nvSpPr>
        <p:spPr/>
        <p:txBody>
          <a:bodyPr/>
          <a:lstStyle/>
          <a:p>
            <a:pPr>
              <a:spcAft>
                <a:spcPts val="0"/>
              </a:spcAft>
              <a:defRPr/>
            </a:pPr>
            <a:r>
              <a:rPr lang="en-US" sz="2000" dirty="0">
                <a:latin typeface="Times New Roman" pitchFamily="18" charset="0"/>
                <a:cs typeface="Times New Roman" pitchFamily="18" charset="0"/>
              </a:rPr>
              <a:t>The functionality of the CPU is done by </a:t>
            </a:r>
          </a:p>
          <a:p>
            <a:pPr marL="274320" indent="-274320">
              <a:spcAft>
                <a:spcPts val="0"/>
              </a:spcAft>
              <a:buNone/>
              <a:defRPr/>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one of the pen</a:t>
            </a:r>
            <a:r>
              <a:rPr lang="en-US" sz="2000" dirty="0" smtClean="0">
                <a:latin typeface="Times New Roman" pitchFamily="18" charset="0"/>
                <a:cs typeface="Times New Roman" pitchFamily="18" charset="0"/>
              </a:rPr>
              <a:t>.</a:t>
            </a:r>
          </a:p>
          <a:p>
            <a:pPr>
              <a:spcAft>
                <a:spcPts val="0"/>
              </a:spcAft>
              <a:defRPr/>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known as computing engine.</a:t>
            </a:r>
          </a:p>
          <a:p>
            <a:pPr>
              <a:spcAft>
                <a:spcPts val="0"/>
              </a:spcAft>
              <a:defRPr/>
            </a:pPr>
            <a:r>
              <a:rPr lang="en-US" sz="2000" dirty="0">
                <a:latin typeface="Times New Roman" pitchFamily="18" charset="0"/>
                <a:cs typeface="Times New Roman" pitchFamily="18" charset="0"/>
              </a:rPr>
              <a:t>Dual Core processor</a:t>
            </a:r>
          </a:p>
          <a:p>
            <a:pPr marL="274320" indent="-274320">
              <a:spcAft>
                <a:spcPts val="0"/>
              </a:spcAft>
              <a:buNone/>
              <a:defRPr/>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is </a:t>
            </a:r>
            <a:r>
              <a:rPr lang="en-US" sz="2000" dirty="0" smtClean="0">
                <a:latin typeface="Times New Roman" pitchFamily="18" charset="0"/>
                <a:cs typeface="Times New Roman" pitchFamily="18" charset="0"/>
              </a:rPr>
              <a:t>used.</a:t>
            </a:r>
          </a:p>
          <a:p>
            <a:pPr>
              <a:spcAft>
                <a:spcPts val="0"/>
              </a:spcAft>
              <a:defRPr/>
            </a:pPr>
            <a:r>
              <a:rPr lang="en-US" sz="2000" dirty="0">
                <a:latin typeface="Times New Roman" pitchFamily="18" charset="0"/>
                <a:cs typeface="Times New Roman" pitchFamily="18" charset="0"/>
              </a:rPr>
              <a:t>Works with windows operating system.</a:t>
            </a:r>
          </a:p>
          <a:p>
            <a:pPr marL="274320" indent="-274320">
              <a:spcAft>
                <a:spcPts val="0"/>
              </a:spcAft>
              <a:buNone/>
              <a:defRPr/>
            </a:pP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a:p>
            <a:pPr marL="274320" indent="-274320">
              <a:spcAft>
                <a:spcPts val="0"/>
              </a:spcAft>
              <a:buNone/>
              <a:defRPr/>
            </a:pPr>
            <a:endParaRPr lang="en-US" sz="2000" dirty="0" smtClean="0">
              <a:latin typeface="Times New Roman" pitchFamily="18" charset="0"/>
              <a:cs typeface="Times New Roman" pitchFamily="18" charset="0"/>
            </a:endParaRPr>
          </a:p>
          <a:p>
            <a:pPr marL="274320" indent="-274320">
              <a:spcAft>
                <a:spcPts val="0"/>
              </a:spcAft>
              <a:buNone/>
              <a:defRPr/>
            </a:pPr>
            <a:endParaRPr lang="en-US" dirty="0">
              <a:latin typeface="Times New Roman" pitchFamily="18" charset="0"/>
              <a:cs typeface="Times New Roman" pitchFamily="18" charset="0"/>
            </a:endParaRPr>
          </a:p>
          <a:p>
            <a:endParaRPr lang="en-US" dirty="0"/>
          </a:p>
        </p:txBody>
      </p:sp>
      <p:pic>
        <p:nvPicPr>
          <p:cNvPr id="5" name="Content Placeholder 7" descr="cpupen1.jpg"/>
          <p:cNvPicPr>
            <a:picLocks noChangeAspect="1"/>
          </p:cNvPicPr>
          <p:nvPr/>
        </p:nvPicPr>
        <p:blipFill>
          <a:blip r:embed="rId2" cstate="print"/>
          <a:srcRect/>
          <a:stretch>
            <a:fillRect/>
          </a:stretch>
        </p:blipFill>
        <p:spPr>
          <a:xfrm>
            <a:off x="5088393" y="2971800"/>
            <a:ext cx="4055607" cy="3886200"/>
          </a:xfrm>
          <a:prstGeom prst="rect">
            <a:avLst/>
          </a:prstGeom>
        </p:spPr>
      </p:pic>
    </p:spTree>
    <p:extLst>
      <p:ext uri="{BB962C8B-B14F-4D97-AF65-F5344CB8AC3E}">
        <p14:creationId xmlns:p14="http://schemas.microsoft.com/office/powerpoint/2010/main" val="11660138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CC"/>
                </a:solidFill>
                <a:latin typeface="Times New Roman" pitchFamily="18" charset="0"/>
                <a:cs typeface="Times New Roman" pitchFamily="18" charset="0"/>
              </a:rPr>
              <a:t>C</a:t>
            </a:r>
            <a:r>
              <a:rPr lang="en-US" cap="none" dirty="0" smtClean="0">
                <a:solidFill>
                  <a:srgbClr val="0000CC"/>
                </a:solidFill>
                <a:latin typeface="Times New Roman" pitchFamily="18" charset="0"/>
                <a:cs typeface="Times New Roman" pitchFamily="18" charset="0"/>
              </a:rPr>
              <a:t>ommunication</a:t>
            </a:r>
            <a:r>
              <a:rPr lang="en-US" dirty="0" smtClean="0">
                <a:solidFill>
                  <a:srgbClr val="0000CC"/>
                </a:solidFill>
                <a:latin typeface="Times New Roman" pitchFamily="18" charset="0"/>
                <a:cs typeface="Times New Roman" pitchFamily="18" charset="0"/>
              </a:rPr>
              <a:t> P</a:t>
            </a:r>
            <a:r>
              <a:rPr lang="en-US" cap="none" dirty="0" smtClean="0">
                <a:solidFill>
                  <a:srgbClr val="0000CC"/>
                </a:solidFill>
                <a:latin typeface="Times New Roman" pitchFamily="18" charset="0"/>
                <a:cs typeface="Times New Roman" pitchFamily="18" charset="0"/>
              </a:rPr>
              <a:t>en</a:t>
            </a:r>
            <a:endParaRPr lang="en-US" cap="none" dirty="0">
              <a:solidFill>
                <a:srgbClr val="0000CC"/>
              </a:solidFill>
              <a:latin typeface="Times New Roman" pitchFamily="18" charset="0"/>
              <a:cs typeface="Times New Roman" pitchFamily="18" charset="0"/>
            </a:endParaRPr>
          </a:p>
        </p:txBody>
      </p:sp>
      <p:sp>
        <p:nvSpPr>
          <p:cNvPr id="3" name="Content Placeholder 2"/>
          <p:cNvSpPr>
            <a:spLocks noGrp="1"/>
          </p:cNvSpPr>
          <p:nvPr>
            <p:ph sz="quarter" idx="13"/>
          </p:nvPr>
        </p:nvSpPr>
        <p:spPr/>
        <p:txBody>
          <a:bodyPr/>
          <a:lstStyle/>
          <a:p>
            <a:r>
              <a:rPr lang="en-US" sz="2000" dirty="0">
                <a:latin typeface="Times New Roman" pitchFamily="16" charset="0"/>
                <a:cs typeface="Times New Roman" pitchFamily="16" charset="0"/>
              </a:rPr>
              <a:t>Wireless </a:t>
            </a:r>
            <a:r>
              <a:rPr lang="en-US" sz="2000" dirty="0" smtClean="0">
                <a:latin typeface="Times New Roman" pitchFamily="16" charset="0"/>
                <a:cs typeface="Times New Roman" pitchFamily="16" charset="0"/>
              </a:rPr>
              <a:t> </a:t>
            </a:r>
            <a:r>
              <a:rPr lang="en-US" sz="2000" dirty="0">
                <a:latin typeface="Times New Roman" pitchFamily="16" charset="0"/>
                <a:cs typeface="Times New Roman" pitchFamily="16" charset="0"/>
              </a:rPr>
              <a:t>Technology.</a:t>
            </a:r>
          </a:p>
          <a:p>
            <a:r>
              <a:rPr lang="en-US" sz="2000" dirty="0">
                <a:latin typeface="Times New Roman" pitchFamily="16" charset="0"/>
                <a:cs typeface="Times New Roman" pitchFamily="16" charset="0"/>
              </a:rPr>
              <a:t>Connected to internet</a:t>
            </a:r>
          </a:p>
          <a:p>
            <a:pPr>
              <a:buNone/>
            </a:pPr>
            <a:r>
              <a:rPr lang="en-US" sz="2000" dirty="0">
                <a:latin typeface="Times New Roman" pitchFamily="16" charset="0"/>
                <a:cs typeface="Times New Roman" pitchFamily="16" charset="0"/>
              </a:rPr>
              <a:t>    through cellular phone </a:t>
            </a:r>
          </a:p>
          <a:p>
            <a:pPr>
              <a:buNone/>
            </a:pPr>
            <a:r>
              <a:rPr lang="en-US" sz="2000" dirty="0">
                <a:latin typeface="Times New Roman" pitchFamily="16" charset="0"/>
                <a:cs typeface="Times New Roman" pitchFamily="16" charset="0"/>
              </a:rPr>
              <a:t>    function.</a:t>
            </a:r>
          </a:p>
          <a:p>
            <a:r>
              <a:rPr lang="en-US" sz="2000" dirty="0">
                <a:latin typeface="Times New Roman" pitchFamily="16" charset="0"/>
                <a:cs typeface="Times New Roman" pitchFamily="16" charset="0"/>
              </a:rPr>
              <a:t>Uses Wi-Fi technology.</a:t>
            </a:r>
          </a:p>
          <a:p>
            <a:r>
              <a:rPr lang="en-US" sz="2000" dirty="0">
                <a:latin typeface="Times New Roman" pitchFamily="16" charset="0"/>
                <a:cs typeface="Times New Roman" pitchFamily="16" charset="0"/>
              </a:rPr>
              <a:t>Exchange information      </a:t>
            </a:r>
          </a:p>
          <a:p>
            <a:pPr>
              <a:buNone/>
            </a:pPr>
            <a:r>
              <a:rPr lang="en-US" sz="2000" dirty="0">
                <a:latin typeface="Times New Roman" pitchFamily="16" charset="0"/>
                <a:cs typeface="Times New Roman" pitchFamily="16" charset="0"/>
              </a:rPr>
              <a:t>    with wireless connection.</a:t>
            </a:r>
          </a:p>
          <a:p>
            <a:pPr marL="0" indent="0">
              <a:buNone/>
            </a:pPr>
            <a:endParaRPr lang="en-US" dirty="0" smtClean="0"/>
          </a:p>
          <a:p>
            <a:pPr marL="0" indent="0">
              <a:buNone/>
            </a:pPr>
            <a:endParaRPr lang="en-US" dirty="0"/>
          </a:p>
          <a:p>
            <a:pPr marL="0" indent="0">
              <a:buNone/>
            </a:pPr>
            <a:endParaRPr lang="en-US" dirty="0"/>
          </a:p>
        </p:txBody>
      </p:sp>
      <p:pic>
        <p:nvPicPr>
          <p:cNvPr id="4" name="Content Placeholder 5" descr="commpen.jpg"/>
          <p:cNvPicPr>
            <a:picLocks noChangeAspect="1"/>
          </p:cNvPicPr>
          <p:nvPr/>
        </p:nvPicPr>
        <p:blipFill>
          <a:blip r:embed="rId2" cstate="print"/>
          <a:srcRect/>
          <a:stretch>
            <a:fillRect/>
          </a:stretch>
        </p:blipFill>
        <p:spPr>
          <a:xfrm>
            <a:off x="5715000" y="1796934"/>
            <a:ext cx="2791025" cy="4146665"/>
          </a:xfrm>
          <a:prstGeom prst="rect">
            <a:avLst/>
          </a:prstGeom>
        </p:spPr>
      </p:pic>
    </p:spTree>
    <p:extLst>
      <p:ext uri="{BB962C8B-B14F-4D97-AF65-F5344CB8AC3E}">
        <p14:creationId xmlns:p14="http://schemas.microsoft.com/office/powerpoint/2010/main" val="2017556629"/>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446</TotalTime>
  <Words>333</Words>
  <Application>Microsoft Office PowerPoint</Application>
  <PresentationFormat>On-screen Show (4:3)</PresentationFormat>
  <Paragraphs>97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Arabic Typesetting</vt:lpstr>
      <vt:lpstr>Arial</vt:lpstr>
      <vt:lpstr>Arial Narrow</vt:lpstr>
      <vt:lpstr>Segoe Marker</vt:lpstr>
      <vt:lpstr>Times New Roman</vt:lpstr>
      <vt:lpstr>Horizon</vt:lpstr>
      <vt:lpstr>5 pen pc technology</vt:lpstr>
      <vt:lpstr>contents</vt:lpstr>
      <vt:lpstr>INTRODUCTION</vt:lpstr>
      <vt:lpstr>HISTORY</vt:lpstr>
      <vt:lpstr>How does it work?</vt:lpstr>
      <vt:lpstr>P-ISM includes 5 functions</vt:lpstr>
      <vt:lpstr>Block diagram of P- ISM</vt:lpstr>
      <vt:lpstr>CPU Pen</vt:lpstr>
      <vt:lpstr>Communication Pen</vt:lpstr>
      <vt:lpstr>LED Projector</vt:lpstr>
      <vt:lpstr>Virtual Keyboard</vt:lpstr>
      <vt:lpstr>Digital Camera</vt:lpstr>
      <vt:lpstr>Battery</vt:lpstr>
      <vt:lpstr>Merits</vt:lpstr>
      <vt:lpstr>Demerits</vt:lpstr>
      <vt:lpstr>CONCLUSION</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 pen pc technology</dc:title>
  <dc:creator>AleeshaKurian</dc:creator>
  <cp:lastModifiedBy>albin thomas</cp:lastModifiedBy>
  <cp:revision>38</cp:revision>
  <dcterms:created xsi:type="dcterms:W3CDTF">2016-10-02T03:33:20Z</dcterms:created>
  <dcterms:modified xsi:type="dcterms:W3CDTF">2018-11-07T15:25:35Z</dcterms:modified>
</cp:coreProperties>
</file>