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Raleway Thin"/>
      <p:regular r:id="rId34"/>
      <p:bold r:id="rId35"/>
      <p:italic r:id="rId36"/>
      <p:boldItalic r:id="rId37"/>
    </p:embeddedFont>
    <p:embeddedFont>
      <p:font typeface="Lo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font" Target="fonts/Raleway-italic.fntdata"/><Relationship Id="rId41" Type="http://schemas.openxmlformats.org/officeDocument/2006/relationships/font" Target="fonts/Lora-boldItalic.fntdata"/><Relationship Id="rId22" Type="http://schemas.openxmlformats.org/officeDocument/2006/relationships/font" Target="fonts/RobotoThi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35" Type="http://schemas.openxmlformats.org/officeDocument/2006/relationships/font" Target="fonts/RalewayThin-bold.fntdata"/><Relationship Id="rId12" Type="http://schemas.openxmlformats.org/officeDocument/2006/relationships/slide" Target="slides/slide8.xml"/><Relationship Id="rId34" Type="http://schemas.openxmlformats.org/officeDocument/2006/relationships/font" Target="fonts/RalewayThin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Thin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Thin-italic.fntdata"/><Relationship Id="rId17" Type="http://schemas.openxmlformats.org/officeDocument/2006/relationships/slide" Target="slides/slide13.xml"/><Relationship Id="rId39" Type="http://schemas.openxmlformats.org/officeDocument/2006/relationships/font" Target="fonts/Lora-bold.fntdata"/><Relationship Id="rId16" Type="http://schemas.openxmlformats.org/officeDocument/2006/relationships/slide" Target="slides/slide12.xml"/><Relationship Id="rId38" Type="http://schemas.openxmlformats.org/officeDocument/2006/relationships/font" Target="fonts/Lora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e57a01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e57a01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40ea8d437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40ea8d437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40ea8d437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40ea8d437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40ea8d437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40ea8d437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40ea8d437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40ea8d437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4e57a01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4e57a01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e57a01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e57a01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e57a011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e57a011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40ea8d437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40ea8d437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e57a011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4e57a011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0ea8d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40ea8d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40ea8d43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40ea8d43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40ea8d43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40ea8d43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434343"/>
                </a:solidFill>
              </a:rPr>
              <a:t>Project 2:</a:t>
            </a:r>
            <a:endParaRPr b="0"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Ames, Iowa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Housing Price Prediction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Albin Wan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4457225" y="1864926"/>
            <a:ext cx="2536648" cy="1728849"/>
            <a:chOff x="4470175" y="1857800"/>
            <a:chExt cx="2536648" cy="1728849"/>
          </a:xfrm>
        </p:grpSpPr>
        <p:sp>
          <p:nvSpPr>
            <p:cNvPr id="161" name="Google Shape;161;p2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22"/>
            <p:cNvGrpSpPr/>
            <p:nvPr/>
          </p:nvGrpSpPr>
          <p:grpSpPr>
            <a:xfrm>
              <a:off x="4470175" y="1857800"/>
              <a:ext cx="2536648" cy="1728849"/>
              <a:chOff x="4470175" y="1857800"/>
              <a:chExt cx="2536648" cy="1728849"/>
            </a:xfrm>
          </p:grpSpPr>
          <p:grpSp>
            <p:nvGrpSpPr>
              <p:cNvPr id="163" name="Google Shape;163;p2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4" name="Google Shape;164;p2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5" name="Google Shape;165;p2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" name="Google Shape;166;p22"/>
              <p:cNvSpPr txBox="1"/>
              <p:nvPr/>
            </p:nvSpPr>
            <p:spPr>
              <a:xfrm>
                <a:off x="4470175" y="3215249"/>
                <a:ext cx="799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3rd step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7" name="Google Shape;167;p22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Cross validate against hold-out set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Obtain cross validation scores across both models and compare suitability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8" name="Google Shape;168;p22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169" name="Google Shape;169;p2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2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71" name="Google Shape;171;p2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2" name="Google Shape;172;p2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3" name="Google Shape;173;p2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4" name="Google Shape;174;p22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4th step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5" name="Google Shape;175;p22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Predict on test set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Combine train and hold-out set and fit to model. Predict test set and upload to Kaggle.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6" name="Google Shape;176;p22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177" name="Google Shape;177;p2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22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79" name="Google Shape;179;p2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1st step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80" name="Google Shape;180;p2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81" name="Google Shape;181;p2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2" name="Google Shape;182;p2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3" name="Google Shape;183;p22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Use Lasso to reduce features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Throw all 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numeric features into a Lasso regression and eliminate features which were reduced to 0. Select top 30.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4" name="Google Shape;184;p22"/>
          <p:cNvGrpSpPr/>
          <p:nvPr/>
        </p:nvGrpSpPr>
        <p:grpSpPr>
          <a:xfrm>
            <a:off x="2405500" y="2709725"/>
            <a:ext cx="2608500" cy="1735651"/>
            <a:chOff x="2418450" y="2702599"/>
            <a:chExt cx="2608500" cy="1735651"/>
          </a:xfrm>
        </p:grpSpPr>
        <p:sp>
          <p:nvSpPr>
            <p:cNvPr id="185" name="Google Shape;185;p2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22"/>
            <p:cNvGrpSpPr/>
            <p:nvPr/>
          </p:nvGrpSpPr>
          <p:grpSpPr>
            <a:xfrm>
              <a:off x="2418450" y="2702599"/>
              <a:ext cx="2608500" cy="1735651"/>
              <a:chOff x="2418450" y="2702599"/>
              <a:chExt cx="2608500" cy="1735651"/>
            </a:xfrm>
          </p:grpSpPr>
          <p:sp>
            <p:nvSpPr>
              <p:cNvPr id="187" name="Google Shape;187;p22"/>
              <p:cNvSpPr txBox="1"/>
              <p:nvPr/>
            </p:nvSpPr>
            <p:spPr>
              <a:xfrm>
                <a:off x="2418450" y="2702599"/>
                <a:ext cx="948000" cy="58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2nd step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88" name="Google Shape;188;p2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89" name="Google Shape;189;p2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90" name="Google Shape;190;p2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22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Categorical features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Add in categorical dummies which were shortlisted from EDA (</a:t>
                </a:r>
                <a:r>
                  <a:rPr i="1" lang="en" sz="800">
                    <a:latin typeface="Roboto"/>
                    <a:ea typeface="Roboto"/>
                    <a:cs typeface="Roboto"/>
                    <a:sym typeface="Roboto"/>
                  </a:rPr>
                  <a:t>MSZoning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 and </a:t>
                </a:r>
                <a:r>
                  <a:rPr i="1" lang="en" sz="800">
                    <a:latin typeface="Roboto"/>
                    <a:ea typeface="Roboto"/>
                    <a:cs typeface="Roboto"/>
                    <a:sym typeface="Roboto"/>
                  </a:rPr>
                  <a:t>Foundation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), replacing the worst performing features from Lasso.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92" name="Google Shape;192;p22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Modelling</a:t>
            </a:r>
            <a:endParaRPr b="0" sz="14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Lasso-reduced numeric features</a:t>
            </a:r>
            <a:br>
              <a:rPr lang="en"/>
            </a:br>
            <a:br>
              <a:rPr lang="en"/>
            </a:br>
            <a:r>
              <a:rPr b="1" lang="en" sz="3000"/>
              <a:t>RMSE:</a:t>
            </a:r>
            <a:br>
              <a:rPr b="1" lang="en" sz="3000"/>
            </a:br>
            <a:r>
              <a:rPr b="1" lang="en" sz="3000"/>
              <a:t>28,528</a:t>
            </a:r>
            <a:endParaRPr b="1" sz="3000"/>
          </a:p>
        </p:txBody>
      </p:sp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categorical* dummies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/>
              <a:t>RMSE:</a:t>
            </a:r>
            <a:br>
              <a:rPr b="1" lang="en" sz="3000"/>
            </a:br>
            <a:r>
              <a:rPr b="1" lang="en" sz="3000"/>
              <a:t>27,734</a:t>
            </a:r>
            <a:endParaRPr b="1" sz="3000"/>
          </a:p>
        </p:txBody>
      </p:sp>
      <p:cxnSp>
        <p:nvCxnSpPr>
          <p:cNvPr id="200" name="Google Shape;200;p23"/>
          <p:cNvCxnSpPr>
            <a:stCxn id="197" idx="2"/>
          </p:cNvCxnSpPr>
          <p:nvPr/>
        </p:nvCxnSpPr>
        <p:spPr>
          <a:xfrm>
            <a:off x="4573650" y="1853850"/>
            <a:ext cx="3900" cy="25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 txBox="1"/>
          <p:nvPr/>
        </p:nvSpPr>
        <p:spPr>
          <a:xfrm>
            <a:off x="7575675" y="4063075"/>
            <a:ext cx="100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Lato"/>
                <a:ea typeface="Lato"/>
                <a:cs typeface="Lato"/>
                <a:sym typeface="Lato"/>
              </a:rPr>
              <a:t>*MSZoning + Foundation</a:t>
            </a:r>
            <a:endParaRPr i="1"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Modelling</a:t>
            </a:r>
            <a:endParaRPr b="0" sz="14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Modelling</a:t>
            </a:r>
            <a:endParaRPr b="0" sz="144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88" y="539900"/>
            <a:ext cx="8288024" cy="454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/>
          <p:nvPr/>
        </p:nvSpPr>
        <p:spPr>
          <a:xfrm>
            <a:off x="7584350" y="3346450"/>
            <a:ext cx="1032900" cy="304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215" name="Google Shape;215;p25"/>
          <p:cNvGrpSpPr/>
          <p:nvPr/>
        </p:nvGrpSpPr>
        <p:grpSpPr>
          <a:xfrm>
            <a:off x="1135144" y="3675568"/>
            <a:ext cx="6873716" cy="816923"/>
            <a:chOff x="1593000" y="2322568"/>
            <a:chExt cx="5957975" cy="643500"/>
          </a:xfrm>
        </p:grpSpPr>
        <p:sp>
          <p:nvSpPr>
            <p:cNvPr id="216" name="Google Shape;216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Occam’s razor stands true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Lora"/>
                <a:buChar char="●"/>
              </a:pPr>
              <a:r>
                <a:rPr lang="en" sz="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Feature engineering did not provide big benefits</a:t>
              </a:r>
              <a:endParaRPr sz="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1135144" y="2843872"/>
            <a:ext cx="6873716" cy="816923"/>
            <a:chOff x="1593000" y="2322568"/>
            <a:chExt cx="5957975" cy="643500"/>
          </a:xfrm>
        </p:grpSpPr>
        <p:sp>
          <p:nvSpPr>
            <p:cNvPr id="224" name="Google Shape;224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Best predictors are area and overall quality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Lora"/>
                <a:buChar char="●"/>
              </a:pPr>
              <a:r>
                <a:rPr lang="en" sz="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‘GrLivArea’ and ‘OverallQual’ are kings</a:t>
              </a:r>
              <a:endParaRPr sz="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31" name="Google Shape;231;p25"/>
          <p:cNvGrpSpPr/>
          <p:nvPr/>
        </p:nvGrpSpPr>
        <p:grpSpPr>
          <a:xfrm>
            <a:off x="1135144" y="2012164"/>
            <a:ext cx="6873716" cy="816923"/>
            <a:chOff x="1593000" y="2322568"/>
            <a:chExt cx="5957975" cy="643500"/>
          </a:xfrm>
        </p:grpSpPr>
        <p:sp>
          <p:nvSpPr>
            <p:cNvPr id="232" name="Google Shape;232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Low usage of location features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Lora"/>
                <a:buChar char="●"/>
              </a:pPr>
              <a:r>
                <a:rPr lang="en" sz="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Only MSZoning was used</a:t>
              </a:r>
              <a:endParaRPr sz="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Lora"/>
                <a:buChar char="●"/>
              </a:pPr>
              <a:r>
                <a:rPr lang="en" sz="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Most location features were categorical. Dummy variables takes up too many feature space</a:t>
              </a:r>
              <a:endParaRPr sz="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941650" y="0"/>
            <a:ext cx="326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sns.displot(SalePrice)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389125" y="2067438"/>
            <a:ext cx="4269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The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average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house sold for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$181,469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,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the most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expensive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sold for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$611,657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 and the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cheapest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sold for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$12,789</a:t>
            </a:r>
            <a:endParaRPr sz="1800"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400" y="1155637"/>
            <a:ext cx="4269300" cy="32033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91425" y="2238013"/>
            <a:ext cx="39999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Most sales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occur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 in the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middle of the year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, particularly in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June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.</a:t>
            </a:r>
            <a:endParaRPr sz="1800"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061800" y="-19950"/>
            <a:ext cx="302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sns.displot(MoSold)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191319" y="962175"/>
            <a:ext cx="4884417" cy="3896304"/>
            <a:chOff x="4655425" y="1090450"/>
            <a:chExt cx="4151650" cy="3115050"/>
          </a:xfrm>
        </p:grpSpPr>
        <p:pic>
          <p:nvPicPr>
            <p:cNvPr id="104" name="Google Shape;10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55425" y="1090450"/>
              <a:ext cx="4151650" cy="3115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5"/>
            <p:cNvSpPr/>
            <p:nvPr/>
          </p:nvSpPr>
          <p:spPr>
            <a:xfrm>
              <a:off x="6714150" y="1323025"/>
              <a:ext cx="233700" cy="25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  <p:sp>
        <p:nvSpPr>
          <p:cNvPr id="111" name="Google Shape;111;p16"/>
          <p:cNvSpPr txBox="1"/>
          <p:nvPr/>
        </p:nvSpPr>
        <p:spPr>
          <a:xfrm>
            <a:off x="3343200" y="2048400"/>
            <a:ext cx="56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Size</a:t>
            </a:r>
            <a:r>
              <a:rPr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, </a:t>
            </a:r>
            <a:r>
              <a:rPr b="1"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furnishing </a:t>
            </a:r>
            <a:r>
              <a:rPr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and </a:t>
            </a:r>
            <a:r>
              <a:rPr b="1"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age </a:t>
            </a:r>
            <a:br>
              <a:rPr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matter in housing sale price</a:t>
            </a:r>
            <a:endParaRPr sz="2800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2224800" y="0"/>
            <a:ext cx="469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sns.barplot(df.corr()[SalePrice])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66130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545800" y="0"/>
            <a:ext cx="405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sns.boxplot(Neighborhood)</a:t>
            </a:r>
            <a:endParaRPr sz="2300"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  <p:sp>
        <p:nvSpPr>
          <p:cNvPr id="120" name="Google Shape;120;p17"/>
          <p:cNvSpPr txBox="1"/>
          <p:nvPr/>
        </p:nvSpPr>
        <p:spPr>
          <a:xfrm>
            <a:off x="-103475" y="2263950"/>
            <a:ext cx="35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..and </a:t>
            </a:r>
            <a:r>
              <a:rPr b="1" lang="en" sz="28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location</a:t>
            </a:r>
            <a:endParaRPr b="1" sz="2800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750" y="553625"/>
            <a:ext cx="5803300" cy="4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50069" l="0" r="0" t="0"/>
          <a:stretch/>
        </p:blipFill>
        <p:spPr>
          <a:xfrm>
            <a:off x="0" y="127788"/>
            <a:ext cx="4568349" cy="488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49443"/>
          <a:stretch/>
        </p:blipFill>
        <p:spPr>
          <a:xfrm>
            <a:off x="4575800" y="152400"/>
            <a:ext cx="4568349" cy="4949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0" y="183675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Multicollinearity amongst area features?</a:t>
            </a:r>
            <a:endParaRPr sz="3400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650" y="1031325"/>
            <a:ext cx="4621275" cy="30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Feature Engineering</a:t>
            </a:r>
            <a:endParaRPr b="0" sz="1440"/>
          </a:p>
        </p:txBody>
      </p:sp>
      <p:sp>
        <p:nvSpPr>
          <p:cNvPr id="135" name="Google Shape;135;p19"/>
          <p:cNvSpPr txBox="1"/>
          <p:nvPr/>
        </p:nvSpPr>
        <p:spPr>
          <a:xfrm>
            <a:off x="99050" y="2063850"/>
            <a:ext cx="431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Create </a:t>
            </a:r>
            <a:r>
              <a:rPr b="1"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Age </a:t>
            </a: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feature </a:t>
            </a:r>
            <a:b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to use </a:t>
            </a:r>
            <a:r>
              <a:rPr b="1"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YearBuilt</a:t>
            </a:r>
            <a:endParaRPr b="1" sz="2400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74" y="3079650"/>
            <a:ext cx="2503950" cy="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2804025"/>
            <a:ext cx="4764725" cy="20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609600"/>
            <a:ext cx="4764700" cy="20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34550" y="1925250"/>
            <a:ext cx="431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Create </a:t>
            </a:r>
            <a:r>
              <a:rPr b="1"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Interior_Sqft </a:t>
            </a: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feature by merging </a:t>
            </a:r>
            <a:r>
              <a:rPr b="1"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GrLivArea </a:t>
            </a: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and </a:t>
            </a:r>
            <a:r>
              <a:rPr b="1"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TotalBsmtSF</a:t>
            </a:r>
            <a:endParaRPr b="1" sz="2400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4553" y="4991100"/>
            <a:ext cx="117847" cy="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113" y="3209375"/>
            <a:ext cx="4129675" cy="2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Feature Engineering</a:t>
            </a:r>
            <a:endParaRPr b="0" sz="14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  <p:sp>
        <p:nvSpPr>
          <p:cNvPr id="152" name="Google Shape;152;p21"/>
          <p:cNvSpPr txBox="1"/>
          <p:nvPr/>
        </p:nvSpPr>
        <p:spPr>
          <a:xfrm>
            <a:off x="99050" y="1855950"/>
            <a:ext cx="431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Create </a:t>
            </a:r>
            <a:r>
              <a:rPr b="1"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YearSinceRemod </a:t>
            </a: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feature to use </a:t>
            </a:r>
            <a:r>
              <a:rPr b="1" lang="en" sz="2400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YearRemod/Add</a:t>
            </a:r>
            <a:endParaRPr b="1" sz="2400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75" y="849625"/>
            <a:ext cx="5199226" cy="371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50" y="3148950"/>
            <a:ext cx="3519500" cy="3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