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Lo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ora-bold.fntdata"/><Relationship Id="rId27" Type="http://schemas.openxmlformats.org/officeDocument/2006/relationships/font" Target="fonts/Lo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o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def0dcfec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def0dcf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f09fadde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f09fadde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f09fadde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f09fadde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f09fadde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f09fadde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0130496a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013049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8d532014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8d5320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f09fadde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f09fadd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f09fadd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f09fadd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f09fadde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f09fadde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def0dcfec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def0dcfe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def0dcfec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def0dcf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hyperlink" Target="https://projects.propublica.org/nonprofits/display_990/131623965/12_2018_prefixes_04-13%2F131623965_201712_990_2018120615978164?__cf_chl_jschl_tk__=450d228317f971aea540c1b4e992ad98027fcab6-1613827782-0-Acd17M2wIw8oJwydpSmpjIATK0W-HZTkjuhXoPXCzVMwD7eDGzQ9R1jahzcRdzRM7-VYu25mBWoU0rvBZq2IkVnR6cj5sE0f1j8gXkJYXzYvYzpbZB1t0xZuI3c41D_fkm7BGMV-Sb_JmFBBLmzw2OoJhHqIdV71SNOCFrnp2GdTyiRN8zOpsDwFGd-2cQiE5yDXvF5n7pfhcWZ5ABzPBXt57V5ydl__Hmowiyi2efvbgstS6_l5Xq20E2FkS1-1LX4YzmIgybVyDoGcp4YD73lw26ekyPNXKjIHn82Eeotr1VPmr7_yizMl8FzuC_tBjqh2cYZeTNY1cvy3Kzvvwd0RP0n6hHC0vsmpfEdfGyS89dJkLgA_ZHqHnUNTrFHN6qe6jGeufE50pIAf_3QhImHVMZYDbo1RhlriKIdgLxbJcM71kpBxcgEtU0Yvy5O7N0M2bY4YhVawmI1kFEBtwOjxeYkvJke5ZH2H7sqfBgEI2y0pBHE2vLYeI1Or_HtDO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hyperlink" Target="https://projects.propublica.org/nonprofits/display_990/131623965/12_2018_prefixes_04-13%2F131623965_201712_990_2018120615978164?__cf_chl_jschl_tk__=450d228317f971aea540c1b4e992ad98027fcab6-1613827782-0-Acd17M2wIw8oJwydpSmpjIATK0W-HZTkjuhXoPXCzVMwD7eDGzQ9R1jahzcRdzRM7-VYu25mBWoU0rvBZq2IkVnR6cj5sE0f1j8gXkJYXzYvYzpbZB1t0xZuI3c41D_fkm7BGMV-Sb_JmFBBLmzw2OoJhHqIdV71SNOCFrnp2GdTyiRN8zOpsDwFGd-2cQiE5yDXvF5n7pfhcWZ5ABzPBXt57V5ydl__Hmowiyi2efvbgstS6_l5Xq20E2FkS1-1LX4YzmIgybVyDoGcp4YD73lw26ekyPNXKjIHn82Eeotr1VPmr7_yizMl8FzuC_tBjqh2cYZeTNY1cvy3Kzvvwd0RP0n6hHC0vsmpfEdfGyS89dJkLgA_ZHqHnUNTrFHN6qe6jGeufE50pIAf_3QhImHVMZYDbo1RhlriKIdgLxbJcM71kpBxcgEtU0Yvy5O7N0M2bY4YhVawmI1kFEBtwOjxeYkvJke5ZH2H7sqfBgEI2y0pBHE2vLYeI1Or_HtDO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hyperlink" Target="https://reports.collegeboard.org/archive/sat-suite-program-results/2017/class-2017-results" TargetMode="External"/><Relationship Id="rId5" Type="http://schemas.openxmlformats.org/officeDocument/2006/relationships/hyperlink" Target="https://www.washingtonpost.com/education/2018/10/23/sat-reclaims-title-most-widely-used-college-admission-tes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659775" y="15733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highlight>
                  <a:srgbClr val="FF9900"/>
                </a:highlight>
              </a:rPr>
              <a:t>Project Iowa</a:t>
            </a:r>
            <a:endParaRPr sz="4700">
              <a:highlight>
                <a:srgbClr val="FF9900"/>
              </a:highlight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59767" y="2032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Data-driven recommendations to improve SAT participation rates</a:t>
            </a:r>
            <a:endParaRPr b="1" sz="2400">
              <a:highlight>
                <a:srgbClr val="FF990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362892" y="3447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by Albin Wan</a:t>
            </a:r>
            <a:endParaRPr b="1" sz="1400">
              <a:highlight>
                <a:srgbClr val="FF9900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28600" y="2019675"/>
            <a:ext cx="4496400" cy="20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This is across both Colorado and Illinois from 2017 to 2018</a:t>
            </a:r>
            <a:endParaRPr sz="20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20575" y="1074525"/>
            <a:ext cx="4404300" cy="20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700">
                <a:solidFill>
                  <a:srgbClr val="FFFFFF"/>
                </a:solidFill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SAT</a:t>
            </a:r>
            <a:r>
              <a:rPr b="1" lang="en" sz="2700">
                <a:solidFill>
                  <a:srgbClr val="FFFFFF"/>
                </a:solidFill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 participation rate increased to almost 100%</a:t>
            </a:r>
            <a:endParaRPr b="1" sz="2700">
              <a:solidFill>
                <a:srgbClr val="FFFFFF"/>
              </a:solidFill>
              <a:highlight>
                <a:srgbClr val="FF990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175" y="977888"/>
            <a:ext cx="3189426" cy="31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-37250" y="-30150"/>
            <a:ext cx="442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Recommendation 1: SAT requirement for Iowa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887100" y="1085550"/>
            <a:ext cx="7369800" cy="318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Waive fees for students </a:t>
            </a: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(at least for those in public schools)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87100" y="1938450"/>
            <a:ext cx="7369800" cy="126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College Board is a non-profit organization and filed $139,917,497 profits in 2017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-2400" y="4779950"/>
            <a:ext cx="44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r>
              <a:rPr i="1" lang="en" sz="10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College Board’s 2017 Form 990</a:t>
            </a:r>
            <a:endParaRPr i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-37250" y="-30150"/>
            <a:ext cx="442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Recommendation 2: Waive fees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89000" y="1080200"/>
            <a:ext cx="87660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Which state can we generate </a:t>
            </a: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the highest gain in participation rates?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721000" y="1547100"/>
            <a:ext cx="3423000" cy="2049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These 5 states have lesser than 3% participation rate for SAT</a:t>
            </a:r>
            <a:endParaRPr sz="30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887100" y="1459000"/>
            <a:ext cx="7369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Iowa is the only state from the five that does not enforce SAT or ACT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901500" y="908975"/>
            <a:ext cx="7341000" cy="2049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700">
                <a:solidFill>
                  <a:srgbClr val="FFF2CC"/>
                </a:solidFill>
                <a:latin typeface="Lora"/>
                <a:ea typeface="Lora"/>
                <a:cs typeface="Lora"/>
                <a:sym typeface="Lora"/>
              </a:rPr>
              <a:t>North Dakota, Mississippi, Missouri, and Utah enforces ACT for students</a:t>
            </a:r>
            <a:endParaRPr b="1" sz="2700">
              <a:solidFill>
                <a:srgbClr val="FFF2C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89000" y="1080200"/>
            <a:ext cx="87660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Two recommendations to </a:t>
            </a: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improve participation rate in Iowa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887100" y="-516350"/>
            <a:ext cx="7369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Strike similar contracts with Iowa to require SAT testing for admissions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848050" y="525900"/>
            <a:ext cx="3165900" cy="40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Colorado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Connecticut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Delaware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District of Columbia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Illinois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Maine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Michigan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New Hampshire</a:t>
            </a:r>
            <a:endParaRPr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976625" y="848300"/>
            <a:ext cx="51204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States that require </a:t>
            </a: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SAT have at least </a:t>
            </a:r>
            <a:b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</a:br>
            <a:r>
              <a:rPr b="1" lang="en" sz="4900">
                <a:solidFill>
                  <a:srgbClr val="FFFFFF"/>
                </a:solidFill>
                <a:highlight>
                  <a:srgbClr val="FF9900"/>
                </a:highlight>
              </a:rPr>
              <a:t>92%</a:t>
            </a: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 participation rate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-2400" y="4779950"/>
            <a:ext cx="44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for list of states:</a:t>
            </a:r>
            <a:r>
              <a:rPr i="1" lang="en" sz="10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College Board’s 2017 Form 990</a:t>
            </a:r>
            <a:endParaRPr i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-37250" y="-30150"/>
            <a:ext cx="442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Recommendation 1: SAT requirement for Iowa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887100" y="1144550"/>
            <a:ext cx="7369800" cy="18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highlight>
                  <a:srgbClr val="FF9900"/>
                </a:highlight>
              </a:rPr>
              <a:t>Case study: Colorado &amp; Illinois</a:t>
            </a:r>
            <a:endParaRPr sz="18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01500" y="1830350"/>
            <a:ext cx="7341000" cy="2049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700">
                <a:solidFill>
                  <a:srgbClr val="FFF2CC"/>
                </a:solidFill>
                <a:latin typeface="Lora"/>
                <a:ea typeface="Lora"/>
                <a:cs typeface="Lora"/>
                <a:sym typeface="Lora"/>
              </a:rPr>
              <a:t>Colorado and Illinois enforced SAT test from ACT test from 2018</a:t>
            </a:r>
            <a:endParaRPr b="1" sz="2700">
              <a:solidFill>
                <a:srgbClr val="FFF2C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4804800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Sources: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Collegeboard.Org</a:t>
            </a:r>
            <a:r>
              <a:rPr lang="en" sz="1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Washingtonpost.com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-37250" y="-30150"/>
            <a:ext cx="442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Recommendation 1: SAT requirement for Iowa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519325" y="1948300"/>
            <a:ext cx="4173600" cy="20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This is across both Colorado and Illinois from 2017 to 2018</a:t>
            </a:r>
            <a:endParaRPr sz="20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467575" y="1088050"/>
            <a:ext cx="4277100" cy="20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700">
                <a:solidFill>
                  <a:srgbClr val="FFFFFF"/>
                </a:solidFill>
                <a:highlight>
                  <a:srgbClr val="FF9900"/>
                </a:highlight>
                <a:latin typeface="Lora"/>
                <a:ea typeface="Lora"/>
                <a:cs typeface="Lora"/>
                <a:sym typeface="Lora"/>
              </a:rPr>
              <a:t>ACT participation rate dropped more than 50%</a:t>
            </a:r>
            <a:endParaRPr b="1" sz="2700">
              <a:solidFill>
                <a:srgbClr val="FFFFFF"/>
              </a:solidFill>
              <a:highlight>
                <a:srgbClr val="FF990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75" y="954986"/>
            <a:ext cx="3235250" cy="32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-37250" y="-30150"/>
            <a:ext cx="442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Recommendation 1: SAT requirement for Iowa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