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Playfair Display"/>
      <p:regular r:id="rId46"/>
      <p:bold r:id="rId47"/>
      <p:italic r:id="rId48"/>
      <p:boldItalic r:id="rId49"/>
    </p:embeddedFont>
    <p:embeddedFont>
      <p:font typeface="Lora"/>
      <p:regular r:id="rId50"/>
      <p:bold r:id="rId51"/>
      <p:italic r:id="rId52"/>
      <p:boldItalic r:id="rId53"/>
    </p:embeddedFont>
    <p:embeddedFont>
      <p:font typeface="Lora Regula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E4220A-D97C-4349-8C9F-23A08B2DEA50}">
  <a:tblStyle styleId="{85E4220A-D97C-4349-8C9F-23A08B2DEA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layfairDispl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layfairDisplay-italic.fntdata"/><Relationship Id="rId47" Type="http://schemas.openxmlformats.org/officeDocument/2006/relationships/font" Target="fonts/PlayfairDisplay-bold.fntdata"/><Relationship Id="rId49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ora-bold.fntdata"/><Relationship Id="rId50" Type="http://schemas.openxmlformats.org/officeDocument/2006/relationships/font" Target="fonts/Lora-regular.fntdata"/><Relationship Id="rId53" Type="http://schemas.openxmlformats.org/officeDocument/2006/relationships/font" Target="fonts/Lora-boldItalic.fntdata"/><Relationship Id="rId52" Type="http://schemas.openxmlformats.org/officeDocument/2006/relationships/font" Target="fonts/Lora-italic.fntdata"/><Relationship Id="rId11" Type="http://schemas.openxmlformats.org/officeDocument/2006/relationships/slide" Target="slides/slide5.xml"/><Relationship Id="rId55" Type="http://schemas.openxmlformats.org/officeDocument/2006/relationships/font" Target="fonts/LoraRegular-bold.fntdata"/><Relationship Id="rId10" Type="http://schemas.openxmlformats.org/officeDocument/2006/relationships/slide" Target="slides/slide4.xml"/><Relationship Id="rId54" Type="http://schemas.openxmlformats.org/officeDocument/2006/relationships/font" Target="fonts/LoraRegular-regular.fntdata"/><Relationship Id="rId13" Type="http://schemas.openxmlformats.org/officeDocument/2006/relationships/slide" Target="slides/slide7.xml"/><Relationship Id="rId57" Type="http://schemas.openxmlformats.org/officeDocument/2006/relationships/font" Target="fonts/LoraRegular-boldItalic.fntdata"/><Relationship Id="rId12" Type="http://schemas.openxmlformats.org/officeDocument/2006/relationships/slide" Target="slides/slide6.xml"/><Relationship Id="rId56" Type="http://schemas.openxmlformats.org/officeDocument/2006/relationships/font" Target="fonts/LoraRegula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9e7e36e6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9e7e36e6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9e7e36e6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9e7e36e6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9e7e36e6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59e7e36e6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59e7e36e6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59e7e36e6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9e7e36e6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59e7e36e6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9e7e36e6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59e7e36e6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59e7e36e6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59e7e36e6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2146e1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2146e1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12146e1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12146e1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2146e1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2146e1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10e804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10e804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2146e1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2146e1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2146e1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12146e1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2146e1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12146e1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12146e1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12146e1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12146e1e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12146e1e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12146e1e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12146e1e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59e7e36e6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59e7e36e6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59e7e36e6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59e7e36e6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9e7e36e6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9e7e36e6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59e7e36e6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59e7e36e6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110e8046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110e804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12146e1e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12146e1e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59e7e36e6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59e7e36e6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59e7e36e6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59e7e36e6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59e7e36e6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59e7e36e6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59e7e36e6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59e7e36e6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59e7e36e6_1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59e7e36e6_1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2146e1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2146e1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12146e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12146e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12146e1e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12146e1e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12146e1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12146e1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9e7e36e6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9e7e36e6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10e8046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10e8046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9e7e36e6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9e7e36e6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9e7e36e6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9e7e36e6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9e7e36e6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9e7e36e6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9e7e36e6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9e7e36e6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layfair Display"/>
              <a:buNone/>
              <a:defRPr b="1" sz="2800">
                <a:solidFill>
                  <a:schemeClr val="dk2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ora Regular"/>
              <a:buChar char="●"/>
              <a:defRPr sz="18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○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■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●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○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■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●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○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ora Regular"/>
              <a:buChar char="■"/>
              <a:defRPr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  <a:highlight>
                  <a:schemeClr val="dk2"/>
                </a:highlight>
              </a:rPr>
              <a:t>Forecasting and </a:t>
            </a:r>
            <a:br>
              <a:rPr lang="en-GB">
                <a:solidFill>
                  <a:srgbClr val="EFEFEF"/>
                </a:solidFill>
                <a:highlight>
                  <a:schemeClr val="dk2"/>
                </a:highlight>
              </a:rPr>
            </a:br>
            <a:r>
              <a:rPr lang="en-GB">
                <a:solidFill>
                  <a:srgbClr val="EFEFEF"/>
                </a:solidFill>
                <a:highlight>
                  <a:schemeClr val="dk2"/>
                </a:highlight>
              </a:rPr>
              <a:t>Predicting Bitcoin</a:t>
            </a:r>
            <a:endParaRPr>
              <a:solidFill>
                <a:srgbClr val="EFEFEF"/>
              </a:solidFill>
              <a:highlight>
                <a:schemeClr val="dk2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Albin Wan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8175"/>
            <a:ext cx="8839201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cxnSp>
        <p:nvCxnSpPr>
          <p:cNvPr id="149" name="Google Shape;149;p29"/>
          <p:cNvCxnSpPr/>
          <p:nvPr/>
        </p:nvCxnSpPr>
        <p:spPr>
          <a:xfrm>
            <a:off x="4524300" y="0"/>
            <a:ext cx="14100" cy="5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9"/>
          <p:cNvSpPr txBox="1"/>
          <p:nvPr>
            <p:ph type="title"/>
          </p:nvPr>
        </p:nvSpPr>
        <p:spPr>
          <a:xfrm>
            <a:off x="52146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Forecasting </a:t>
            </a:r>
            <a:endParaRPr sz="3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with ARIMA</a:t>
            </a:r>
            <a:endParaRPr sz="3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625"/>
            <a:ext cx="8839201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</a:t>
            </a:r>
            <a:endParaRPr/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-125275"/>
            <a:ext cx="8839201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2484575"/>
            <a:ext cx="8839201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6860350" y="1540950"/>
            <a:ext cx="288600" cy="288600"/>
          </a:xfrm>
          <a:prstGeom prst="ellipse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5908050" y="4074000"/>
            <a:ext cx="288600" cy="877200"/>
          </a:xfrm>
          <a:prstGeom prst="ellipse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6726650" y="1218450"/>
            <a:ext cx="6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p = 10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3276475" y="681300"/>
            <a:ext cx="6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q = 1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</a:t>
            </a:r>
            <a:br>
              <a:rPr lang="en-GB"/>
            </a:br>
            <a:r>
              <a:rPr lang="en-GB"/>
              <a:t>Contents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4510600" y="10050"/>
            <a:ext cx="10200" cy="51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5192750" y="1132650"/>
            <a:ext cx="3581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 Regular"/>
              <a:buChar char="●"/>
            </a:pPr>
            <a:r>
              <a:rPr lang="en-GB" sz="2500">
                <a:latin typeface="Lora Regular"/>
                <a:ea typeface="Lora Regular"/>
                <a:cs typeface="Lora Regular"/>
                <a:sym typeface="Lora Regular"/>
              </a:rPr>
              <a:t>Goals</a:t>
            </a:r>
            <a:endParaRPr sz="2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 Regular"/>
              <a:buChar char="●"/>
            </a:pPr>
            <a:r>
              <a:rPr lang="en-GB" sz="2500">
                <a:latin typeface="Lora Regular"/>
                <a:ea typeface="Lora Regular"/>
                <a:cs typeface="Lora Regular"/>
                <a:sym typeface="Lora Regular"/>
              </a:rPr>
              <a:t>Dataset</a:t>
            </a:r>
            <a:endParaRPr sz="2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 Regular"/>
              <a:buChar char="●"/>
            </a:pPr>
            <a:r>
              <a:rPr lang="en-GB" sz="2500">
                <a:latin typeface="Lora Regular"/>
                <a:ea typeface="Lora Regular"/>
                <a:cs typeface="Lora Regular"/>
                <a:sym typeface="Lora Regular"/>
              </a:rPr>
              <a:t>EDA</a:t>
            </a:r>
            <a:endParaRPr sz="2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 Regular"/>
              <a:buChar char="●"/>
            </a:pPr>
            <a:r>
              <a:rPr lang="en-GB" sz="2500">
                <a:latin typeface="Lora Regular"/>
                <a:ea typeface="Lora Regular"/>
                <a:cs typeface="Lora Regular"/>
                <a:sym typeface="Lora Regular"/>
              </a:rPr>
              <a:t>Models</a:t>
            </a:r>
            <a:endParaRPr sz="2500">
              <a:latin typeface="Lora Regular"/>
              <a:ea typeface="Lora Regular"/>
              <a:cs typeface="Lora Regular"/>
              <a:sym typeface="Lora Regular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ora Regular"/>
              <a:buChar char="●"/>
            </a:pPr>
            <a:r>
              <a:rPr lang="en-GB" sz="2500">
                <a:latin typeface="Lora Regular"/>
                <a:ea typeface="Lora Regular"/>
                <a:cs typeface="Lora Regular"/>
                <a:sym typeface="Lora Regular"/>
              </a:rPr>
              <a:t>Conclusion</a:t>
            </a:r>
            <a:endParaRPr sz="2500"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625"/>
            <a:ext cx="8839201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/>
          <p:nvPr/>
        </p:nvSpPr>
        <p:spPr>
          <a:xfrm>
            <a:off x="6008975" y="2835625"/>
            <a:ext cx="288600" cy="288600"/>
          </a:xfrm>
          <a:prstGeom prst="ellipse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5847125" y="2435425"/>
            <a:ext cx="6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 Regular"/>
                <a:ea typeface="Lora Regular"/>
                <a:cs typeface="Lora Regular"/>
                <a:sym typeface="Lora Regular"/>
              </a:rPr>
              <a:t>r = 10</a:t>
            </a:r>
            <a:endParaRPr>
              <a:latin typeface="Lora Regular"/>
              <a:ea typeface="Lora Regular"/>
              <a:cs typeface="Lora Regular"/>
              <a:sym typeface="Lora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24" y="1146038"/>
            <a:ext cx="7369351" cy="2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ARIMA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1200" y="653450"/>
            <a:ext cx="9486400" cy="4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cxnSp>
        <p:nvCxnSpPr>
          <p:cNvPr id="193" name="Google Shape;193;p35"/>
          <p:cNvCxnSpPr/>
          <p:nvPr/>
        </p:nvCxnSpPr>
        <p:spPr>
          <a:xfrm>
            <a:off x="4524300" y="0"/>
            <a:ext cx="14100" cy="5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5"/>
          <p:cNvSpPr txBox="1"/>
          <p:nvPr>
            <p:ph type="title"/>
          </p:nvPr>
        </p:nvSpPr>
        <p:spPr>
          <a:xfrm>
            <a:off x="52146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Forecasting </a:t>
            </a:r>
            <a:endParaRPr sz="3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with Prophet</a:t>
            </a:r>
            <a:endParaRPr sz="3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Facebook Prophet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6" y="1170125"/>
            <a:ext cx="7641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Facebook Prophet</a:t>
            </a: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6" y="1170125"/>
            <a:ext cx="76419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cxnSp>
        <p:nvCxnSpPr>
          <p:cNvPr id="212" name="Google Shape;212;p38"/>
          <p:cNvCxnSpPr/>
          <p:nvPr/>
        </p:nvCxnSpPr>
        <p:spPr>
          <a:xfrm>
            <a:off x="4524300" y="0"/>
            <a:ext cx="14100" cy="5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8"/>
          <p:cNvSpPr txBox="1"/>
          <p:nvPr>
            <p:ph type="title"/>
          </p:nvPr>
        </p:nvSpPr>
        <p:spPr>
          <a:xfrm>
            <a:off x="52146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LSTM:</a:t>
            </a:r>
            <a:endParaRPr sz="3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Price Prediction</a:t>
            </a:r>
            <a:endParaRPr sz="3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Lookback = 1</a:t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311" y="1042263"/>
            <a:ext cx="70593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Lookback = 7</a:t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311" y="1042263"/>
            <a:ext cx="70593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cxnSp>
        <p:nvCxnSpPr>
          <p:cNvPr id="231" name="Google Shape;231;p41"/>
          <p:cNvCxnSpPr/>
          <p:nvPr/>
        </p:nvCxnSpPr>
        <p:spPr>
          <a:xfrm>
            <a:off x="4524300" y="0"/>
            <a:ext cx="14100" cy="5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1"/>
          <p:cNvSpPr txBox="1"/>
          <p:nvPr>
            <p:ph type="title"/>
          </p:nvPr>
        </p:nvSpPr>
        <p:spPr>
          <a:xfrm>
            <a:off x="52146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RandomForest</a:t>
            </a:r>
            <a:r>
              <a:rPr lang="en-GB" sz="3800">
                <a:highlight>
                  <a:schemeClr val="lt1"/>
                </a:highlight>
              </a:rPr>
              <a:t>:</a:t>
            </a:r>
            <a:endParaRPr sz="3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Buy/Sell Signals</a:t>
            </a:r>
            <a:endParaRPr sz="3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54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{85E4220A-D97C-4349-8C9F-23A08B2DEA50}</a:tableStyleId>
              </a:tblPr>
              <a:tblGrid>
                <a:gridCol w="2413000"/>
                <a:gridCol w="2413000"/>
                <a:gridCol w="2413000"/>
              </a:tblGrid>
              <a:tr h="225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ora"/>
                          <a:ea typeface="Lora"/>
                          <a:cs typeface="Lora"/>
                          <a:sym typeface="Lora"/>
                        </a:rPr>
                        <a:t>Forecast Future Price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lt2"/>
                        </a:highlight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ora"/>
                          <a:ea typeface="Lora"/>
                          <a:cs typeface="Lora"/>
                          <a:sym typeface="Lora"/>
                        </a:rPr>
                        <a:t>Price prediction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lt2"/>
                        </a:highlight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chemeClr val="lt2"/>
                          </a:highlight>
                          <a:latin typeface="Lora"/>
                          <a:ea typeface="Lora"/>
                          <a:cs typeface="Lora"/>
                          <a:sym typeface="Lora"/>
                        </a:rPr>
                        <a:t>Buy/Sell Signals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lt2"/>
                        </a:highlight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50" y="1887750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50" y="1887750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750" y="1887750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093400" y="1590200"/>
            <a:ext cx="478500" cy="443400"/>
          </a:xfrm>
          <a:prstGeom prst="sun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4179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Accuracy: </a:t>
            </a:r>
            <a:br>
              <a:rPr lang="en-GB" sz="1700"/>
            </a:br>
            <a:r>
              <a:rPr lang="en-GB" sz="1700"/>
              <a:t>57.7%</a:t>
            </a:r>
            <a:br>
              <a:rPr lang="en-GB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Target variable dominance:</a:t>
            </a:r>
            <a:br>
              <a:rPr lang="en-GB" sz="1700"/>
            </a:br>
            <a:r>
              <a:rPr lang="en-GB" sz="1700"/>
              <a:t>58.9%</a:t>
            </a:r>
            <a:br>
              <a:rPr lang="en-GB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RandomForest did not beat baseline accuracy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cxnSp>
        <p:nvCxnSpPr>
          <p:cNvPr id="244" name="Google Shape;244;p43"/>
          <p:cNvCxnSpPr/>
          <p:nvPr/>
        </p:nvCxnSpPr>
        <p:spPr>
          <a:xfrm>
            <a:off x="4524300" y="0"/>
            <a:ext cx="14100" cy="5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43"/>
          <p:cNvSpPr txBox="1"/>
          <p:nvPr>
            <p:ph type="title"/>
          </p:nvPr>
        </p:nvSpPr>
        <p:spPr>
          <a:xfrm>
            <a:off x="52146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LSTM:</a:t>
            </a:r>
            <a:endParaRPr sz="38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highlight>
                  <a:schemeClr val="lt1"/>
                </a:highlight>
              </a:rPr>
              <a:t>Buy/Sell Signals</a:t>
            </a:r>
            <a:endParaRPr sz="3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4179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br>
              <a:rPr lang="en-GB"/>
            </a:br>
            <a:r>
              <a:rPr lang="en-GB"/>
              <a:t>Selected</a:t>
            </a:r>
            <a:endParaRPr/>
          </a:p>
        </p:txBody>
      </p:sp>
      <p:sp>
        <p:nvSpPr>
          <p:cNvPr id="251" name="Google Shape;251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Differenced order 1 of logarithmic </a:t>
            </a:r>
            <a:r>
              <a:rPr b="1" lang="en-GB" sz="1700">
                <a:latin typeface="Lora"/>
                <a:ea typeface="Lora"/>
                <a:cs typeface="Lora"/>
                <a:sym typeface="Lora"/>
              </a:rPr>
              <a:t>close price</a:t>
            </a:r>
            <a:br>
              <a:rPr lang="en-GB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Logarithm of </a:t>
            </a:r>
            <a:r>
              <a:rPr b="1" lang="en-GB" sz="1700">
                <a:latin typeface="Lora"/>
                <a:ea typeface="Lora"/>
                <a:cs typeface="Lora"/>
                <a:sym typeface="Lora"/>
              </a:rPr>
              <a:t>unique active addresses</a:t>
            </a:r>
            <a:br>
              <a:rPr b="1" lang="en-GB" sz="1700">
                <a:latin typeface="Lora"/>
                <a:ea typeface="Lora"/>
                <a:cs typeface="Lora"/>
                <a:sym typeface="Lora"/>
              </a:rPr>
            </a:br>
            <a:endParaRPr b="1" sz="1700">
              <a:latin typeface="Lora"/>
              <a:ea typeface="Lora"/>
              <a:cs typeface="Lora"/>
              <a:sym typeface="Lor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ora"/>
              <a:buChar char="●"/>
            </a:pPr>
            <a:r>
              <a:rPr b="1" lang="en-GB" sz="1700">
                <a:latin typeface="Lora"/>
                <a:ea typeface="Lora"/>
                <a:cs typeface="Lora"/>
                <a:sym typeface="Lora"/>
              </a:rPr>
              <a:t>Relative Strength Index</a:t>
            </a:r>
            <a:r>
              <a:rPr lang="en-GB" sz="1700"/>
              <a:t> (RSI)</a:t>
            </a:r>
            <a:br>
              <a:rPr lang="en-GB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strike="sngStrike"/>
              <a:t>Google Trends</a:t>
            </a:r>
            <a:endParaRPr sz="1700" strike="sngStrik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4179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sp>
        <p:nvSpPr>
          <p:cNvPr id="257" name="Google Shape;257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Standard scale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Lookback = 2 weeks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Batchsize = 16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10% test split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Loss = Binary cross-entropy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Optimizer = Adam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Early stopping</a:t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4179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Topology</a:t>
            </a:r>
            <a:endParaRPr/>
          </a:p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rgbClr val="FFFFFF"/>
                </a:highlight>
              </a:rPr>
              <a:t>model.add(LSTM(50)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model.add(LeakyReLU(alpha=0.05))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model.add(Dropout(0.3))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chemeClr val="lt1"/>
                </a:highlight>
              </a:rPr>
              <a:t>model.add(LSTM(7))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model.add(LeakyReLU(alpha=0.05))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chemeClr val="lt1"/>
                </a:highlight>
              </a:rPr>
              <a:t>model.add(Dense(1, 'sigmoid'))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7"/>
          <p:cNvGrpSpPr/>
          <p:nvPr/>
        </p:nvGrpSpPr>
        <p:grpSpPr>
          <a:xfrm>
            <a:off x="875038" y="1390645"/>
            <a:ext cx="7393925" cy="2362210"/>
            <a:chOff x="211375" y="1419000"/>
            <a:chExt cx="7393925" cy="2362210"/>
          </a:xfrm>
        </p:grpSpPr>
        <p:pic>
          <p:nvPicPr>
            <p:cNvPr id="269" name="Google Shape;269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375" y="1419025"/>
              <a:ext cx="3600450" cy="2362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04850" y="1419000"/>
              <a:ext cx="3600450" cy="2362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 curves</a:t>
            </a:r>
            <a:endParaRPr/>
          </a:p>
        </p:txBody>
      </p:sp>
      <p:cxnSp>
        <p:nvCxnSpPr>
          <p:cNvPr id="272" name="Google Shape;272;p47"/>
          <p:cNvCxnSpPr/>
          <p:nvPr/>
        </p:nvCxnSpPr>
        <p:spPr>
          <a:xfrm flipH="1" rot="10800000">
            <a:off x="2004175" y="2606850"/>
            <a:ext cx="7437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47"/>
          <p:cNvCxnSpPr/>
          <p:nvPr/>
        </p:nvCxnSpPr>
        <p:spPr>
          <a:xfrm>
            <a:off x="3272425" y="2634300"/>
            <a:ext cx="7437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47"/>
          <p:cNvCxnSpPr/>
          <p:nvPr/>
        </p:nvCxnSpPr>
        <p:spPr>
          <a:xfrm>
            <a:off x="5300075" y="2325050"/>
            <a:ext cx="7908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7"/>
          <p:cNvCxnSpPr/>
          <p:nvPr/>
        </p:nvCxnSpPr>
        <p:spPr>
          <a:xfrm flipH="1" rot="10800000">
            <a:off x="6654500" y="2027450"/>
            <a:ext cx="5637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47"/>
          <p:cNvSpPr txBox="1"/>
          <p:nvPr/>
        </p:nvSpPr>
        <p:spPr>
          <a:xfrm>
            <a:off x="3162300" y="3782850"/>
            <a:ext cx="124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Train set:</a:t>
            </a:r>
            <a:b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  <a:t>53% buys</a:t>
            </a:r>
            <a:endParaRPr sz="1500">
              <a:solidFill>
                <a:schemeClr val="accent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277" name="Google Shape;277;p47"/>
          <p:cNvSpPr txBox="1"/>
          <p:nvPr/>
        </p:nvSpPr>
        <p:spPr>
          <a:xfrm>
            <a:off x="4567325" y="3782850"/>
            <a:ext cx="3135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Model Train:</a:t>
            </a:r>
            <a:b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  <a:t>61% (</a:t>
            </a:r>
            <a:r>
              <a:rPr lang="en-GB" sz="1500">
                <a:solidFill>
                  <a:srgbClr val="93C47D"/>
                </a:solidFill>
                <a:latin typeface="Lora Regular"/>
                <a:ea typeface="Lora Regular"/>
                <a:cs typeface="Lora Regular"/>
                <a:sym typeface="Lora Regular"/>
              </a:rPr>
              <a:t>↑8%</a:t>
            </a:r>
            <a: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  <a:t>) accuracy</a:t>
            </a:r>
            <a:endParaRPr sz="1500">
              <a:solidFill>
                <a:schemeClr val="accent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278" name="Google Shape;278;p47"/>
          <p:cNvSpPr txBox="1"/>
          <p:nvPr/>
        </p:nvSpPr>
        <p:spPr>
          <a:xfrm>
            <a:off x="3162300" y="4316250"/>
            <a:ext cx="124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Test </a:t>
            </a:r>
            <a: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set:</a:t>
            </a:r>
            <a:b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</a:br>
            <a: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  <a:t>58% buys</a:t>
            </a:r>
            <a:endParaRPr sz="1500">
              <a:solidFill>
                <a:schemeClr val="accent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4567325" y="4316250"/>
            <a:ext cx="3135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  <a:t>Model Test:</a:t>
            </a:r>
            <a:br>
              <a:rPr b="1" lang="en-GB" sz="1500">
                <a:solidFill>
                  <a:schemeClr val="accent3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  <a:t>63% (</a:t>
            </a:r>
            <a:r>
              <a:rPr lang="en-GB" sz="1500">
                <a:solidFill>
                  <a:srgbClr val="93C47D"/>
                </a:solidFill>
                <a:latin typeface="Lora Regular"/>
                <a:ea typeface="Lora Regular"/>
                <a:cs typeface="Lora Regular"/>
                <a:sym typeface="Lora Regular"/>
              </a:rPr>
              <a:t>↑5%</a:t>
            </a:r>
            <a:r>
              <a:rPr lang="en-GB" sz="1500">
                <a:solidFill>
                  <a:schemeClr val="accent3"/>
                </a:solidFill>
                <a:latin typeface="Lora Regular"/>
                <a:ea typeface="Lora Regular"/>
                <a:cs typeface="Lora Regular"/>
                <a:sym typeface="Lora Regular"/>
              </a:rPr>
              <a:t>) accuracy</a:t>
            </a:r>
            <a:endParaRPr sz="1500">
              <a:solidFill>
                <a:schemeClr val="accent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280" name="Google Shape;280;p47"/>
          <p:cNvSpPr/>
          <p:nvPr/>
        </p:nvSpPr>
        <p:spPr>
          <a:xfrm>
            <a:off x="2974925" y="2505200"/>
            <a:ext cx="234900" cy="21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idx="2" type="body"/>
          </p:nvPr>
        </p:nvSpPr>
        <p:spPr>
          <a:xfrm>
            <a:off x="49676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Buy and hold: </a:t>
            </a:r>
            <a:br>
              <a:rPr lang="en-GB"/>
            </a:br>
            <a:r>
              <a:rPr b="1" lang="en-GB">
                <a:latin typeface="Lora"/>
                <a:ea typeface="Lora"/>
                <a:cs typeface="Lora"/>
                <a:sym typeface="Lora"/>
              </a:rPr>
              <a:t>952%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Best model:</a:t>
            </a:r>
            <a:br>
              <a:rPr lang="en-GB"/>
            </a:br>
            <a:r>
              <a:rPr b="1" lang="en-GB">
                <a:latin typeface="Lora"/>
                <a:ea typeface="Lora"/>
                <a:cs typeface="Lora"/>
                <a:sym typeface="Lora"/>
              </a:rPr>
              <a:t>886%*</a:t>
            </a:r>
            <a:br>
              <a:rPr lang="en-GB"/>
            </a:br>
            <a:br>
              <a:rPr lang="en-GB"/>
            </a:br>
            <a:r>
              <a:rPr lang="en-GB"/>
              <a:t>If you are a prophet:</a:t>
            </a:r>
            <a:br>
              <a:rPr lang="en-GB"/>
            </a:br>
            <a:r>
              <a:rPr b="1" lang="en-GB">
                <a:latin typeface="Lora"/>
                <a:ea typeface="Lora"/>
                <a:cs typeface="Lora"/>
                <a:sym typeface="Lora"/>
              </a:rPr>
              <a:t>35300%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86" name="Google Shape;286;p48"/>
          <p:cNvSpPr txBox="1"/>
          <p:nvPr>
            <p:ph idx="2" type="body"/>
          </p:nvPr>
        </p:nvSpPr>
        <p:spPr>
          <a:xfrm>
            <a:off x="3635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Best model:</a:t>
            </a:r>
            <a:r>
              <a:rPr lang="en-GB"/>
              <a:t> </a:t>
            </a:r>
            <a:br>
              <a:rPr lang="en-GB"/>
            </a:br>
            <a:r>
              <a:rPr lang="en-GB"/>
              <a:t>62.7%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RandomForest: </a:t>
            </a:r>
            <a:br>
              <a:rPr lang="en-GB"/>
            </a:br>
            <a:r>
              <a:rPr lang="en-GB"/>
              <a:t>57.7%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Buy and hold:</a:t>
            </a:r>
            <a:br>
              <a:rPr lang="en-GB"/>
            </a:br>
            <a:r>
              <a:rPr lang="en-GB"/>
              <a:t>58.7%</a:t>
            </a:r>
            <a:endParaRPr/>
          </a:p>
        </p:txBody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417900" y="780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</a:t>
            </a:r>
            <a:endParaRPr/>
          </a:p>
        </p:txBody>
      </p:sp>
      <p:sp>
        <p:nvSpPr>
          <p:cNvPr id="288" name="Google Shape;288;p48"/>
          <p:cNvSpPr txBox="1"/>
          <p:nvPr>
            <p:ph type="title"/>
          </p:nvPr>
        </p:nvSpPr>
        <p:spPr>
          <a:xfrm>
            <a:off x="4939500" y="780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</a:rPr>
              <a:t>Returns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294" name="Google Shape;29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Predicting accuracy is one thing, but you may end up losing larger gains from missed signals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Sometimes less is better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Takeaways</a:t>
            </a:r>
            <a:endParaRPr/>
          </a:p>
        </p:txBody>
      </p:sp>
      <p:sp>
        <p:nvSpPr>
          <p:cNvPr id="300" name="Google Shape;300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Neural networks kind of a black box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Discern quality from online sources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More time spent tuning </a:t>
            </a:r>
            <a:br>
              <a:rPr lang="en-GB"/>
            </a:br>
            <a:r>
              <a:rPr lang="en-GB"/>
              <a:t>!= to better results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100"/>
              <a:t>Thanks</a:t>
            </a:r>
            <a:endParaRPr sz="7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</a:t>
            </a:r>
            <a:br>
              <a:rPr lang="en-GB"/>
            </a:br>
            <a:r>
              <a:rPr lang="en-GB"/>
              <a:t>Market</a:t>
            </a:r>
            <a:br>
              <a:rPr lang="en-GB"/>
            </a:br>
            <a:r>
              <a:rPr lang="en-GB"/>
              <a:t>Hypothesis</a:t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4510600" y="10050"/>
            <a:ext cx="10200" cy="51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52146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</a:t>
            </a:r>
            <a:br>
              <a:rPr lang="en-GB"/>
            </a:br>
            <a:r>
              <a:rPr lang="en-GB"/>
              <a:t>Walk </a:t>
            </a:r>
            <a:br>
              <a:rPr lang="en-GB"/>
            </a:br>
            <a:r>
              <a:rPr lang="en-GB"/>
              <a:t>Theory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0496" l="24284" r="24341" t="39173"/>
          <a:stretch/>
        </p:blipFill>
        <p:spPr>
          <a:xfrm>
            <a:off x="1507062" y="1633475"/>
            <a:ext cx="3081876" cy="64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9525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{85E4220A-D97C-4349-8C9F-23A08B2DEA50}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7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Lora"/>
                          <a:ea typeface="Lora"/>
                          <a:cs typeface="Lora"/>
                          <a:sym typeface="Lora"/>
                        </a:rPr>
                        <a:t>Close Price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Lora"/>
                          <a:ea typeface="Lora"/>
                          <a:cs typeface="Lora"/>
                          <a:sym typeface="Lora"/>
                        </a:rPr>
                        <a:t>Volume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Lora"/>
                          <a:ea typeface="Lora"/>
                          <a:cs typeface="Lora"/>
                          <a:sym typeface="Lora"/>
                        </a:rPr>
                        <a:t>Hash Rate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Lora"/>
                          <a:ea typeface="Lora"/>
                          <a:cs typeface="Lora"/>
                          <a:sym typeface="Lora"/>
                        </a:rPr>
                        <a:t>Transaction Count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Unique Active Addresses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Lora"/>
                          <a:ea typeface="Lora"/>
                          <a:cs typeface="Lora"/>
                          <a:sym typeface="Lora"/>
                        </a:rPr>
                        <a:t>Google Trend Score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19539" l="0" r="0" t="23577"/>
          <a:stretch/>
        </p:blipFill>
        <p:spPr>
          <a:xfrm>
            <a:off x="4535250" y="1549025"/>
            <a:ext cx="3414674" cy="8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</a:t>
            </a:r>
            <a:br>
              <a:rPr lang="en-GB"/>
            </a:br>
            <a:r>
              <a:rPr lang="en-GB"/>
              <a:t>Data </a:t>
            </a:r>
            <a:br>
              <a:rPr lang="en-GB"/>
            </a:br>
            <a:r>
              <a:rPr lang="en-GB"/>
              <a:t>Analysis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4524300" y="0"/>
            <a:ext cx="14100" cy="51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