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1AF05-44A2-4FA7-EBC7-B8FC7C908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E16F30-6D58-0866-1FAB-0BECBC6BE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067CEE-4A99-F460-F649-7092925D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5E1EF-0623-1758-41BC-47264CB4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D899E-7792-3B3F-4408-87A83ADB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5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8D3D1-881A-5D55-575F-DC949100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A07221-1F49-C862-4CE7-40EA9098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D1C92-D373-F00C-68E4-B2D4590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E49B5-C0C9-C6BC-4B05-69567FD7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03A0F5-8AE0-AF1C-C5AE-D1CD48F0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2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FAB5B7-B6C9-18A9-A3BC-ED359B2CE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556EED-96E7-F6E1-035D-A8A0E67B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2EC82-2B0F-24AD-37EF-BE5A9E18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09A61-C5C6-0DF3-A4EA-D801BF3D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A3EA1-581A-66BF-6360-DD82C584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7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7E89D-2CE4-DF27-B85D-87FBA7CF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94526-8DFD-3D2D-24C5-7AA4334F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32E8E-B3C3-1FF4-D821-A1A0BFEC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829733-418A-D5CB-8AE8-B3DCBDFA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D08F3-47B2-D661-93E0-EC0752AA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4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3B2EC-E33F-1082-842F-F241C31C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9204F-CABD-51C3-17BD-C6C2A106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5863C-48B5-A95A-F2B6-7429143B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00DF8-2702-C851-4B1D-AFA201A0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5D8D4-EBC5-98BD-0682-29EC9C61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24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2BF4C-A1AD-58EE-6146-B372AF6E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8EE63-1AB0-10AB-F23D-84AEE6C9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C2545A-B091-ACC7-22E3-9210F903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E8B407-AE4F-CBCD-190C-4FE25C75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82EC3D-1F26-CB52-0157-2D4781B9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9CCE95-1280-E634-080D-40EE198A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E98F8-39E1-BC7A-846D-C51DC314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9AC18-C4C0-7AE9-9278-2194C2DCB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279E29-FE00-D669-05F8-0A543A1B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DDE088-933A-087A-059B-7ED1CE383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7D898F-D974-5248-2763-197691698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B58052-0820-A9E1-F3B1-517B31A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80181B-ED9B-B305-E99C-26805B39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D9A4F2-CA76-0414-BED1-567703C1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3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3A043-DE47-FC04-87D3-298AD3EA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35DED3-49C2-2005-ED8D-6850326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4A9018-EA76-2856-C5CE-BBC11097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815C6A-1CAF-8263-4721-EC7A81CA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6D993C-C976-6B55-95FD-1187F4D0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094818-2555-2FD3-675A-BC5439D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44FB5-B069-7420-694E-E41C39F5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22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204C5-807B-95F4-3E05-ED13569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6BF0-7D8B-BB0E-F28E-A2A95C2D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C8375-1E2F-E46B-FA01-D56C7A79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D3F2EA-F703-4280-1D27-8BAD6DE4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6CE850-8D38-621B-D31B-B185C85A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B1236-8B57-4B38-433F-6AA85A65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60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D0B25-0CAB-F8AF-C40B-79442462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629DAA-106A-0B36-18DE-CD2E1599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336AD-7847-22E8-2694-80044A74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AC1F2D-A0A5-8E88-9558-6975C9B1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723563-A29E-AFF4-378F-2B5CA088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AD761-7A79-487B-F85E-EB71BB13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54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906281-99B5-C80C-B894-7C541177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E4621F-2B89-66B6-6B23-40AFC971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4936E5-EF50-8487-7974-077C69FA6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1B48-A244-0342-B70A-903C363D9431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CC98DB-3755-3F52-1C18-A15298E65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66E64-3572-F07D-D1E4-83AD907F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4BED-2431-2E42-92CB-8F1D9B976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1BAAF-721D-F369-CF21-857EDEC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574" y="525068"/>
            <a:ext cx="6718852" cy="348628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4CAF4-16F9-8D53-BB33-78C66FF519CB}"/>
              </a:ext>
            </a:extLst>
          </p:cNvPr>
          <p:cNvSpPr/>
          <p:nvPr/>
        </p:nvSpPr>
        <p:spPr>
          <a:xfrm>
            <a:off x="0" y="1240972"/>
            <a:ext cx="2460171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F75B07-56F9-FF10-BBC8-881AE3857EB5}"/>
              </a:ext>
            </a:extLst>
          </p:cNvPr>
          <p:cNvSpPr txBox="1"/>
          <p:nvPr/>
        </p:nvSpPr>
        <p:spPr>
          <a:xfrm>
            <a:off x="232269" y="1252141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Mars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C0875-CE9A-0FCF-C394-E8678C7394EA}"/>
              </a:ext>
            </a:extLst>
          </p:cNvPr>
          <p:cNvSpPr/>
          <p:nvPr/>
        </p:nvSpPr>
        <p:spPr>
          <a:xfrm>
            <a:off x="2280559" y="1240967"/>
            <a:ext cx="2775857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7665B-D11C-C10D-C06D-D5C7A2020161}"/>
              </a:ext>
            </a:extLst>
          </p:cNvPr>
          <p:cNvSpPr/>
          <p:nvPr/>
        </p:nvSpPr>
        <p:spPr>
          <a:xfrm>
            <a:off x="4740729" y="1240967"/>
            <a:ext cx="2743199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351F5-94E9-BF38-16BF-F6CDA723FEDE}"/>
              </a:ext>
            </a:extLst>
          </p:cNvPr>
          <p:cNvSpPr/>
          <p:nvPr/>
        </p:nvSpPr>
        <p:spPr>
          <a:xfrm>
            <a:off x="7304316" y="1240966"/>
            <a:ext cx="2460172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C18AB-4EE0-A1A4-EAAF-627873C821B5}"/>
              </a:ext>
            </a:extLst>
          </p:cNvPr>
          <p:cNvSpPr/>
          <p:nvPr/>
        </p:nvSpPr>
        <p:spPr>
          <a:xfrm>
            <a:off x="9764486" y="1240965"/>
            <a:ext cx="2427513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ECAEC3-17EB-C7D0-37D5-64777E495619}"/>
              </a:ext>
            </a:extLst>
          </p:cNvPr>
          <p:cNvSpPr txBox="1"/>
          <p:nvPr/>
        </p:nvSpPr>
        <p:spPr>
          <a:xfrm>
            <a:off x="2492829" y="1252141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Avril 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FAC3E2-B96A-EFA6-9C68-F3A405F24DDC}"/>
              </a:ext>
            </a:extLst>
          </p:cNvPr>
          <p:cNvSpPr txBox="1"/>
          <p:nvPr/>
        </p:nvSpPr>
        <p:spPr>
          <a:xfrm>
            <a:off x="5056416" y="1252141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Mai 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67A257-B558-76ED-FA43-A30FACFC15BE}"/>
              </a:ext>
            </a:extLst>
          </p:cNvPr>
          <p:cNvSpPr txBox="1"/>
          <p:nvPr/>
        </p:nvSpPr>
        <p:spPr>
          <a:xfrm>
            <a:off x="7593969" y="1240965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Juin 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4F49BF9-69B4-3598-BC31-EE02F561806A}"/>
              </a:ext>
            </a:extLst>
          </p:cNvPr>
          <p:cNvSpPr txBox="1"/>
          <p:nvPr/>
        </p:nvSpPr>
        <p:spPr>
          <a:xfrm>
            <a:off x="10092832" y="124096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Juillet </a:t>
            </a:r>
            <a:endParaRPr lang="fr-FR" dirty="0"/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F3A9630D-D54F-D4B6-1324-9E70358FF7A3}"/>
              </a:ext>
            </a:extLst>
          </p:cNvPr>
          <p:cNvSpPr/>
          <p:nvPr/>
        </p:nvSpPr>
        <p:spPr>
          <a:xfrm>
            <a:off x="122228" y="2096051"/>
            <a:ext cx="4508460" cy="304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 err="1">
                <a:solidFill>
                  <a:schemeClr val="bg1"/>
                </a:solidFill>
              </a:rPr>
              <a:t>PoC</a:t>
            </a:r>
            <a:r>
              <a:rPr lang="fr-FR" sz="1400" dirty="0">
                <a:solidFill>
                  <a:schemeClr val="bg1"/>
                </a:solidFill>
              </a:rPr>
              <a:t> de l’abonnement / Application AR /Tablette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D2A189-F462-3E8A-DBBB-743C4456E5D4}"/>
              </a:ext>
            </a:extLst>
          </p:cNvPr>
          <p:cNvCxnSpPr/>
          <p:nvPr/>
        </p:nvCxnSpPr>
        <p:spPr>
          <a:xfrm>
            <a:off x="0" y="16102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FB994C3-BA21-CB16-A797-FB62DB61336D}"/>
              </a:ext>
            </a:extLst>
          </p:cNvPr>
          <p:cNvSpPr/>
          <p:nvPr/>
        </p:nvSpPr>
        <p:spPr>
          <a:xfrm>
            <a:off x="0" y="2588588"/>
            <a:ext cx="1123600" cy="8404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Identification des objectifs et des exigences 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371978A-C0DA-6D42-3621-B7B7B1CF2894}"/>
              </a:ext>
            </a:extLst>
          </p:cNvPr>
          <p:cNvCxnSpPr/>
          <p:nvPr/>
        </p:nvCxnSpPr>
        <p:spPr>
          <a:xfrm>
            <a:off x="564876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75C53B0-4EB6-1466-F7A3-36FAE11A550A}"/>
              </a:ext>
            </a:extLst>
          </p:cNvPr>
          <p:cNvCxnSpPr/>
          <p:nvPr/>
        </p:nvCxnSpPr>
        <p:spPr>
          <a:xfrm>
            <a:off x="1104904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363DA7B-4FC7-6688-C8DF-C324574D85D1}"/>
              </a:ext>
            </a:extLst>
          </p:cNvPr>
          <p:cNvCxnSpPr/>
          <p:nvPr/>
        </p:nvCxnSpPr>
        <p:spPr>
          <a:xfrm>
            <a:off x="1724442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5DF710D-0450-6211-3228-E2E40945485B}"/>
              </a:ext>
            </a:extLst>
          </p:cNvPr>
          <p:cNvCxnSpPr/>
          <p:nvPr/>
        </p:nvCxnSpPr>
        <p:spPr>
          <a:xfrm>
            <a:off x="3451720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2537875-C491-D3DD-B1E1-BAC7F7AE596C}"/>
              </a:ext>
            </a:extLst>
          </p:cNvPr>
          <p:cNvCxnSpPr/>
          <p:nvPr/>
        </p:nvCxnSpPr>
        <p:spPr>
          <a:xfrm>
            <a:off x="2850876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08867F6-8716-DCDA-886E-AA8FCEE6C21F}"/>
              </a:ext>
            </a:extLst>
          </p:cNvPr>
          <p:cNvCxnSpPr/>
          <p:nvPr/>
        </p:nvCxnSpPr>
        <p:spPr>
          <a:xfrm>
            <a:off x="4070076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7334869-DF9A-D0D6-B4CE-57692DEAE605}"/>
              </a:ext>
            </a:extLst>
          </p:cNvPr>
          <p:cNvCxnSpPr/>
          <p:nvPr/>
        </p:nvCxnSpPr>
        <p:spPr>
          <a:xfrm>
            <a:off x="5987144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011D4F6-A229-3E7F-4196-F2BB62552472}"/>
              </a:ext>
            </a:extLst>
          </p:cNvPr>
          <p:cNvCxnSpPr/>
          <p:nvPr/>
        </p:nvCxnSpPr>
        <p:spPr>
          <a:xfrm>
            <a:off x="5302528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89E2ED7-1B83-7FB3-36FC-A52DC746D91B}"/>
              </a:ext>
            </a:extLst>
          </p:cNvPr>
          <p:cNvCxnSpPr/>
          <p:nvPr/>
        </p:nvCxnSpPr>
        <p:spPr>
          <a:xfrm>
            <a:off x="6667502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F8E7356-E0EA-955C-F325-14DF4335069B}"/>
              </a:ext>
            </a:extLst>
          </p:cNvPr>
          <p:cNvCxnSpPr/>
          <p:nvPr/>
        </p:nvCxnSpPr>
        <p:spPr>
          <a:xfrm>
            <a:off x="8562565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581958-B242-BCD8-1780-C84892ED58C7}"/>
              </a:ext>
            </a:extLst>
          </p:cNvPr>
          <p:cNvCxnSpPr/>
          <p:nvPr/>
        </p:nvCxnSpPr>
        <p:spPr>
          <a:xfrm>
            <a:off x="7913207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F58DEB0-ABE2-3D65-2999-81B8EE24C527}"/>
              </a:ext>
            </a:extLst>
          </p:cNvPr>
          <p:cNvCxnSpPr/>
          <p:nvPr/>
        </p:nvCxnSpPr>
        <p:spPr>
          <a:xfrm>
            <a:off x="9185415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863340C-E352-DCE0-938E-8BAAAA0B3274}"/>
              </a:ext>
            </a:extLst>
          </p:cNvPr>
          <p:cNvCxnSpPr/>
          <p:nvPr/>
        </p:nvCxnSpPr>
        <p:spPr>
          <a:xfrm>
            <a:off x="10978242" y="1775791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C7A931A-6061-34ED-A75E-0DE678BB6296}"/>
              </a:ext>
            </a:extLst>
          </p:cNvPr>
          <p:cNvCxnSpPr/>
          <p:nvPr/>
        </p:nvCxnSpPr>
        <p:spPr>
          <a:xfrm>
            <a:off x="10351607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4C19DB7-5208-88B2-A5A8-07453B905418}"/>
              </a:ext>
            </a:extLst>
          </p:cNvPr>
          <p:cNvCxnSpPr/>
          <p:nvPr/>
        </p:nvCxnSpPr>
        <p:spPr>
          <a:xfrm>
            <a:off x="11610563" y="1775791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52FAA85-BECA-F1AF-F06D-133C6C425183}"/>
              </a:ext>
            </a:extLst>
          </p:cNvPr>
          <p:cNvSpPr/>
          <p:nvPr/>
        </p:nvSpPr>
        <p:spPr>
          <a:xfrm>
            <a:off x="1104903" y="3460444"/>
            <a:ext cx="1201922" cy="9967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Söhne"/>
              </a:rPr>
              <a:t>Planification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  <a:latin typeface="Söhne"/>
              </a:rPr>
              <a:t>(P</a:t>
            </a: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Söhne"/>
              </a:rPr>
              <a:t>lan détaillé/</a:t>
            </a:r>
            <a:endParaRPr lang="fr-FR" sz="1100" b="1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r>
              <a:rPr lang="fr-FR" sz="1100" dirty="0">
                <a:solidFill>
                  <a:schemeClr val="bg1"/>
                </a:solidFill>
                <a:latin typeface="Söhne"/>
              </a:rPr>
              <a:t>Identification des </a:t>
            </a: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Söhne"/>
              </a:rPr>
              <a:t>risques/Choix des  technologies)</a:t>
            </a:r>
          </a:p>
          <a:p>
            <a:pPr algn="ctr"/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97ED56-2BF6-23D6-39ED-422F25CD65F3}"/>
              </a:ext>
            </a:extLst>
          </p:cNvPr>
          <p:cNvSpPr/>
          <p:nvPr/>
        </p:nvSpPr>
        <p:spPr>
          <a:xfrm>
            <a:off x="2272811" y="4452489"/>
            <a:ext cx="1196305" cy="8404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Mise en œuvre du </a:t>
            </a:r>
            <a:r>
              <a:rPr lang="fr-FR" sz="1100" dirty="0" err="1">
                <a:solidFill>
                  <a:schemeClr val="bg1"/>
                </a:solidFill>
              </a:rPr>
              <a:t>PoC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696C74-A744-8201-E6CA-E345C83A26EC}"/>
              </a:ext>
            </a:extLst>
          </p:cNvPr>
          <p:cNvSpPr/>
          <p:nvPr/>
        </p:nvSpPr>
        <p:spPr>
          <a:xfrm>
            <a:off x="3474082" y="5316534"/>
            <a:ext cx="1268654" cy="8404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 et Validation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1" name="Rectangle : avec coins arrondis en diagonale 40">
            <a:extLst>
              <a:ext uri="{FF2B5EF4-FFF2-40B4-BE49-F238E27FC236}">
                <a16:creationId xmlns:a16="http://schemas.microsoft.com/office/drawing/2014/main" id="{0A9B6DCE-ECCF-3AEE-2510-629EA65FF469}"/>
              </a:ext>
            </a:extLst>
          </p:cNvPr>
          <p:cNvSpPr/>
          <p:nvPr/>
        </p:nvSpPr>
        <p:spPr>
          <a:xfrm>
            <a:off x="4836449" y="1773715"/>
            <a:ext cx="4866616" cy="309462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Développement totale du Système d’abonnement</a:t>
            </a:r>
          </a:p>
        </p:txBody>
      </p:sp>
      <p:sp>
        <p:nvSpPr>
          <p:cNvPr id="43" name="Rectangle : avec coins arrondis en diagonale 42">
            <a:extLst>
              <a:ext uri="{FF2B5EF4-FFF2-40B4-BE49-F238E27FC236}">
                <a16:creationId xmlns:a16="http://schemas.microsoft.com/office/drawing/2014/main" id="{CF4B7BDF-09E7-B262-9589-BCBD539CE720}"/>
              </a:ext>
            </a:extLst>
          </p:cNvPr>
          <p:cNvSpPr/>
          <p:nvPr/>
        </p:nvSpPr>
        <p:spPr>
          <a:xfrm>
            <a:off x="9886602" y="1773715"/>
            <a:ext cx="2320662" cy="30943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Premiers tests </a:t>
            </a:r>
          </a:p>
        </p:txBody>
      </p:sp>
      <p:sp>
        <p:nvSpPr>
          <p:cNvPr id="45" name="Rectangle : avec coins arrondis en diagonale 44">
            <a:extLst>
              <a:ext uri="{FF2B5EF4-FFF2-40B4-BE49-F238E27FC236}">
                <a16:creationId xmlns:a16="http://schemas.microsoft.com/office/drawing/2014/main" id="{CF69F584-5484-2020-83B3-060ADC4AE440}"/>
              </a:ext>
            </a:extLst>
          </p:cNvPr>
          <p:cNvSpPr/>
          <p:nvPr/>
        </p:nvSpPr>
        <p:spPr>
          <a:xfrm>
            <a:off x="4845693" y="2458640"/>
            <a:ext cx="4866616" cy="30946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1ère version de la tablette (version minimale </a:t>
            </a:r>
            <a:r>
              <a:rPr lang="fr-FR" sz="1400" dirty="0" err="1">
                <a:solidFill>
                  <a:schemeClr val="bg1"/>
                </a:solidFill>
              </a:rPr>
              <a:t>electronique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6" name="Rectangle : avec coins arrondis en diagonale 45">
            <a:extLst>
              <a:ext uri="{FF2B5EF4-FFF2-40B4-BE49-F238E27FC236}">
                <a16:creationId xmlns:a16="http://schemas.microsoft.com/office/drawing/2014/main" id="{E81DD335-362C-9833-506E-D6B466019FCF}"/>
              </a:ext>
            </a:extLst>
          </p:cNvPr>
          <p:cNvSpPr/>
          <p:nvPr/>
        </p:nvSpPr>
        <p:spPr>
          <a:xfrm>
            <a:off x="4838116" y="2116177"/>
            <a:ext cx="4866616" cy="30946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1ère version avec Scan et modélisation </a:t>
            </a:r>
          </a:p>
        </p:txBody>
      </p:sp>
      <p:sp>
        <p:nvSpPr>
          <p:cNvPr id="47" name="Rectangle : avec coins arrondis en diagonale 46">
            <a:extLst>
              <a:ext uri="{FF2B5EF4-FFF2-40B4-BE49-F238E27FC236}">
                <a16:creationId xmlns:a16="http://schemas.microsoft.com/office/drawing/2014/main" id="{887CB65E-F3AF-E860-85AD-D1A50FF20994}"/>
              </a:ext>
            </a:extLst>
          </p:cNvPr>
          <p:cNvSpPr/>
          <p:nvPr/>
        </p:nvSpPr>
        <p:spPr>
          <a:xfrm>
            <a:off x="9871337" y="2116177"/>
            <a:ext cx="2320662" cy="309434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Version 2  </a:t>
            </a:r>
          </a:p>
        </p:txBody>
      </p:sp>
      <p:sp>
        <p:nvSpPr>
          <p:cNvPr id="48" name="Rectangle : avec coins arrondis en diagonale 47">
            <a:extLst>
              <a:ext uri="{FF2B5EF4-FFF2-40B4-BE49-F238E27FC236}">
                <a16:creationId xmlns:a16="http://schemas.microsoft.com/office/drawing/2014/main" id="{4D3AA675-35F9-2210-887A-358E060CAB60}"/>
              </a:ext>
            </a:extLst>
          </p:cNvPr>
          <p:cNvSpPr/>
          <p:nvPr/>
        </p:nvSpPr>
        <p:spPr>
          <a:xfrm>
            <a:off x="9878970" y="2454496"/>
            <a:ext cx="2320662" cy="30943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Premiers tests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67E320-2E09-A00F-50D4-4A45AD202EBF}"/>
              </a:ext>
            </a:extLst>
          </p:cNvPr>
          <p:cNvSpPr/>
          <p:nvPr/>
        </p:nvSpPr>
        <p:spPr>
          <a:xfrm>
            <a:off x="4733096" y="3008244"/>
            <a:ext cx="1254047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Définir modèle d’abonnement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B9F1CE-AC54-0320-2ACE-619C6BE0DCBF}"/>
              </a:ext>
            </a:extLst>
          </p:cNvPr>
          <p:cNvSpPr/>
          <p:nvPr/>
        </p:nvSpPr>
        <p:spPr>
          <a:xfrm>
            <a:off x="5996152" y="3277988"/>
            <a:ext cx="1307458" cy="5417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Choisir une plateforme de paiement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C224E2-B758-9E61-F002-5B3063A244BA}"/>
              </a:ext>
            </a:extLst>
          </p:cNvPr>
          <p:cNvSpPr/>
          <p:nvPr/>
        </p:nvSpPr>
        <p:spPr>
          <a:xfrm>
            <a:off x="7299823" y="3528151"/>
            <a:ext cx="1283765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Lancer le système d’abonnement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6481CB-1909-46DB-6C11-D3B7A5F2FFDE}"/>
              </a:ext>
            </a:extLst>
          </p:cNvPr>
          <p:cNvSpPr/>
          <p:nvPr/>
        </p:nvSpPr>
        <p:spPr>
          <a:xfrm>
            <a:off x="8562941" y="3751812"/>
            <a:ext cx="1213380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Suivi et optimisation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3899F05-0FA4-1E76-44E7-87E218785950}"/>
              </a:ext>
            </a:extLst>
          </p:cNvPr>
          <p:cNvSpPr/>
          <p:nvPr/>
        </p:nvSpPr>
        <p:spPr>
          <a:xfrm>
            <a:off x="4729280" y="4043049"/>
            <a:ext cx="1254047" cy="5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objectifs de l'application de scanner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A3FDBA-660D-200B-D410-D14C6909AAC6}"/>
              </a:ext>
            </a:extLst>
          </p:cNvPr>
          <p:cNvSpPr/>
          <p:nvPr/>
        </p:nvSpPr>
        <p:spPr>
          <a:xfrm>
            <a:off x="6006048" y="4291660"/>
            <a:ext cx="1307458" cy="5469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Choix de la plateforme de développement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02BD24-3D8A-A0F0-BCFB-28F98C5743C7}"/>
              </a:ext>
            </a:extLst>
          </p:cNvPr>
          <p:cNvSpPr/>
          <p:nvPr/>
        </p:nvSpPr>
        <p:spPr>
          <a:xfrm>
            <a:off x="7299573" y="4473396"/>
            <a:ext cx="1283765" cy="931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Concevoir l'interface utilisateur (UI) et l'expérience utilisateur (UX)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C2DA11-DE3C-8A8A-7953-0A7165216956}"/>
              </a:ext>
            </a:extLst>
          </p:cNvPr>
          <p:cNvSpPr/>
          <p:nvPr/>
        </p:nvSpPr>
        <p:spPr>
          <a:xfrm>
            <a:off x="8570214" y="4840699"/>
            <a:ext cx="1226878" cy="656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Tester l'application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D31BD4-E696-E5E6-4B79-A9F3F06434E0}"/>
              </a:ext>
            </a:extLst>
          </p:cNvPr>
          <p:cNvSpPr/>
          <p:nvPr/>
        </p:nvSpPr>
        <p:spPr>
          <a:xfrm>
            <a:off x="4738452" y="5316853"/>
            <a:ext cx="1254047" cy="549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objectifs de l'application de scanner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FC45BB-6B70-509C-DF63-F41FF8CF65FC}"/>
              </a:ext>
            </a:extLst>
          </p:cNvPr>
          <p:cNvSpPr/>
          <p:nvPr/>
        </p:nvSpPr>
        <p:spPr>
          <a:xfrm>
            <a:off x="5994418" y="5517892"/>
            <a:ext cx="1317354" cy="589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Choix de la plateforme de développement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F5A063-3DBE-A220-5444-10AB8D902F86}"/>
              </a:ext>
            </a:extLst>
          </p:cNvPr>
          <p:cNvSpPr/>
          <p:nvPr/>
        </p:nvSpPr>
        <p:spPr>
          <a:xfrm>
            <a:off x="7306146" y="5568678"/>
            <a:ext cx="1254047" cy="8712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Concevoir l'interface utilisateur (UI) et l'expérience utilisateur (UX)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46D91B-BC50-A638-EBAF-E177AFB67E0C}"/>
              </a:ext>
            </a:extLst>
          </p:cNvPr>
          <p:cNvSpPr/>
          <p:nvPr/>
        </p:nvSpPr>
        <p:spPr>
          <a:xfrm>
            <a:off x="8550656" y="6018572"/>
            <a:ext cx="1254047" cy="584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Tester l'application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407C8B-2C89-97C4-B69A-3E6112BDE55B}"/>
              </a:ext>
            </a:extLst>
          </p:cNvPr>
          <p:cNvSpPr/>
          <p:nvPr/>
        </p:nvSpPr>
        <p:spPr>
          <a:xfrm>
            <a:off x="9776321" y="3041675"/>
            <a:ext cx="1213381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Planification des tests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2543A5-B03B-BC8A-6E1A-F7BD3D478546}"/>
              </a:ext>
            </a:extLst>
          </p:cNvPr>
          <p:cNvSpPr/>
          <p:nvPr/>
        </p:nvSpPr>
        <p:spPr>
          <a:xfrm>
            <a:off x="10997707" y="3428999"/>
            <a:ext cx="1194294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 unitaire 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F13CAD-E60F-55AE-A205-331E903B13D5}"/>
              </a:ext>
            </a:extLst>
          </p:cNvPr>
          <p:cNvSpPr/>
          <p:nvPr/>
        </p:nvSpPr>
        <p:spPr>
          <a:xfrm>
            <a:off x="9756853" y="4257438"/>
            <a:ext cx="1254047" cy="5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objectifs de l'application de scanner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AB5215-EB90-B0A5-5BCA-088E91CB4E79}"/>
              </a:ext>
            </a:extLst>
          </p:cNvPr>
          <p:cNvSpPr/>
          <p:nvPr/>
        </p:nvSpPr>
        <p:spPr>
          <a:xfrm>
            <a:off x="10990952" y="4587597"/>
            <a:ext cx="1216312" cy="5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Choix de la plateforme de développement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B3F8ED-723C-7C7E-326F-F6909FBBE57A}"/>
              </a:ext>
            </a:extLst>
          </p:cNvPr>
          <p:cNvSpPr/>
          <p:nvPr/>
        </p:nvSpPr>
        <p:spPr>
          <a:xfrm>
            <a:off x="9779678" y="5617035"/>
            <a:ext cx="1191947" cy="549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Planification des tests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FD321D-E63C-3508-BF79-0A38D3F13997}"/>
              </a:ext>
            </a:extLst>
          </p:cNvPr>
          <p:cNvSpPr/>
          <p:nvPr/>
        </p:nvSpPr>
        <p:spPr>
          <a:xfrm>
            <a:off x="10973965" y="5745091"/>
            <a:ext cx="1218036" cy="549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 unitaire </a:t>
            </a:r>
            <a:endParaRPr lang="fr-F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5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1BAAF-721D-F369-CF21-857EDEC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574" y="525068"/>
            <a:ext cx="6718852" cy="348628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4CAF4-16F9-8D53-BB33-78C66FF519CB}"/>
              </a:ext>
            </a:extLst>
          </p:cNvPr>
          <p:cNvSpPr/>
          <p:nvPr/>
        </p:nvSpPr>
        <p:spPr>
          <a:xfrm>
            <a:off x="0" y="1240972"/>
            <a:ext cx="2460171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F75B07-56F9-FF10-BBC8-881AE3857EB5}"/>
              </a:ext>
            </a:extLst>
          </p:cNvPr>
          <p:cNvSpPr txBox="1"/>
          <p:nvPr/>
        </p:nvSpPr>
        <p:spPr>
          <a:xfrm>
            <a:off x="232269" y="1252141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Août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C0875-CE9A-0FCF-C394-E8678C7394EA}"/>
              </a:ext>
            </a:extLst>
          </p:cNvPr>
          <p:cNvSpPr/>
          <p:nvPr/>
        </p:nvSpPr>
        <p:spPr>
          <a:xfrm>
            <a:off x="2280559" y="1240967"/>
            <a:ext cx="2775857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7665B-D11C-C10D-C06D-D5C7A2020161}"/>
              </a:ext>
            </a:extLst>
          </p:cNvPr>
          <p:cNvSpPr/>
          <p:nvPr/>
        </p:nvSpPr>
        <p:spPr>
          <a:xfrm>
            <a:off x="4740729" y="1240967"/>
            <a:ext cx="2743199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351F5-94E9-BF38-16BF-F6CDA723FEDE}"/>
              </a:ext>
            </a:extLst>
          </p:cNvPr>
          <p:cNvSpPr/>
          <p:nvPr/>
        </p:nvSpPr>
        <p:spPr>
          <a:xfrm>
            <a:off x="7304316" y="1240966"/>
            <a:ext cx="2460172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C18AB-4EE0-A1A4-EAAF-627873C821B5}"/>
              </a:ext>
            </a:extLst>
          </p:cNvPr>
          <p:cNvSpPr/>
          <p:nvPr/>
        </p:nvSpPr>
        <p:spPr>
          <a:xfrm>
            <a:off x="9764486" y="1240965"/>
            <a:ext cx="2427513" cy="488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ECAEC3-17EB-C7D0-37D5-64777E495619}"/>
              </a:ext>
            </a:extLst>
          </p:cNvPr>
          <p:cNvSpPr txBox="1"/>
          <p:nvPr/>
        </p:nvSpPr>
        <p:spPr>
          <a:xfrm>
            <a:off x="2492829" y="1252141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Septembre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FAC3E2-B96A-EFA6-9C68-F3A405F24DDC}"/>
              </a:ext>
            </a:extLst>
          </p:cNvPr>
          <p:cNvSpPr txBox="1"/>
          <p:nvPr/>
        </p:nvSpPr>
        <p:spPr>
          <a:xfrm>
            <a:off x="5056416" y="1252141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Octobre 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67A257-B558-76ED-FA43-A30FACFC15BE}"/>
              </a:ext>
            </a:extLst>
          </p:cNvPr>
          <p:cNvSpPr txBox="1"/>
          <p:nvPr/>
        </p:nvSpPr>
        <p:spPr>
          <a:xfrm>
            <a:off x="7593969" y="1240965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Novembre 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4F49BF9-69B4-3598-BC31-EE02F561806A}"/>
              </a:ext>
            </a:extLst>
          </p:cNvPr>
          <p:cNvSpPr txBox="1"/>
          <p:nvPr/>
        </p:nvSpPr>
        <p:spPr>
          <a:xfrm>
            <a:off x="10092832" y="124096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Décembre </a:t>
            </a:r>
            <a:endParaRPr lang="fr-FR" dirty="0"/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F3A9630D-D54F-D4B6-1324-9E70358FF7A3}"/>
              </a:ext>
            </a:extLst>
          </p:cNvPr>
          <p:cNvSpPr/>
          <p:nvPr/>
        </p:nvSpPr>
        <p:spPr>
          <a:xfrm>
            <a:off x="0" y="2096051"/>
            <a:ext cx="4675894" cy="29153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Premiers tests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D2A189-F462-3E8A-DBBB-743C4456E5D4}"/>
              </a:ext>
            </a:extLst>
          </p:cNvPr>
          <p:cNvCxnSpPr/>
          <p:nvPr/>
        </p:nvCxnSpPr>
        <p:spPr>
          <a:xfrm>
            <a:off x="0" y="16102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371978A-C0DA-6D42-3621-B7B7B1CF2894}"/>
              </a:ext>
            </a:extLst>
          </p:cNvPr>
          <p:cNvCxnSpPr/>
          <p:nvPr/>
        </p:nvCxnSpPr>
        <p:spPr>
          <a:xfrm>
            <a:off x="564876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75C53B0-4EB6-1466-F7A3-36FAE11A550A}"/>
              </a:ext>
            </a:extLst>
          </p:cNvPr>
          <p:cNvCxnSpPr/>
          <p:nvPr/>
        </p:nvCxnSpPr>
        <p:spPr>
          <a:xfrm>
            <a:off x="1104904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363DA7B-4FC7-6688-C8DF-C324574D85D1}"/>
              </a:ext>
            </a:extLst>
          </p:cNvPr>
          <p:cNvCxnSpPr/>
          <p:nvPr/>
        </p:nvCxnSpPr>
        <p:spPr>
          <a:xfrm>
            <a:off x="1724442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5DF710D-0450-6211-3228-E2E40945485B}"/>
              </a:ext>
            </a:extLst>
          </p:cNvPr>
          <p:cNvCxnSpPr/>
          <p:nvPr/>
        </p:nvCxnSpPr>
        <p:spPr>
          <a:xfrm>
            <a:off x="3451720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2537875-C491-D3DD-B1E1-BAC7F7AE596C}"/>
              </a:ext>
            </a:extLst>
          </p:cNvPr>
          <p:cNvCxnSpPr/>
          <p:nvPr/>
        </p:nvCxnSpPr>
        <p:spPr>
          <a:xfrm>
            <a:off x="2850876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08867F6-8716-DCDA-886E-AA8FCEE6C21F}"/>
              </a:ext>
            </a:extLst>
          </p:cNvPr>
          <p:cNvCxnSpPr/>
          <p:nvPr/>
        </p:nvCxnSpPr>
        <p:spPr>
          <a:xfrm>
            <a:off x="4070076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7334869-DF9A-D0D6-B4CE-57692DEAE605}"/>
              </a:ext>
            </a:extLst>
          </p:cNvPr>
          <p:cNvCxnSpPr/>
          <p:nvPr/>
        </p:nvCxnSpPr>
        <p:spPr>
          <a:xfrm>
            <a:off x="5987144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011D4F6-A229-3E7F-4196-F2BB62552472}"/>
              </a:ext>
            </a:extLst>
          </p:cNvPr>
          <p:cNvCxnSpPr/>
          <p:nvPr/>
        </p:nvCxnSpPr>
        <p:spPr>
          <a:xfrm>
            <a:off x="5302528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89E2ED7-1B83-7FB3-36FC-A52DC746D91B}"/>
              </a:ext>
            </a:extLst>
          </p:cNvPr>
          <p:cNvCxnSpPr/>
          <p:nvPr/>
        </p:nvCxnSpPr>
        <p:spPr>
          <a:xfrm>
            <a:off x="6667502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F8E7356-E0EA-955C-F325-14DF4335069B}"/>
              </a:ext>
            </a:extLst>
          </p:cNvPr>
          <p:cNvCxnSpPr/>
          <p:nvPr/>
        </p:nvCxnSpPr>
        <p:spPr>
          <a:xfrm>
            <a:off x="8562565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581958-B242-BCD8-1780-C84892ED58C7}"/>
              </a:ext>
            </a:extLst>
          </p:cNvPr>
          <p:cNvCxnSpPr/>
          <p:nvPr/>
        </p:nvCxnSpPr>
        <p:spPr>
          <a:xfrm>
            <a:off x="7913207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F58DEB0-ABE2-3D65-2999-81B8EE24C527}"/>
              </a:ext>
            </a:extLst>
          </p:cNvPr>
          <p:cNvCxnSpPr/>
          <p:nvPr/>
        </p:nvCxnSpPr>
        <p:spPr>
          <a:xfrm>
            <a:off x="9185415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863340C-E352-DCE0-938E-8BAAAA0B3274}"/>
              </a:ext>
            </a:extLst>
          </p:cNvPr>
          <p:cNvCxnSpPr/>
          <p:nvPr/>
        </p:nvCxnSpPr>
        <p:spPr>
          <a:xfrm>
            <a:off x="10978242" y="1775791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C7A931A-6061-34ED-A75E-0DE678BB6296}"/>
              </a:ext>
            </a:extLst>
          </p:cNvPr>
          <p:cNvCxnSpPr/>
          <p:nvPr/>
        </p:nvCxnSpPr>
        <p:spPr>
          <a:xfrm>
            <a:off x="10351607" y="1762539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4C19DB7-5208-88B2-A5A8-07453B905418}"/>
              </a:ext>
            </a:extLst>
          </p:cNvPr>
          <p:cNvCxnSpPr/>
          <p:nvPr/>
        </p:nvCxnSpPr>
        <p:spPr>
          <a:xfrm>
            <a:off x="11610563" y="1775791"/>
            <a:ext cx="0" cy="40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DAB009CC-8CAA-E23F-6147-0CDE1E6D6B6E}"/>
              </a:ext>
            </a:extLst>
          </p:cNvPr>
          <p:cNvSpPr/>
          <p:nvPr/>
        </p:nvSpPr>
        <p:spPr>
          <a:xfrm>
            <a:off x="4813128" y="2096051"/>
            <a:ext cx="7272847" cy="29153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Expérimentation</a:t>
            </a:r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F29F4CBC-1367-5E06-2209-F84A34B9CDB9}"/>
              </a:ext>
            </a:extLst>
          </p:cNvPr>
          <p:cNvSpPr/>
          <p:nvPr/>
        </p:nvSpPr>
        <p:spPr>
          <a:xfrm>
            <a:off x="-14607" y="2406950"/>
            <a:ext cx="4675893" cy="455218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0" u="none" strike="noStrike" dirty="0">
                <a:solidFill>
                  <a:schemeClr val="bg1"/>
                </a:solidFill>
                <a:effectLst/>
              </a:rPr>
              <a:t>Version 2 avec scan et modélisation + superposition de vêtements tests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7358C7D1-7F4F-1856-CCE2-75642D163FB2}"/>
              </a:ext>
            </a:extLst>
          </p:cNvPr>
          <p:cNvSpPr/>
          <p:nvPr/>
        </p:nvSpPr>
        <p:spPr>
          <a:xfrm>
            <a:off x="4813128" y="2383856"/>
            <a:ext cx="7272839" cy="33072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0" u="none" strike="noStrike" dirty="0">
                <a:solidFill>
                  <a:schemeClr val="bg1"/>
                </a:solidFill>
                <a:effectLst/>
              </a:rPr>
              <a:t>Version 3 avec une bonne quantité de vêtements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58A77B1F-0A65-3044-32C9-FCB67AB88FE5}"/>
              </a:ext>
            </a:extLst>
          </p:cNvPr>
          <p:cNvSpPr/>
          <p:nvPr/>
        </p:nvSpPr>
        <p:spPr>
          <a:xfrm>
            <a:off x="-35329" y="2891661"/>
            <a:ext cx="4715007" cy="455215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0" u="none" strike="noStrike" dirty="0">
                <a:solidFill>
                  <a:schemeClr val="bg1"/>
                </a:solidFill>
                <a:effectLst/>
              </a:rPr>
              <a:t>Création du logiciel pour la tablette + mise en place de l’infrastructure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AE297087-0C71-A1CF-5F80-E07BC95F145E}"/>
              </a:ext>
            </a:extLst>
          </p:cNvPr>
          <p:cNvSpPr/>
          <p:nvPr/>
        </p:nvSpPr>
        <p:spPr>
          <a:xfrm>
            <a:off x="4805337" y="2725826"/>
            <a:ext cx="7272831" cy="356029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0" i="0" u="none" strike="noStrike" dirty="0">
                <a:solidFill>
                  <a:schemeClr val="bg1"/>
                </a:solidFill>
                <a:effectLst/>
              </a:rPr>
              <a:t>Premier test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DA788B-1491-FB00-CEA1-0C99098ACF7F}"/>
              </a:ext>
            </a:extLst>
          </p:cNvPr>
          <p:cNvSpPr/>
          <p:nvPr/>
        </p:nvSpPr>
        <p:spPr>
          <a:xfrm>
            <a:off x="12070" y="3552378"/>
            <a:ext cx="1089523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Tests fonctionnels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D953DD-F832-6B8F-B72D-9A818423CD0A}"/>
              </a:ext>
            </a:extLst>
          </p:cNvPr>
          <p:cNvSpPr/>
          <p:nvPr/>
        </p:nvSpPr>
        <p:spPr>
          <a:xfrm>
            <a:off x="1094798" y="3757880"/>
            <a:ext cx="1174643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Rapport et suivi des problèmes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993136-D2FC-81B1-E524-541B7F7C19A6}"/>
              </a:ext>
            </a:extLst>
          </p:cNvPr>
          <p:cNvSpPr/>
          <p:nvPr/>
        </p:nvSpPr>
        <p:spPr>
          <a:xfrm>
            <a:off x="2268731" y="3950765"/>
            <a:ext cx="1174643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Validation finale et approbation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C8B722-7189-1FD1-9F42-B53A2D1A5CA1}"/>
              </a:ext>
            </a:extLst>
          </p:cNvPr>
          <p:cNvSpPr/>
          <p:nvPr/>
        </p:nvSpPr>
        <p:spPr>
          <a:xfrm>
            <a:off x="3445099" y="4068752"/>
            <a:ext cx="1293740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Lancement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D99802-CC34-57FA-418D-C91978211B06}"/>
              </a:ext>
            </a:extLst>
          </p:cNvPr>
          <p:cNvSpPr/>
          <p:nvPr/>
        </p:nvSpPr>
        <p:spPr>
          <a:xfrm>
            <a:off x="12070" y="4520953"/>
            <a:ext cx="2266599" cy="45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Concevoir l'interface utilisateur (UI) et l'expérience utilisateur (UX)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6368B1-8372-95E4-5C66-FA594C28CF28}"/>
              </a:ext>
            </a:extLst>
          </p:cNvPr>
          <p:cNvSpPr/>
          <p:nvPr/>
        </p:nvSpPr>
        <p:spPr>
          <a:xfrm>
            <a:off x="2288775" y="4778603"/>
            <a:ext cx="2426634" cy="389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Tester l'application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737F00-2C35-2294-FAB5-C8C7B7D6B684}"/>
              </a:ext>
            </a:extLst>
          </p:cNvPr>
          <p:cNvSpPr/>
          <p:nvPr/>
        </p:nvSpPr>
        <p:spPr>
          <a:xfrm>
            <a:off x="2791" y="5263888"/>
            <a:ext cx="2285984" cy="570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Concevoir l'interface utilisateur (UI) et l'expérience utilisateur (UX)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642470-6776-9650-1B70-867A8BC43854}"/>
              </a:ext>
            </a:extLst>
          </p:cNvPr>
          <p:cNvSpPr/>
          <p:nvPr/>
        </p:nvSpPr>
        <p:spPr>
          <a:xfrm>
            <a:off x="2282362" y="5646189"/>
            <a:ext cx="2425950" cy="412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Tester l'application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843E14-F3D6-4E3E-2FAF-55E6C11B5B4F}"/>
              </a:ext>
            </a:extLst>
          </p:cNvPr>
          <p:cNvSpPr/>
          <p:nvPr/>
        </p:nvSpPr>
        <p:spPr>
          <a:xfrm>
            <a:off x="4757103" y="5216764"/>
            <a:ext cx="1897149" cy="356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Planification des tests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95A7A8-9E4E-8E20-C0A2-5ED0F4DA403F}"/>
              </a:ext>
            </a:extLst>
          </p:cNvPr>
          <p:cNvSpPr/>
          <p:nvPr/>
        </p:nvSpPr>
        <p:spPr>
          <a:xfrm>
            <a:off x="6652111" y="5375591"/>
            <a:ext cx="1906670" cy="409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 unitaire 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1B5CE6-7968-DEE6-E666-4D37249BC3F8}"/>
              </a:ext>
            </a:extLst>
          </p:cNvPr>
          <p:cNvSpPr/>
          <p:nvPr/>
        </p:nvSpPr>
        <p:spPr>
          <a:xfrm>
            <a:off x="8574172" y="5480424"/>
            <a:ext cx="2285984" cy="570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Concevoir l'interface utilisateur (UI) et l'expérience utilisateur (UX)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DDB696-B5D0-B69B-6AF5-A7B2F87AC8E5}"/>
              </a:ext>
            </a:extLst>
          </p:cNvPr>
          <p:cNvSpPr/>
          <p:nvPr/>
        </p:nvSpPr>
        <p:spPr>
          <a:xfrm>
            <a:off x="9766050" y="6063493"/>
            <a:ext cx="2425950" cy="412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Tester l'application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4BB87-72A2-245C-8D34-83609FDCB2BB}"/>
              </a:ext>
            </a:extLst>
          </p:cNvPr>
          <p:cNvSpPr/>
          <p:nvPr/>
        </p:nvSpPr>
        <p:spPr>
          <a:xfrm>
            <a:off x="4715409" y="4197460"/>
            <a:ext cx="2001787" cy="5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objectifs de l'application de scanner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7A36AD-2302-525D-2B8C-179AD825AC38}"/>
              </a:ext>
            </a:extLst>
          </p:cNvPr>
          <p:cNvSpPr/>
          <p:nvPr/>
        </p:nvSpPr>
        <p:spPr>
          <a:xfrm>
            <a:off x="6733782" y="4461400"/>
            <a:ext cx="1820249" cy="5469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Choix de la plateforme de développement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A96CF6-7B14-AA9A-70E5-C776B5B06DE2}"/>
              </a:ext>
            </a:extLst>
          </p:cNvPr>
          <p:cNvSpPr/>
          <p:nvPr/>
        </p:nvSpPr>
        <p:spPr>
          <a:xfrm>
            <a:off x="8574173" y="4640706"/>
            <a:ext cx="1784874" cy="656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Concevoir l'interface utilisateur (UI) et l'expérience utilisateur (UX)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6C2F1C-6E79-14D7-EA9F-561D811F2853}"/>
              </a:ext>
            </a:extLst>
          </p:cNvPr>
          <p:cNvSpPr/>
          <p:nvPr/>
        </p:nvSpPr>
        <p:spPr>
          <a:xfrm>
            <a:off x="10366565" y="4778603"/>
            <a:ext cx="1788796" cy="656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Tester l'application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2685E1-75D3-F2D7-5421-ADD45FCCF73D}"/>
              </a:ext>
            </a:extLst>
          </p:cNvPr>
          <p:cNvSpPr/>
          <p:nvPr/>
        </p:nvSpPr>
        <p:spPr>
          <a:xfrm>
            <a:off x="4749890" y="3519332"/>
            <a:ext cx="1678484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Concevoir l'expérience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963D27-6EC0-54AC-33BC-2526168F7A41}"/>
              </a:ext>
            </a:extLst>
          </p:cNvPr>
          <p:cNvSpPr/>
          <p:nvPr/>
        </p:nvSpPr>
        <p:spPr>
          <a:xfrm>
            <a:off x="6433454" y="3624828"/>
            <a:ext cx="1800763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Collecter les données 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F974C3-4EC7-FB31-E48E-0EEB6E9B39E0}"/>
              </a:ext>
            </a:extLst>
          </p:cNvPr>
          <p:cNvSpPr/>
          <p:nvPr/>
        </p:nvSpPr>
        <p:spPr>
          <a:xfrm>
            <a:off x="8237648" y="3785783"/>
            <a:ext cx="2128917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Analyser les résultats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9BFA44-F2D1-A8C3-900F-BE537157ACE2}"/>
              </a:ext>
            </a:extLst>
          </p:cNvPr>
          <p:cNvSpPr/>
          <p:nvPr/>
        </p:nvSpPr>
        <p:spPr>
          <a:xfrm>
            <a:off x="10375099" y="3931283"/>
            <a:ext cx="1804831" cy="45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u="none" strike="noStrike" dirty="0">
                <a:solidFill>
                  <a:schemeClr val="bg1"/>
                </a:solidFill>
                <a:effectLst/>
                <a:latin typeface="Söhne"/>
              </a:rPr>
              <a:t>Documenter les résultats </a:t>
            </a:r>
            <a:endParaRPr lang="fr-F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87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291</Words>
  <Application>Microsoft Macintosh PowerPoint</Application>
  <PresentationFormat>Grand écran</PresentationFormat>
  <Paragraphs>70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Thème Office</vt:lpstr>
      <vt:lpstr>Planning </vt:lpstr>
      <vt:lpstr>Planning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</dc:title>
  <dc:creator>melaniemanoharan@gmail.com</dc:creator>
  <cp:lastModifiedBy>melaniemanoharan@gmail.com</cp:lastModifiedBy>
  <cp:revision>3</cp:revision>
  <dcterms:created xsi:type="dcterms:W3CDTF">2024-02-22T13:10:46Z</dcterms:created>
  <dcterms:modified xsi:type="dcterms:W3CDTF">2024-02-22T15:24:09Z</dcterms:modified>
</cp:coreProperties>
</file>