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65" r:id="rId2"/>
    <p:sldId id="266" r:id="rId3"/>
    <p:sldId id="268" r:id="rId4"/>
    <p:sldId id="267" r:id="rId5"/>
    <p:sldId id="269" r:id="rId6"/>
    <p:sldId id="257" r:id="rId7"/>
    <p:sldId id="258" r:id="rId8"/>
    <p:sldId id="259" r:id="rId9"/>
    <p:sldId id="260" r:id="rId10"/>
    <p:sldId id="262" r:id="rId11"/>
    <p:sldId id="26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FF39-0DEA-40FF-B953-3BB4BF4891D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1FBA-CDD1-4DD4-B6F6-4752B1BF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02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59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7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2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A5B38CE-885D-41B2-8547-1692D75CD035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A480-F6CF-AAD8-92A7-27AB4AF5D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SENSORS AND ACTUATORS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B7DD-E3B9-4E44-D890-2816AFED3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Presented by: Mohammad </a:t>
            </a:r>
            <a:r>
              <a:rPr lang="en-US" dirty="0" err="1"/>
              <a:t>Mohid</a:t>
            </a:r>
            <a:r>
              <a:rPr lang="en-US" dirty="0"/>
              <a:t> &amp; Muhammad Asad</a:t>
            </a:r>
          </a:p>
          <a:p>
            <a:r>
              <a:rPr lang="en-US" dirty="0"/>
              <a:t>Subject: ICT</a:t>
            </a:r>
          </a:p>
          <a:p>
            <a:r>
              <a:rPr lang="en-US" dirty="0"/>
              <a:t>Program: Bs Data Science</a:t>
            </a:r>
          </a:p>
          <a:p>
            <a:r>
              <a:rPr lang="en-US" dirty="0"/>
              <a:t>Semester: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ED618-E52C-A835-2B8C-D5857F4EAA5B}"/>
              </a:ext>
            </a:extLst>
          </p:cNvPr>
          <p:cNvSpPr txBox="1"/>
          <p:nvPr/>
        </p:nvSpPr>
        <p:spPr>
          <a:xfrm>
            <a:off x="5133860" y="421041"/>
            <a:ext cx="371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10481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82984"/>
            <a:ext cx="5157787" cy="823912"/>
          </a:xfrm>
        </p:spPr>
        <p:txBody>
          <a:bodyPr>
            <a:normAutofit/>
          </a:bodyPr>
          <a:lstStyle/>
          <a:p>
            <a:r>
              <a:rPr lang="en-US" sz="2700" b="1" dirty="0"/>
              <a:t>Advantages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90220"/>
            <a:ext cx="5157787" cy="3684588"/>
          </a:xfrm>
        </p:spPr>
        <p:txBody>
          <a:bodyPr/>
          <a:lstStyle/>
          <a:p>
            <a:r>
              <a:rPr lang="en-US" dirty="0"/>
              <a:t>High precision</a:t>
            </a:r>
          </a:p>
          <a:p>
            <a:r>
              <a:rPr lang="en-US" dirty="0"/>
              <a:t>High power density</a:t>
            </a:r>
          </a:p>
          <a:p>
            <a:r>
              <a:rPr lang="en-US" dirty="0"/>
              <a:t>Smooth motion</a:t>
            </a:r>
          </a:p>
          <a:p>
            <a:r>
              <a:rPr lang="en-US" dirty="0"/>
              <a:t>Lightweight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16566"/>
            <a:ext cx="5183188" cy="823912"/>
          </a:xfrm>
        </p:spPr>
        <p:txBody>
          <a:bodyPr>
            <a:normAutofit/>
          </a:bodyPr>
          <a:lstStyle/>
          <a:p>
            <a:r>
              <a:rPr lang="en-US" sz="2700" b="1" dirty="0"/>
              <a:t>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0220"/>
            <a:ext cx="5183188" cy="3684588"/>
          </a:xfrm>
        </p:spPr>
        <p:txBody>
          <a:bodyPr/>
          <a:lstStyle/>
          <a:p>
            <a:r>
              <a:rPr lang="en-US" dirty="0"/>
              <a:t>Limited force and speed</a:t>
            </a:r>
          </a:p>
          <a:p>
            <a:r>
              <a:rPr lang="en-US" dirty="0"/>
              <a:t>Leakage potential</a:t>
            </a:r>
          </a:p>
          <a:p>
            <a:r>
              <a:rPr lang="en-US" dirty="0"/>
              <a:t>Complex maintenance</a:t>
            </a:r>
          </a:p>
          <a:p>
            <a:r>
              <a:rPr lang="en-US" dirty="0"/>
              <a:t>Compressibility of air</a:t>
            </a:r>
          </a:p>
        </p:txBody>
      </p:sp>
    </p:spTree>
    <p:extLst>
      <p:ext uri="{BB962C8B-B14F-4D97-AF65-F5344CB8AC3E}">
        <p14:creationId xmlns:p14="http://schemas.microsoft.com/office/powerpoint/2010/main" val="116709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Working of Actuator: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116357"/>
            <a:ext cx="10515600" cy="318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Electric Actuator: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Signal Input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Power Supply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Motor Activation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Energy Conversion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Movement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9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omp3.cc - Linear actuator door opener_480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88913-128B-AC70-101B-0B14E33FC52D}"/>
              </a:ext>
            </a:extLst>
          </p:cNvPr>
          <p:cNvSpPr txBox="1"/>
          <p:nvPr/>
        </p:nvSpPr>
        <p:spPr>
          <a:xfrm>
            <a:off x="964096" y="2320569"/>
            <a:ext cx="95813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5D3E4-94E6-058B-B464-4FE841A99C64}"/>
              </a:ext>
            </a:extLst>
          </p:cNvPr>
          <p:cNvSpPr txBox="1"/>
          <p:nvPr/>
        </p:nvSpPr>
        <p:spPr>
          <a:xfrm>
            <a:off x="4714875" y="495300"/>
            <a:ext cx="531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80C58-1003-8AA1-5ECD-E2949E55F390}"/>
              </a:ext>
            </a:extLst>
          </p:cNvPr>
          <p:cNvSpPr txBox="1"/>
          <p:nvPr/>
        </p:nvSpPr>
        <p:spPr>
          <a:xfrm>
            <a:off x="1609725" y="1227951"/>
            <a:ext cx="9705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DEFINITION:</a:t>
            </a:r>
          </a:p>
          <a:p>
            <a:r>
              <a:rPr lang="en-US" dirty="0"/>
              <a:t>                                     Devices that detect and measures physical changes or </a:t>
            </a:r>
          </a:p>
          <a:p>
            <a:r>
              <a:rPr lang="en-US" dirty="0"/>
              <a:t>                                     environmental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PURPOSE:</a:t>
            </a:r>
          </a:p>
          <a:p>
            <a:r>
              <a:rPr lang="en-US" dirty="0"/>
              <a:t>                                Sensors allow machines and systems to interact with the physical                  </a:t>
            </a:r>
          </a:p>
          <a:p>
            <a:r>
              <a:rPr lang="en-US" dirty="0"/>
              <a:t>                               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  <a:p>
            <a:r>
              <a:rPr lang="en-US" dirty="0"/>
              <a:t>                               Temperature</a:t>
            </a:r>
            <a:r>
              <a:rPr lang="fr-FR" dirty="0"/>
              <a:t> sensors, motion detectors, etc.</a:t>
            </a:r>
            <a:endParaRPr lang="en-US" dirty="0"/>
          </a:p>
        </p:txBody>
      </p:sp>
      <p:pic>
        <p:nvPicPr>
          <p:cNvPr id="1026" name="Picture 2" descr="temperature probe with RTD or ...">
            <a:extLst>
              <a:ext uri="{FF2B5EF4-FFF2-40B4-BE49-F238E27FC236}">
                <a16:creationId xmlns:a16="http://schemas.microsoft.com/office/drawing/2014/main" id="{B5E63B82-2A10-DF7F-934C-32BCAED4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430077"/>
            <a:ext cx="4233862" cy="24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R Motion Sensor ...">
            <a:extLst>
              <a:ext uri="{FF2B5EF4-FFF2-40B4-BE49-F238E27FC236}">
                <a16:creationId xmlns:a16="http://schemas.microsoft.com/office/drawing/2014/main" id="{FCD4AE3F-ADBE-FDF5-6916-06DD13E1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2" y="4360244"/>
            <a:ext cx="3311089" cy="249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57124-A674-824A-7068-194FBB121CF2}"/>
              </a:ext>
            </a:extLst>
          </p:cNvPr>
          <p:cNvSpPr txBox="1"/>
          <p:nvPr/>
        </p:nvSpPr>
        <p:spPr>
          <a:xfrm>
            <a:off x="3156097" y="223283"/>
            <a:ext cx="58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SENSORS: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A0003-EFB9-1307-86BC-2F6AA9407AA5}"/>
              </a:ext>
            </a:extLst>
          </p:cNvPr>
          <p:cNvSpPr txBox="1"/>
          <p:nvPr/>
        </p:nvSpPr>
        <p:spPr>
          <a:xfrm>
            <a:off x="613870" y="1419804"/>
            <a:ext cx="6403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        Measure temperature; e.g., thermocouples, thermistors.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Motion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Detect movement; e.g., PIR (Passive Infrared), radar.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Pressure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Measure the force exerted by a fluid or gas; e.g., piezoelectric sensors.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Gas Sensors:</a:t>
            </a:r>
          </a:p>
          <a:p>
            <a:r>
              <a:rPr lang="en-US" b="1" dirty="0"/>
              <a:t>                        </a:t>
            </a:r>
            <a:r>
              <a:rPr lang="en-US" dirty="0"/>
              <a:t> Detect specific gases; e.g., carbon dioxide (CO₂), methane (CH₄), or oxygen (O₂) sensors.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pic>
        <p:nvPicPr>
          <p:cNvPr id="1026" name="Picture 2" descr="Infrared Temperature Sensors">
            <a:extLst>
              <a:ext uri="{FF2B5EF4-FFF2-40B4-BE49-F238E27FC236}">
                <a16:creationId xmlns:a16="http://schemas.microsoft.com/office/drawing/2014/main" id="{57928F95-D162-09AF-EC45-F4DDA7E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27" y="760164"/>
            <a:ext cx="2143125" cy="15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kasha Motion Sensor Price in Pakistan ...">
            <a:extLst>
              <a:ext uri="{FF2B5EF4-FFF2-40B4-BE49-F238E27FC236}">
                <a16:creationId xmlns:a16="http://schemas.microsoft.com/office/drawing/2014/main" id="{E6C50EDE-7827-905A-4F0A-B3BEF8BC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2269475"/>
            <a:ext cx="1813365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bility of Pressure Sensor ...">
            <a:extLst>
              <a:ext uri="{FF2B5EF4-FFF2-40B4-BE49-F238E27FC236}">
                <a16:creationId xmlns:a16="http://schemas.microsoft.com/office/drawing/2014/main" id="{E887DF14-FFCD-13A7-9B18-531A41BC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694" y="3107056"/>
            <a:ext cx="1436487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-6 LPG Butane Gas Sensor Module buy ...">
            <a:extLst>
              <a:ext uri="{FF2B5EF4-FFF2-40B4-BE49-F238E27FC236}">
                <a16:creationId xmlns:a16="http://schemas.microsoft.com/office/drawing/2014/main" id="{2CDE59D4-92EC-38D3-655B-EBD58996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4627084"/>
            <a:ext cx="1720702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7759E-9351-DC6F-EDFB-21AF73C1C497}"/>
              </a:ext>
            </a:extLst>
          </p:cNvPr>
          <p:cNvSpPr txBox="1"/>
          <p:nvPr/>
        </p:nvSpPr>
        <p:spPr>
          <a:xfrm>
            <a:off x="3040856" y="466725"/>
            <a:ext cx="61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OF SENSORS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A8BE-8B05-D994-EBE1-597CDF409160}"/>
              </a:ext>
            </a:extLst>
          </p:cNvPr>
          <p:cNvSpPr txBox="1"/>
          <p:nvPr/>
        </p:nvSpPr>
        <p:spPr>
          <a:xfrm>
            <a:off x="1019175" y="1666875"/>
            <a:ext cx="10153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PRINCIPLE: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 changes in the environment (e.g., light, heat, motion, pressure).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are converted into an electrical signal 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then processed or transmitted</a:t>
            </a:r>
            <a:r>
              <a:rPr lang="en-US" dirty="0"/>
              <a:t>.</a:t>
            </a:r>
          </a:p>
        </p:txBody>
      </p:sp>
      <p:pic>
        <p:nvPicPr>
          <p:cNvPr id="2050" name="Picture 2" descr="Sensors in Internet of Things(IoT ...">
            <a:extLst>
              <a:ext uri="{FF2B5EF4-FFF2-40B4-BE49-F238E27FC236}">
                <a16:creationId xmlns:a16="http://schemas.microsoft.com/office/drawing/2014/main" id="{0030A664-0160-2333-B225-EA422E3F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1"/>
            <a:ext cx="112680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2ABB0-501E-33FD-9A0A-18310A4EF10A}"/>
              </a:ext>
            </a:extLst>
          </p:cNvPr>
          <p:cNvSpPr txBox="1"/>
          <p:nvPr/>
        </p:nvSpPr>
        <p:spPr>
          <a:xfrm>
            <a:off x="616945" y="517792"/>
            <a:ext cx="586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 OF 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A710B-7B3F-3C40-637D-EB74E0FB1A7A}"/>
              </a:ext>
            </a:extLst>
          </p:cNvPr>
          <p:cNvSpPr txBox="1"/>
          <p:nvPr/>
        </p:nvSpPr>
        <p:spPr>
          <a:xfrm>
            <a:off x="716096" y="2071171"/>
            <a:ext cx="551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Automotive</a:t>
            </a:r>
            <a:r>
              <a:rPr lang="en-US" dirty="0"/>
              <a:t>:</a:t>
            </a:r>
          </a:p>
          <a:p>
            <a:r>
              <a:rPr lang="en-US" dirty="0"/>
              <a:t>                       Sensors in cars for ABS, parking assistance</a:t>
            </a:r>
          </a:p>
          <a:p>
            <a:endParaRPr lang="en-US" dirty="0"/>
          </a:p>
          <a:p>
            <a:r>
              <a:rPr lang="en-US" b="1" dirty="0"/>
              <a:t>Healthcare</a:t>
            </a:r>
            <a:r>
              <a:rPr lang="en-US" dirty="0"/>
              <a:t>: </a:t>
            </a:r>
          </a:p>
          <a:p>
            <a:r>
              <a:rPr lang="en-US" dirty="0"/>
              <a:t>                      Wearable sensors for heart rate, blood pressure monitoring</a:t>
            </a:r>
          </a:p>
          <a:p>
            <a:endParaRPr lang="en-US" dirty="0"/>
          </a:p>
          <a:p>
            <a:r>
              <a:rPr lang="en-US" b="1" dirty="0"/>
              <a:t>Home Automation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Smart homes use sensors for lighting, climate control, and security systems.</a:t>
            </a:r>
          </a:p>
          <a:p>
            <a:endParaRPr lang="en-US" dirty="0"/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               Sensors for detecting pollution levels, weather, and natural disasters.</a:t>
            </a:r>
          </a:p>
        </p:txBody>
      </p:sp>
      <p:pic>
        <p:nvPicPr>
          <p:cNvPr id="1026" name="Picture 2" descr="magnetic sensors in IoT ...">
            <a:extLst>
              <a:ext uri="{FF2B5EF4-FFF2-40B4-BE49-F238E27FC236}">
                <a16:creationId xmlns:a16="http://schemas.microsoft.com/office/drawing/2014/main" id="{EA42BBF5-BF15-E564-BE86-CC7731EC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47" y="2071171"/>
            <a:ext cx="4814371" cy="37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63" y="200518"/>
            <a:ext cx="9692640" cy="1325562"/>
          </a:xfrm>
        </p:spPr>
        <p:txBody>
          <a:bodyPr>
            <a:normAutofit/>
          </a:bodyPr>
          <a:lstStyle/>
          <a:p>
            <a:r>
              <a:rPr lang="en-US" sz="6000" b="1" dirty="0"/>
              <a:t>What is an Actuator?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080"/>
            <a:ext cx="10515600" cy="4811658"/>
          </a:xfrm>
        </p:spPr>
        <p:txBody>
          <a:bodyPr/>
          <a:lstStyle/>
          <a:p>
            <a:r>
              <a:rPr lang="en-US" sz="3200" b="1" dirty="0"/>
              <a:t>Definition:</a:t>
            </a:r>
          </a:p>
          <a:p>
            <a:pPr marL="0" indent="0">
              <a:buNone/>
            </a:pPr>
            <a:r>
              <a:rPr lang="en-US" dirty="0"/>
              <a:t>                  Actuator is a device which takes energy and converts it into</a:t>
            </a:r>
          </a:p>
          <a:p>
            <a:pPr marL="0" indent="0">
              <a:buNone/>
            </a:pPr>
            <a:r>
              <a:rPr lang="en-US" dirty="0"/>
              <a:t>                  motion. This energy can be electrical, hydraulic or pneumatic.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/>
              <a:t>Purpose:</a:t>
            </a:r>
          </a:p>
          <a:p>
            <a:pPr marL="1371600" lvl="3" indent="0">
              <a:buNone/>
            </a:pPr>
            <a:r>
              <a:rPr lang="en-US" sz="2800" dirty="0"/>
              <a:t>Actuators are the crux of automation, robotics, and industrial processes. They move or manage the operation of devices based on signals received from sensors or controllers.  </a:t>
            </a:r>
          </a:p>
        </p:txBody>
      </p:sp>
    </p:spTree>
    <p:extLst>
      <p:ext uri="{BB962C8B-B14F-4D97-AF65-F5344CB8AC3E}">
        <p14:creationId xmlns:p14="http://schemas.microsoft.com/office/powerpoint/2010/main" val="26593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Types of Actuators: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665" y="1542222"/>
            <a:ext cx="8494986" cy="37957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2900" dirty="0"/>
              <a:t>There are different types of Actuators:</a:t>
            </a:r>
          </a:p>
          <a:p>
            <a:r>
              <a:rPr lang="en-US" sz="3200" b="1" dirty="0"/>
              <a:t>Electrical Actuator:</a:t>
            </a:r>
          </a:p>
          <a:p>
            <a:pPr lvl="1"/>
            <a:r>
              <a:rPr lang="en-US" sz="2800" b="1" dirty="0"/>
              <a:t>Application:</a:t>
            </a:r>
          </a:p>
          <a:p>
            <a:pPr marL="914400" lvl="2" indent="0">
              <a:buNone/>
            </a:pPr>
            <a:r>
              <a:rPr lang="en-US" sz="2800" dirty="0"/>
              <a:t>         It is used in Robotics, automobile applications, 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sz="2900" dirty="0"/>
              <a:t>manufacturing equipment.  </a:t>
            </a:r>
          </a:p>
          <a:p>
            <a:r>
              <a:rPr lang="en-US" sz="3200" b="1" dirty="0"/>
              <a:t>Examples:</a:t>
            </a:r>
          </a:p>
          <a:p>
            <a:pPr marL="914400" lvl="2" indent="0">
              <a:buNone/>
            </a:pPr>
            <a:r>
              <a:rPr lang="en-US" sz="2400" b="1" dirty="0"/>
              <a:t>          </a:t>
            </a:r>
            <a:r>
              <a:rPr lang="en-US" sz="2800" dirty="0"/>
              <a:t>Electric motors, Stepper motors, Jackscrews, Electric muscular stimulators in robots.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grpSp>
        <p:nvGrpSpPr>
          <p:cNvPr id="6" name="Group 5"/>
          <p:cNvGrpSpPr/>
          <p:nvPr/>
        </p:nvGrpSpPr>
        <p:grpSpPr>
          <a:xfrm rot="21197942">
            <a:off x="2896932" y="4504351"/>
            <a:ext cx="2341800" cy="2057073"/>
            <a:chOff x="3381046" y="4185517"/>
            <a:chExt cx="2074050" cy="1559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046" y="4185517"/>
              <a:ext cx="1866900" cy="1409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896" y="4335517"/>
              <a:ext cx="1981200" cy="14097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39" y="4268752"/>
            <a:ext cx="3130112" cy="2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2576" y="579621"/>
            <a:ext cx="8494986" cy="3960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Hydraulic Actuator:</a:t>
            </a:r>
          </a:p>
          <a:p>
            <a:pPr lvl="1"/>
            <a:r>
              <a:rPr lang="en-US" sz="2800" b="1" dirty="0"/>
              <a:t>Application: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dirty="0"/>
              <a:t>         It is used in Heavy machinery, For instance Cranes and Excavators.</a:t>
            </a:r>
            <a:r>
              <a:rPr lang="en-US" dirty="0"/>
              <a:t> </a:t>
            </a:r>
          </a:p>
          <a:p>
            <a:r>
              <a:rPr lang="en-US" sz="3200" b="1" dirty="0"/>
              <a:t>Examples:</a:t>
            </a:r>
          </a:p>
          <a:p>
            <a:pPr marL="914400" lvl="2" indent="0">
              <a:buNone/>
            </a:pPr>
            <a:r>
              <a:rPr lang="en-US" sz="2400" b="1" dirty="0"/>
              <a:t>          </a:t>
            </a:r>
            <a:r>
              <a:rPr lang="en-US" sz="2800" dirty="0"/>
              <a:t>Balers, cranes, excavators, loaders, and presses.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15" y="3873555"/>
            <a:ext cx="3266254" cy="2415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84" y="3873555"/>
            <a:ext cx="3937007" cy="2415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15" y="4025955"/>
            <a:ext cx="3266254" cy="2415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4" y="4025955"/>
            <a:ext cx="3937007" cy="24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91" y="3956159"/>
            <a:ext cx="2456629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83" y="3956159"/>
            <a:ext cx="3668441" cy="2289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75845" y="817925"/>
            <a:ext cx="8494986" cy="3960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Pneumatic Actuator:</a:t>
            </a:r>
          </a:p>
          <a:p>
            <a:pPr lvl="1"/>
            <a:r>
              <a:rPr lang="en-US" sz="2800" b="1" dirty="0"/>
              <a:t>Application:</a:t>
            </a:r>
          </a:p>
          <a:p>
            <a:pPr marL="914400" lvl="2" indent="0">
              <a:buNone/>
            </a:pPr>
            <a:r>
              <a:rPr lang="en-US" sz="2800" dirty="0"/>
              <a:t>         It is used in Conveyor systems, automated doors, packaging machinery.</a:t>
            </a:r>
            <a:endParaRPr lang="en-US" dirty="0"/>
          </a:p>
          <a:p>
            <a:r>
              <a:rPr lang="en-US" sz="3200" b="1" dirty="0"/>
              <a:t>Examples:</a:t>
            </a:r>
          </a:p>
          <a:p>
            <a:pPr marL="914400" lvl="2" indent="0">
              <a:buNone/>
            </a:pPr>
            <a:r>
              <a:rPr lang="en-US" sz="2400" b="1" dirty="0"/>
              <a:t>   </a:t>
            </a:r>
            <a:r>
              <a:rPr lang="en-US" sz="2800" dirty="0"/>
              <a:t>Pneumatic Cylinder, Diaphragm Actuator, Rotary     Actuator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03385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163</TotalTime>
  <Words>484</Words>
  <Application>Microsoft Office PowerPoint</Application>
  <PresentationFormat>Widescreen</PresentationFormat>
  <Paragraphs>102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SENSORS AND ACTUATORS </vt:lpstr>
      <vt:lpstr>PowerPoint Presentation</vt:lpstr>
      <vt:lpstr>PowerPoint Presentation</vt:lpstr>
      <vt:lpstr>PowerPoint Presentation</vt:lpstr>
      <vt:lpstr>PowerPoint Presentation</vt:lpstr>
      <vt:lpstr>What is an Actuator? </vt:lpstr>
      <vt:lpstr>Types of Actuators:</vt:lpstr>
      <vt:lpstr>PowerPoint Presentation</vt:lpstr>
      <vt:lpstr>PowerPoint Presentation</vt:lpstr>
      <vt:lpstr>PowerPoint Presentation</vt:lpstr>
      <vt:lpstr>Working of Actuator: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</dc:creator>
  <cp:lastModifiedBy>albir ashfaq</cp:lastModifiedBy>
  <cp:revision>33</cp:revision>
  <dcterms:created xsi:type="dcterms:W3CDTF">2024-10-13T10:51:20Z</dcterms:created>
  <dcterms:modified xsi:type="dcterms:W3CDTF">2024-10-16T09:56:23Z</dcterms:modified>
</cp:coreProperties>
</file>