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emf"/><Relationship Id="rId6" Type="http://schemas.openxmlformats.org/officeDocument/2006/relationships/image" Target="../media/image13.wmf"/><Relationship Id="rId5" Type="http://schemas.openxmlformats.org/officeDocument/2006/relationships/image" Target="../media/image12.e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0A360-AB90-4AE0-97EF-79A3C7EBFE3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0166C-2264-42E6-A69E-780A65D1B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352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5" name="squares"/>
          <p:cNvGrpSpPr/>
          <p:nvPr userDrawn="1"/>
        </p:nvGrpSpPr>
        <p:grpSpPr>
          <a:xfrm>
            <a:off x="1" y="2053940"/>
            <a:ext cx="838200" cy="524183"/>
            <a:chOff x="0" y="452558"/>
            <a:chExt cx="914400" cy="524182"/>
          </a:xfrm>
        </p:grpSpPr>
        <p:sp>
          <p:nvSpPr>
            <p:cNvPr id="16" name="Rounded Rectangle 15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ＭＳ Ｐゴシック" pitchFamily="50" charset="-128"/>
                <a:cs typeface="+mn-cs"/>
              </a:endParaRPr>
            </a:p>
          </p:txBody>
        </p:sp>
      </p:grpSp>
      <p:grpSp>
        <p:nvGrpSpPr>
          <p:cNvPr id="19" name="squares"/>
          <p:cNvGrpSpPr/>
          <p:nvPr userDrawn="1"/>
        </p:nvGrpSpPr>
        <p:grpSpPr>
          <a:xfrm rot="10800000">
            <a:off x="11356040" y="2053940"/>
            <a:ext cx="838200" cy="524183"/>
            <a:chOff x="0" y="452558"/>
            <a:chExt cx="914400" cy="524182"/>
          </a:xfrm>
        </p:grpSpPr>
        <p:sp>
          <p:nvSpPr>
            <p:cNvPr id="20" name="Rounded Rectangle 19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ＭＳ Ｐゴシック" pitchFamily="50" charset="-128"/>
                <a:cs typeface="+mn-cs"/>
              </a:endParaRP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629400"/>
            <a:ext cx="2743200" cy="2286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725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3335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ＭＳ Ｐゴシック" pitchFamily="50" charset="-128"/>
                <a:cs typeface="+mn-cs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629400"/>
            <a:ext cx="2743200" cy="2286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60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466976"/>
            <a:ext cx="10515600" cy="2095501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squares"/>
          <p:cNvGrpSpPr/>
          <p:nvPr userDrawn="1"/>
        </p:nvGrpSpPr>
        <p:grpSpPr>
          <a:xfrm>
            <a:off x="1" y="3240257"/>
            <a:ext cx="83820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ＭＳ Ｐゴシック" pitchFamily="50" charset="-128"/>
                <a:cs typeface="+mn-cs"/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629400"/>
            <a:ext cx="2743200" cy="2286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87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1"/>
            <a:ext cx="5181600" cy="53335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1"/>
            <a:ext cx="5181600" cy="5333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ＭＳ Ｐゴシック" pitchFamily="50" charset="-128"/>
                <a:cs typeface="+mn-cs"/>
              </a:endParaRPr>
            </a:p>
          </p:txBody>
        </p:sp>
      </p:grp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629400"/>
            <a:ext cx="2743200" cy="2286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901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6800"/>
            <a:ext cx="5157787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14512"/>
            <a:ext cx="5157787" cy="4662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066800"/>
            <a:ext cx="5183188" cy="7477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14512"/>
            <a:ext cx="5183188" cy="4662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13" name="Rounded Rectangle 1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19" name="Round Same Side Corner Rectangle 18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ＭＳ Ｐゴシック" pitchFamily="50" charset="-128"/>
                <a:cs typeface="+mn-cs"/>
              </a:endParaRP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724400" y="6629400"/>
            <a:ext cx="2743200" cy="2286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753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15" name="Round Same Side Corner Rectangle 1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ＭＳ Ｐゴシック" pitchFamily="50" charset="-128"/>
                <a:cs typeface="+mn-cs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629400"/>
            <a:ext cx="2743200" cy="2286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61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quares"/>
          <p:cNvGrpSpPr/>
          <p:nvPr userDrawn="1"/>
        </p:nvGrpSpPr>
        <p:grpSpPr>
          <a:xfrm>
            <a:off x="1" y="237818"/>
            <a:ext cx="838200" cy="524183"/>
            <a:chOff x="0" y="452558"/>
            <a:chExt cx="914400" cy="524182"/>
          </a:xfrm>
        </p:grpSpPr>
        <p:sp>
          <p:nvSpPr>
            <p:cNvPr id="3" name="Rounded Rectangle 2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ＭＳ Ｐゴシック" pitchFamily="50" charset="-128"/>
                <a:cs typeface="+mn-cs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ＭＳ Ｐゴシック" pitchFamily="50" charset="-128"/>
                <a:cs typeface="+mn-cs"/>
              </a:endParaRPr>
            </a:p>
          </p:txBody>
        </p:sp>
      </p:grp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629400"/>
            <a:ext cx="2743200" cy="2286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2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54097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5409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629400"/>
            <a:ext cx="2743200" cy="2286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341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slide" Target="../slides/slide6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152399"/>
            <a:ext cx="11335327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3001"/>
            <a:ext cx="105156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629400"/>
            <a:ext cx="2743200" cy="2286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 smtClean="0">
                <a:solidFill>
                  <a:prstClr val="black">
                    <a:tint val="75000"/>
                  </a:prstClr>
                </a:solidFill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>
              <a:solidFill>
                <a:prstClr val="black">
                  <a:tint val="75000"/>
                </a:prstClr>
              </a:solidFill>
              <a:ea typeface="ＭＳ Ｐゴシック" pitchFamily="50" charset="-128"/>
            </a:endParaRPr>
          </a:p>
        </p:txBody>
      </p:sp>
      <p:pic>
        <p:nvPicPr>
          <p:cNvPr id="7" name="Picture 6">
            <a:hlinkClick r:id="rId10" action="ppaction://hlinksldjump"/>
            <a:extLst>
              <a:ext uri="{FF2B5EF4-FFF2-40B4-BE49-F238E27FC236}">
                <a16:creationId xmlns:a16="http://schemas.microsoft.com/office/drawing/2014/main" id="{CE54CDC5-D6C9-47FC-AB08-9B78D29ACE3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695790"/>
            <a:ext cx="819725" cy="145884"/>
          </a:xfrm>
          <a:prstGeom prst="rect">
            <a:avLst/>
          </a:prstGeom>
        </p:spPr>
      </p:pic>
      <p:pic>
        <p:nvPicPr>
          <p:cNvPr id="8" name="Picture 7">
            <a:hlinkClick r:id="rId10" action="ppaction://hlinksldjump"/>
            <a:extLst>
              <a:ext uri="{FF2B5EF4-FFF2-40B4-BE49-F238E27FC236}">
                <a16:creationId xmlns:a16="http://schemas.microsoft.com/office/drawing/2014/main" id="{165B8BCE-1044-4198-BFE9-D5BDA3E830F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5" y="6717439"/>
            <a:ext cx="1077636" cy="14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8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5.jpeg"/><Relationship Id="rId4" Type="http://schemas.openxmlformats.org/officeDocument/2006/relationships/image" Target="../media/image4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5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4.1</a:t>
            </a:r>
            <a:r>
              <a:rPr lang="id-ID" sz="3600" dirty="0"/>
              <a:t>.1</a:t>
            </a:r>
            <a:r>
              <a:rPr lang="en-US" sz="3600" dirty="0"/>
              <a:t> Decision Tree</a:t>
            </a:r>
            <a:endParaRPr lang="id-ID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kumimoji="1"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838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2401"/>
            <a:ext cx="8502650" cy="685800"/>
          </a:xfrm>
        </p:spPr>
        <p:txBody>
          <a:bodyPr>
            <a:normAutofit/>
          </a:bodyPr>
          <a:lstStyle/>
          <a:p>
            <a:r>
              <a:rPr lang="en-US" altLang="en-US" dirty="0" err="1">
                <a:cs typeface="Times New Roman" panose="02020603050405020304" pitchFamily="18" charset="0"/>
              </a:rPr>
              <a:t>Perhitungan</a:t>
            </a:r>
            <a:r>
              <a:rPr lang="en-US" altLang="en-US" dirty="0">
                <a:cs typeface="Times New Roman" panose="02020603050405020304" pitchFamily="18" charset="0"/>
              </a:rPr>
              <a:t> Entropy dan Gain </a:t>
            </a:r>
            <a:r>
              <a:rPr lang="en-US" altLang="en-US" dirty="0" err="1">
                <a:cs typeface="Times New Roman" panose="02020603050405020304" pitchFamily="18" charset="0"/>
              </a:rPr>
              <a:t>Akar</a:t>
            </a:r>
            <a:endParaRPr lang="id-ID" altLang="en-US" dirty="0">
              <a:cs typeface="Times New Roman" panose="02020603050405020304" pitchFamily="18" charset="0"/>
            </a:endParaRPr>
          </a:p>
        </p:txBody>
      </p:sp>
      <p:pic>
        <p:nvPicPr>
          <p:cNvPr id="5" name="Picture 7" descr="D:\My Lightscreen\My Screenshots\screenshot.1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90676"/>
            <a:ext cx="9131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36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219200"/>
            <a:ext cx="7886700" cy="5622474"/>
          </a:xfrm>
        </p:spPr>
        <p:txBody>
          <a:bodyPr>
            <a:noAutofit/>
          </a:bodyPr>
          <a:lstStyle/>
          <a:p>
            <a:r>
              <a:rPr lang="en-US" sz="2400" dirty="0"/>
              <a:t>Entropy </a:t>
            </a:r>
            <a:r>
              <a:rPr lang="en-US" sz="2400" dirty="0">
                <a:solidFill>
                  <a:srgbClr val="C00000"/>
                </a:solidFill>
              </a:rPr>
              <a:t>Total</a:t>
            </a:r>
          </a:p>
          <a:p>
            <a:endParaRPr lang="en-US" dirty="0"/>
          </a:p>
          <a:p>
            <a:r>
              <a:rPr lang="en-US" sz="2400" dirty="0"/>
              <a:t>Entropy (</a:t>
            </a:r>
            <a:r>
              <a:rPr lang="en-US" sz="2400" dirty="0">
                <a:solidFill>
                  <a:srgbClr val="C00000"/>
                </a:solidFill>
              </a:rPr>
              <a:t>Outlook</a:t>
            </a:r>
            <a:r>
              <a:rPr lang="en-US" sz="2400" dirty="0"/>
              <a:t>)</a:t>
            </a:r>
          </a:p>
          <a:p>
            <a:endParaRPr lang="en-US" sz="3200" dirty="0"/>
          </a:p>
          <a:p>
            <a:endParaRPr lang="en-US" dirty="0"/>
          </a:p>
          <a:p>
            <a:r>
              <a:rPr lang="en-US" sz="2400" dirty="0"/>
              <a:t>Entropy (</a:t>
            </a:r>
            <a:r>
              <a:rPr lang="en-US" sz="2400" dirty="0">
                <a:solidFill>
                  <a:srgbClr val="C00000"/>
                </a:solidFill>
              </a:rPr>
              <a:t>Temperature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1100" dirty="0"/>
          </a:p>
          <a:p>
            <a:r>
              <a:rPr lang="en-US" sz="2400" dirty="0"/>
              <a:t>Entropy (</a:t>
            </a:r>
            <a:r>
              <a:rPr lang="en-US" sz="2400" dirty="0">
                <a:solidFill>
                  <a:srgbClr val="C00000"/>
                </a:solidFill>
              </a:rPr>
              <a:t>Humidity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2400" dirty="0"/>
              <a:t>Entropy (</a:t>
            </a:r>
            <a:r>
              <a:rPr lang="en-US" sz="2400" dirty="0">
                <a:solidFill>
                  <a:srgbClr val="C00000"/>
                </a:solidFill>
              </a:rPr>
              <a:t>Windy</a:t>
            </a:r>
            <a:r>
              <a:rPr lang="en-US" sz="2400" dirty="0"/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Penghitungan</a:t>
            </a:r>
            <a:r>
              <a:rPr lang="en-US" dirty="0"/>
              <a:t> Entropy </a:t>
            </a:r>
            <a:r>
              <a:rPr lang="en-US" altLang="en-US" dirty="0" err="1">
                <a:cs typeface="Times New Roman" panose="02020603050405020304" pitchFamily="18" charset="0"/>
              </a:rPr>
              <a:t>Akar</a:t>
            </a:r>
            <a:endParaRPr lang="id-ID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1066801"/>
            <a:ext cx="3733800" cy="34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17" y="1481964"/>
            <a:ext cx="2045683" cy="18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1905001"/>
            <a:ext cx="4087476" cy="30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98835"/>
            <a:ext cx="4057651" cy="30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691393"/>
            <a:ext cx="4309683" cy="3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089" y="3352800"/>
            <a:ext cx="4093464" cy="31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089" y="3758405"/>
            <a:ext cx="4051554" cy="31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4144826"/>
            <a:ext cx="4114800" cy="31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16" y="4724400"/>
            <a:ext cx="4227750" cy="32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16" y="5121088"/>
            <a:ext cx="4407884" cy="32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942" y="5715001"/>
            <a:ext cx="4417259" cy="33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817" y="6138235"/>
            <a:ext cx="4371975" cy="33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25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Penghitungan</a:t>
            </a:r>
            <a:r>
              <a:rPr lang="en-US" dirty="0"/>
              <a:t> Entropy </a:t>
            </a:r>
            <a:r>
              <a:rPr lang="en-US" altLang="en-US" dirty="0" err="1">
                <a:cs typeface="Times New Roman" panose="02020603050405020304" pitchFamily="18" charset="0"/>
              </a:rPr>
              <a:t>Akar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43150" y="1447800"/>
          <a:ext cx="7505700" cy="4808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1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1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7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ATRIBUT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JML KASUS (S)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YA (Si)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TIDAK (Si)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ENTROPY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GAIN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0,86312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CLOUDY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0,72193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0,97095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286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0,91830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HUMADITY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0,98523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0,81128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0,91830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23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Penghitungan</a:t>
            </a:r>
            <a:r>
              <a:rPr lang="en-US" dirty="0"/>
              <a:t> Gain </a:t>
            </a:r>
            <a:r>
              <a:rPr lang="en-US" altLang="en-US" dirty="0" err="1">
                <a:cs typeface="Times New Roman" panose="02020603050405020304" pitchFamily="18" charset="0"/>
              </a:rPr>
              <a:t>Akar</a:t>
            </a:r>
            <a:endParaRPr lang="id-ID" dirty="0"/>
          </a:p>
        </p:txBody>
      </p:sp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23" y="1189690"/>
            <a:ext cx="4419375" cy="40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22" y="1600201"/>
            <a:ext cx="6047279" cy="38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22" y="1981200"/>
            <a:ext cx="2100978" cy="15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22" y="2542241"/>
            <a:ext cx="5179792" cy="39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22" y="2924760"/>
            <a:ext cx="6145608" cy="33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22" y="3355522"/>
            <a:ext cx="2327137" cy="14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4" y="3950074"/>
            <a:ext cx="4859454" cy="42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4" y="4331074"/>
            <a:ext cx="5033332" cy="34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4" y="4712074"/>
            <a:ext cx="2260423" cy="16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4" y="5315573"/>
            <a:ext cx="4472040" cy="43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4" y="5715580"/>
            <a:ext cx="5033332" cy="3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153772"/>
            <a:ext cx="2159758" cy="17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33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Penghitungan</a:t>
            </a:r>
            <a:r>
              <a:rPr lang="en-US" dirty="0"/>
              <a:t> Gain </a:t>
            </a:r>
            <a:r>
              <a:rPr lang="en-US" altLang="en-US" dirty="0" err="1">
                <a:cs typeface="Times New Roman" panose="02020603050405020304" pitchFamily="18" charset="0"/>
              </a:rPr>
              <a:t>Akar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74826" y="1447801"/>
          <a:ext cx="8699499" cy="4630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66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80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67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ATRIBUT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JML KASUS (S)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YA (Si)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TIDAK (Si)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ENTROPY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GAIN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0,86312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OUTLOOK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0,25852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CLOUDY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RAINY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0,72193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SUNNY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0,97095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0,18385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COOL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HOT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MILD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0,91830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HUMADITY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0,37051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0,98523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NORMAL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WINDY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0,00598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0,81128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93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0,91830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94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1" y="1313268"/>
            <a:ext cx="5257800" cy="4064046"/>
          </a:xfrm>
        </p:spPr>
        <p:txBody>
          <a:bodyPr>
            <a:normAutofit lnSpcReduction="10000"/>
          </a:bodyPr>
          <a:lstStyle/>
          <a:p>
            <a:r>
              <a:rPr lang="id-ID" sz="2200" dirty="0"/>
              <a:t>Dari hasil pada </a:t>
            </a:r>
            <a:r>
              <a:rPr lang="id-ID" sz="2200" dirty="0" err="1"/>
              <a:t>Node</a:t>
            </a:r>
            <a:r>
              <a:rPr lang="id-ID" sz="2200" dirty="0"/>
              <a:t> 1, dapat diketahui bahwa atribut  dengan  </a:t>
            </a:r>
            <a:r>
              <a:rPr lang="id-ID" sz="2200" dirty="0" err="1"/>
              <a:t>Gain</a:t>
            </a:r>
            <a:r>
              <a:rPr lang="id-ID" sz="2200" dirty="0"/>
              <a:t>  tertinggi  adalah  </a:t>
            </a:r>
            <a:r>
              <a:rPr lang="id-ID" sz="2200" dirty="0">
                <a:solidFill>
                  <a:srgbClr val="C00000"/>
                </a:solidFill>
              </a:rPr>
              <a:t>HUMIDITY yaitu sebesar 0.37051</a:t>
            </a:r>
            <a:endParaRPr lang="en-US" sz="2200" dirty="0">
              <a:solidFill>
                <a:srgbClr val="C00000"/>
              </a:solidFill>
            </a:endParaRPr>
          </a:p>
          <a:p>
            <a:pPr lvl="1"/>
            <a:r>
              <a:rPr lang="id-ID" sz="1800" dirty="0"/>
              <a:t>Dengan demikian </a:t>
            </a:r>
            <a:r>
              <a:rPr lang="id-ID" sz="1800" dirty="0">
                <a:solidFill>
                  <a:srgbClr val="0070C0"/>
                </a:solidFill>
              </a:rPr>
              <a:t>HUMIDITY dapat menjadi </a:t>
            </a:r>
            <a:r>
              <a:rPr lang="id-ID" sz="1800" dirty="0" err="1">
                <a:solidFill>
                  <a:srgbClr val="0070C0"/>
                </a:solidFill>
              </a:rPr>
              <a:t>node</a:t>
            </a:r>
            <a:r>
              <a:rPr lang="id-ID" sz="1800" dirty="0">
                <a:solidFill>
                  <a:srgbClr val="0070C0"/>
                </a:solidFill>
              </a:rPr>
              <a:t> akar </a:t>
            </a:r>
          </a:p>
          <a:p>
            <a:endParaRPr lang="en-US" sz="2000" dirty="0"/>
          </a:p>
          <a:p>
            <a:r>
              <a:rPr lang="id-ID" sz="2200" dirty="0"/>
              <a:t>Ada 2 nilai atribut dari HUMIDITY yaitu HIGH dan NORMAL. Dari kedua nilai atribut tersebut, nilai atribut NORMAL sudah </a:t>
            </a:r>
            <a:r>
              <a:rPr lang="id-ID" sz="2200" dirty="0">
                <a:solidFill>
                  <a:srgbClr val="C00000"/>
                </a:solidFill>
              </a:rPr>
              <a:t>mengklasifikasikan  kasus  menjadi  1  yaitu </a:t>
            </a:r>
            <a:r>
              <a:rPr lang="id-ID" sz="2200" dirty="0" err="1">
                <a:solidFill>
                  <a:srgbClr val="C00000"/>
                </a:solidFill>
              </a:rPr>
              <a:t>keputusan-nya</a:t>
            </a:r>
            <a:r>
              <a:rPr lang="id-ID" sz="2200" dirty="0">
                <a:solidFill>
                  <a:srgbClr val="C00000"/>
                </a:solidFill>
              </a:rPr>
              <a:t> </a:t>
            </a:r>
            <a:r>
              <a:rPr lang="id-ID" sz="2200" dirty="0" err="1">
                <a:solidFill>
                  <a:srgbClr val="C00000"/>
                </a:solidFill>
              </a:rPr>
              <a:t>Yes</a:t>
            </a:r>
            <a:r>
              <a:rPr lang="en-US" sz="2200" dirty="0"/>
              <a:t>, s</a:t>
            </a:r>
            <a:r>
              <a:rPr lang="id-ID" sz="2200" dirty="0" err="1"/>
              <a:t>ehingga</a:t>
            </a:r>
            <a:r>
              <a:rPr lang="id-ID" sz="2200" dirty="0"/>
              <a:t> tidak perlu dilakukan perhitungan lebih lanjut</a:t>
            </a:r>
            <a:endParaRPr lang="en-US" sz="2200" dirty="0"/>
          </a:p>
          <a:p>
            <a:pPr lvl="1"/>
            <a:r>
              <a:rPr lang="en-US" sz="1700" dirty="0"/>
              <a:t>T</a:t>
            </a:r>
            <a:r>
              <a:rPr lang="id-ID" sz="1700" dirty="0" err="1"/>
              <a:t>etapi</a:t>
            </a:r>
            <a:r>
              <a:rPr lang="id-ID" sz="1700" dirty="0"/>
              <a:t> untuk nilai </a:t>
            </a:r>
            <a:r>
              <a:rPr lang="id-ID" sz="1700" dirty="0">
                <a:solidFill>
                  <a:srgbClr val="0070C0"/>
                </a:solidFill>
              </a:rPr>
              <a:t>atribut HIGH masih perlu dilakukan perhitungan lagi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Akar</a:t>
            </a:r>
            <a:endParaRPr lang="id-ID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6311901" y="3716339"/>
            <a:ext cx="3857625" cy="3000375"/>
            <a:chOff x="2143125" y="3571875"/>
            <a:chExt cx="3857625" cy="3000375"/>
          </a:xfrm>
        </p:grpSpPr>
        <p:sp>
          <p:nvSpPr>
            <p:cNvPr id="6" name="Oval 5"/>
            <p:cNvSpPr/>
            <p:nvPr/>
          </p:nvSpPr>
          <p:spPr>
            <a:xfrm>
              <a:off x="3500438" y="3571875"/>
              <a:ext cx="1214437" cy="12144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1200" b="1" dirty="0">
                  <a:solidFill>
                    <a:srgbClr val="0070C0"/>
                  </a:solidFill>
                  <a:latin typeface="Calibri" panose="020F0502020204030204"/>
                </a:rPr>
                <a:t>1. HUMIDITY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143125" y="5357812"/>
              <a:ext cx="1214438" cy="121443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1200" b="1" dirty="0">
                  <a:solidFill>
                    <a:srgbClr val="0070C0"/>
                  </a:solidFill>
                  <a:latin typeface="Calibri" panose="020F0502020204030204"/>
                </a:rPr>
                <a:t>1.1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1200" b="1" dirty="0">
                  <a:solidFill>
                    <a:srgbClr val="0070C0"/>
                  </a:solidFill>
                  <a:latin typeface="Calibri" panose="020F0502020204030204"/>
                </a:rPr>
                <a:t>?????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29188" y="5429250"/>
              <a:ext cx="1071562" cy="107156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1600" dirty="0">
                  <a:solidFill>
                    <a:prstClr val="black"/>
                  </a:solidFill>
                  <a:latin typeface="Calibri" panose="020F0502020204030204"/>
                </a:rPr>
                <a:t>Yes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0"/>
            </p:cNvCxnSpPr>
            <p:nvPr/>
          </p:nvCxnSpPr>
          <p:spPr>
            <a:xfrm rot="5400000">
              <a:off x="2839244" y="4518818"/>
              <a:ext cx="749300" cy="9286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5"/>
              <a:endCxn id="8" idx="0"/>
            </p:cNvCxnSpPr>
            <p:nvPr/>
          </p:nvCxnSpPr>
          <p:spPr>
            <a:xfrm rot="16200000" flipH="1">
              <a:off x="4591050" y="4554537"/>
              <a:ext cx="820738" cy="9286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2585847" y="4786313"/>
              <a:ext cx="4988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id-ID" altLang="en-US" sz="1200" dirty="0">
                  <a:solidFill>
                    <a:prstClr val="black"/>
                  </a:solidFill>
                  <a:latin typeface="Arial" panose="020B0604020202020204" pitchFamily="34" charset="0"/>
                  <a:ea typeface="ＭＳ Ｐゴシック" pitchFamily="50" charset="-128"/>
                </a:rPr>
                <a:t>High</a:t>
              </a:r>
            </a:p>
          </p:txBody>
        </p:sp>
        <p:sp>
          <p:nvSpPr>
            <p:cNvPr id="12" name="TextBox 15"/>
            <p:cNvSpPr txBox="1">
              <a:spLocks noChangeArrowheads="1"/>
            </p:cNvSpPr>
            <p:nvPr/>
          </p:nvSpPr>
          <p:spPr bwMode="auto">
            <a:xfrm>
              <a:off x="5090055" y="4857750"/>
              <a:ext cx="6783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id-ID" altLang="en-US" sz="1200">
                  <a:solidFill>
                    <a:prstClr val="black"/>
                  </a:solidFill>
                  <a:latin typeface="Arial" panose="020B0604020202020204" pitchFamily="34" charset="0"/>
                  <a:ea typeface="ＭＳ Ｐゴシック" pitchFamily="50" charset="-128"/>
                </a:rPr>
                <a:t>Normal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751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Untuk </a:t>
            </a:r>
            <a:r>
              <a:rPr lang="en-US" dirty="0"/>
              <a:t>m</a:t>
            </a:r>
            <a:r>
              <a:rPr lang="id-ID" dirty="0" err="1"/>
              <a:t>emudahkan</a:t>
            </a:r>
            <a:r>
              <a:rPr lang="en-US" dirty="0"/>
              <a:t>,</a:t>
            </a:r>
            <a:r>
              <a:rPr lang="id-ID" dirty="0"/>
              <a:t> </a:t>
            </a:r>
            <a:r>
              <a:rPr lang="id-ID" dirty="0" err="1"/>
              <a:t>dataset</a:t>
            </a:r>
            <a:r>
              <a:rPr lang="id-ID" dirty="0"/>
              <a:t> di filter</a:t>
            </a:r>
            <a:r>
              <a:rPr lang="en-US" dirty="0"/>
              <a:t> </a:t>
            </a:r>
            <a:r>
              <a:rPr lang="id-ID" dirty="0"/>
              <a:t>dengan mengambil data yang memiliki kelembaban HUMADITY=HIGH untuk membuat </a:t>
            </a:r>
            <a:r>
              <a:rPr lang="id-ID" dirty="0" err="1"/>
              <a:t>table</a:t>
            </a:r>
            <a:r>
              <a:rPr lang="id-ID" dirty="0"/>
              <a:t> </a:t>
            </a:r>
            <a:r>
              <a:rPr lang="id-ID" dirty="0" err="1"/>
              <a:t>Node</a:t>
            </a:r>
            <a:r>
              <a:rPr lang="en-US" dirty="0"/>
              <a:t> </a:t>
            </a:r>
            <a:r>
              <a:rPr lang="id-ID" dirty="0"/>
              <a:t>1.1</a:t>
            </a:r>
          </a:p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tiap-tiap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200400"/>
          <a:ext cx="7129462" cy="2270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9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OUTLOOK  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TEMPERATURE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HUMIDITY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WINDY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PLAY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Sunny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Hot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3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Sunny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Hot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3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Cloudy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Hot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3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Rainy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Mild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3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Sunny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Mild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FALSE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3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Cloudy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Mild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TRUE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3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Rainy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Mild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33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25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Perhitungan</a:t>
            </a:r>
            <a:r>
              <a:rPr lang="es-ES" dirty="0"/>
              <a:t> </a:t>
            </a:r>
            <a:r>
              <a:rPr lang="es-ES" dirty="0" err="1"/>
              <a:t>Entropi</a:t>
            </a:r>
            <a:r>
              <a:rPr lang="es-ES" dirty="0"/>
              <a:t> Dan </a:t>
            </a:r>
            <a:r>
              <a:rPr lang="es-ES" dirty="0" err="1"/>
              <a:t>Gain</a:t>
            </a:r>
            <a:r>
              <a:rPr lang="es-ES" dirty="0"/>
              <a:t> </a:t>
            </a:r>
            <a:r>
              <a:rPr lang="es-ES" dirty="0" err="1"/>
              <a:t>Cabang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1" y="1752601"/>
          <a:ext cx="8501063" cy="3538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4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4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43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NODE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ATRIBUT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JML KASUS (S)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YA (Si)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TIDAK (Si)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ENTROPY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GAIN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u="none" strike="noStrike" dirty="0">
                          <a:effectLst/>
                        </a:rPr>
                        <a:t>HUMADITY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0,98523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OUTLOOK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0,69951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CLOUDY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RAINY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SUNNY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TEMPERATURE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0,02024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COOL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0,91830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MILD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WINDY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0,02024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43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TRUE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0,91830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12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3469" y="1467816"/>
            <a:ext cx="4611639" cy="4643095"/>
          </a:xfrm>
        </p:spPr>
        <p:txBody>
          <a:bodyPr>
            <a:normAutofit/>
          </a:bodyPr>
          <a:lstStyle/>
          <a:p>
            <a:pPr marL="285750" indent="-285750">
              <a:spcBef>
                <a:spcPct val="0"/>
              </a:spcBef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Dari </a:t>
            </a:r>
            <a:r>
              <a:rPr lang="en-US" altLang="en-US" sz="2000" dirty="0" err="1">
                <a:cs typeface="Times New Roman" panose="02020603050405020304" pitchFamily="18" charset="0"/>
              </a:rPr>
              <a:t>hasil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pada</a:t>
            </a:r>
            <a:r>
              <a:rPr lang="en-US" altLang="en-US" sz="2000" dirty="0">
                <a:cs typeface="Times New Roman" panose="02020603050405020304" pitchFamily="18" charset="0"/>
              </a:rPr>
              <a:t>  </a:t>
            </a:r>
            <a:r>
              <a:rPr lang="en-US" altLang="en-US" sz="2000" dirty="0" err="1">
                <a:cs typeface="Times New Roman" panose="02020603050405020304" pitchFamily="18" charset="0"/>
              </a:rPr>
              <a:t>Tabel</a:t>
            </a:r>
            <a:r>
              <a:rPr lang="en-US" altLang="en-US" sz="2000" dirty="0">
                <a:cs typeface="Times New Roman" panose="02020603050405020304" pitchFamily="18" charset="0"/>
              </a:rPr>
              <a:t> Node 1.1, </a:t>
            </a:r>
            <a:r>
              <a:rPr lang="en-US" altLang="en-US" sz="2000" dirty="0" err="1">
                <a:cs typeface="Times New Roman" panose="02020603050405020304" pitchFamily="18" charset="0"/>
              </a:rPr>
              <a:t>dapat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diketahui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bahwa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atribut</a:t>
            </a:r>
            <a:r>
              <a:rPr lang="en-US" altLang="en-US" sz="2000" dirty="0">
                <a:cs typeface="Times New Roman" panose="02020603050405020304" pitchFamily="18" charset="0"/>
              </a:rPr>
              <a:t>  </a:t>
            </a:r>
            <a:r>
              <a:rPr lang="en-US" altLang="en-US" sz="2000" dirty="0" err="1">
                <a:cs typeface="Times New Roman" panose="02020603050405020304" pitchFamily="18" charset="0"/>
              </a:rPr>
              <a:t>dengan</a:t>
            </a:r>
            <a:r>
              <a:rPr lang="en-US" altLang="en-US" sz="2000" dirty="0">
                <a:cs typeface="Times New Roman" panose="02020603050405020304" pitchFamily="18" charset="0"/>
              </a:rPr>
              <a:t>  Gain  </a:t>
            </a:r>
            <a:r>
              <a:rPr lang="en-US" altLang="en-US" sz="2000" dirty="0" err="1">
                <a:cs typeface="Times New Roman" panose="02020603050405020304" pitchFamily="18" charset="0"/>
              </a:rPr>
              <a:t>tertinggi</a:t>
            </a:r>
            <a:r>
              <a:rPr lang="en-US" altLang="en-US" sz="2000" dirty="0">
                <a:cs typeface="Times New Roman" panose="02020603050405020304" pitchFamily="18" charset="0"/>
              </a:rPr>
              <a:t>  </a:t>
            </a:r>
            <a:r>
              <a:rPr lang="en-US" altLang="en-US" sz="2000" dirty="0" err="1">
                <a:cs typeface="Times New Roman" panose="02020603050405020304" pitchFamily="18" charset="0"/>
              </a:rPr>
              <a:t>adalah</a:t>
            </a:r>
            <a:r>
              <a:rPr lang="en-US" altLang="en-US" sz="2000" dirty="0">
                <a:cs typeface="Times New Roman" panose="02020603050405020304" pitchFamily="18" charset="0"/>
              </a:rPr>
              <a:t>  </a:t>
            </a:r>
            <a:r>
              <a:rPr lang="en-US" alt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OUTLOOK </a:t>
            </a:r>
            <a:r>
              <a:rPr lang="en-US" altLang="en-US" sz="20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yaitu</a:t>
            </a:r>
            <a:r>
              <a:rPr lang="en-US" alt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sebesar</a:t>
            </a:r>
            <a:r>
              <a:rPr lang="en-US" alt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 0.69951</a:t>
            </a:r>
          </a:p>
          <a:p>
            <a:pPr marL="742950" lvl="1" indent="-285750">
              <a:spcBef>
                <a:spcPct val="0"/>
              </a:spcBef>
              <a:defRPr/>
            </a:pPr>
            <a:r>
              <a:rPr lang="en-US" altLang="en-US" sz="1600" dirty="0" err="1">
                <a:cs typeface="Times New Roman" panose="02020603050405020304" pitchFamily="18" charset="0"/>
              </a:rPr>
              <a:t>Dengan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cs typeface="Times New Roman" panose="02020603050405020304" pitchFamily="18" charset="0"/>
              </a:rPr>
              <a:t>demikian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OUTLOOK </a:t>
            </a:r>
            <a:r>
              <a:rPr lang="en-US" altLang="en-US" sz="16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dapat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menjadi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 node </a:t>
            </a:r>
            <a:r>
              <a:rPr lang="en-US" altLang="en-US" sz="16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kedua</a:t>
            </a:r>
            <a:endParaRPr lang="en-US" altLang="en-US" sz="16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285750" indent="-285750">
              <a:spcBef>
                <a:spcPct val="0"/>
              </a:spcBef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285750" indent="-285750">
              <a:spcBef>
                <a:spcPct val="0"/>
              </a:spcBef>
              <a:defRPr/>
            </a:pPr>
            <a:r>
              <a:rPr lang="en-US" altLang="en-US" sz="2000" dirty="0" err="1">
                <a:cs typeface="Times New Roman" panose="02020603050405020304" pitchFamily="18" charset="0"/>
              </a:rPr>
              <a:t>Artibut</a:t>
            </a:r>
            <a:r>
              <a:rPr lang="en-US" altLang="en-US" sz="2000" dirty="0">
                <a:cs typeface="Times New Roman" panose="02020603050405020304" pitchFamily="18" charset="0"/>
              </a:rPr>
              <a:t> CLOUDY = YES dan SUNNY= NO </a:t>
            </a:r>
            <a:r>
              <a:rPr lang="en-US" altLang="en-US" sz="2000" dirty="0" err="1">
                <a:cs typeface="Times New Roman" panose="02020603050405020304" pitchFamily="18" charset="0"/>
              </a:rPr>
              <a:t>sudah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mengklasifikasikan</a:t>
            </a:r>
            <a:r>
              <a:rPr lang="en-US" alt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en-US" sz="20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kasus</a:t>
            </a:r>
            <a:r>
              <a:rPr lang="en-US" alt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en-US" sz="20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menjadi</a:t>
            </a:r>
            <a:r>
              <a:rPr lang="en-US" altLang="en-US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  1 </a:t>
            </a:r>
            <a:r>
              <a:rPr lang="en-US" altLang="en-US" sz="20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keputusan</a:t>
            </a:r>
            <a:r>
              <a:rPr lang="en-US" altLang="en-US" sz="2000" dirty="0"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cs typeface="Times New Roman" panose="02020603050405020304" pitchFamily="18" charset="0"/>
              </a:rPr>
              <a:t>sehingga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tidak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perlu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dilakukan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perhitungan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lebih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lanjut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0"/>
              </a:spcBef>
              <a:defRPr/>
            </a:pPr>
            <a:r>
              <a:rPr lang="en-US" altLang="en-US" sz="1600" dirty="0" err="1">
                <a:cs typeface="Times New Roman" panose="02020603050405020304" pitchFamily="18" charset="0"/>
              </a:rPr>
              <a:t>Tetapi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cs typeface="Times New Roman" panose="02020603050405020304" pitchFamily="18" charset="0"/>
              </a:rPr>
              <a:t>untuk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cs typeface="Times New Roman" panose="02020603050405020304" pitchFamily="18" charset="0"/>
              </a:rPr>
              <a:t>nilai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cs typeface="Times New Roman" panose="02020603050405020304" pitchFamily="18" charset="0"/>
              </a:rPr>
              <a:t>atribut</a:t>
            </a:r>
            <a:r>
              <a:rPr lang="en-US" altLang="en-US" sz="1600" dirty="0"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RAINY </a:t>
            </a:r>
            <a:r>
              <a:rPr lang="en-US" altLang="en-US" sz="16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masih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perlu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dilakukan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perhitungan</a:t>
            </a:r>
            <a:r>
              <a:rPr lang="en-US" altLang="en-US" sz="16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lagi</a:t>
            </a:r>
            <a:endParaRPr lang="en-US" altLang="en-US" sz="2000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Node 1.1</a:t>
            </a:r>
            <a:endParaRPr lang="id-ID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029201" y="2362201"/>
            <a:ext cx="5583237" cy="4037013"/>
            <a:chOff x="3000375" y="2071688"/>
            <a:chExt cx="5786438" cy="4643437"/>
          </a:xfrm>
        </p:grpSpPr>
        <p:sp>
          <p:nvSpPr>
            <p:cNvPr id="6" name="Oval 5"/>
            <p:cNvSpPr/>
            <p:nvPr/>
          </p:nvSpPr>
          <p:spPr>
            <a:xfrm>
              <a:off x="6285992" y="2071688"/>
              <a:ext cx="1214214" cy="121426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1200" dirty="0">
                  <a:solidFill>
                    <a:prstClr val="black"/>
                  </a:solidFill>
                  <a:latin typeface="Calibri" panose="020F0502020204030204"/>
                </a:rPr>
                <a:t>1. HUMIDITY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928639" y="3643847"/>
              <a:ext cx="1214214" cy="121244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1200" b="1" dirty="0">
                  <a:solidFill>
                    <a:srgbClr val="0070C0"/>
                  </a:solidFill>
                  <a:latin typeface="Calibri" panose="020F0502020204030204"/>
                </a:rPr>
                <a:t>1.1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1200" b="1" dirty="0">
                  <a:solidFill>
                    <a:srgbClr val="0070C0"/>
                  </a:solidFill>
                  <a:latin typeface="Calibri" panose="020F0502020204030204"/>
                </a:rPr>
                <a:t>OUTLOOK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15738" y="3713234"/>
              <a:ext cx="1071075" cy="107366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1600" dirty="0">
                  <a:solidFill>
                    <a:prstClr val="black"/>
                  </a:solidFill>
                  <a:latin typeface="Calibri" panose="020F0502020204030204"/>
                </a:rPr>
                <a:t>Yes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0"/>
            </p:cNvCxnSpPr>
            <p:nvPr/>
          </p:nvCxnSpPr>
          <p:spPr>
            <a:xfrm rot="5400000">
              <a:off x="5733032" y="2913197"/>
              <a:ext cx="535009" cy="9262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5"/>
              <a:endCxn id="8" idx="0"/>
            </p:cNvCxnSpPr>
            <p:nvPr/>
          </p:nvCxnSpPr>
          <p:spPr>
            <a:xfrm rot="16200000" flipH="1">
              <a:off x="7485932" y="2947068"/>
              <a:ext cx="604396" cy="9279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5550158" y="3071813"/>
              <a:ext cx="517011" cy="31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id-ID" altLang="en-US" sz="1200">
                  <a:solidFill>
                    <a:prstClr val="black"/>
                  </a:solidFill>
                  <a:latin typeface="Arial" panose="020B0604020202020204" pitchFamily="34" charset="0"/>
                  <a:ea typeface="ＭＳ Ｐゴシック" pitchFamily="50" charset="-128"/>
                </a:rPr>
                <a:t>High</a:t>
              </a:r>
            </a:p>
          </p:txBody>
        </p:sp>
        <p:sp>
          <p:nvSpPr>
            <p:cNvPr id="12" name="TextBox 15"/>
            <p:cNvSpPr txBox="1">
              <a:spLocks noChangeArrowheads="1"/>
            </p:cNvSpPr>
            <p:nvPr/>
          </p:nvSpPr>
          <p:spPr bwMode="auto">
            <a:xfrm>
              <a:off x="7720897" y="3143250"/>
              <a:ext cx="703081" cy="31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id-ID" altLang="en-US" sz="1200">
                  <a:solidFill>
                    <a:prstClr val="black"/>
                  </a:solidFill>
                  <a:latin typeface="Arial" panose="020B0604020202020204" pitchFamily="34" charset="0"/>
                  <a:ea typeface="ＭＳ Ｐゴシック" pitchFamily="50" charset="-128"/>
                </a:rPr>
                <a:t>Normal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00375" y="5643281"/>
              <a:ext cx="1071075" cy="10718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1600" dirty="0">
                  <a:solidFill>
                    <a:prstClr val="black"/>
                  </a:solidFill>
                  <a:latin typeface="Calibri" panose="020F0502020204030204"/>
                </a:rPr>
                <a:t>Yes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4827" y="5643281"/>
              <a:ext cx="1071076" cy="10718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1600" dirty="0">
                  <a:solidFill>
                    <a:prstClr val="black"/>
                  </a:solidFill>
                  <a:latin typeface="Calibri" panose="020F0502020204030204"/>
                </a:rPr>
                <a:t>No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928639" y="5500856"/>
              <a:ext cx="1214214" cy="121426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1200" b="1" dirty="0">
                  <a:solidFill>
                    <a:srgbClr val="0070C0"/>
                  </a:solidFill>
                  <a:latin typeface="Calibri" panose="020F0502020204030204"/>
                </a:rPr>
                <a:t>1.1.2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1200" b="1" dirty="0">
                  <a:solidFill>
                    <a:srgbClr val="0070C0"/>
                  </a:solidFill>
                  <a:latin typeface="Calibri" panose="020F0502020204030204"/>
                </a:rPr>
                <a:t>?????</a:t>
              </a:r>
            </a:p>
          </p:txBody>
        </p:sp>
        <p:cxnSp>
          <p:nvCxnSpPr>
            <p:cNvPr id="16" name="Straight Arrow Connector 15"/>
            <p:cNvCxnSpPr>
              <a:stCxn id="7" idx="4"/>
              <a:endCxn id="13" idx="0"/>
            </p:cNvCxnSpPr>
            <p:nvPr/>
          </p:nvCxnSpPr>
          <p:spPr>
            <a:xfrm rot="5400000">
              <a:off x="4142745" y="4248634"/>
              <a:ext cx="786992" cy="200230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4"/>
              <a:endCxn id="15" idx="0"/>
            </p:cNvCxnSpPr>
            <p:nvPr/>
          </p:nvCxnSpPr>
          <p:spPr>
            <a:xfrm rot="5400000">
              <a:off x="5214285" y="5179576"/>
              <a:ext cx="644567" cy="16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4"/>
              <a:endCxn id="14" idx="0"/>
            </p:cNvCxnSpPr>
            <p:nvPr/>
          </p:nvCxnSpPr>
          <p:spPr>
            <a:xfrm rot="16200000" flipH="1">
              <a:off x="6214972" y="4178710"/>
              <a:ext cx="786992" cy="21421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4012110" y="4929188"/>
              <a:ext cx="684806" cy="31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id-ID" altLang="en-US" sz="1200">
                  <a:solidFill>
                    <a:prstClr val="black"/>
                  </a:solidFill>
                  <a:latin typeface="Arial" panose="020B0604020202020204" pitchFamily="34" charset="0"/>
                  <a:ea typeface="ＭＳ Ｐゴシック" pitchFamily="50" charset="-128"/>
                </a:rPr>
                <a:t>Cloudy</a:t>
              </a:r>
            </a:p>
          </p:txBody>
        </p:sp>
        <p:sp>
          <p:nvSpPr>
            <p:cNvPr id="20" name="TextBox 35"/>
            <p:cNvSpPr txBox="1">
              <a:spLocks noChangeArrowheads="1"/>
            </p:cNvSpPr>
            <p:nvPr/>
          </p:nvSpPr>
          <p:spPr bwMode="auto">
            <a:xfrm>
              <a:off x="5575372" y="5143500"/>
              <a:ext cx="596755" cy="31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id-ID" altLang="en-US" sz="1200">
                  <a:solidFill>
                    <a:prstClr val="black"/>
                  </a:solidFill>
                  <a:latin typeface="Arial" panose="020B0604020202020204" pitchFamily="34" charset="0"/>
                  <a:ea typeface="ＭＳ Ｐゴシック" pitchFamily="50" charset="-128"/>
                </a:rPr>
                <a:t>Rainy</a:t>
              </a:r>
            </a:p>
          </p:txBody>
        </p:sp>
        <p:sp>
          <p:nvSpPr>
            <p:cNvPr id="21" name="TextBox 36"/>
            <p:cNvSpPr txBox="1">
              <a:spLocks noChangeArrowheads="1"/>
            </p:cNvSpPr>
            <p:nvPr/>
          </p:nvSpPr>
          <p:spPr bwMode="auto">
            <a:xfrm>
              <a:off x="6722138" y="5000625"/>
              <a:ext cx="641610" cy="31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id-ID" altLang="en-US" sz="1200" dirty="0" err="1">
                  <a:solidFill>
                    <a:prstClr val="black"/>
                  </a:solidFill>
                  <a:latin typeface="Arial" panose="020B0604020202020204" pitchFamily="34" charset="0"/>
                  <a:ea typeface="ＭＳ Ｐゴシック" pitchFamily="50" charset="-128"/>
                </a:rPr>
                <a:t>Sunny</a:t>
              </a:r>
              <a:endParaRPr kumimoji="1" lang="id-ID" altLang="en-US" sz="1200" dirty="0">
                <a:solidFill>
                  <a:prstClr val="black"/>
                </a:solidFill>
                <a:latin typeface="Arial" panose="020B0604020202020204" pitchFamily="34" charset="0"/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46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2401"/>
            <a:ext cx="8515350" cy="1200149"/>
          </a:xfrm>
        </p:spPr>
        <p:txBody>
          <a:bodyPr>
            <a:noAutofit/>
          </a:bodyPr>
          <a:lstStyle/>
          <a:p>
            <a:r>
              <a:rPr lang="en-US" sz="3200" dirty="0"/>
              <a:t>3. </a:t>
            </a:r>
            <a:r>
              <a:rPr lang="id-ID" sz="3200" dirty="0"/>
              <a:t>Ulangi </a:t>
            </a:r>
            <a:r>
              <a:rPr lang="en-US" sz="3200" dirty="0"/>
              <a:t>p</a:t>
            </a:r>
            <a:r>
              <a:rPr lang="id-ID" sz="3200" dirty="0" err="1"/>
              <a:t>roses</a:t>
            </a:r>
            <a:r>
              <a:rPr lang="id-ID" sz="3200" dirty="0"/>
              <a:t> untuk setiap cabang sampai semua kasus pada cabang memiliki kelas </a:t>
            </a:r>
            <a:r>
              <a:rPr lang="en-US" sz="3200" dirty="0" err="1"/>
              <a:t>yg</a:t>
            </a:r>
            <a:r>
              <a:rPr lang="en-US" sz="3200" dirty="0"/>
              <a:t> </a:t>
            </a:r>
            <a:r>
              <a:rPr lang="id-ID" sz="3200" dirty="0"/>
              <a:t>sama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92314" y="1989139"/>
          <a:ext cx="7199311" cy="869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9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4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1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OUTLOOK  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TEMPERATURE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HUMIDITY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WINDY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PLAY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Rainy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Mild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FALSE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07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9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Rainy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Mild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07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19289" y="3284539"/>
          <a:ext cx="8216901" cy="2768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2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4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NODE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ATRIBUT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JML KASUS (S)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YA (Si)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TIDAK (Si)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ENTROPY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GAIN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1.2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b="1" u="none" strike="noStrike" dirty="0">
                          <a:effectLst/>
                        </a:rPr>
                        <a:t>HUMADITY HIGH &amp; OUTLOOK RAINY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2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TEMPERATURE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2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2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2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MILD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2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WINDY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2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FALSE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423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TRUE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93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143000"/>
            <a:ext cx="7886700" cy="54864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C00000"/>
                </a:solidFill>
              </a:rPr>
              <a:t>Basic algorithm </a:t>
            </a:r>
            <a:r>
              <a:rPr lang="en-US" dirty="0"/>
              <a:t>(a greedy algorithm)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sz="2200" dirty="0"/>
              <a:t>Tree is constructed in a </a:t>
            </a:r>
            <a:r>
              <a:rPr lang="en-US" sz="2200" dirty="0">
                <a:solidFill>
                  <a:schemeClr val="hlink"/>
                </a:solidFill>
              </a:rPr>
              <a:t>top-down recursive divide-and-conquer manner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sz="2200" dirty="0"/>
              <a:t>At start, all the training examples are at the root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Attributes are categorical </a:t>
            </a:r>
            <a:r>
              <a:rPr lang="en-US" sz="2200" dirty="0"/>
              <a:t>(if continuous-valued, they are </a:t>
            </a:r>
            <a:r>
              <a:rPr lang="en-US" sz="2200" dirty="0">
                <a:solidFill>
                  <a:srgbClr val="00B050"/>
                </a:solidFill>
              </a:rPr>
              <a:t>discretized in advance</a:t>
            </a:r>
            <a:r>
              <a:rPr lang="en-US" sz="2200" dirty="0"/>
              <a:t>)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sz="2200" dirty="0"/>
              <a:t>Examples are partitioned recursively based on selected attributes</a:t>
            </a:r>
          </a:p>
          <a:p>
            <a:pPr marL="914400" lvl="1" indent="-457200">
              <a:spcBef>
                <a:spcPct val="0"/>
              </a:spcBef>
              <a:buFont typeface="+mj-lt"/>
              <a:buAutoNum type="arabicPeriod"/>
            </a:pPr>
            <a:r>
              <a:rPr lang="en-US" sz="2200" dirty="0"/>
              <a:t>Test attributes are sele</a:t>
            </a:r>
            <a:r>
              <a:rPr lang="en-US" sz="2200" dirty="0">
                <a:solidFill>
                  <a:srgbClr val="0070C0"/>
                </a:solidFill>
              </a:rPr>
              <a:t>cted on the basis of a heuristic or statistical measure</a:t>
            </a:r>
            <a:r>
              <a:rPr lang="en-US" sz="2200" dirty="0"/>
              <a:t> (e.g., </a:t>
            </a:r>
            <a:r>
              <a:rPr lang="en-US" sz="2200" dirty="0">
                <a:solidFill>
                  <a:srgbClr val="00B050"/>
                </a:solidFill>
              </a:rPr>
              <a:t>information gain, gain ratio, </a:t>
            </a:r>
            <a:r>
              <a:rPr lang="en-US" sz="2200" dirty="0" err="1">
                <a:solidFill>
                  <a:srgbClr val="00B050"/>
                </a:solidFill>
              </a:rPr>
              <a:t>gini</a:t>
            </a:r>
            <a:r>
              <a:rPr lang="en-US" sz="2200" dirty="0">
                <a:solidFill>
                  <a:srgbClr val="00B050"/>
                </a:solidFill>
              </a:rPr>
              <a:t> index</a:t>
            </a:r>
            <a:r>
              <a:rPr lang="en-US" sz="2200" dirty="0"/>
              <a:t>)</a:t>
            </a:r>
          </a:p>
          <a:p>
            <a:pPr>
              <a:spcBef>
                <a:spcPct val="0"/>
              </a:spcBef>
            </a:pPr>
            <a:endParaRPr lang="en-US" sz="2400" dirty="0"/>
          </a:p>
          <a:p>
            <a:pPr>
              <a:spcBef>
                <a:spcPct val="0"/>
              </a:spcBef>
            </a:pPr>
            <a:r>
              <a:rPr lang="en-US" dirty="0"/>
              <a:t>Conditions for </a:t>
            </a:r>
            <a:r>
              <a:rPr lang="en-US" dirty="0">
                <a:solidFill>
                  <a:srgbClr val="C00000"/>
                </a:solidFill>
              </a:rPr>
              <a:t>stopping partitioning</a:t>
            </a:r>
          </a:p>
          <a:p>
            <a:pPr lvl="1">
              <a:spcBef>
                <a:spcPct val="0"/>
              </a:spcBef>
            </a:pPr>
            <a:r>
              <a:rPr lang="en-US" sz="2200" dirty="0"/>
              <a:t>All samples for a given node belong to the same class</a:t>
            </a:r>
          </a:p>
          <a:p>
            <a:pPr lvl="1">
              <a:spcBef>
                <a:spcPct val="0"/>
              </a:spcBef>
            </a:pPr>
            <a:r>
              <a:rPr lang="en-US" sz="2200" dirty="0"/>
              <a:t>There are no remaining attributes for further partitioning – </a:t>
            </a:r>
            <a:r>
              <a:rPr lang="en-US" sz="2200" dirty="0">
                <a:solidFill>
                  <a:schemeClr val="hlink"/>
                </a:solidFill>
              </a:rPr>
              <a:t>majority voting</a:t>
            </a:r>
            <a:r>
              <a:rPr lang="en-US" sz="2200" dirty="0"/>
              <a:t> is employed for classifying the leaf</a:t>
            </a:r>
          </a:p>
          <a:p>
            <a:pPr lvl="1">
              <a:spcBef>
                <a:spcPct val="0"/>
              </a:spcBef>
            </a:pPr>
            <a:r>
              <a:rPr lang="en-US" sz="2200" dirty="0"/>
              <a:t>There are no samples left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for Decision Tree Induction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5405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867" y="1529502"/>
            <a:ext cx="3439322" cy="4643095"/>
          </a:xfrm>
        </p:spPr>
        <p:txBody>
          <a:bodyPr>
            <a:normAutofit/>
          </a:bodyPr>
          <a:lstStyle/>
          <a:p>
            <a:r>
              <a:rPr lang="id-ID" sz="2200" dirty="0"/>
              <a:t>Dari tabel, </a:t>
            </a:r>
            <a:r>
              <a:rPr lang="id-ID" sz="2200" dirty="0" err="1">
                <a:solidFill>
                  <a:srgbClr val="C00000"/>
                </a:solidFill>
              </a:rPr>
              <a:t>Gain</a:t>
            </a:r>
            <a:r>
              <a:rPr lang="id-ID" sz="2200" dirty="0">
                <a:solidFill>
                  <a:srgbClr val="C00000"/>
                </a:solidFill>
              </a:rPr>
              <a:t> Tertinggi adalah WINDY </a:t>
            </a:r>
            <a:r>
              <a:rPr lang="id-ID" sz="2200" dirty="0"/>
              <a:t>dan menjadi </a:t>
            </a:r>
            <a:r>
              <a:rPr lang="id-ID" sz="2200" dirty="0" err="1"/>
              <a:t>node</a:t>
            </a:r>
            <a:r>
              <a:rPr lang="id-ID" sz="2200" dirty="0"/>
              <a:t> cabang dari atribut RAINY</a:t>
            </a:r>
          </a:p>
          <a:p>
            <a:endParaRPr lang="en-US" sz="2200" dirty="0"/>
          </a:p>
          <a:p>
            <a:r>
              <a:rPr lang="id-ID" sz="2200" dirty="0"/>
              <a:t>Karena </a:t>
            </a:r>
            <a:r>
              <a:rPr lang="id-ID" sz="2200" dirty="0">
                <a:solidFill>
                  <a:srgbClr val="C00000"/>
                </a:solidFill>
              </a:rPr>
              <a:t>semua kasus sudah masuk dalam kelas</a:t>
            </a:r>
            <a:endParaRPr lang="en-US" sz="2200" dirty="0">
              <a:solidFill>
                <a:srgbClr val="C00000"/>
              </a:solidFill>
            </a:endParaRPr>
          </a:p>
          <a:p>
            <a:pPr lvl="1"/>
            <a:r>
              <a:rPr lang="en-US" sz="1800" dirty="0" err="1"/>
              <a:t>Jadi</a:t>
            </a:r>
            <a:r>
              <a:rPr lang="id-ID" sz="1800" dirty="0"/>
              <a:t>, pohon keputusan pada Gambar merupakan </a:t>
            </a:r>
            <a:r>
              <a:rPr lang="id-ID" sz="1800" dirty="0">
                <a:solidFill>
                  <a:srgbClr val="0070C0"/>
                </a:solidFill>
              </a:rPr>
              <a:t>pohon keputusan terakhir yang terbentuk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Node 1.1.2</a:t>
            </a:r>
            <a:endParaRPr lang="id-ID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088174" y="1193424"/>
            <a:ext cx="5508625" cy="5014912"/>
            <a:chOff x="142875" y="1143000"/>
            <a:chExt cx="5786438" cy="5572125"/>
          </a:xfrm>
        </p:grpSpPr>
        <p:sp>
          <p:nvSpPr>
            <p:cNvPr id="6" name="Oval 5"/>
            <p:cNvSpPr/>
            <p:nvPr/>
          </p:nvSpPr>
          <p:spPr>
            <a:xfrm>
              <a:off x="3429639" y="1143000"/>
              <a:ext cx="1213985" cy="1215319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1200" dirty="0">
                  <a:solidFill>
                    <a:prstClr val="black"/>
                  </a:solidFill>
                  <a:latin typeface="Calibri" panose="020F0502020204030204"/>
                </a:rPr>
                <a:t>1. HUMIDITY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72244" y="2428875"/>
              <a:ext cx="1213985" cy="12153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1200" dirty="0">
                  <a:solidFill>
                    <a:prstClr val="black"/>
                  </a:solidFill>
                  <a:latin typeface="Calibri" panose="020F0502020204030204"/>
                </a:rPr>
                <a:t>1.1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1200" dirty="0">
                  <a:solidFill>
                    <a:prstClr val="black"/>
                  </a:solidFill>
                  <a:latin typeface="Calibri" panose="020F0502020204030204"/>
                </a:rPr>
                <a:t>OUTLOOK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57072" y="2501195"/>
              <a:ext cx="1072241" cy="10706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1600" dirty="0">
                  <a:solidFill>
                    <a:prstClr val="black"/>
                  </a:solidFill>
                  <a:latin typeface="Calibri" panose="020F0502020204030204"/>
                </a:rPr>
                <a:t>Yes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0"/>
            </p:cNvCxnSpPr>
            <p:nvPr/>
          </p:nvCxnSpPr>
          <p:spPr>
            <a:xfrm rot="5400000">
              <a:off x="3017630" y="1840105"/>
              <a:ext cx="248708" cy="9288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5"/>
              <a:endCxn id="8" idx="0"/>
            </p:cNvCxnSpPr>
            <p:nvPr/>
          </p:nvCxnSpPr>
          <p:spPr>
            <a:xfrm rot="16200000" flipH="1">
              <a:off x="4769096" y="1876265"/>
              <a:ext cx="321028" cy="92883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2689156" y="2000250"/>
              <a:ext cx="5240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id-ID" altLang="en-US" sz="1200">
                  <a:solidFill>
                    <a:prstClr val="black"/>
                  </a:solidFill>
                  <a:latin typeface="Arial" panose="020B0604020202020204" pitchFamily="34" charset="0"/>
                  <a:ea typeface="ＭＳ Ｐゴシック" pitchFamily="50" charset="-128"/>
                </a:rPr>
                <a:t>High</a:t>
              </a:r>
            </a:p>
          </p:txBody>
        </p:sp>
        <p:sp>
          <p:nvSpPr>
            <p:cNvPr id="12" name="TextBox 15"/>
            <p:cNvSpPr txBox="1">
              <a:spLocks noChangeArrowheads="1"/>
            </p:cNvSpPr>
            <p:nvPr/>
          </p:nvSpPr>
          <p:spPr bwMode="auto">
            <a:xfrm>
              <a:off x="4858636" y="2071688"/>
              <a:ext cx="7126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id-ID" altLang="en-US" sz="1200">
                  <a:solidFill>
                    <a:prstClr val="black"/>
                  </a:solidFill>
                  <a:latin typeface="Arial" panose="020B0604020202020204" pitchFamily="34" charset="0"/>
                  <a:ea typeface="ＭＳ Ｐゴシック" pitchFamily="50" charset="-128"/>
                </a:rPr>
                <a:t>Normal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2875" y="4215695"/>
              <a:ext cx="1072242" cy="10706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1600" dirty="0">
                  <a:solidFill>
                    <a:prstClr val="black"/>
                  </a:solidFill>
                  <a:latin typeface="Calibri" panose="020F0502020204030204"/>
                </a:rPr>
                <a:t>Yes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43355" y="4215695"/>
              <a:ext cx="1072241" cy="10706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1600" dirty="0">
                  <a:solidFill>
                    <a:prstClr val="black"/>
                  </a:solidFill>
                  <a:latin typeface="Calibri" panose="020F0502020204030204"/>
                </a:rPr>
                <a:t>No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072244" y="4072819"/>
              <a:ext cx="1213985" cy="121355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1200" b="1" dirty="0">
                  <a:solidFill>
                    <a:srgbClr val="0070C0"/>
                  </a:solidFill>
                  <a:latin typeface="Calibri" panose="020F0502020204030204"/>
                </a:rPr>
                <a:t>1.1.2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1200" b="1" dirty="0">
                  <a:solidFill>
                    <a:srgbClr val="0070C0"/>
                  </a:solidFill>
                  <a:latin typeface="Calibri" panose="020F0502020204030204"/>
                </a:rPr>
                <a:t>WINDY</a:t>
              </a:r>
            </a:p>
          </p:txBody>
        </p:sp>
        <p:cxnSp>
          <p:nvCxnSpPr>
            <p:cNvPr id="16" name="Straight Arrow Connector 15"/>
            <p:cNvCxnSpPr>
              <a:stCxn id="7" idx="4"/>
              <a:endCxn id="13" idx="0"/>
            </p:cNvCxnSpPr>
            <p:nvPr/>
          </p:nvCxnSpPr>
          <p:spPr>
            <a:xfrm rot="5400000">
              <a:off x="1392115" y="2930242"/>
              <a:ext cx="571500" cy="19994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4"/>
              <a:endCxn id="15" idx="0"/>
            </p:cNvCxnSpPr>
            <p:nvPr/>
          </p:nvCxnSpPr>
          <p:spPr>
            <a:xfrm rot="5400000">
              <a:off x="2464090" y="3857673"/>
              <a:ext cx="428624" cy="166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4"/>
              <a:endCxn id="14" idx="0"/>
            </p:cNvCxnSpPr>
            <p:nvPr/>
          </p:nvCxnSpPr>
          <p:spPr>
            <a:xfrm rot="16200000" flipH="1">
              <a:off x="3393189" y="2928574"/>
              <a:ext cx="571500" cy="20027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1149179" y="3643312"/>
              <a:ext cx="6940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id-ID" altLang="en-US" sz="1200">
                  <a:solidFill>
                    <a:prstClr val="black"/>
                  </a:solidFill>
                  <a:latin typeface="Arial" panose="020B0604020202020204" pitchFamily="34" charset="0"/>
                  <a:ea typeface="ＭＳ Ｐゴシック" pitchFamily="50" charset="-128"/>
                </a:rPr>
                <a:t>Cloudy</a:t>
              </a:r>
            </a:p>
          </p:txBody>
        </p:sp>
        <p:sp>
          <p:nvSpPr>
            <p:cNvPr id="20" name="TextBox 35"/>
            <p:cNvSpPr txBox="1">
              <a:spLocks noChangeArrowheads="1"/>
            </p:cNvSpPr>
            <p:nvPr/>
          </p:nvSpPr>
          <p:spPr bwMode="auto">
            <a:xfrm>
              <a:off x="2713831" y="3786188"/>
              <a:ext cx="6048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id-ID" altLang="en-US" sz="1200">
                  <a:solidFill>
                    <a:prstClr val="black"/>
                  </a:solidFill>
                  <a:latin typeface="Arial" panose="020B0604020202020204" pitchFamily="34" charset="0"/>
                  <a:ea typeface="ＭＳ Ｐゴシック" pitchFamily="50" charset="-128"/>
                </a:rPr>
                <a:t>Rainy</a:t>
              </a:r>
            </a:p>
          </p:txBody>
        </p:sp>
        <p:sp>
          <p:nvSpPr>
            <p:cNvPr id="21" name="TextBox 36"/>
            <p:cNvSpPr txBox="1">
              <a:spLocks noChangeArrowheads="1"/>
            </p:cNvSpPr>
            <p:nvPr/>
          </p:nvSpPr>
          <p:spPr bwMode="auto">
            <a:xfrm>
              <a:off x="3860294" y="3643312"/>
              <a:ext cx="6503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id-ID" altLang="en-US" sz="1200">
                  <a:solidFill>
                    <a:prstClr val="black"/>
                  </a:solidFill>
                  <a:latin typeface="Arial" panose="020B0604020202020204" pitchFamily="34" charset="0"/>
                  <a:ea typeface="ＭＳ Ｐゴシック" pitchFamily="50" charset="-128"/>
                </a:rPr>
                <a:t>Sunny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3412" y="5644445"/>
              <a:ext cx="1070574" cy="10706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1600" dirty="0">
                  <a:solidFill>
                    <a:prstClr val="black"/>
                  </a:solidFill>
                  <a:latin typeface="Calibri" panose="020F0502020204030204"/>
                </a:rPr>
                <a:t>Yes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42818" y="5644445"/>
              <a:ext cx="1072241" cy="10706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1600" dirty="0">
                  <a:solidFill>
                    <a:prstClr val="black"/>
                  </a:solidFill>
                  <a:latin typeface="Calibri" panose="020F0502020204030204"/>
                </a:rPr>
                <a:t>No</a:t>
              </a:r>
            </a:p>
          </p:txBody>
        </p:sp>
        <p:cxnSp>
          <p:nvCxnSpPr>
            <p:cNvPr id="24" name="Straight Arrow Connector 23"/>
            <p:cNvCxnSpPr>
              <a:stCxn id="15" idx="4"/>
              <a:endCxn id="22" idx="0"/>
            </p:cNvCxnSpPr>
            <p:nvPr/>
          </p:nvCxnSpPr>
          <p:spPr>
            <a:xfrm rot="5400000">
              <a:off x="1999098" y="4965976"/>
              <a:ext cx="358070" cy="99886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4"/>
              <a:endCxn id="23" idx="0"/>
            </p:cNvCxnSpPr>
            <p:nvPr/>
          </p:nvCxnSpPr>
          <p:spPr>
            <a:xfrm rot="16200000" flipH="1">
              <a:off x="2998801" y="4965142"/>
              <a:ext cx="358070" cy="10005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32"/>
            <p:cNvSpPr txBox="1">
              <a:spLocks noChangeArrowheads="1"/>
            </p:cNvSpPr>
            <p:nvPr/>
          </p:nvSpPr>
          <p:spPr bwMode="auto">
            <a:xfrm>
              <a:off x="1557290" y="5214938"/>
              <a:ext cx="6065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id-ID" altLang="en-US" sz="1200">
                  <a:solidFill>
                    <a:prstClr val="black"/>
                  </a:solidFill>
                  <a:latin typeface="Arial" panose="020B0604020202020204" pitchFamily="34" charset="0"/>
                  <a:ea typeface="ＭＳ Ｐゴシック" pitchFamily="50" charset="-128"/>
                </a:rPr>
                <a:t>False</a:t>
              </a:r>
            </a:p>
          </p:txBody>
        </p:sp>
        <p:sp>
          <p:nvSpPr>
            <p:cNvPr id="27" name="TextBox 37"/>
            <p:cNvSpPr txBox="1">
              <a:spLocks noChangeArrowheads="1"/>
            </p:cNvSpPr>
            <p:nvPr/>
          </p:nvSpPr>
          <p:spPr bwMode="auto">
            <a:xfrm>
              <a:off x="3130379" y="5214938"/>
              <a:ext cx="5353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id-ID" altLang="en-US" sz="1200">
                  <a:solidFill>
                    <a:prstClr val="black"/>
                  </a:solidFill>
                  <a:latin typeface="Arial" panose="020B0604020202020204" pitchFamily="34" charset="0"/>
                  <a:ea typeface="ＭＳ Ｐゴシック" pitchFamily="50" charset="-128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72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1" y="1529105"/>
            <a:ext cx="4976739" cy="4643095"/>
          </a:xfrm>
        </p:spPr>
        <p:txBody>
          <a:bodyPr/>
          <a:lstStyle/>
          <a:p>
            <a:r>
              <a:rPr lang="en-US" dirty="0"/>
              <a:t>Training data set: </a:t>
            </a:r>
            <a:r>
              <a:rPr lang="en-US" dirty="0" err="1">
                <a:solidFill>
                  <a:srgbClr val="C00000"/>
                </a:solidFill>
              </a:rPr>
              <a:t>Buys_computer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 Induction: An Example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5417" t="38889" r="57083" b="41111"/>
          <a:stretch/>
        </p:blipFill>
        <p:spPr>
          <a:xfrm>
            <a:off x="1524000" y="3167746"/>
            <a:ext cx="5715000" cy="367392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172199" y="1066800"/>
          <a:ext cx="4355258" cy="3352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2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u="none" strike="noStrike" dirty="0" err="1">
                          <a:effectLst/>
                        </a:rPr>
                        <a:t>age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u="none" strike="noStrike">
                          <a:effectLst/>
                        </a:rPr>
                        <a:t>income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u="none" strike="noStrike">
                          <a:effectLst/>
                        </a:rPr>
                        <a:t>student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u="none" strike="noStrike">
                          <a:effectLst/>
                        </a:rPr>
                        <a:t>credit_rating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u="none" strike="noStrike" dirty="0" err="1">
                          <a:effectLst/>
                        </a:rPr>
                        <a:t>buys_computer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&lt;=30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high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fair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dirty="0" err="1">
                          <a:effectLst/>
                        </a:rPr>
                        <a:t>no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&lt;=30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high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dirty="0" err="1">
                          <a:effectLst/>
                        </a:rPr>
                        <a:t>no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excellent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31…40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high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fair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&gt;40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medium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fair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&gt;40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low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fair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&gt;40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low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excellent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dirty="0" err="1">
                          <a:effectLst/>
                        </a:rPr>
                        <a:t>no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31…40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low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excellent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&lt;=30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medium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fair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&lt;=30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low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fair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&gt;40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medium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fair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&lt;=30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medium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excellent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31…40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medium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excellent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31…40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high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fair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yes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&gt;40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medium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no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>
                          <a:effectLst/>
                        </a:rPr>
                        <a:t>excellent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dirty="0" err="1">
                          <a:effectLst/>
                        </a:rPr>
                        <a:t>no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77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339" y="1352548"/>
            <a:ext cx="7886700" cy="548912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Information gain measure is </a:t>
            </a:r>
            <a:r>
              <a:rPr lang="en-US" sz="2400" dirty="0">
                <a:solidFill>
                  <a:srgbClr val="C00000"/>
                </a:solidFill>
              </a:rPr>
              <a:t>biased towards attributes with a large number </a:t>
            </a:r>
            <a:r>
              <a:rPr lang="en-US" sz="2400" dirty="0"/>
              <a:t>of values</a:t>
            </a:r>
          </a:p>
          <a:p>
            <a:r>
              <a:rPr lang="en-US" sz="2400" dirty="0"/>
              <a:t>C4.5 (a successor of ID3) uses </a:t>
            </a:r>
            <a:r>
              <a:rPr lang="en-US" sz="2400" dirty="0">
                <a:solidFill>
                  <a:srgbClr val="C00000"/>
                </a:solidFill>
              </a:rPr>
              <a:t>gain ratio to overcome the problem </a:t>
            </a:r>
            <a:r>
              <a:rPr lang="en-US" sz="2400" dirty="0"/>
              <a:t>(normalization to information gain)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GainRatio</a:t>
            </a:r>
            <a:r>
              <a:rPr lang="en-US" dirty="0">
                <a:solidFill>
                  <a:srgbClr val="0070C0"/>
                </a:solidFill>
              </a:rPr>
              <a:t>(A) = Gain(A)/</a:t>
            </a:r>
            <a:r>
              <a:rPr lang="en-US" dirty="0" err="1">
                <a:solidFill>
                  <a:srgbClr val="0070C0"/>
                </a:solidFill>
              </a:rPr>
              <a:t>SplitInfo</a:t>
            </a:r>
            <a:r>
              <a:rPr lang="en-US" dirty="0">
                <a:solidFill>
                  <a:srgbClr val="0070C0"/>
                </a:solidFill>
              </a:rPr>
              <a:t>(A)</a:t>
            </a:r>
          </a:p>
          <a:p>
            <a:endParaRPr lang="en-US" sz="1800" dirty="0"/>
          </a:p>
          <a:p>
            <a:r>
              <a:rPr lang="en-US" sz="2400" dirty="0"/>
              <a:t>Ex.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gain_ratio</a:t>
            </a:r>
            <a:r>
              <a:rPr lang="en-US" dirty="0">
                <a:solidFill>
                  <a:srgbClr val="0070C0"/>
                </a:solidFill>
              </a:rPr>
              <a:t>(income) = 0.029/1.557 = 0.019</a:t>
            </a:r>
          </a:p>
          <a:p>
            <a:endParaRPr lang="en-US" sz="1800" dirty="0"/>
          </a:p>
          <a:p>
            <a:r>
              <a:rPr lang="en-US" sz="2400" dirty="0"/>
              <a:t>The attribute with the </a:t>
            </a:r>
            <a:r>
              <a:rPr lang="en-US" sz="2400" dirty="0">
                <a:solidFill>
                  <a:srgbClr val="C00000"/>
                </a:solidFill>
              </a:rPr>
              <a:t>maximum gain ratio is selected as the splitting attribute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2401"/>
            <a:ext cx="8286750" cy="68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Gain Ratio </a:t>
            </a:r>
            <a:r>
              <a:rPr lang="en-US" dirty="0"/>
              <a:t>for Attribute Selection (C4.5)</a:t>
            </a:r>
            <a:endParaRPr lang="id-ID" dirty="0"/>
          </a:p>
        </p:txBody>
      </p:sp>
      <p:graphicFrame>
        <p:nvGraphicFramePr>
          <p:cNvPr id="5" name="Object 2048"/>
          <p:cNvGraphicFramePr>
            <a:graphicFrameLocks noChangeAspect="1"/>
          </p:cNvGraphicFramePr>
          <p:nvPr>
            <p:extLst/>
          </p:nvPr>
        </p:nvGraphicFramePr>
        <p:xfrm>
          <a:off x="3505200" y="26670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387600" imgH="457200" progId="Equation.3">
                  <p:embed/>
                </p:oleObj>
              </mc:Choice>
              <mc:Fallback>
                <p:oleObj name="Equation" r:id="rId3" imgW="2387600" imgH="457200" progId="Equation.3">
                  <p:embed/>
                  <p:pic>
                    <p:nvPicPr>
                      <p:cNvPr id="5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667000"/>
                        <a:ext cx="4343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0" descr="8splitinf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329754"/>
            <a:ext cx="7543800" cy="54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65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52549"/>
            <a:ext cx="8362950" cy="502409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200" dirty="0"/>
              <a:t>If a data set </a:t>
            </a:r>
            <a:r>
              <a:rPr lang="en-US" sz="2200" i="1" dirty="0"/>
              <a:t>D </a:t>
            </a:r>
            <a:r>
              <a:rPr lang="en-US" sz="2200" dirty="0"/>
              <a:t>contains examples from </a:t>
            </a:r>
            <a:r>
              <a:rPr lang="en-US" sz="2200" i="1" dirty="0"/>
              <a:t>n</a:t>
            </a:r>
            <a:r>
              <a:rPr lang="en-US" sz="2200" dirty="0"/>
              <a:t> classes, </a:t>
            </a:r>
            <a:r>
              <a:rPr lang="en-US" sz="2200" dirty="0" err="1"/>
              <a:t>gini</a:t>
            </a:r>
            <a:r>
              <a:rPr lang="en-US" sz="2200" dirty="0"/>
              <a:t> index, </a:t>
            </a:r>
            <a:r>
              <a:rPr lang="en-US" sz="2200" i="1" dirty="0" err="1"/>
              <a:t>gini</a:t>
            </a:r>
            <a:r>
              <a:rPr lang="en-US" sz="2200" dirty="0"/>
              <a:t>(</a:t>
            </a:r>
            <a:r>
              <a:rPr lang="en-US" sz="2200" i="1" dirty="0"/>
              <a:t>D</a:t>
            </a:r>
            <a:r>
              <a:rPr lang="en-US" sz="2200" dirty="0"/>
              <a:t>) is defined as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2200" dirty="0"/>
          </a:p>
          <a:p>
            <a:pPr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200" dirty="0"/>
              <a:t>    		where </a:t>
            </a:r>
            <a:r>
              <a:rPr lang="en-US" sz="2200" i="1" dirty="0" err="1"/>
              <a:t>p</a:t>
            </a:r>
            <a:r>
              <a:rPr lang="en-US" sz="2200" i="1" baseline="-25000" dirty="0" err="1"/>
              <a:t>j</a:t>
            </a:r>
            <a:r>
              <a:rPr lang="en-US" sz="2200" dirty="0"/>
              <a:t> is the relative frequency of class </a:t>
            </a:r>
            <a:r>
              <a:rPr lang="en-US" sz="2200" i="1" dirty="0"/>
              <a:t>j</a:t>
            </a:r>
            <a:r>
              <a:rPr lang="en-US" sz="2200" dirty="0"/>
              <a:t> in </a:t>
            </a:r>
            <a:r>
              <a:rPr lang="en-US" sz="2200" i="1" dirty="0"/>
              <a:t>D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500" dirty="0"/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200" dirty="0"/>
              <a:t>If a data set </a:t>
            </a:r>
            <a:r>
              <a:rPr lang="en-US" sz="2200" i="1" dirty="0"/>
              <a:t>D</a:t>
            </a:r>
            <a:r>
              <a:rPr lang="en-US" sz="2200" dirty="0"/>
              <a:t>  is split on </a:t>
            </a:r>
            <a:r>
              <a:rPr lang="en-US" sz="2200" i="1" dirty="0"/>
              <a:t>A</a:t>
            </a:r>
            <a:r>
              <a:rPr lang="en-US" sz="2200" dirty="0"/>
              <a:t> into two subsets </a:t>
            </a:r>
            <a:r>
              <a:rPr lang="en-US" sz="2200" i="1" dirty="0"/>
              <a:t>D</a:t>
            </a:r>
            <a:r>
              <a:rPr lang="en-US" sz="2200" i="1" baseline="-25000" dirty="0"/>
              <a:t>1</a:t>
            </a:r>
            <a:r>
              <a:rPr lang="en-US" sz="2200" dirty="0"/>
              <a:t> and </a:t>
            </a:r>
            <a:r>
              <a:rPr lang="en-US" sz="2200" i="1" dirty="0"/>
              <a:t>D</a:t>
            </a:r>
            <a:r>
              <a:rPr lang="en-US" sz="2200" i="1" baseline="-25000" dirty="0"/>
              <a:t>2</a:t>
            </a:r>
            <a:r>
              <a:rPr lang="en-US" sz="2200" dirty="0"/>
              <a:t>, the </a:t>
            </a:r>
            <a:r>
              <a:rPr lang="en-US" sz="2200" dirty="0" err="1"/>
              <a:t>gini</a:t>
            </a:r>
            <a:r>
              <a:rPr lang="en-US" sz="2200" dirty="0"/>
              <a:t> index </a:t>
            </a:r>
            <a:r>
              <a:rPr lang="en-US" sz="2200" i="1" dirty="0" err="1"/>
              <a:t>gini</a:t>
            </a:r>
            <a:r>
              <a:rPr lang="en-US" sz="2200" dirty="0"/>
              <a:t>(</a:t>
            </a:r>
            <a:r>
              <a:rPr lang="en-US" sz="2200" i="1" dirty="0"/>
              <a:t>D</a:t>
            </a:r>
            <a:r>
              <a:rPr lang="en-US" sz="2200" dirty="0"/>
              <a:t>) is defined as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2200" dirty="0"/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800" dirty="0"/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200" dirty="0"/>
              <a:t>Reduction in Impurity: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2200" dirty="0"/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sz="1050" dirty="0"/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200" dirty="0"/>
              <a:t>The attribute provides the smallest </a:t>
            </a:r>
            <a:r>
              <a:rPr lang="en-US" sz="2200" i="1" dirty="0" err="1"/>
              <a:t>gini</a:t>
            </a:r>
            <a:r>
              <a:rPr lang="en-US" sz="2200" i="1" baseline="-25000" dirty="0" err="1"/>
              <a:t>split</a:t>
            </a:r>
            <a:r>
              <a:rPr lang="en-US" sz="2200" dirty="0"/>
              <a:t>(</a:t>
            </a:r>
            <a:r>
              <a:rPr lang="en-US" sz="2200" i="1" dirty="0"/>
              <a:t>D</a:t>
            </a:r>
            <a:r>
              <a:rPr lang="en-US" sz="2200" dirty="0"/>
              <a:t>) (or the largest reduction in impurity) is chosen to split the node (</a:t>
            </a:r>
            <a:r>
              <a:rPr lang="en-US" sz="2200" i="1" dirty="0">
                <a:solidFill>
                  <a:srgbClr val="CC0000"/>
                </a:solidFill>
              </a:rPr>
              <a:t>need to enumerate all the possible splitting points for each attribute</a:t>
            </a:r>
            <a:r>
              <a:rPr lang="en-US" sz="2200" dirty="0"/>
              <a:t>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2401"/>
            <a:ext cx="8362950" cy="685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Gini</a:t>
            </a:r>
            <a:r>
              <a:rPr lang="en-US" dirty="0">
                <a:solidFill>
                  <a:srgbClr val="C00000"/>
                </a:solidFill>
              </a:rPr>
              <a:t> Index </a:t>
            </a:r>
            <a:r>
              <a:rPr lang="en-US" dirty="0"/>
              <a:t>(CART)</a:t>
            </a:r>
            <a:endParaRPr lang="id-ID" dirty="0"/>
          </a:p>
        </p:txBody>
      </p:sp>
      <p:graphicFrame>
        <p:nvGraphicFramePr>
          <p:cNvPr id="5" name="Object 1024"/>
          <p:cNvGraphicFramePr>
            <a:graphicFrameLocks/>
          </p:cNvGraphicFramePr>
          <p:nvPr>
            <p:extLst/>
          </p:nvPr>
        </p:nvGraphicFramePr>
        <p:xfrm>
          <a:off x="4724400" y="1730636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777229" imgH="761669" progId="Equation.3">
                  <p:embed/>
                </p:oleObj>
              </mc:Choice>
              <mc:Fallback>
                <p:oleObj name="Equation" r:id="rId3" imgW="1777229" imgH="761669" progId="Equation.3">
                  <p:embed/>
                  <p:pic>
                    <p:nvPicPr>
                      <p:cNvPr id="5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730636"/>
                        <a:ext cx="289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5"/>
          <p:cNvGraphicFramePr>
            <a:graphicFrameLocks noChangeAspect="1"/>
          </p:cNvGraphicFramePr>
          <p:nvPr>
            <p:extLst/>
          </p:nvPr>
        </p:nvGraphicFramePr>
        <p:xfrm>
          <a:off x="4724400" y="3657600"/>
          <a:ext cx="4408488" cy="660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3441700" imgH="596900" progId="Equation.3">
                  <p:embed/>
                </p:oleObj>
              </mc:Choice>
              <mc:Fallback>
                <p:oleObj name="Equation" r:id="rId5" imgW="3441700" imgH="596900" progId="Equation.3">
                  <p:embed/>
                  <p:pic>
                    <p:nvPicPr>
                      <p:cNvPr id="6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57600"/>
                        <a:ext cx="4408488" cy="660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6"/>
          <p:cNvGraphicFramePr>
            <a:graphicFrameLocks noChangeAspect="1"/>
          </p:cNvGraphicFramePr>
          <p:nvPr>
            <p:extLst/>
          </p:nvPr>
        </p:nvGraphicFramePr>
        <p:xfrm>
          <a:off x="4724401" y="4873887"/>
          <a:ext cx="3258087" cy="36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2692400" imgH="304800" progId="Equation.3">
                  <p:embed/>
                </p:oleObj>
              </mc:Choice>
              <mc:Fallback>
                <p:oleObj name="Equation" r:id="rId7" imgW="2692400" imgH="304800" progId="Equation.3">
                  <p:embed/>
                  <p:pic>
                    <p:nvPicPr>
                      <p:cNvPr id="7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4873887"/>
                        <a:ext cx="3258087" cy="368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1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219200"/>
            <a:ext cx="8430384" cy="562247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Ex.  D has 9 tuples in </a:t>
            </a:r>
            <a:r>
              <a:rPr lang="en-US" sz="2400" dirty="0" err="1"/>
              <a:t>buys_computer</a:t>
            </a:r>
            <a:r>
              <a:rPr lang="en-US" sz="2400" dirty="0"/>
              <a:t> = “yes” and 5 in “no”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Suppose the attribute income partitions </a:t>
            </a:r>
            <a:r>
              <a:rPr lang="en-US" sz="2400" i="1" dirty="0"/>
              <a:t>D</a:t>
            </a:r>
            <a:r>
              <a:rPr lang="en-US" sz="2400" dirty="0"/>
              <a:t> into 10 in </a:t>
            </a:r>
            <a:r>
              <a:rPr lang="en-US" sz="2400" i="1" dirty="0"/>
              <a:t>D</a:t>
            </a:r>
            <a:r>
              <a:rPr lang="en-US" sz="2400" i="1" baseline="-25000" dirty="0"/>
              <a:t>1</a:t>
            </a:r>
            <a:r>
              <a:rPr lang="en-US" sz="2400" i="1" dirty="0"/>
              <a:t>: {low, medium} </a:t>
            </a:r>
            <a:r>
              <a:rPr lang="en-US" sz="2400" dirty="0"/>
              <a:t>and 4 in </a:t>
            </a:r>
            <a:r>
              <a:rPr lang="en-US" sz="2400" i="1" dirty="0"/>
              <a:t>D</a:t>
            </a:r>
            <a:r>
              <a:rPr lang="en-US" sz="2400" i="1" baseline="-25000" dirty="0"/>
              <a:t>2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err="1"/>
              <a:t>Gini</a:t>
            </a:r>
            <a:r>
              <a:rPr lang="en-US" baseline="-25000" dirty="0"/>
              <a:t>{</a:t>
            </a:r>
            <a:r>
              <a:rPr lang="en-US" baseline="-25000" dirty="0" err="1"/>
              <a:t>low,high</a:t>
            </a:r>
            <a:r>
              <a:rPr lang="en-US" baseline="-25000" dirty="0"/>
              <a:t>}</a:t>
            </a:r>
            <a:r>
              <a:rPr lang="en-US" dirty="0"/>
              <a:t> is 0.458; </a:t>
            </a:r>
            <a:r>
              <a:rPr lang="en-US" dirty="0" err="1"/>
              <a:t>Gini</a:t>
            </a:r>
            <a:r>
              <a:rPr lang="en-US" baseline="-25000" dirty="0"/>
              <a:t>{</a:t>
            </a:r>
            <a:r>
              <a:rPr lang="en-US" baseline="-25000" dirty="0" err="1"/>
              <a:t>medium,high</a:t>
            </a:r>
            <a:r>
              <a:rPr lang="en-US" baseline="-25000" dirty="0"/>
              <a:t>}</a:t>
            </a:r>
            <a:r>
              <a:rPr lang="en-US" dirty="0"/>
              <a:t> is 0.450.  Thus, split on the {</a:t>
            </a:r>
            <a:r>
              <a:rPr lang="en-US" dirty="0" err="1"/>
              <a:t>low,medium</a:t>
            </a:r>
            <a:r>
              <a:rPr lang="en-US" dirty="0"/>
              <a:t>} (and {high}) since it has the </a:t>
            </a:r>
            <a:r>
              <a:rPr lang="en-US" dirty="0">
                <a:solidFill>
                  <a:srgbClr val="C00000"/>
                </a:solidFill>
              </a:rPr>
              <a:t>lowest </a:t>
            </a:r>
            <a:r>
              <a:rPr lang="en-US" dirty="0" err="1">
                <a:solidFill>
                  <a:srgbClr val="C00000"/>
                </a:solidFill>
              </a:rPr>
              <a:t>Gini</a:t>
            </a:r>
            <a:r>
              <a:rPr lang="en-US" dirty="0">
                <a:solidFill>
                  <a:srgbClr val="C00000"/>
                </a:solidFill>
              </a:rPr>
              <a:t> index</a:t>
            </a:r>
          </a:p>
          <a:p>
            <a:endParaRPr lang="en-US" sz="1100" dirty="0"/>
          </a:p>
          <a:p>
            <a:r>
              <a:rPr lang="en-US" sz="2400" dirty="0"/>
              <a:t>All attributes are </a:t>
            </a:r>
            <a:r>
              <a:rPr lang="en-US" sz="2400" dirty="0">
                <a:solidFill>
                  <a:srgbClr val="C00000"/>
                </a:solidFill>
              </a:rPr>
              <a:t>assumed continuous-valued</a:t>
            </a:r>
          </a:p>
          <a:p>
            <a:r>
              <a:rPr lang="en-US" sz="2400" dirty="0"/>
              <a:t>May need other tools, e.g., clustering, to </a:t>
            </a:r>
            <a:r>
              <a:rPr lang="en-US" sz="2400" dirty="0">
                <a:solidFill>
                  <a:srgbClr val="C00000"/>
                </a:solidFill>
              </a:rPr>
              <a:t>get the possible split values</a:t>
            </a:r>
          </a:p>
          <a:p>
            <a:r>
              <a:rPr lang="en-US" sz="2400" dirty="0"/>
              <a:t>Can be </a:t>
            </a:r>
            <a:r>
              <a:rPr lang="en-US" sz="2400" dirty="0">
                <a:solidFill>
                  <a:srgbClr val="C00000"/>
                </a:solidFill>
              </a:rPr>
              <a:t>modified for categorical attributes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Computation</a:t>
            </a:r>
            <a:r>
              <a:rPr lang="id-ID" dirty="0"/>
              <a:t> of </a:t>
            </a:r>
            <a:r>
              <a:rPr lang="id-ID" dirty="0" err="1"/>
              <a:t>Gini</a:t>
            </a:r>
            <a:r>
              <a:rPr lang="id-ID" dirty="0"/>
              <a:t> </a:t>
            </a:r>
            <a:r>
              <a:rPr lang="id-ID" dirty="0" err="1"/>
              <a:t>Index</a:t>
            </a:r>
            <a:r>
              <a:rPr lang="id-ID" dirty="0"/>
              <a:t> 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5108603" y="1600200"/>
          <a:ext cx="3352800" cy="737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222500" imgH="469900" progId="Equation.3">
                  <p:embed/>
                </p:oleObj>
              </mc:Choice>
              <mc:Fallback>
                <p:oleObj name="Equation" r:id="rId3" imgW="2222500" imgH="4699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603" y="1600200"/>
                        <a:ext cx="3352800" cy="737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/>
          </p:nvPr>
        </p:nvGraphicFramePr>
        <p:xfrm>
          <a:off x="3646488" y="2743201"/>
          <a:ext cx="50403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3340100" imgH="431800" progId="Equation.3">
                  <p:embed/>
                </p:oleObj>
              </mc:Choice>
              <mc:Fallback>
                <p:oleObj name="Equation" r:id="rId5" imgW="3340100" imgH="43180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2743201"/>
                        <a:ext cx="504031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4" descr="8gin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352800"/>
            <a:ext cx="4419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76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295401"/>
            <a:ext cx="8210550" cy="464309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The three measures, in general, return good results but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rgbClr val="C00000"/>
                </a:solidFill>
              </a:rPr>
              <a:t>Information gain</a:t>
            </a:r>
            <a:r>
              <a:rPr lang="en-US" sz="2800" dirty="0"/>
              <a:t>: 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biased towards </a:t>
            </a:r>
            <a:r>
              <a:rPr lang="en-US" dirty="0">
                <a:solidFill>
                  <a:srgbClr val="0070C0"/>
                </a:solidFill>
              </a:rPr>
              <a:t>multivalued attributes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rgbClr val="C00000"/>
                </a:solidFill>
              </a:rPr>
              <a:t>Gain ratio</a:t>
            </a:r>
            <a:r>
              <a:rPr lang="en-US" sz="2800" dirty="0"/>
              <a:t>: 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tends to prefer </a:t>
            </a:r>
            <a:r>
              <a:rPr lang="en-US" dirty="0">
                <a:solidFill>
                  <a:srgbClr val="0070C0"/>
                </a:solidFill>
              </a:rPr>
              <a:t>unbalanced splits </a:t>
            </a:r>
            <a:r>
              <a:rPr lang="en-US" dirty="0"/>
              <a:t>in which one partition is much smaller than the others</a:t>
            </a:r>
          </a:p>
          <a:p>
            <a:pPr lvl="1">
              <a:lnSpc>
                <a:spcPct val="110000"/>
              </a:lnSpc>
            </a:pPr>
            <a:r>
              <a:rPr lang="en-US" sz="2800" dirty="0" err="1">
                <a:solidFill>
                  <a:srgbClr val="C00000"/>
                </a:solidFill>
              </a:rPr>
              <a:t>Gini</a:t>
            </a:r>
            <a:r>
              <a:rPr lang="en-US" sz="2800" dirty="0">
                <a:solidFill>
                  <a:srgbClr val="C00000"/>
                </a:solidFill>
              </a:rPr>
              <a:t> index</a:t>
            </a:r>
            <a:r>
              <a:rPr lang="en-US" sz="2800" dirty="0"/>
              <a:t>: 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biased to </a:t>
            </a:r>
            <a:r>
              <a:rPr lang="en-US" dirty="0">
                <a:solidFill>
                  <a:srgbClr val="0070C0"/>
                </a:solidFill>
              </a:rPr>
              <a:t>multivalued attributes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has difficulty when # of classes is large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tends to favor tests that result in </a:t>
            </a:r>
            <a:r>
              <a:rPr lang="en-US" dirty="0">
                <a:solidFill>
                  <a:srgbClr val="0070C0"/>
                </a:solidFill>
              </a:rPr>
              <a:t>equal-sized partitions </a:t>
            </a:r>
            <a:r>
              <a:rPr lang="en-US" dirty="0"/>
              <a:t>and purity in both partitions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2401"/>
            <a:ext cx="8515350" cy="685800"/>
          </a:xfrm>
        </p:spPr>
        <p:txBody>
          <a:bodyPr>
            <a:normAutofit/>
          </a:bodyPr>
          <a:lstStyle/>
          <a:p>
            <a:r>
              <a:rPr lang="id-ID" sz="3800" dirty="0" err="1"/>
              <a:t>Comparing</a:t>
            </a:r>
            <a:r>
              <a:rPr lang="id-ID" sz="3800" dirty="0"/>
              <a:t> </a:t>
            </a:r>
            <a:r>
              <a:rPr lang="id-ID" sz="3800" dirty="0" err="1"/>
              <a:t>Attribute</a:t>
            </a:r>
            <a:r>
              <a:rPr lang="id-ID" sz="3800" dirty="0"/>
              <a:t> </a:t>
            </a:r>
            <a:r>
              <a:rPr lang="id-ID" sz="3800" dirty="0" err="1"/>
              <a:t>Selection</a:t>
            </a:r>
            <a:r>
              <a:rPr lang="id-ID" sz="3800" dirty="0"/>
              <a:t> Measures</a:t>
            </a:r>
          </a:p>
        </p:txBody>
      </p:sp>
    </p:spTree>
    <p:extLst>
      <p:ext uri="{BB962C8B-B14F-4D97-AF65-F5344CB8AC3E}">
        <p14:creationId xmlns:p14="http://schemas.microsoft.com/office/powerpoint/2010/main" val="34875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219200"/>
            <a:ext cx="78867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00000"/>
                </a:solidFill>
              </a:rPr>
              <a:t>CHAID</a:t>
            </a:r>
            <a:r>
              <a:rPr lang="en-US" sz="2000" dirty="0"/>
              <a:t>: a popular decision tree algorithm, measure based on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test for independence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00000"/>
                </a:solidFill>
              </a:rPr>
              <a:t>C-SEP</a:t>
            </a:r>
            <a:r>
              <a:rPr lang="en-US" sz="2000" dirty="0"/>
              <a:t>: performs better than info. gain and </a:t>
            </a:r>
            <a:r>
              <a:rPr lang="en-US" sz="2000" dirty="0" err="1"/>
              <a:t>gini</a:t>
            </a:r>
            <a:r>
              <a:rPr lang="en-US" sz="2000" dirty="0"/>
              <a:t> index in certain cases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00000"/>
                </a:solidFill>
              </a:rPr>
              <a:t>G-statistic</a:t>
            </a:r>
            <a:r>
              <a:rPr lang="en-US" sz="2000" dirty="0"/>
              <a:t>: has a close approximation to </a:t>
            </a:r>
            <a:r>
              <a:rPr lang="el-GR" sz="2000" dirty="0"/>
              <a:t>χ</a:t>
            </a:r>
            <a:r>
              <a:rPr lang="en-US" sz="2000" baseline="30000" dirty="0"/>
              <a:t>2</a:t>
            </a:r>
            <a:r>
              <a:rPr lang="en-US" sz="2000" dirty="0"/>
              <a:t> distribution 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00000"/>
                </a:solidFill>
              </a:rPr>
              <a:t>MDL (Minimal Description Length) principle </a:t>
            </a:r>
            <a:r>
              <a:rPr lang="en-US" sz="2000" dirty="0"/>
              <a:t>(i.e., the simplest solution is preferred): 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The best tree as the one that requires the fewest # of bits to both (1) encode the tree, and (2) encode the exceptions to the tree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Multivariate splits (partition based on multiple variable combinations)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olidFill>
                  <a:srgbClr val="C00000"/>
                </a:solidFill>
              </a:rPr>
              <a:t>CART</a:t>
            </a:r>
            <a:r>
              <a:rPr lang="en-US" sz="2000" dirty="0"/>
              <a:t>: finds multivariate splits based on a linear comb. of </a:t>
            </a:r>
            <a:r>
              <a:rPr lang="en-US" sz="2000" dirty="0" err="1"/>
              <a:t>attrs</a:t>
            </a:r>
            <a:r>
              <a:rPr lang="en-US" sz="2000" dirty="0"/>
              <a:t>.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Which attribute selection measure is the best?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 Most give good results, none is significantly superior than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Other</a:t>
            </a:r>
            <a:r>
              <a:rPr lang="id-ID" dirty="0"/>
              <a:t> </a:t>
            </a:r>
            <a:r>
              <a:rPr lang="id-ID" dirty="0" err="1"/>
              <a:t>Attribute</a:t>
            </a:r>
            <a:r>
              <a:rPr lang="id-ID" dirty="0"/>
              <a:t> </a:t>
            </a:r>
            <a:r>
              <a:rPr lang="id-ID" dirty="0" err="1"/>
              <a:t>Selection</a:t>
            </a:r>
            <a:r>
              <a:rPr lang="id-ID" dirty="0"/>
              <a:t> Measures</a:t>
            </a:r>
          </a:p>
        </p:txBody>
      </p:sp>
    </p:spTree>
    <p:extLst>
      <p:ext uri="{BB962C8B-B14F-4D97-AF65-F5344CB8AC3E}">
        <p14:creationId xmlns:p14="http://schemas.microsoft.com/office/powerpoint/2010/main" val="24320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066801"/>
            <a:ext cx="8210550" cy="5449249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Overfitting</a:t>
            </a:r>
            <a:r>
              <a:rPr lang="en-US" sz="2400" dirty="0"/>
              <a:t>:  An induced tree may </a:t>
            </a:r>
            <a:r>
              <a:rPr lang="en-US" sz="2400" dirty="0" err="1"/>
              <a:t>overfit</a:t>
            </a:r>
            <a:r>
              <a:rPr lang="en-US" sz="2400" dirty="0"/>
              <a:t> the training data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Too many branches</a:t>
            </a:r>
            <a:r>
              <a:rPr lang="en-US" dirty="0"/>
              <a:t>, some may reflect anomalies due to noise or outliers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Poor accuracy </a:t>
            </a:r>
            <a:r>
              <a:rPr lang="en-US" dirty="0"/>
              <a:t>for unseen samples</a:t>
            </a:r>
          </a:p>
          <a:p>
            <a:endParaRPr lang="en-US" sz="1400" dirty="0"/>
          </a:p>
          <a:p>
            <a:r>
              <a:rPr lang="en-US" sz="2400" dirty="0"/>
              <a:t>Two approaches to </a:t>
            </a:r>
            <a:r>
              <a:rPr lang="en-US" sz="2400" dirty="0">
                <a:solidFill>
                  <a:srgbClr val="C00000"/>
                </a:solidFill>
              </a:rPr>
              <a:t>avoid </a:t>
            </a:r>
            <a:r>
              <a:rPr lang="en-US" sz="2400" dirty="0" err="1">
                <a:solidFill>
                  <a:srgbClr val="C00000"/>
                </a:solidFill>
              </a:rPr>
              <a:t>overfitting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Prepruning</a:t>
            </a:r>
            <a:r>
              <a:rPr lang="en-US" dirty="0"/>
              <a:t>: </a:t>
            </a:r>
            <a:r>
              <a:rPr lang="en-US" i="1" dirty="0">
                <a:solidFill>
                  <a:srgbClr val="00B050"/>
                </a:solidFill>
              </a:rPr>
              <a:t>Halt tree construction early 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cs typeface="Tahoma" panose="020B0604030504040204" pitchFamily="34" charset="0"/>
              </a:rPr>
              <a:t>̵</a:t>
            </a:r>
            <a:r>
              <a:rPr lang="en-US" dirty="0"/>
              <a:t>  do not split a node if this would result in the goodness measure falling below a threshold</a:t>
            </a:r>
          </a:p>
          <a:p>
            <a:pPr lvl="2"/>
            <a:r>
              <a:rPr lang="en-US" dirty="0"/>
              <a:t>Difficult to choose an appropriate threshold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Postpruning</a:t>
            </a:r>
            <a:r>
              <a:rPr lang="en-US" dirty="0"/>
              <a:t>: </a:t>
            </a:r>
            <a:r>
              <a:rPr lang="en-US" i="1" dirty="0">
                <a:solidFill>
                  <a:srgbClr val="00B050"/>
                </a:solidFill>
              </a:rPr>
              <a:t>Remove branches from a “fully grown” tree</a:t>
            </a:r>
            <a:r>
              <a:rPr lang="en-US" dirty="0"/>
              <a:t> -get a sequence of progressively pruned trees</a:t>
            </a:r>
          </a:p>
          <a:p>
            <a:pPr lvl="2"/>
            <a:r>
              <a:rPr lang="en-US" dirty="0"/>
              <a:t>Use a set of data different from the training data to decide which is the “best pruned tree”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Overfitting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Tree</a:t>
            </a:r>
            <a:r>
              <a:rPr lang="id-ID" dirty="0"/>
              <a:t> </a:t>
            </a:r>
            <a:r>
              <a:rPr lang="id-ID" dirty="0" err="1"/>
              <a:t>Pruning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6459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926" r="76667" b="55926"/>
          <a:stretch/>
        </p:blipFill>
        <p:spPr>
          <a:xfrm>
            <a:off x="1524000" y="30480"/>
            <a:ext cx="4267200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917" t="20371" r="67917" b="51481"/>
          <a:stretch/>
        </p:blipFill>
        <p:spPr>
          <a:xfrm>
            <a:off x="6477000" y="3002664"/>
            <a:ext cx="4191000" cy="3462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7917" t="25555" r="64166" b="46297"/>
          <a:stretch/>
        </p:blipFill>
        <p:spPr>
          <a:xfrm>
            <a:off x="1557130" y="3048000"/>
            <a:ext cx="3853070" cy="340503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257801" y="4102916"/>
            <a:ext cx="1871588" cy="8001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Pruning</a:t>
            </a:r>
            <a:endParaRPr kumimoji="1" lang="id-ID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600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7814" y="1524001"/>
            <a:ext cx="7905750" cy="3371851"/>
          </a:xfrm>
        </p:spPr>
        <p:txBody>
          <a:bodyPr>
            <a:noAutofit/>
          </a:bodyPr>
          <a:lstStyle/>
          <a:p>
            <a:r>
              <a:rPr lang="en-US" sz="3200" dirty="0"/>
              <a:t>Relatively </a:t>
            </a:r>
            <a:r>
              <a:rPr lang="en-US" sz="3200" dirty="0">
                <a:solidFill>
                  <a:srgbClr val="0070C0"/>
                </a:solidFill>
              </a:rPr>
              <a:t>faster learning speed </a:t>
            </a:r>
            <a:r>
              <a:rPr lang="en-US" sz="3200" dirty="0"/>
              <a:t>(than other classification methods)</a:t>
            </a:r>
          </a:p>
          <a:p>
            <a:r>
              <a:rPr lang="en-US" sz="3200" dirty="0"/>
              <a:t>Convertible to </a:t>
            </a:r>
            <a:r>
              <a:rPr lang="en-US" sz="3200" dirty="0">
                <a:solidFill>
                  <a:srgbClr val="0070C0"/>
                </a:solidFill>
              </a:rPr>
              <a:t>simple and easy to understand </a:t>
            </a:r>
            <a:r>
              <a:rPr lang="en-US" sz="3200" dirty="0"/>
              <a:t>classification rules</a:t>
            </a:r>
          </a:p>
          <a:p>
            <a:r>
              <a:rPr lang="en-US" sz="3200" dirty="0"/>
              <a:t>Can use </a:t>
            </a:r>
            <a:r>
              <a:rPr lang="en-US" sz="3200" dirty="0">
                <a:solidFill>
                  <a:srgbClr val="0070C0"/>
                </a:solidFill>
              </a:rPr>
              <a:t>SQL queries for accessing databases</a:t>
            </a:r>
          </a:p>
          <a:p>
            <a:r>
              <a:rPr lang="en-US" sz="3200" dirty="0">
                <a:solidFill>
                  <a:srgbClr val="0070C0"/>
                </a:solidFill>
              </a:rPr>
              <a:t>Comparable classification accuracy </a:t>
            </a:r>
            <a:r>
              <a:rPr lang="en-US" sz="3200" dirty="0"/>
              <a:t>with other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2401"/>
            <a:ext cx="8362950" cy="685800"/>
          </a:xfrm>
        </p:spPr>
        <p:txBody>
          <a:bodyPr>
            <a:normAutofit/>
          </a:bodyPr>
          <a:lstStyle/>
          <a:p>
            <a:r>
              <a:rPr lang="en-US" dirty="0"/>
              <a:t>Why is decision </a:t>
            </a:r>
            <a:r>
              <a:rPr lang="en-US" dirty="0">
                <a:solidFill>
                  <a:srgbClr val="C00000"/>
                </a:solidFill>
              </a:rPr>
              <a:t>tree induction popular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403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828800" y="1219200"/>
            <a:ext cx="8458200" cy="5257800"/>
          </a:xfrm>
          <a:blipFill rotWithShape="1">
            <a:blip r:embed="rId2" cstate="print"/>
            <a:stretch>
              <a:fillRect l="-288" t="-1043" r="-1513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Brief</a:t>
            </a:r>
            <a:r>
              <a:rPr lang="id-ID" dirty="0"/>
              <a:t> </a:t>
            </a:r>
            <a:r>
              <a:rPr lang="id-ID" dirty="0" err="1"/>
              <a:t>Review</a:t>
            </a:r>
            <a:r>
              <a:rPr lang="id-ID" dirty="0"/>
              <a:t> of </a:t>
            </a:r>
            <a:r>
              <a:rPr lang="id-ID" dirty="0" err="1"/>
              <a:t>Entropy</a:t>
            </a:r>
            <a:endParaRPr lang="id-ID" dirty="0"/>
          </a:p>
        </p:txBody>
      </p:sp>
      <p:pic>
        <p:nvPicPr>
          <p:cNvPr id="6" name="Picture 2" descr="http://upload.wikimedia.org/wikipedia/commons/thumb/2/22/Binary_entropy_plot.svg/200px-Binary_entropy_plo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4191001"/>
            <a:ext cx="1905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713985" y="6096000"/>
            <a:ext cx="7473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sz="1600">
                <a:solidFill>
                  <a:prstClr val="black"/>
                </a:solidFill>
                <a:ea typeface="ＭＳ Ｐゴシック" pitchFamily="50" charset="-128"/>
              </a:rPr>
              <a:t>m = 2</a:t>
            </a:r>
          </a:p>
        </p:txBody>
      </p:sp>
    </p:spTree>
    <p:extLst>
      <p:ext uri="{BB962C8B-B14F-4D97-AF65-F5344CB8AC3E}">
        <p14:creationId xmlns:p14="http://schemas.microsoft.com/office/powerpoint/2010/main" val="40692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29104"/>
            <a:ext cx="8286750" cy="5024096"/>
          </a:xfrm>
        </p:spPr>
        <p:txBody>
          <a:bodyPr>
            <a:normAutofit/>
          </a:bodyPr>
          <a:lstStyle/>
          <a:p>
            <a:r>
              <a:rPr lang="en-US" sz="2400" dirty="0"/>
              <a:t>Select the attribute with the </a:t>
            </a:r>
            <a:r>
              <a:rPr lang="en-US" sz="2400" dirty="0">
                <a:solidFill>
                  <a:srgbClr val="C00000"/>
                </a:solidFill>
              </a:rPr>
              <a:t>highest information gain</a:t>
            </a:r>
          </a:p>
          <a:p>
            <a:r>
              <a:rPr lang="en-US" sz="2400" dirty="0"/>
              <a:t>Let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i="1" dirty="0"/>
              <a:t> </a:t>
            </a:r>
            <a:r>
              <a:rPr lang="en-US" sz="2400" dirty="0"/>
              <a:t>be the probability that an arbitrary tuple in </a:t>
            </a:r>
            <a:r>
              <a:rPr lang="en-US" sz="2400" i="1" dirty="0"/>
              <a:t>D</a:t>
            </a:r>
            <a:r>
              <a:rPr lang="en-US" sz="2400" dirty="0"/>
              <a:t> belongs to class </a:t>
            </a:r>
            <a:r>
              <a:rPr lang="en-US" sz="2400" i="1" dirty="0"/>
              <a:t>C</a:t>
            </a:r>
            <a:r>
              <a:rPr lang="en-US" sz="2400" i="1" baseline="-25000" dirty="0"/>
              <a:t>i</a:t>
            </a:r>
            <a:r>
              <a:rPr lang="en-US" sz="2400" dirty="0"/>
              <a:t>, estimated by </a:t>
            </a:r>
            <a:r>
              <a:rPr lang="en-US" sz="2400" dirty="0">
                <a:solidFill>
                  <a:srgbClr val="C00000"/>
                </a:solidFill>
              </a:rPr>
              <a:t>|</a:t>
            </a:r>
            <a:r>
              <a:rPr lang="en-US" sz="2400" i="1" dirty="0">
                <a:solidFill>
                  <a:srgbClr val="C00000"/>
                </a:solidFill>
              </a:rPr>
              <a:t> C</a:t>
            </a:r>
            <a:r>
              <a:rPr lang="en-US" sz="2400" i="1" baseline="-25000" dirty="0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i="1" dirty="0">
                <a:solidFill>
                  <a:srgbClr val="C00000"/>
                </a:solidFill>
              </a:rPr>
              <a:t>D</a:t>
            </a:r>
            <a:r>
              <a:rPr lang="en-US" sz="2400" dirty="0">
                <a:solidFill>
                  <a:srgbClr val="C00000"/>
                </a:solidFill>
              </a:rPr>
              <a:t>|/|</a:t>
            </a:r>
            <a:r>
              <a:rPr lang="en-US" sz="2400" i="1" dirty="0">
                <a:solidFill>
                  <a:srgbClr val="C00000"/>
                </a:solidFill>
              </a:rPr>
              <a:t>D</a:t>
            </a:r>
            <a:r>
              <a:rPr lang="en-US" sz="2400" dirty="0">
                <a:solidFill>
                  <a:srgbClr val="C00000"/>
                </a:solidFill>
              </a:rPr>
              <a:t>|</a:t>
            </a:r>
          </a:p>
          <a:p>
            <a:r>
              <a:rPr lang="en-US" sz="2400" dirty="0"/>
              <a:t>Expected information (entropy) needed to classify a tuple in </a:t>
            </a:r>
            <a:r>
              <a:rPr lang="en-US" sz="2400" i="1" dirty="0"/>
              <a:t>D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Information needed (after using </a:t>
            </a:r>
            <a:r>
              <a:rPr lang="en-US" sz="2400" i="1" dirty="0"/>
              <a:t>A</a:t>
            </a:r>
            <a:r>
              <a:rPr lang="en-US" sz="2400" dirty="0"/>
              <a:t> to split </a:t>
            </a:r>
            <a:r>
              <a:rPr lang="en-US" sz="2400" i="1" dirty="0"/>
              <a:t>D</a:t>
            </a:r>
            <a:r>
              <a:rPr lang="en-US" sz="2400" dirty="0"/>
              <a:t> into </a:t>
            </a:r>
            <a:r>
              <a:rPr lang="en-US" sz="2400" i="1" dirty="0"/>
              <a:t>v</a:t>
            </a:r>
            <a:r>
              <a:rPr lang="en-US" sz="2400" dirty="0"/>
              <a:t> partitions) to classify </a:t>
            </a:r>
            <a:r>
              <a:rPr lang="en-US" sz="2400" i="1" dirty="0"/>
              <a:t>D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Information gained by branching on attribute </a:t>
            </a:r>
            <a:r>
              <a:rPr lang="en-US" sz="2400" i="1" dirty="0"/>
              <a:t>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Attribute Selection Measure:</a:t>
            </a:r>
            <a:br>
              <a:rPr lang="en-US" dirty="0"/>
            </a:br>
            <a:r>
              <a:rPr lang="en-US" dirty="0"/>
              <a:t>Information Gain (ID3)</a:t>
            </a:r>
            <a:endParaRPr lang="id-ID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114801" y="3200401"/>
          <a:ext cx="3104785" cy="79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3200401"/>
                        <a:ext cx="3104785" cy="796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038600" y="4495801"/>
          <a:ext cx="3962400" cy="836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892300" imgH="457200" progId="Equation.3">
                  <p:embed/>
                </p:oleObj>
              </mc:Choice>
              <mc:Fallback>
                <p:oleObj name="Equation" r:id="rId5" imgW="1892300" imgH="457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495801"/>
                        <a:ext cx="3962400" cy="836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886201" y="5831643"/>
          <a:ext cx="4275931" cy="499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790700" imgH="215900" progId="Equation.3">
                  <p:embed/>
                </p:oleObj>
              </mc:Choice>
              <mc:Fallback>
                <p:oleObj name="Equation" r:id="rId7" imgW="1790700" imgH="2159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5831643"/>
                        <a:ext cx="4275931" cy="499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592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Attribute</a:t>
            </a:r>
            <a:r>
              <a:rPr lang="id-ID" dirty="0"/>
              <a:t> </a:t>
            </a:r>
            <a:r>
              <a:rPr lang="id-ID" dirty="0" err="1"/>
              <a:t>Selection</a:t>
            </a:r>
            <a:r>
              <a:rPr lang="id-ID" dirty="0"/>
              <a:t>: </a:t>
            </a:r>
            <a:r>
              <a:rPr lang="id-ID" dirty="0" err="1"/>
              <a:t>Information</a:t>
            </a:r>
            <a:r>
              <a:rPr lang="id-ID" dirty="0"/>
              <a:t> </a:t>
            </a:r>
            <a:r>
              <a:rPr lang="id-ID" dirty="0" err="1"/>
              <a:t>Gain</a:t>
            </a:r>
            <a:endParaRPr lang="id-ID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28800" y="1066800"/>
            <a:ext cx="41529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30000"/>
              </a:spcBef>
              <a:buSzPct val="80000"/>
            </a:pPr>
            <a:r>
              <a:rPr lang="en-US" sz="2000" dirty="0">
                <a:solidFill>
                  <a:srgbClr val="121328"/>
                </a:solidFill>
                <a:latin typeface="Calibri" panose="020F0502020204030204"/>
              </a:rPr>
              <a:t>Class P: </a:t>
            </a:r>
            <a:r>
              <a:rPr lang="en-US" sz="2000" dirty="0" err="1">
                <a:solidFill>
                  <a:srgbClr val="121328"/>
                </a:solidFill>
                <a:latin typeface="Calibri" panose="020F0502020204030204"/>
              </a:rPr>
              <a:t>buys_computer</a:t>
            </a:r>
            <a:r>
              <a:rPr lang="en-US" sz="2000" dirty="0">
                <a:solidFill>
                  <a:srgbClr val="121328"/>
                </a:solidFill>
                <a:latin typeface="Calibri" panose="020F0502020204030204"/>
              </a:rPr>
              <a:t> = “yes”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80000"/>
            </a:pPr>
            <a:r>
              <a:rPr lang="en-US" sz="2000" dirty="0">
                <a:solidFill>
                  <a:srgbClr val="121328"/>
                </a:solidFill>
                <a:latin typeface="Calibri" panose="020F0502020204030204"/>
              </a:rPr>
              <a:t>Class N: </a:t>
            </a:r>
            <a:r>
              <a:rPr lang="en-US" sz="2000" dirty="0" err="1">
                <a:solidFill>
                  <a:srgbClr val="121328"/>
                </a:solidFill>
                <a:latin typeface="Calibri" panose="020F0502020204030204"/>
              </a:rPr>
              <a:t>buys_computer</a:t>
            </a:r>
            <a:r>
              <a:rPr lang="en-US" sz="2000" dirty="0">
                <a:solidFill>
                  <a:srgbClr val="121328"/>
                </a:solidFill>
                <a:latin typeface="Calibri" panose="020F0502020204030204"/>
              </a:rPr>
              <a:t> = “no”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286837" y="2438400"/>
            <a:ext cx="4152900" cy="2209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en-US" sz="2000" dirty="0">
                <a:solidFill>
                  <a:srgbClr val="121328"/>
                </a:solidFill>
                <a:latin typeface="Calibri" panose="020F0502020204030204"/>
              </a:rPr>
              <a:t>            means “age &lt;=30” has 5 out of 14 samples, with 2 </a:t>
            </a:r>
            <a:r>
              <a:rPr lang="en-US" sz="2000" dirty="0" err="1">
                <a:solidFill>
                  <a:srgbClr val="121328"/>
                </a:solidFill>
                <a:latin typeface="Calibri" panose="020F0502020204030204"/>
              </a:rPr>
              <a:t>yes’es</a:t>
            </a:r>
            <a:r>
              <a:rPr lang="en-US" sz="2000" dirty="0">
                <a:solidFill>
                  <a:srgbClr val="121328"/>
                </a:solidFill>
                <a:latin typeface="Calibri" panose="020F0502020204030204"/>
              </a:rPr>
              <a:t>  and 3 no’s.   Hence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buClr>
                <a:srgbClr val="5B9BD5"/>
              </a:buClr>
              <a:buNone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buClr>
                <a:srgbClr val="5B9BD5"/>
              </a:buClr>
              <a:buNone/>
            </a:pPr>
            <a:endParaRPr lang="en-US" sz="2000" dirty="0">
              <a:solidFill>
                <a:srgbClr val="121328"/>
              </a:solidFill>
              <a:latin typeface="Calibri" panose="020F0502020204030204"/>
            </a:endParaRPr>
          </a:p>
          <a:p>
            <a:pPr>
              <a:buClr>
                <a:srgbClr val="5B9BD5"/>
              </a:buClr>
              <a:buNone/>
            </a:pPr>
            <a:r>
              <a:rPr lang="en-US" sz="2000" dirty="0">
                <a:solidFill>
                  <a:srgbClr val="121328"/>
                </a:solidFill>
                <a:latin typeface="Calibri" panose="020F0502020204030204"/>
              </a:rPr>
              <a:t>Similarly,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/>
          </p:nvPr>
        </p:nvGraphicFramePr>
        <p:xfrm>
          <a:off x="2286000" y="2286001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3352800" imgH="1438250" progId="Excel.Sheet.8">
                  <p:embed/>
                </p:oleObj>
              </mc:Choice>
              <mc:Fallback>
                <p:oleObj name="Worksheet" r:id="rId3" imgW="3352800" imgH="1438250" progId="Excel.Sheet.8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86001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/>
          </p:nvPr>
        </p:nvGraphicFramePr>
        <p:xfrm>
          <a:off x="6400800" y="9906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044700" imgH="812800" progId="Equation.3">
                  <p:embed/>
                </p:oleObj>
              </mc:Choice>
              <mc:Fallback>
                <p:oleObj name="Equation" r:id="rId5" imgW="2044700" imgH="812800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990600"/>
                        <a:ext cx="37544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/>
          </p:nvPr>
        </p:nvGraphicFramePr>
        <p:xfrm>
          <a:off x="6553200" y="49530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3594100" imgH="1193800" progId="Equation.3">
                  <p:embed/>
                </p:oleObj>
              </mc:Choice>
              <mc:Fallback>
                <p:oleObj name="Equation" r:id="rId7" imgW="3594100" imgH="1193800" progId="Equation.3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953000"/>
                        <a:ext cx="35941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/>
          </p:nvPr>
        </p:nvGraphicFramePr>
        <p:xfrm>
          <a:off x="6248401" y="38100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2552700" imgH="241300" progId="Equation.3">
                  <p:embed/>
                </p:oleObj>
              </mc:Choice>
              <mc:Fallback>
                <p:oleObj name="Equation" r:id="rId9" imgW="2552700" imgH="241300" progId="Equation.3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3810000"/>
                        <a:ext cx="42719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/>
          </p:cNvGraphicFramePr>
          <p:nvPr>
            <p:extLst/>
          </p:nvPr>
        </p:nvGraphicFramePr>
        <p:xfrm>
          <a:off x="1676400" y="38100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11" imgW="6115431" imgH="4458208" progId="Excel.Sheet.8">
                  <p:embed/>
                </p:oleObj>
              </mc:Choice>
              <mc:Fallback>
                <p:oleObj name="Worksheet" r:id="rId11" imgW="6115431" imgH="4458208" progId="Excel.Sheet.8">
                  <p:embed/>
                  <p:pic>
                    <p:nvPicPr>
                      <p:cNvPr id="11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/>
          </p:nvPr>
        </p:nvGraphicFramePr>
        <p:xfrm>
          <a:off x="5945525" y="2360613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583947" imgH="393529" progId="Equation.3">
                  <p:embed/>
                </p:oleObj>
              </mc:Choice>
              <mc:Fallback>
                <p:oleObj name="Equation" r:id="rId13" imgW="583947" imgH="393529" progId="Equation.3">
                  <p:embed/>
                  <p:pic>
                    <p:nvPicPr>
                      <p:cNvPr id="1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525" y="2360613"/>
                        <a:ext cx="10731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/>
          </p:nvPr>
        </p:nvGraphicFramePr>
        <p:xfrm>
          <a:off x="1600200" y="1752601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5" imgW="3314700" imgH="393700" progId="Equation.3">
                  <p:embed/>
                </p:oleObj>
              </mc:Choice>
              <mc:Fallback>
                <p:oleObj name="Equation" r:id="rId15" imgW="3314700" imgH="393700" progId="Equation.3">
                  <p:embed/>
                  <p:pic>
                    <p:nvPicPr>
                      <p:cNvPr id="1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1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236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71601"/>
            <a:ext cx="7886700" cy="5104949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sz="2400" dirty="0"/>
              <a:t>Let attribute </a:t>
            </a:r>
            <a:r>
              <a:rPr lang="en-US" sz="2400" i="1" dirty="0"/>
              <a:t>A</a:t>
            </a:r>
            <a:r>
              <a:rPr lang="en-US" sz="2400" dirty="0"/>
              <a:t> be a continuous-valued attribute</a:t>
            </a: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sz="2400" dirty="0"/>
              <a:t>Must determine the </a:t>
            </a:r>
            <a:r>
              <a:rPr lang="en-US" sz="2400" dirty="0">
                <a:solidFill>
                  <a:srgbClr val="C00000"/>
                </a:solidFill>
              </a:rPr>
              <a:t>best split point </a:t>
            </a:r>
            <a:r>
              <a:rPr lang="en-US" sz="2400" dirty="0"/>
              <a:t>for </a:t>
            </a:r>
            <a:r>
              <a:rPr lang="en-US" sz="2400" i="1" dirty="0"/>
              <a:t>A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dirty="0"/>
              <a:t>Sort the value </a:t>
            </a:r>
            <a:r>
              <a:rPr lang="en-US" i="1" dirty="0"/>
              <a:t>A</a:t>
            </a:r>
            <a:r>
              <a:rPr lang="en-US" dirty="0"/>
              <a:t> in increasing order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dirty="0"/>
              <a:t>Typically, the midpoint between each pair of adjacent values is considered as a possible </a:t>
            </a:r>
            <a:r>
              <a:rPr lang="en-US" i="1" dirty="0"/>
              <a:t>split point</a:t>
            </a:r>
          </a:p>
          <a:p>
            <a:pPr lvl="2">
              <a:lnSpc>
                <a:spcPct val="115000"/>
              </a:lnSpc>
              <a:spcBef>
                <a:spcPct val="25000"/>
              </a:spcBef>
            </a:pPr>
            <a:r>
              <a:rPr lang="en-US" i="1" dirty="0"/>
              <a:t>(a</a:t>
            </a:r>
            <a:r>
              <a:rPr lang="en-US" i="1" baseline="-25000" dirty="0"/>
              <a:t>i</a:t>
            </a:r>
            <a:r>
              <a:rPr lang="en-US" i="1" dirty="0"/>
              <a:t>+a</a:t>
            </a:r>
            <a:r>
              <a:rPr lang="en-US" i="1" baseline="-25000" dirty="0"/>
              <a:t>i+1</a:t>
            </a:r>
            <a:r>
              <a:rPr lang="en-US" i="1" dirty="0"/>
              <a:t>)/2 </a:t>
            </a:r>
            <a:r>
              <a:rPr lang="en-US" dirty="0"/>
              <a:t>is the midpoint between the values of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a</a:t>
            </a:r>
            <a:r>
              <a:rPr lang="en-US" i="1" baseline="-25000" dirty="0"/>
              <a:t>i+1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dirty="0"/>
              <a:t>The point with the </a:t>
            </a:r>
            <a:r>
              <a:rPr lang="en-US" i="1" dirty="0"/>
              <a:t>minimum expected information requirement</a:t>
            </a:r>
            <a:r>
              <a:rPr lang="en-US" dirty="0"/>
              <a:t> for </a:t>
            </a:r>
            <a:r>
              <a:rPr lang="en-US" i="1" dirty="0"/>
              <a:t>A</a:t>
            </a:r>
            <a:r>
              <a:rPr lang="en-US" dirty="0"/>
              <a:t> is selected as the split-point for </a:t>
            </a:r>
            <a:r>
              <a:rPr lang="en-US" i="1" dirty="0"/>
              <a:t>A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rgbClr val="C00000"/>
                </a:solidFill>
              </a:rPr>
              <a:t>Split</a:t>
            </a:r>
            <a:r>
              <a:rPr lang="en-US" sz="2400" dirty="0"/>
              <a:t>:</a:t>
            </a:r>
          </a:p>
          <a:p>
            <a:pPr lvl="1">
              <a:lnSpc>
                <a:spcPct val="115000"/>
              </a:lnSpc>
            </a:pP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dirty="0"/>
              <a:t> is the set of tuples in </a:t>
            </a:r>
            <a:r>
              <a:rPr lang="en-US" i="1" dirty="0"/>
              <a:t>D</a:t>
            </a:r>
            <a:r>
              <a:rPr lang="en-US" dirty="0"/>
              <a:t> satisfying </a:t>
            </a:r>
            <a:r>
              <a:rPr lang="en-US" i="1" dirty="0"/>
              <a:t>A</a:t>
            </a:r>
            <a:r>
              <a:rPr lang="en-US" dirty="0"/>
              <a:t> ≤ split-point, and </a:t>
            </a:r>
            <a:r>
              <a:rPr lang="en-US" i="1" dirty="0"/>
              <a:t>D</a:t>
            </a:r>
            <a:r>
              <a:rPr lang="en-US" i="1" baseline="-25000" dirty="0"/>
              <a:t>2</a:t>
            </a:r>
            <a:r>
              <a:rPr lang="en-US" dirty="0"/>
              <a:t> is the set of tuples in </a:t>
            </a:r>
            <a:r>
              <a:rPr lang="en-US" i="1" dirty="0"/>
              <a:t>D</a:t>
            </a:r>
            <a:r>
              <a:rPr lang="en-US" dirty="0"/>
              <a:t> satisfying </a:t>
            </a:r>
            <a:r>
              <a:rPr lang="en-US" i="1" dirty="0"/>
              <a:t>A</a:t>
            </a:r>
            <a:r>
              <a:rPr lang="en-US" dirty="0"/>
              <a:t> &gt; split-point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Information-Gain for Continuous-Valued Attributes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1714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295401"/>
            <a:ext cx="8134350" cy="54292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Siapkan</a:t>
            </a:r>
            <a:r>
              <a:rPr lang="en-US" sz="3200" dirty="0"/>
              <a:t> </a:t>
            </a:r>
            <a:r>
              <a:rPr lang="id-ID" sz="3200" dirty="0">
                <a:solidFill>
                  <a:srgbClr val="C00000"/>
                </a:solidFill>
              </a:rPr>
              <a:t>data training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Pilih </a:t>
            </a:r>
            <a:r>
              <a:rPr lang="id-ID" sz="3200" dirty="0">
                <a:solidFill>
                  <a:srgbClr val="C00000"/>
                </a:solidFill>
              </a:rPr>
              <a:t>atribut sebagai akar</a:t>
            </a:r>
          </a:p>
          <a:p>
            <a:pPr marL="914400" lvl="1" indent="-514350">
              <a:buNone/>
            </a:pPr>
            <a:endParaRPr lang="id-ID" sz="2800" dirty="0"/>
          </a:p>
          <a:p>
            <a:pPr marL="914400" lvl="1" indent="-514350">
              <a:buNone/>
            </a:pPr>
            <a:endParaRPr lang="id-ID" sz="2800" dirty="0"/>
          </a:p>
          <a:p>
            <a:pPr marL="914400" lvl="1" indent="-514350">
              <a:buNone/>
            </a:pPr>
            <a:endParaRPr lang="id-ID" sz="2800" dirty="0"/>
          </a:p>
          <a:p>
            <a:pPr marL="514350" indent="-514350">
              <a:buFontTx/>
              <a:buAutoNum type="arabicPeriod"/>
              <a:defRPr/>
            </a:pPr>
            <a:endParaRPr lang="en-US" sz="3200" dirty="0">
              <a:cs typeface="Times New Roman" pitchFamily="18" charset="0"/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id-ID" sz="3200" dirty="0">
                <a:cs typeface="Times New Roman" pitchFamily="18" charset="0"/>
              </a:rPr>
              <a:t>Buat </a:t>
            </a:r>
            <a:r>
              <a:rPr lang="id-ID" sz="3200" dirty="0">
                <a:solidFill>
                  <a:srgbClr val="C00000"/>
                </a:solidFill>
                <a:cs typeface="Times New Roman" pitchFamily="18" charset="0"/>
              </a:rPr>
              <a:t>cabang untuk tiap-tiap nilai</a:t>
            </a:r>
          </a:p>
          <a:p>
            <a:pPr marL="514350" indent="-514350">
              <a:buFontTx/>
              <a:buAutoNum type="arabicPeriod"/>
              <a:defRPr/>
            </a:pPr>
            <a:r>
              <a:rPr lang="id-ID" sz="3200" dirty="0">
                <a:solidFill>
                  <a:srgbClr val="C00000"/>
                </a:solidFill>
                <a:cs typeface="Times New Roman" pitchFamily="18" charset="0"/>
              </a:rPr>
              <a:t>Ulangi 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p</a:t>
            </a:r>
            <a:r>
              <a:rPr lang="id-ID" sz="3200" dirty="0" err="1">
                <a:solidFill>
                  <a:srgbClr val="C00000"/>
                </a:solidFill>
                <a:cs typeface="Times New Roman" pitchFamily="18" charset="0"/>
              </a:rPr>
              <a:t>roses</a:t>
            </a:r>
            <a:r>
              <a:rPr lang="id-ID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id-ID" sz="3200" dirty="0">
                <a:cs typeface="Times New Roman" pitchFamily="18" charset="0"/>
              </a:rPr>
              <a:t>untuk setiap cabang sampai </a:t>
            </a:r>
            <a:r>
              <a:rPr lang="id-ID" sz="3200" dirty="0">
                <a:solidFill>
                  <a:srgbClr val="C00000"/>
                </a:solidFill>
                <a:cs typeface="Times New Roman" pitchFamily="18" charset="0"/>
              </a:rPr>
              <a:t>semua kasus pada cabang memiliki kelas </a:t>
            </a:r>
            <a:r>
              <a:rPr lang="en-US" sz="3200" dirty="0" err="1">
                <a:solidFill>
                  <a:srgbClr val="C00000"/>
                </a:solidFill>
                <a:cs typeface="Times New Roman" pitchFamily="18" charset="0"/>
              </a:rPr>
              <a:t>yg</a:t>
            </a:r>
            <a:r>
              <a:rPr lang="en-US" sz="32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id-ID" sz="3200" dirty="0">
                <a:solidFill>
                  <a:srgbClr val="C00000"/>
                </a:solidFill>
                <a:cs typeface="Times New Roman" pitchFamily="18" charset="0"/>
              </a:rPr>
              <a:t>sama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Tahap</a:t>
            </a:r>
            <a:r>
              <a:rPr lang="en-US" dirty="0"/>
              <a:t>an</a:t>
            </a:r>
            <a:r>
              <a:rPr lang="id-ID" dirty="0"/>
              <a:t> Algoritma </a:t>
            </a:r>
            <a:r>
              <a:rPr lang="en-US" dirty="0"/>
              <a:t>Decision Tree</a:t>
            </a:r>
            <a:r>
              <a:rPr lang="id-ID" dirty="0"/>
              <a:t> (ID3)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003635" y="-384720"/>
            <a:ext cx="1847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id-ID" sz="44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ＭＳ Ｐゴシック" pitchFamily="50" charset="-128"/>
            </a:endParaRP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extLst/>
          </p:nvPr>
        </p:nvGraphicFramePr>
        <p:xfrm>
          <a:off x="2743174" y="2474824"/>
          <a:ext cx="3581426" cy="805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905000" imgH="431800" progId="Equation.3">
                  <p:embed/>
                </p:oleObj>
              </mc:Choice>
              <mc:Fallback>
                <p:oleObj name="Equation" r:id="rId3" imgW="1905000" imgH="431800" progId="Equation.3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174" y="2474824"/>
                        <a:ext cx="3581426" cy="8058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6003635" y="-384720"/>
            <a:ext cx="1847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id-ID" sz="44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ＭＳ Ｐゴシック" pitchFamily="50" charset="-128"/>
            </a:endParaRP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>
            <p:extLst/>
          </p:nvPr>
        </p:nvGraphicFramePr>
        <p:xfrm>
          <a:off x="2776892" y="3236824"/>
          <a:ext cx="5683709" cy="801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3035300" imgH="431800" progId="Equation.3">
                  <p:embed/>
                </p:oleObj>
              </mc:Choice>
              <mc:Fallback>
                <p:oleObj name="Equation" r:id="rId5" imgW="3035300" imgH="431800" progId="Equation.3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892" y="3236824"/>
                        <a:ext cx="5683709" cy="8017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21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S</a:t>
            </a:r>
            <a:r>
              <a:rPr lang="id-ID" dirty="0" err="1"/>
              <a:t>iapkan</a:t>
            </a:r>
            <a:r>
              <a:rPr lang="id-ID" dirty="0"/>
              <a:t> data </a:t>
            </a:r>
            <a:r>
              <a:rPr lang="id-ID" dirty="0" err="1"/>
              <a:t>training</a:t>
            </a:r>
            <a:endParaRPr lang="id-ID" dirty="0"/>
          </a:p>
        </p:txBody>
      </p:sp>
      <p:pic>
        <p:nvPicPr>
          <p:cNvPr id="6" name="Picture 2" descr="D:\My Lightscreen\My Screenshots\screenshot.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52549"/>
            <a:ext cx="9144000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52550"/>
            <a:ext cx="7886700" cy="5489124"/>
          </a:xfrm>
        </p:spPr>
        <p:txBody>
          <a:bodyPr>
            <a:normAutofit/>
          </a:bodyPr>
          <a:lstStyle/>
          <a:p>
            <a:r>
              <a:rPr lang="id-ID" sz="2400" dirty="0"/>
              <a:t>Untuk memilih atribut akar, didasarkan pada nilai </a:t>
            </a:r>
            <a:r>
              <a:rPr lang="en-US" sz="2400" dirty="0">
                <a:solidFill>
                  <a:srgbClr val="C00000"/>
                </a:solidFill>
              </a:rPr>
              <a:t>Gain </a:t>
            </a:r>
            <a:r>
              <a:rPr lang="id-ID" sz="2400" dirty="0">
                <a:solidFill>
                  <a:srgbClr val="C00000"/>
                </a:solidFill>
              </a:rPr>
              <a:t>tertinggi </a:t>
            </a:r>
            <a:r>
              <a:rPr lang="id-ID" sz="2400" dirty="0"/>
              <a:t>dari atribut-atribut yang ada. Untuk mendapatkan nilai </a:t>
            </a:r>
            <a:r>
              <a:rPr lang="en-US" sz="2400" dirty="0"/>
              <a:t>Gain</a:t>
            </a:r>
            <a:r>
              <a:rPr lang="id-ID" sz="2400" dirty="0"/>
              <a:t>, harus ditentukan terlebih dahulu nilai </a:t>
            </a:r>
            <a:r>
              <a:rPr lang="en-US" sz="2400" dirty="0"/>
              <a:t>Entropy</a:t>
            </a:r>
            <a:endParaRPr lang="id-ID" sz="2400" dirty="0"/>
          </a:p>
          <a:p>
            <a:endParaRPr lang="en-US" sz="1200" dirty="0"/>
          </a:p>
          <a:p>
            <a:r>
              <a:rPr lang="en-US" sz="2400" dirty="0" err="1"/>
              <a:t>Rumus</a:t>
            </a:r>
            <a:r>
              <a:rPr lang="en-US" sz="2400" dirty="0"/>
              <a:t> Entropy:</a:t>
            </a:r>
          </a:p>
          <a:p>
            <a:pPr lvl="1"/>
            <a:endParaRPr lang="en-US" sz="1600" dirty="0"/>
          </a:p>
          <a:p>
            <a:pPr lvl="1"/>
            <a:r>
              <a:rPr lang="id-ID" sz="1600" i="1" dirty="0"/>
              <a:t>S</a:t>
            </a:r>
            <a:r>
              <a:rPr lang="id-ID" sz="1600" dirty="0"/>
              <a:t>	</a:t>
            </a:r>
            <a:r>
              <a:rPr lang="en-US" sz="1600" dirty="0"/>
              <a:t> </a:t>
            </a:r>
            <a:r>
              <a:rPr lang="id-ID" sz="1600" dirty="0"/>
              <a:t>=  Himpunan Kasus</a:t>
            </a:r>
          </a:p>
          <a:p>
            <a:pPr lvl="1"/>
            <a:r>
              <a:rPr lang="id-ID" sz="1600" i="1" dirty="0"/>
              <a:t>n</a:t>
            </a:r>
            <a:r>
              <a:rPr lang="id-ID" sz="1600" dirty="0"/>
              <a:t>	</a:t>
            </a:r>
            <a:r>
              <a:rPr lang="en-US" sz="1600" dirty="0"/>
              <a:t> </a:t>
            </a:r>
            <a:r>
              <a:rPr lang="id-ID" sz="1600" dirty="0"/>
              <a:t>=  Jumlah Partisi </a:t>
            </a:r>
            <a:r>
              <a:rPr lang="id-ID" sz="1600" i="1" dirty="0"/>
              <a:t>S</a:t>
            </a:r>
          </a:p>
          <a:p>
            <a:pPr lvl="1"/>
            <a:r>
              <a:rPr lang="id-ID" sz="1600" i="1" dirty="0" err="1"/>
              <a:t>pi</a:t>
            </a:r>
            <a:r>
              <a:rPr lang="id-ID" sz="1600" dirty="0"/>
              <a:t> </a:t>
            </a:r>
            <a:r>
              <a:rPr lang="en-US" sz="1600" dirty="0"/>
              <a:t> </a:t>
            </a:r>
            <a:r>
              <a:rPr lang="id-ID" sz="1600" dirty="0"/>
              <a:t>=  Proporsi dari </a:t>
            </a:r>
            <a:r>
              <a:rPr lang="id-ID" sz="1600" i="1" dirty="0"/>
              <a:t>Si</a:t>
            </a:r>
            <a:r>
              <a:rPr lang="id-ID" sz="1600" dirty="0"/>
              <a:t> terhadap </a:t>
            </a:r>
            <a:r>
              <a:rPr lang="id-ID" sz="1600" i="1" dirty="0"/>
              <a:t>S</a:t>
            </a:r>
          </a:p>
          <a:p>
            <a:pPr>
              <a:spcBef>
                <a:spcPct val="0"/>
              </a:spcBef>
              <a:defRPr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defRPr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en-US" sz="2400" dirty="0" err="1">
                <a:cs typeface="Times New Roman" panose="02020603050405020304" pitchFamily="18" charset="0"/>
              </a:rPr>
              <a:t>Rumus</a:t>
            </a:r>
            <a:r>
              <a:rPr lang="en-US" altLang="en-US" sz="2400" dirty="0">
                <a:cs typeface="Times New Roman" panose="02020603050405020304" pitchFamily="18" charset="0"/>
              </a:rPr>
              <a:t> Gain:</a:t>
            </a:r>
          </a:p>
          <a:p>
            <a:pPr lvl="1">
              <a:spcBef>
                <a:spcPct val="0"/>
              </a:spcBef>
              <a:defRPr/>
            </a:pPr>
            <a:endParaRPr lang="en-US" altLang="en-US" sz="1600" dirty="0"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id-ID" altLang="en-US" sz="1600" i="1" dirty="0">
                <a:cs typeface="Times New Roman" panose="02020603050405020304" pitchFamily="18" charset="0"/>
              </a:rPr>
              <a:t>S</a:t>
            </a:r>
            <a:r>
              <a:rPr lang="id-ID" altLang="en-US" sz="1600" dirty="0">
                <a:cs typeface="Times New Roman" panose="02020603050405020304" pitchFamily="18" charset="0"/>
              </a:rPr>
              <a:t>	=  Himpunan Kasus</a:t>
            </a:r>
            <a:endParaRPr lang="en-US" altLang="en-US" sz="1600" dirty="0"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id-ID" altLang="en-US" sz="1600" i="1" dirty="0">
                <a:cs typeface="Times New Roman" panose="02020603050405020304" pitchFamily="18" charset="0"/>
              </a:rPr>
              <a:t>A</a:t>
            </a:r>
            <a:r>
              <a:rPr lang="id-ID" altLang="en-US" sz="1600" dirty="0">
                <a:cs typeface="Times New Roman" panose="02020603050405020304" pitchFamily="18" charset="0"/>
              </a:rPr>
              <a:t>	=  Atribut</a:t>
            </a:r>
            <a:endParaRPr lang="en-US" altLang="en-US" sz="1600" dirty="0"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id-ID" altLang="en-US" sz="1600" i="1" dirty="0">
                <a:cs typeface="Times New Roman" panose="02020603050405020304" pitchFamily="18" charset="0"/>
              </a:rPr>
              <a:t>n</a:t>
            </a:r>
            <a:r>
              <a:rPr lang="id-ID" altLang="en-US" sz="1600" dirty="0">
                <a:cs typeface="Times New Roman" panose="02020603050405020304" pitchFamily="18" charset="0"/>
              </a:rPr>
              <a:t>	=  Jumlah Partisi Atribut </a:t>
            </a:r>
            <a:r>
              <a:rPr lang="id-ID" altLang="en-US" sz="1600" i="1" dirty="0">
                <a:cs typeface="Times New Roman" panose="02020603050405020304" pitchFamily="18" charset="0"/>
              </a:rPr>
              <a:t>A</a:t>
            </a:r>
            <a:endParaRPr lang="en-US" altLang="en-US" sz="1600" i="1" dirty="0"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id-ID" altLang="en-US" sz="1600" dirty="0">
                <a:cs typeface="Times New Roman" panose="02020603050405020304" pitchFamily="18" charset="0"/>
              </a:rPr>
              <a:t>| Si | =  Jumlah Kasus pada partisi ke-</a:t>
            </a:r>
            <a:r>
              <a:rPr lang="id-ID" altLang="en-US" sz="1600" i="1" dirty="0">
                <a:cs typeface="Times New Roman" panose="02020603050405020304" pitchFamily="18" charset="0"/>
              </a:rPr>
              <a:t>i</a:t>
            </a:r>
            <a:endParaRPr lang="en-US" altLang="en-US" sz="1600" i="1" dirty="0"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defRPr/>
            </a:pPr>
            <a:r>
              <a:rPr lang="id-ID" altLang="en-US" sz="1600" dirty="0">
                <a:cs typeface="Times New Roman" panose="02020603050405020304" pitchFamily="18" charset="0"/>
              </a:rPr>
              <a:t>| S |</a:t>
            </a:r>
            <a:r>
              <a:rPr lang="en-US" altLang="en-US" sz="1600" dirty="0">
                <a:cs typeface="Times New Roman" panose="02020603050405020304" pitchFamily="18" charset="0"/>
              </a:rPr>
              <a:t>  </a:t>
            </a:r>
            <a:r>
              <a:rPr lang="id-ID" altLang="en-US" sz="1600" dirty="0">
                <a:cs typeface="Times New Roman" panose="02020603050405020304" pitchFamily="18" charset="0"/>
              </a:rPr>
              <a:t>=  Jumlah Kasus dalam </a:t>
            </a:r>
            <a:r>
              <a:rPr lang="id-ID" altLang="en-US" sz="1600" i="1" dirty="0"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46E0E4-908A-4724-B308-E4F6AE4FA0DD}" type="slidenum">
              <a:rPr kumimoji="1"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id-ID" dirty="0"/>
              <a:t>Pilih atribut sebagai akar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5257801" y="2591754"/>
          <a:ext cx="3632199" cy="81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905000" imgH="431800" progId="Equation.3">
                  <p:embed/>
                </p:oleObj>
              </mc:Choice>
              <mc:Fallback>
                <p:oleObj name="Equation" r:id="rId3" imgW="1905000" imgH="43180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2591754"/>
                        <a:ext cx="3632199" cy="8172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732868" y="4648200"/>
          <a:ext cx="540173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3035300" imgH="431800" progId="Equation.3">
                  <p:embed/>
                </p:oleObj>
              </mc:Choice>
              <mc:Fallback>
                <p:oleObj name="Equation" r:id="rId5" imgW="3035300" imgH="4318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868" y="4648200"/>
                        <a:ext cx="5401733" cy="762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050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1735</Words>
  <Application>Microsoft Office PowerPoint</Application>
  <PresentationFormat>Widescreen</PresentationFormat>
  <Paragraphs>790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ＭＳ Ｐゴシック</vt:lpstr>
      <vt:lpstr>Arial</vt:lpstr>
      <vt:lpstr>Calibri</vt:lpstr>
      <vt:lpstr>Calibri Light</vt:lpstr>
      <vt:lpstr>Constantia</vt:lpstr>
      <vt:lpstr>Tahoma</vt:lpstr>
      <vt:lpstr>Times New Roman</vt:lpstr>
      <vt:lpstr>1_Office Theme</vt:lpstr>
      <vt:lpstr>Equation</vt:lpstr>
      <vt:lpstr>Worksheet</vt:lpstr>
      <vt:lpstr>4.1.1 Decision Tree</vt:lpstr>
      <vt:lpstr>Algorithm for Decision Tree Induction</vt:lpstr>
      <vt:lpstr>Brief Review of Entropy</vt:lpstr>
      <vt:lpstr>Attribute Selection Measure: Information Gain (ID3)</vt:lpstr>
      <vt:lpstr>Attribute Selection: Information Gain</vt:lpstr>
      <vt:lpstr>Computing Information-Gain for Continuous-Valued Attributes</vt:lpstr>
      <vt:lpstr>Tahapan Algoritma Decision Tree (ID3)</vt:lpstr>
      <vt:lpstr>1. Siapkan data training</vt:lpstr>
      <vt:lpstr>2. Pilih atribut sebagai akar</vt:lpstr>
      <vt:lpstr>Perhitungan Entropy dan Gain Akar</vt:lpstr>
      <vt:lpstr>Penghitungan Entropy Akar</vt:lpstr>
      <vt:lpstr>Penghitungan Entropy Akar</vt:lpstr>
      <vt:lpstr>Penghitungan Gain Akar</vt:lpstr>
      <vt:lpstr>Penghitungan Gain Akar</vt:lpstr>
      <vt:lpstr>Gain Tertinggi Sebagai Akar</vt:lpstr>
      <vt:lpstr>2. Buat cabang untuk tiap-tiap nilai</vt:lpstr>
      <vt:lpstr>Perhitungan Entropi Dan Gain Cabang</vt:lpstr>
      <vt:lpstr>Gain Tertinggi Sebagai Node 1.1</vt:lpstr>
      <vt:lpstr>3. Ulangi proses untuk setiap cabang sampai semua kasus pada cabang memiliki kelas yg sama</vt:lpstr>
      <vt:lpstr>Gain Tertinggi Sebagai Node 1.1.2</vt:lpstr>
      <vt:lpstr>Decision Tree Induction: An Example</vt:lpstr>
      <vt:lpstr>Gain Ratio for Attribute Selection (C4.5)</vt:lpstr>
      <vt:lpstr>Gini Index (CART)</vt:lpstr>
      <vt:lpstr>Computation of Gini Index </vt:lpstr>
      <vt:lpstr>Comparing Attribute Selection Measures</vt:lpstr>
      <vt:lpstr>Other Attribute Selection Measures</vt:lpstr>
      <vt:lpstr>Overfitting and Tree Pruning</vt:lpstr>
      <vt:lpstr>PowerPoint Presentation</vt:lpstr>
      <vt:lpstr>Why is decision tree induction popular?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4.1.1 Decision Tree</dc:title>
  <dc:creator>Ardytha Luthfiarta</dc:creator>
  <cp:lastModifiedBy>Ardytha Luthfiarta</cp:lastModifiedBy>
  <cp:revision>1</cp:revision>
  <dcterms:created xsi:type="dcterms:W3CDTF">2020-04-28T05:16:30Z</dcterms:created>
  <dcterms:modified xsi:type="dcterms:W3CDTF">2020-04-28T05:17:37Z</dcterms:modified>
</cp:coreProperties>
</file>