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1" r:id="rId7"/>
    <p:sldId id="297" r:id="rId8"/>
    <p:sldId id="263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13" r:id="rId17"/>
    <p:sldId id="317" r:id="rId18"/>
    <p:sldId id="318" r:id="rId19"/>
    <p:sldId id="326" r:id="rId20"/>
    <p:sldId id="327" r:id="rId21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2" autoAdjust="0"/>
  </p:normalViewPr>
  <p:slideViewPr>
    <p:cSldViewPr>
      <p:cViewPr varScale="1">
        <p:scale>
          <a:sx n="97" d="100"/>
          <a:sy n="97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FE0A5-B84E-426C-A29D-30EC29FC1851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32C5-796A-428B-9CDB-70CE737C9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732C5-796A-428B-9CDB-70CE737C9D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7980-DDC0-4E10-8BDD-67B151A5B377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4508-206B-4302-8578-32CFF9FDB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Liberia Ebola </a:t>
            </a:r>
            <a:r>
              <a:rPr lang="en-US" sz="5400" b="1" dirty="0" err="1" smtClean="0"/>
              <a:t>SitRep</a:t>
            </a:r>
            <a:r>
              <a:rPr lang="en-US" sz="5400" b="1" dirty="0" smtClean="0"/>
              <a:t> no. 97</a:t>
            </a:r>
            <a:br>
              <a:rPr lang="en-US" sz="5400" b="1" dirty="0" smtClean="0"/>
            </a:b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768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Ministry of Health and Social Welfare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Aug 20, 2014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nfirme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52"/>
            <a:ext cx="9144000" cy="6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PS deat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52"/>
            <a:ext cx="9144000" cy="6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5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UM CASE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52"/>
            <a:ext cx="9144000" cy="6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um case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52"/>
            <a:ext cx="9144000" cy="6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um deat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52"/>
            <a:ext cx="9144000" cy="6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1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solatio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52"/>
            <a:ext cx="9144000" cy="6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0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Investigation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1" y="762000"/>
          <a:ext cx="8534399" cy="5783579"/>
        </p:xfrm>
        <a:graphic>
          <a:graphicData uri="http://schemas.openxmlformats.org/drawingml/2006/table">
            <a:tbl>
              <a:tblPr/>
              <a:tblGrid>
                <a:gridCol w="2133599"/>
                <a:gridCol w="1171834"/>
                <a:gridCol w="543126"/>
                <a:gridCol w="529046"/>
                <a:gridCol w="727622"/>
                <a:gridCol w="926201"/>
                <a:gridCol w="661679"/>
                <a:gridCol w="794311"/>
                <a:gridCol w="538680"/>
                <a:gridCol w="508301"/>
              </a:tblGrid>
              <a:tr h="131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Daily Case investigation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62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Date: August 19, 2014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__________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Montserrado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Lofa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Bong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Margibi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Cape Mount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Nimba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Rivercess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Bassa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Bomi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43133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•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# of calls received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79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4936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•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# of calls responded to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86267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•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# of cases referred to treatment unit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49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     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Times New Roman"/>
                          <a:cs typeface="Times New Roman"/>
                        </a:rPr>
                        <a:t>•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Times New Roman"/>
                          <a:cs typeface="Arial"/>
                        </a:rPr>
                        <a:t># of suspected Cases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49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Times New Roman"/>
                          <a:cs typeface="Times New Roman"/>
                        </a:rPr>
                        <a:t>•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Times New Roman"/>
                          <a:cs typeface="Arial"/>
                        </a:rPr>
                        <a:t># of probable cases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42940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•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# of suspected or probable cases with specimen taken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143133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Times New Roman"/>
                          <a:cs typeface="Times New Roman"/>
                        </a:rPr>
                        <a:t>•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Times New Roman"/>
                          <a:cs typeface="Arial"/>
                        </a:rPr>
                        <a:t># of bodies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86267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•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# of bodies with specimen taken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143133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•#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homes sprayed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86267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•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# of psychosocial counseling done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86267">
                <a:tc>
                  <a:txBody>
                    <a:bodyPr/>
                    <a:lstStyle/>
                    <a:p>
                      <a:pPr marL="0" marR="0" indent="609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# of cases pending transfer 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74" marR="4667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Highlights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Times New Roman"/>
                <a:cs typeface="Times New Roman"/>
              </a:rPr>
              <a:t>Case Investigation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400050" lvl="1">
              <a:lnSpc>
                <a:spcPct val="115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A total of 9 cases transferred to  MSF ETU up to reporting time. </a:t>
            </a:r>
            <a:endParaRPr lang="en-US" sz="2000" dirty="0" smtClean="0">
              <a:ea typeface="Calibri"/>
              <a:cs typeface="Times New Roman"/>
            </a:endParaRPr>
          </a:p>
          <a:p>
            <a:pPr marL="400050" lvl="1">
              <a:lnSpc>
                <a:spcPct val="115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Nimba County reported 2 new probable cases with 1 sample taken and 3 new  deaths. 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A Total of 20 bodies were removed from communities and ETUs in  Montserrado</a:t>
            </a:r>
            <a:endParaRPr lang="en-US" sz="72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Montserrado</a:t>
            </a:r>
            <a:r>
              <a:rPr lang="en-US" sz="4000" b="1" dirty="0" smtClean="0"/>
              <a:t> Highlights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One </a:t>
            </a:r>
            <a:r>
              <a:rPr lang="en-US" sz="2400" dirty="0"/>
              <a:t>of the </a:t>
            </a:r>
            <a:r>
              <a:rPr lang="en-US" sz="2400" dirty="0" smtClean="0"/>
              <a:t>monitor could not be reached today by the CSO so the day’s report is minus one tracing team</a:t>
            </a:r>
            <a:endParaRPr lang="en-US" sz="2400" dirty="0"/>
          </a:p>
          <a:p>
            <a:pPr lvl="0"/>
            <a:r>
              <a:rPr lang="en-US" sz="2400" dirty="0"/>
              <a:t>There is a growing number of cases lost to follow </a:t>
            </a:r>
            <a:r>
              <a:rPr lang="en-US" sz="2400" dirty="0" smtClean="0"/>
              <a:t>up. There is growing </a:t>
            </a:r>
            <a:r>
              <a:rPr lang="en-US" sz="2400" dirty="0"/>
              <a:t>concern that contacts are </a:t>
            </a:r>
            <a:r>
              <a:rPr lang="en-US" sz="2400" dirty="0" smtClean="0"/>
              <a:t>running away thereby </a:t>
            </a:r>
            <a:r>
              <a:rPr lang="en-US" sz="2400" dirty="0"/>
              <a:t>making contact tracing ineffective</a:t>
            </a:r>
          </a:p>
        </p:txBody>
      </p:sp>
    </p:spTree>
    <p:extLst>
      <p:ext uri="{BB962C8B-B14F-4D97-AF65-F5344CB8AC3E}">
        <p14:creationId xmlns:p14="http://schemas.microsoft.com/office/powerpoint/2010/main" val="414452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Nimba</a:t>
            </a:r>
            <a:r>
              <a:rPr lang="en-US" sz="4000" b="1" dirty="0" smtClean="0"/>
              <a:t> Highlights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11 </a:t>
            </a:r>
            <a:r>
              <a:rPr lang="en-US" sz="2400" dirty="0"/>
              <a:t>new Probable contact listed</a:t>
            </a:r>
          </a:p>
          <a:p>
            <a:pPr lvl="0"/>
            <a:r>
              <a:rPr lang="en-US" sz="2400" dirty="0"/>
              <a:t>3 new probable Ebola related death </a:t>
            </a:r>
          </a:p>
          <a:p>
            <a:pPr lvl="0"/>
            <a:r>
              <a:rPr lang="en-US" sz="2400" dirty="0"/>
              <a:t>15 body bags </a:t>
            </a:r>
            <a:r>
              <a:rPr lang="en-US" sz="2400" dirty="0" smtClean="0"/>
              <a:t>were sent to the County   </a:t>
            </a:r>
            <a:endParaRPr lang="en-US" sz="2400" dirty="0"/>
          </a:p>
          <a:p>
            <a:pPr lvl="0"/>
            <a:r>
              <a:rPr lang="en-US" sz="2400" dirty="0"/>
              <a:t>The county Task Force is negotiating with the Central Government to quarantine </a:t>
            </a:r>
            <a:r>
              <a:rPr lang="en-US" sz="2400" dirty="0" err="1"/>
              <a:t>Nimba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Renovation of the holding center by </a:t>
            </a:r>
            <a:r>
              <a:rPr lang="en-US" sz="2400" dirty="0" err="1"/>
              <a:t>Arcelor</a:t>
            </a:r>
            <a:r>
              <a:rPr lang="en-US" sz="2400" dirty="0"/>
              <a:t> Mittal at G. W. Harley and </a:t>
            </a:r>
            <a:r>
              <a:rPr lang="en-US" sz="2400" dirty="0" err="1"/>
              <a:t>Ganta</a:t>
            </a:r>
            <a:r>
              <a:rPr lang="en-US" sz="2400" dirty="0"/>
              <a:t> Hospitals is ongoing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Issues </a:t>
            </a:r>
            <a:r>
              <a:rPr lang="en-US" sz="2400" b="1" u="sng" dirty="0"/>
              <a:t>&amp; </a:t>
            </a:r>
            <a:r>
              <a:rPr lang="en-US" sz="2400" b="1" u="sng" dirty="0" smtClean="0"/>
              <a:t>Constraints</a:t>
            </a:r>
            <a:endParaRPr lang="en-US" sz="2400" dirty="0"/>
          </a:p>
          <a:p>
            <a:pPr lvl="0"/>
            <a:r>
              <a:rPr lang="en-US" sz="2400" b="1" dirty="0"/>
              <a:t>The Ebola burial team in </a:t>
            </a:r>
            <a:r>
              <a:rPr lang="en-US" sz="2400" b="1" dirty="0" err="1"/>
              <a:t>Ganta</a:t>
            </a:r>
            <a:r>
              <a:rPr lang="en-US" sz="2400" b="1" dirty="0"/>
              <a:t> are making high financial demand for burial </a:t>
            </a:r>
            <a:endParaRPr lang="en-US" sz="2400" dirty="0"/>
          </a:p>
          <a:p>
            <a:pPr lvl="0"/>
            <a:r>
              <a:rPr lang="en-US" sz="2400" b="1" dirty="0"/>
              <a:t>No Vehicle for spraying </a:t>
            </a:r>
            <a:r>
              <a:rPr lang="en-US" sz="2400" b="1" dirty="0" smtClean="0"/>
              <a:t>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Cases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799" y="1066800"/>
          <a:ext cx="8610600" cy="5486401"/>
        </p:xfrm>
        <a:graphic>
          <a:graphicData uri="http://schemas.openxmlformats.org/drawingml/2006/table">
            <a:tbl>
              <a:tblPr/>
              <a:tblGrid>
                <a:gridCol w="3179744"/>
                <a:gridCol w="384258"/>
                <a:gridCol w="473920"/>
                <a:gridCol w="384258"/>
                <a:gridCol w="384258"/>
                <a:gridCol w="435495"/>
                <a:gridCol w="384258"/>
                <a:gridCol w="384258"/>
                <a:gridCol w="525155"/>
                <a:gridCol w="486728"/>
                <a:gridCol w="486728"/>
                <a:gridCol w="550770"/>
                <a:gridCol w="550770"/>
              </a:tblGrid>
              <a:tr h="225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Bomi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Bong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Bassa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Cape Mount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Gedeh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Lofa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Margibi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Montserrado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Nimba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RiverCess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Sinoe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Case/s (Suspected)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Case/s (Probable)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case/s (confirmed) 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suspected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probable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confirmed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Number of Confirmed Cases of Sierra Leonean Nationality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Number of Confirmed Cases of Guinean Nationality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(confirmed, probable, suspected)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1074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Nimba</a:t>
            </a:r>
            <a:r>
              <a:rPr lang="en-US" sz="4000" b="1" dirty="0" smtClean="0"/>
              <a:t> Highlights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11 </a:t>
            </a:r>
            <a:r>
              <a:rPr lang="en-US" sz="2400" dirty="0"/>
              <a:t>new Probable contact listed</a:t>
            </a:r>
          </a:p>
          <a:p>
            <a:pPr lvl="0"/>
            <a:r>
              <a:rPr lang="en-US" sz="2400" dirty="0"/>
              <a:t>3 new probable Ebola related death </a:t>
            </a:r>
          </a:p>
          <a:p>
            <a:pPr lvl="0"/>
            <a:r>
              <a:rPr lang="en-US" sz="2400" dirty="0"/>
              <a:t>15 body bags </a:t>
            </a:r>
            <a:r>
              <a:rPr lang="en-US" sz="2400" dirty="0" smtClean="0"/>
              <a:t>were sent to the County   </a:t>
            </a:r>
            <a:endParaRPr lang="en-US" sz="2400" dirty="0"/>
          </a:p>
          <a:p>
            <a:pPr lvl="0"/>
            <a:r>
              <a:rPr lang="en-US" sz="2400" dirty="0"/>
              <a:t>The county Task Force is negotiating with the Central Government to quarantine </a:t>
            </a:r>
            <a:r>
              <a:rPr lang="en-US" sz="2400" dirty="0" err="1"/>
              <a:t>Nimba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Renovation of the holding center by </a:t>
            </a:r>
            <a:r>
              <a:rPr lang="en-US" sz="2400" dirty="0" err="1"/>
              <a:t>Arcelor</a:t>
            </a:r>
            <a:r>
              <a:rPr lang="en-US" sz="2400" dirty="0"/>
              <a:t> Mittal at G. W. Harley and </a:t>
            </a:r>
            <a:r>
              <a:rPr lang="en-US" sz="2400" dirty="0" err="1"/>
              <a:t>Ganta</a:t>
            </a:r>
            <a:r>
              <a:rPr lang="en-US" sz="2400" dirty="0"/>
              <a:t> Hospitals is ongoing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Issues </a:t>
            </a:r>
            <a:r>
              <a:rPr lang="en-US" sz="2400" b="1" u="sng" dirty="0"/>
              <a:t>&amp; </a:t>
            </a:r>
            <a:r>
              <a:rPr lang="en-US" sz="2400" b="1" u="sng" dirty="0" smtClean="0"/>
              <a:t>Constraints</a:t>
            </a:r>
            <a:endParaRPr lang="en-US" sz="2400" dirty="0"/>
          </a:p>
          <a:p>
            <a:pPr lvl="0"/>
            <a:r>
              <a:rPr lang="en-US" sz="2400" b="1" dirty="0"/>
              <a:t>The Ebola burial team in </a:t>
            </a:r>
            <a:r>
              <a:rPr lang="en-US" sz="2400" b="1" dirty="0" err="1"/>
              <a:t>Ganta</a:t>
            </a:r>
            <a:r>
              <a:rPr lang="en-US" sz="2400" b="1" dirty="0"/>
              <a:t> are making high financial demand for burial </a:t>
            </a:r>
            <a:endParaRPr lang="en-US" sz="2400" dirty="0"/>
          </a:p>
          <a:p>
            <a:pPr lvl="0"/>
            <a:r>
              <a:rPr lang="en-US" sz="2400" b="1" dirty="0"/>
              <a:t>No Vehicle for spraying </a:t>
            </a:r>
            <a:r>
              <a:rPr lang="en-US" sz="2400" b="1" dirty="0" smtClean="0"/>
              <a:t>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28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Cases among HCWs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798" y="1447800"/>
          <a:ext cx="8610603" cy="5029199"/>
        </p:xfrm>
        <a:graphic>
          <a:graphicData uri="http://schemas.openxmlformats.org/drawingml/2006/table">
            <a:tbl>
              <a:tblPr/>
              <a:tblGrid>
                <a:gridCol w="3179744"/>
                <a:gridCol w="384259"/>
                <a:gridCol w="473920"/>
                <a:gridCol w="384259"/>
                <a:gridCol w="384259"/>
                <a:gridCol w="435494"/>
                <a:gridCol w="384259"/>
                <a:gridCol w="384259"/>
                <a:gridCol w="525154"/>
                <a:gridCol w="486728"/>
                <a:gridCol w="486728"/>
                <a:gridCol w="550770"/>
                <a:gridCol w="550770"/>
              </a:tblGrid>
              <a:tr h="272658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Bomi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Bong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Bassa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Cape Mount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Gedeh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Lofa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Margibi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Montserrado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Nimba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RiverCess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Sinoe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Newly Reported Cases in HCW on 20th Aug 2014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 cases among HCW 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Newly Reported deaths in HCW on 20th Aug 2014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 deaths among HCW 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Isolation and Discharges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1371600"/>
          <a:ext cx="8458201" cy="4490760"/>
        </p:xfrm>
        <a:graphic>
          <a:graphicData uri="http://schemas.openxmlformats.org/drawingml/2006/table">
            <a:tbl>
              <a:tblPr/>
              <a:tblGrid>
                <a:gridCol w="3123466"/>
                <a:gridCol w="377457"/>
                <a:gridCol w="465532"/>
                <a:gridCol w="377457"/>
                <a:gridCol w="377457"/>
                <a:gridCol w="427787"/>
                <a:gridCol w="377457"/>
                <a:gridCol w="377457"/>
                <a:gridCol w="515859"/>
                <a:gridCol w="478114"/>
                <a:gridCol w="478114"/>
                <a:gridCol w="541022"/>
                <a:gridCol w="541022"/>
              </a:tblGrid>
              <a:tr h="295489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Bomi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Bong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Bassa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Cape Mount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Gedeh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Lofa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Margibi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Montserrado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Nimba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RiverCess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Sinoe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Admission on Aug 20 2014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no. currently in Treatment Units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discharges on 20th Aug 2014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admission/isolation 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Deaths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0998" y="914400"/>
          <a:ext cx="8305801" cy="5486401"/>
        </p:xfrm>
        <a:graphic>
          <a:graphicData uri="http://schemas.openxmlformats.org/drawingml/2006/table">
            <a:tbl>
              <a:tblPr/>
              <a:tblGrid>
                <a:gridCol w="3067186"/>
                <a:gridCol w="370657"/>
                <a:gridCol w="457144"/>
                <a:gridCol w="370657"/>
                <a:gridCol w="370657"/>
                <a:gridCol w="420078"/>
                <a:gridCol w="370657"/>
                <a:gridCol w="370657"/>
                <a:gridCol w="506564"/>
                <a:gridCol w="469499"/>
                <a:gridCol w="469499"/>
                <a:gridCol w="531273"/>
                <a:gridCol w="531273"/>
              </a:tblGrid>
              <a:tr h="31092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Bomi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Bong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Bassa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Cape Mount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Gedeh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Lofa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Margibi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Montserrado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Nimba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RiverCess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Sinoe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Newly reported deaths 20th Aug 2014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death/s in confirmed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death/s in probable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death/s in suspected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death/s in confirmed, probable, suspected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Case Fatality Rate (CFR) - Confirmed &amp; Probable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78.5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Contacts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990600"/>
          <a:ext cx="8610598" cy="5562598"/>
        </p:xfrm>
        <a:graphic>
          <a:graphicData uri="http://schemas.openxmlformats.org/drawingml/2006/table">
            <a:tbl>
              <a:tblPr/>
              <a:tblGrid>
                <a:gridCol w="3179744"/>
                <a:gridCol w="384258"/>
                <a:gridCol w="473920"/>
                <a:gridCol w="384258"/>
                <a:gridCol w="384258"/>
                <a:gridCol w="435494"/>
                <a:gridCol w="384258"/>
                <a:gridCol w="384258"/>
                <a:gridCol w="525154"/>
                <a:gridCol w="486728"/>
                <a:gridCol w="486728"/>
                <a:gridCol w="550770"/>
                <a:gridCol w="550770"/>
              </a:tblGrid>
              <a:tr h="333737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Bomi County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Bong County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Bassa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Cape Mount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Gedeh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Lofa County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Margibi County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Montserrado County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Nimba County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RiverCess County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Sinoe County</a:t>
                      </a:r>
                    </a:p>
                  </a:txBody>
                  <a:tcPr marL="6804" marR="6804" marT="6804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Newly reported contacts on 20th Aug 2014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804" marR="6804" marT="68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contacts listed 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2643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</a:t>
                      </a:r>
                    </a:p>
                  </a:txBody>
                  <a:tcPr marL="6804" marR="6804" marT="68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Currently under follow-up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6804" marR="6804" marT="68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Contacts seen on 20th Aug 2014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675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6804" marR="6804" marT="68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Contacts who completed 21 day follow-up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Contacts lost to follow-up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Laboratory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1" y="1143000"/>
          <a:ext cx="8382001" cy="4876800"/>
        </p:xfrm>
        <a:graphic>
          <a:graphicData uri="http://schemas.openxmlformats.org/drawingml/2006/table">
            <a:tbl>
              <a:tblPr/>
              <a:tblGrid>
                <a:gridCol w="3095325"/>
                <a:gridCol w="374057"/>
                <a:gridCol w="461338"/>
                <a:gridCol w="374057"/>
                <a:gridCol w="374057"/>
                <a:gridCol w="423932"/>
                <a:gridCol w="374057"/>
                <a:gridCol w="374057"/>
                <a:gridCol w="511213"/>
                <a:gridCol w="473806"/>
                <a:gridCol w="473806"/>
                <a:gridCol w="536148"/>
                <a:gridCol w="536148"/>
              </a:tblGrid>
              <a:tr h="278568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Bomi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Bong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Bassa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Cape Mount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Gedeh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Lofa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Margibi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Montserrado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Nimba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RiverCess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Sinoe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Specimens collected on 20th Aug 2014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Specimens pending for testing 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9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specimens tested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Ebola Disease Outbreak (March 22-</a:t>
            </a:r>
            <a:r>
              <a:rPr lang="en-US" sz="2400" b="1" dirty="0"/>
              <a:t>Aug </a:t>
            </a:r>
            <a:r>
              <a:rPr lang="en-US" sz="2400" b="1" dirty="0" smtClean="0"/>
              <a:t>20, 2014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609604"/>
          <a:ext cx="8610598" cy="5867401"/>
        </p:xfrm>
        <a:graphic>
          <a:graphicData uri="http://schemas.openxmlformats.org/drawingml/2006/table">
            <a:tbl>
              <a:tblPr/>
              <a:tblGrid>
                <a:gridCol w="3179744"/>
                <a:gridCol w="384258"/>
                <a:gridCol w="473920"/>
                <a:gridCol w="384258"/>
                <a:gridCol w="384258"/>
                <a:gridCol w="435495"/>
                <a:gridCol w="384258"/>
                <a:gridCol w="384258"/>
                <a:gridCol w="525155"/>
                <a:gridCol w="486727"/>
                <a:gridCol w="486727"/>
                <a:gridCol w="550770"/>
                <a:gridCol w="550770"/>
              </a:tblGrid>
              <a:tr h="23557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Table 3:                                         Cumulative Ebola Disease Outbreak in Liberia (March 22 -Aug 20, 2014)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57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6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Bomi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Bong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Bassa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Cape Mount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Gedeh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Lofa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Margibi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Montserrado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Nimba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RiverCess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Sinoe County</a:t>
                      </a:r>
                    </a:p>
                  </a:txBody>
                  <a:tcPr marL="6804" marR="6804" marT="680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Case/s (Suspected)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Case/s (Probable)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case/s (confirmed) 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54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(confirmed, probable, suspected)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 Care Workers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Cumulative  cases among HCW 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 deaths among HCW 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57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Deaths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death/s in confirmed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death/s in probable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death/s in suspected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62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death/s in confirmed, probable, suspected cases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Cumulative CFR (March 22 - Aug 20, 2014)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59.4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#####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78.5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nfirme_0.t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319" y="1166018"/>
            <a:ext cx="6401361" cy="4525962"/>
          </a:xfrm>
        </p:spPr>
      </p:pic>
      <p:pic>
        <p:nvPicPr>
          <p:cNvPr id="5" name="Picture 4" descr="confirme_0.t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452"/>
            <a:ext cx="9144000" cy="6465094"/>
          </a:xfrm>
          <a:prstGeom prst="rect">
            <a:avLst/>
          </a:prstGeom>
        </p:spPr>
      </p:pic>
      <p:pic>
        <p:nvPicPr>
          <p:cNvPr id="6" name="Picture 5" descr="confirme_0.t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452"/>
            <a:ext cx="9144000" cy="6465094"/>
          </a:xfrm>
          <a:prstGeom prst="rect">
            <a:avLst/>
          </a:prstGeom>
        </p:spPr>
      </p:pic>
      <p:pic>
        <p:nvPicPr>
          <p:cNvPr id="7" name="Picture 6" descr="Confirme_0.t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52"/>
            <a:ext cx="9144000" cy="6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15954</TotalTime>
  <Words>1459</Words>
  <Application>Microsoft Macintosh PowerPoint</Application>
  <PresentationFormat>On-screen Show (4:3)</PresentationFormat>
  <Paragraphs>836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Liberia Ebola SitRep no. 97 </vt:lpstr>
      <vt:lpstr>Cases</vt:lpstr>
      <vt:lpstr>Cases among HCWs</vt:lpstr>
      <vt:lpstr>Isolation and Discharges</vt:lpstr>
      <vt:lpstr>Deaths</vt:lpstr>
      <vt:lpstr>Contacts</vt:lpstr>
      <vt:lpstr>Laboratory</vt:lpstr>
      <vt:lpstr>Ebola Disease Outbreak (March 22-Aug 20, 2014)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Investigation</vt:lpstr>
      <vt:lpstr>Highlights</vt:lpstr>
      <vt:lpstr>Montserrado Highlights</vt:lpstr>
      <vt:lpstr>Nimba Highlights</vt:lpstr>
      <vt:lpstr>Nimba Highlights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Liberia Ebola SitRep no. 50</dc:title>
  <dc:creator>LB</dc:creator>
  <cp:lastModifiedBy>School of Journalism</cp:lastModifiedBy>
  <cp:revision>394</cp:revision>
  <cp:lastPrinted>2014-08-22T00:10:05Z</cp:lastPrinted>
  <dcterms:created xsi:type="dcterms:W3CDTF">2014-07-04T05:38:29Z</dcterms:created>
  <dcterms:modified xsi:type="dcterms:W3CDTF">2014-08-25T18:29:48Z</dcterms:modified>
</cp:coreProperties>
</file>